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 id="2147483716" r:id="rId6"/>
  </p:sldMasterIdLst>
  <p:notesMasterIdLst>
    <p:notesMasterId r:id="rId29"/>
  </p:notesMasterIdLst>
  <p:sldIdLst>
    <p:sldId id="2145705841" r:id="rId7"/>
    <p:sldId id="13209" r:id="rId8"/>
    <p:sldId id="13211" r:id="rId9"/>
    <p:sldId id="4852" r:id="rId10"/>
    <p:sldId id="4805" r:id="rId11"/>
    <p:sldId id="2145705869" r:id="rId12"/>
    <p:sldId id="2145705870" r:id="rId13"/>
    <p:sldId id="2145705830" r:id="rId14"/>
    <p:sldId id="2145705863" r:id="rId15"/>
    <p:sldId id="2145705845" r:id="rId16"/>
    <p:sldId id="2145705859" r:id="rId17"/>
    <p:sldId id="2145705862" r:id="rId18"/>
    <p:sldId id="2145705881" r:id="rId19"/>
    <p:sldId id="2145705882" r:id="rId20"/>
    <p:sldId id="2145705807" r:id="rId21"/>
    <p:sldId id="2145705867" r:id="rId22"/>
    <p:sldId id="2145705874" r:id="rId23"/>
    <p:sldId id="2145705866" r:id="rId24"/>
    <p:sldId id="2145705883" r:id="rId25"/>
    <p:sldId id="2145705783" r:id="rId26"/>
    <p:sldId id="2145705753" r:id="rId27"/>
    <p:sldId id="4897" r:id="rId2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7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617121-3FF4-E199-FF2B-7CA6E46AD63E}" name="Kelly Keating" initials="KK" userId="S::Kelly.Keating@amarincorp.com::9f4bfacd-4861-405c-aad8-383a72ef55c2" providerId="AD"/>
  <p188:author id="{ADC4532C-0D5A-9322-05C8-75704702A832}" name="Lisa Jiao" initials="LJ" userId="S::lisa.jiao@amarincorp.com::240109df-1c3e-404b-b243-11983ba8e863" providerId="AD"/>
  <p188:author id="{22927752-DBBB-1C6A-AD75-CFA3C46BC9B8}" name="Armando Lira Pineda" initials="AP" userId="S::armando.lirapineda@amarincorp.com::76c60a15-8e69-4ee9-989f-8e83530f7d6d" providerId="AD"/>
  <p188:author id="{571BC664-F9CF-0852-BE00-D519768D9AA2}" name="Ralph Doyle" initials="RD" userId="S::ralph.doyle@amarincorp.com::70c96bce-d7dc-451f-99b7-d2b0f0df0400" providerId="AD"/>
  <p188:author id="{40755068-8571-27E4-B78C-0D07145DD3D5}" name="Bhatt, Deepak L.,M.D.,M.P.H." initials="BDL" userId="S::DBHATT@BWH.HARVARD.EDU::2f91dcee-b639-4730-80d9-a6f9bc3cd4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alph Doyle" initials="RD" lastIdx="3" clrIdx="6">
    <p:extLst>
      <p:ext uri="{19B8F6BF-5375-455C-9EA6-DF929625EA0E}">
        <p15:presenceInfo xmlns:p15="http://schemas.microsoft.com/office/powerpoint/2012/main" userId="S::ralph.doyle@amarincorp.com::70c96bce-d7dc-451f-99b7-d2b0f0df0400" providerId="AD"/>
      </p:ext>
    </p:extLst>
  </p:cmAuthor>
  <p:cmAuthor id="1" name="Patty Siri Tarino" initials="PST" lastIdx="1" clrIdx="0">
    <p:extLst>
      <p:ext uri="{19B8F6BF-5375-455C-9EA6-DF929625EA0E}">
        <p15:presenceInfo xmlns:p15="http://schemas.microsoft.com/office/powerpoint/2012/main" userId="Patty Siri Tarino" providerId="None"/>
      </p:ext>
    </p:extLst>
  </p:cmAuthor>
  <p:cmAuthor id="2" name="Bhatt, Deepak L.,M.D.,M.P.H." initials="BDL" lastIdx="7" clrIdx="1">
    <p:extLst>
      <p:ext uri="{19B8F6BF-5375-455C-9EA6-DF929625EA0E}">
        <p15:presenceInfo xmlns:p15="http://schemas.microsoft.com/office/powerpoint/2012/main" userId="S::DBHATT@BWH.HARVARD.EDU::2f91dcee-b639-4730-80d9-a6f9bc3cd424" providerId="AD"/>
      </p:ext>
    </p:extLst>
  </p:cmAuthor>
  <p:cmAuthor id="3" name="James Jin" initials="JJ" lastIdx="3" clrIdx="2">
    <p:extLst>
      <p:ext uri="{19B8F6BF-5375-455C-9EA6-DF929625EA0E}">
        <p15:presenceInfo xmlns:p15="http://schemas.microsoft.com/office/powerpoint/2012/main" userId="S::james.jin@amarincorp.com::1563db6a-9121-453b-8e9c-4e795a1b6453" providerId="AD"/>
      </p:ext>
    </p:extLst>
  </p:cmAuthor>
  <p:cmAuthor id="4" name="Gang Liu" initials="GL" lastIdx="1" clrIdx="3">
    <p:extLst>
      <p:ext uri="{19B8F6BF-5375-455C-9EA6-DF929625EA0E}">
        <p15:presenceInfo xmlns:p15="http://schemas.microsoft.com/office/powerpoint/2012/main" userId="S::gang.liu@amarincorp.com::36d9dc2e-491b-4a7e-bb8a-067194ffa4ab" providerId="AD"/>
      </p:ext>
    </p:extLst>
  </p:cmAuthor>
  <p:cmAuthor id="5" name="Patty Tarino" initials="PT" lastIdx="13" clrIdx="4">
    <p:extLst>
      <p:ext uri="{19B8F6BF-5375-455C-9EA6-DF929625EA0E}">
        <p15:presenceInfo xmlns:p15="http://schemas.microsoft.com/office/powerpoint/2012/main" userId="S::ptarino@amarincorp.com::3ee4b82b-5017-4408-8756-cc264c9a5624" providerId="AD"/>
      </p:ext>
    </p:extLst>
  </p:cmAuthor>
  <p:cmAuthor id="6" name="Kelly Keating" initials="KK" lastIdx="1" clrIdx="5">
    <p:extLst>
      <p:ext uri="{19B8F6BF-5375-455C-9EA6-DF929625EA0E}">
        <p15:presenceInfo xmlns:p15="http://schemas.microsoft.com/office/powerpoint/2012/main" userId="S::Kelly.Keating@amarincorp.com::9f4bfacd-4861-405c-aad8-383a72ef55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74A"/>
    <a:srgbClr val="0000FF"/>
    <a:srgbClr val="7FC252"/>
    <a:srgbClr val="9DBB59"/>
    <a:srgbClr val="FBC69B"/>
    <a:srgbClr val="FFFFFF"/>
    <a:srgbClr val="FDE5D2"/>
    <a:srgbClr val="E6E6E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9358" autoAdjust="0"/>
    <p:restoredTop sz="95097" autoAdjust="0"/>
  </p:normalViewPr>
  <p:slideViewPr>
    <p:cSldViewPr snapToGrid="0">
      <p:cViewPr varScale="1">
        <p:scale>
          <a:sx n="107" d="100"/>
          <a:sy n="107" d="100"/>
        </p:scale>
        <p:origin x="996" y="102"/>
      </p:cViewPr>
      <p:guideLst>
        <p:guide orient="horz" pos="624"/>
        <p:guide pos="72"/>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8/10/relationships/authors" Target="author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745655830134E-2"/>
          <c:y val="4.3808581746546005E-2"/>
          <c:w val="0.90587055017718254"/>
          <c:h val="0.82344198509364208"/>
        </c:manualLayout>
      </c:layout>
      <c:barChart>
        <c:barDir val="col"/>
        <c:grouping val="stacked"/>
        <c:varyColors val="0"/>
        <c:ser>
          <c:idx val="0"/>
          <c:order val="0"/>
          <c:tx>
            <c:strRef>
              <c:f>Sheet1!$B$1</c:f>
              <c:strCache>
                <c:ptCount val="1"/>
                <c:pt idx="0">
                  <c:v>1st</c:v>
                </c:pt>
              </c:strCache>
            </c:strRef>
          </c:tx>
          <c:spPr>
            <a:solidFill>
              <a:srgbClr val="9DBB59"/>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Sheet1!$B$2:$B$3</c:f>
              <c:numCache>
                <c:formatCode>General</c:formatCode>
                <c:ptCount val="2"/>
                <c:pt idx="0">
                  <c:v>114</c:v>
                </c:pt>
                <c:pt idx="1">
                  <c:v>81</c:v>
                </c:pt>
              </c:numCache>
            </c:numRef>
          </c:val>
          <c:extLst>
            <c:ext xmlns:c16="http://schemas.microsoft.com/office/drawing/2014/chart" uri="{C3380CC4-5D6E-409C-BE32-E72D297353CC}">
              <c16:uniqueId val="{00000000-1F11-41CA-9792-4EE94108F5EF}"/>
            </c:ext>
          </c:extLst>
        </c:ser>
        <c:ser>
          <c:idx val="1"/>
          <c:order val="1"/>
          <c:tx>
            <c:strRef>
              <c:f>Sheet1!$C$1</c:f>
              <c:strCache>
                <c:ptCount val="1"/>
                <c:pt idx="0">
                  <c:v>2nd</c:v>
                </c:pt>
              </c:strCache>
            </c:strRef>
          </c:tx>
          <c:spPr>
            <a:solidFill>
              <a:srgbClr val="F8974A"/>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Sheet1!$C$2:$C$3</c:f>
              <c:numCache>
                <c:formatCode>General</c:formatCode>
                <c:ptCount val="2"/>
                <c:pt idx="0">
                  <c:v>67</c:v>
                </c:pt>
                <c:pt idx="1">
                  <c:v>41</c:v>
                </c:pt>
              </c:numCache>
            </c:numRef>
          </c:val>
          <c:extLst>
            <c:ext xmlns:c16="http://schemas.microsoft.com/office/drawing/2014/chart" uri="{C3380CC4-5D6E-409C-BE32-E72D297353CC}">
              <c16:uniqueId val="{00000001-1F11-41CA-9792-4EE94108F5EF}"/>
            </c:ext>
          </c:extLst>
        </c:ser>
        <c:ser>
          <c:idx val="2"/>
          <c:order val="2"/>
          <c:tx>
            <c:strRef>
              <c:f>Sheet1!$D$1</c:f>
              <c:strCache>
                <c:ptCount val="1"/>
                <c:pt idx="0">
                  <c:v>3rd</c:v>
                </c:pt>
              </c:strCache>
            </c:strRef>
          </c:tx>
          <c:spPr>
            <a:pattFill prst="ltUpDiag">
              <a:fgClr>
                <a:srgbClr val="FDE5D1"/>
              </a:fgClr>
              <a:bgClr>
                <a:srgbClr val="FBC69B"/>
              </a:bgClr>
            </a:patt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Sheet1!$D$2:$D$3</c:f>
              <c:numCache>
                <c:formatCode>General</c:formatCode>
                <c:ptCount val="2"/>
                <c:pt idx="0">
                  <c:v>30</c:v>
                </c:pt>
                <c:pt idx="1">
                  <c:v>11</c:v>
                </c:pt>
              </c:numCache>
            </c:numRef>
          </c:val>
          <c:extLst>
            <c:ext xmlns:c16="http://schemas.microsoft.com/office/drawing/2014/chart" uri="{C3380CC4-5D6E-409C-BE32-E72D297353CC}">
              <c16:uniqueId val="{00000002-1F11-41CA-9792-4EE94108F5EF}"/>
            </c:ext>
          </c:extLst>
        </c:ser>
        <c:ser>
          <c:idx val="3"/>
          <c:order val="3"/>
          <c:tx>
            <c:strRef>
              <c:f>Sheet1!$E$1</c:f>
              <c:strCache>
                <c:ptCount val="1"/>
                <c:pt idx="0">
                  <c:v>4th+</c:v>
                </c:pt>
              </c:strCache>
            </c:strRef>
          </c:tx>
          <c:spPr>
            <a:solidFill>
              <a:srgbClr val="FDE5D2"/>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Sheet1!$E$2:$E$3</c:f>
              <c:numCache>
                <c:formatCode>General</c:formatCode>
                <c:ptCount val="2"/>
                <c:pt idx="0">
                  <c:v>20</c:v>
                </c:pt>
                <c:pt idx="1">
                  <c:v>20</c:v>
                </c:pt>
              </c:numCache>
            </c:numRef>
          </c:val>
          <c:extLst>
            <c:ext xmlns:c16="http://schemas.microsoft.com/office/drawing/2014/chart" uri="{C3380CC4-5D6E-409C-BE32-E72D297353CC}">
              <c16:uniqueId val="{00000003-1F11-41CA-9792-4EE94108F5EF}"/>
            </c:ext>
          </c:extLst>
        </c:ser>
        <c:dLbls>
          <c:showLegendKey val="0"/>
          <c:showVal val="0"/>
          <c:showCatName val="0"/>
          <c:showSerName val="0"/>
          <c:showPercent val="0"/>
          <c:showBubbleSize val="0"/>
        </c:dLbls>
        <c:gapWidth val="192"/>
        <c:overlap val="100"/>
        <c:axId val="550769999"/>
        <c:axId val="1203752224"/>
      </c:barChart>
      <c:catAx>
        <c:axId val="550769999"/>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03752224"/>
        <c:crosses val="autoZero"/>
        <c:auto val="1"/>
        <c:lblAlgn val="ctr"/>
        <c:lblOffset val="50"/>
        <c:noMultiLvlLbl val="0"/>
      </c:catAx>
      <c:valAx>
        <c:axId val="1203752224"/>
        <c:scaling>
          <c:orientation val="minMax"/>
          <c:max val="250"/>
          <c:min val="0"/>
        </c:scaling>
        <c:delete val="0"/>
        <c:axPos val="l"/>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0769999"/>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745655830134E-2"/>
          <c:y val="4.3808581746546005E-2"/>
          <c:w val="0.90587055017718254"/>
          <c:h val="0.82344198509364208"/>
        </c:manualLayout>
      </c:layout>
      <c:barChart>
        <c:barDir val="col"/>
        <c:grouping val="stacked"/>
        <c:varyColors val="0"/>
        <c:ser>
          <c:idx val="0"/>
          <c:order val="0"/>
          <c:tx>
            <c:strRef>
              <c:f>Sheet1!$B$1</c:f>
              <c:strCache>
                <c:ptCount val="1"/>
                <c:pt idx="0">
                  <c:v>1st</c:v>
                </c:pt>
              </c:strCache>
            </c:strRef>
          </c:tx>
          <c:spPr>
            <a:solidFill>
              <a:srgbClr val="9DBB59"/>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Sheet1!$B$2:$B$3</c:f>
              <c:numCache>
                <c:formatCode>General</c:formatCode>
                <c:ptCount val="2"/>
                <c:pt idx="0">
                  <c:v>71</c:v>
                </c:pt>
                <c:pt idx="1">
                  <c:v>49</c:v>
                </c:pt>
              </c:numCache>
            </c:numRef>
          </c:val>
          <c:extLst>
            <c:ext xmlns:c16="http://schemas.microsoft.com/office/drawing/2014/chart" uri="{C3380CC4-5D6E-409C-BE32-E72D297353CC}">
              <c16:uniqueId val="{00000000-1F11-41CA-9792-4EE94108F5EF}"/>
            </c:ext>
          </c:extLst>
        </c:ser>
        <c:ser>
          <c:idx val="1"/>
          <c:order val="1"/>
          <c:tx>
            <c:strRef>
              <c:f>Sheet1!$C$1</c:f>
              <c:strCache>
                <c:ptCount val="1"/>
                <c:pt idx="0">
                  <c:v>2nd</c:v>
                </c:pt>
              </c:strCache>
            </c:strRef>
          </c:tx>
          <c:spPr>
            <a:pattFill prst="ltUpDiag">
              <a:fgClr>
                <a:srgbClr val="FBC69B"/>
              </a:fgClr>
              <a:bgClr>
                <a:srgbClr val="F89748"/>
              </a:bgClr>
            </a:patt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Sheet1!$C$2:$C$3</c:f>
              <c:numCache>
                <c:formatCode>General</c:formatCode>
                <c:ptCount val="2"/>
                <c:pt idx="0">
                  <c:v>18</c:v>
                </c:pt>
                <c:pt idx="1">
                  <c:v>10</c:v>
                </c:pt>
              </c:numCache>
            </c:numRef>
          </c:val>
          <c:extLst>
            <c:ext xmlns:c16="http://schemas.microsoft.com/office/drawing/2014/chart" uri="{C3380CC4-5D6E-409C-BE32-E72D297353CC}">
              <c16:uniqueId val="{00000001-1F11-41CA-9792-4EE94108F5EF}"/>
            </c:ext>
          </c:extLst>
        </c:ser>
        <c:ser>
          <c:idx val="2"/>
          <c:order val="2"/>
          <c:tx>
            <c:strRef>
              <c:f>Sheet1!$D$1</c:f>
              <c:strCache>
                <c:ptCount val="1"/>
                <c:pt idx="0">
                  <c:v>2 or More Events</c:v>
                </c:pt>
              </c:strCache>
            </c:strRef>
          </c:tx>
          <c:spPr>
            <a:solidFill>
              <a:srgbClr val="FBC69B"/>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Sheet1!$D$2:$D$3</c:f>
              <c:numCache>
                <c:formatCode>General</c:formatCode>
                <c:ptCount val="2"/>
                <c:pt idx="0">
                  <c:v>4</c:v>
                </c:pt>
                <c:pt idx="1">
                  <c:v>14</c:v>
                </c:pt>
              </c:numCache>
            </c:numRef>
          </c:val>
          <c:extLst>
            <c:ext xmlns:c16="http://schemas.microsoft.com/office/drawing/2014/chart" uri="{C3380CC4-5D6E-409C-BE32-E72D297353CC}">
              <c16:uniqueId val="{00000002-1F11-41CA-9792-4EE94108F5EF}"/>
            </c:ext>
          </c:extLst>
        </c:ser>
        <c:ser>
          <c:idx val="3"/>
          <c:order val="3"/>
          <c:tx>
            <c:strRef>
              <c:f>Sheet1!$E$1</c:f>
              <c:strCache>
                <c:ptCount val="1"/>
              </c:strCache>
            </c:strRef>
          </c:tx>
          <c:spPr>
            <a:solidFill>
              <a:srgbClr val="FDE5D2"/>
            </a:solidFill>
            <a:ln>
              <a:noFill/>
            </a:ln>
            <a:effectLst/>
          </c:spPr>
          <c:invertIfNegative val="0"/>
          <c:dLbls>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Placebo
[N=407]</c:v>
                </c:pt>
                <c:pt idx="1">
                  <c:v>Icosapent Ethyl
[N=433]</c:v>
                </c:pt>
              </c:strCache>
            </c:strRef>
          </c:cat>
          <c:val>
            <c:numRef>
              <c:f>Sheet1!$E$2:$E$3</c:f>
              <c:numCache>
                <c:formatCode>General</c:formatCode>
                <c:ptCount val="2"/>
              </c:numCache>
            </c:numRef>
          </c:val>
          <c:extLst>
            <c:ext xmlns:c16="http://schemas.microsoft.com/office/drawing/2014/chart" uri="{C3380CC4-5D6E-409C-BE32-E72D297353CC}">
              <c16:uniqueId val="{00000003-1F11-41CA-9792-4EE94108F5EF}"/>
            </c:ext>
          </c:extLst>
        </c:ser>
        <c:dLbls>
          <c:showLegendKey val="0"/>
          <c:showVal val="0"/>
          <c:showCatName val="0"/>
          <c:showSerName val="0"/>
          <c:showPercent val="0"/>
          <c:showBubbleSize val="0"/>
        </c:dLbls>
        <c:gapWidth val="192"/>
        <c:overlap val="100"/>
        <c:axId val="550769999"/>
        <c:axId val="1203752224"/>
      </c:barChart>
      <c:catAx>
        <c:axId val="550769999"/>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203752224"/>
        <c:crosses val="autoZero"/>
        <c:auto val="1"/>
        <c:lblAlgn val="ctr"/>
        <c:lblOffset val="50"/>
        <c:noMultiLvlLbl val="0"/>
      </c:catAx>
      <c:valAx>
        <c:axId val="1203752224"/>
        <c:scaling>
          <c:orientation val="minMax"/>
          <c:max val="100"/>
          <c:min val="0"/>
        </c:scaling>
        <c:delete val="0"/>
        <c:axPos val="l"/>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50769999"/>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idx="1"/>
          </p:nvPr>
        </p:nvSpPr>
        <p:spPr>
          <a:xfrm>
            <a:off x="4023092" y="0"/>
            <a:ext cx="3077739" cy="471055"/>
          </a:xfrm>
          <a:prstGeom prst="rect">
            <a:avLst/>
          </a:prstGeom>
        </p:spPr>
        <p:txBody>
          <a:bodyPr vert="horz" lIns="93241" tIns="46621" rIns="93241" bIns="46621" rtlCol="0"/>
          <a:lstStyle>
            <a:lvl1pPr algn="r">
              <a:defRPr sz="1200"/>
            </a:lvl1pPr>
          </a:lstStyle>
          <a:p>
            <a:fld id="{57E25996-3501-4786-8A64-F3BFEBB335C7}" type="datetimeFigureOut">
              <a:rPr lang="en-US" smtClean="0"/>
              <a:t>1/25/2024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3241" tIns="46621" rIns="93241" bIns="46621" rtlCol="0" anchor="ctr"/>
          <a:lstStyle/>
          <a:p>
            <a:endParaRPr lang="en-US"/>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4"/>
          </a:xfrm>
          <a:prstGeom prst="rect">
            <a:avLst/>
          </a:prstGeom>
        </p:spPr>
        <p:txBody>
          <a:bodyPr vert="horz" lIns="93241" tIns="46621" rIns="93241" bIns="46621"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4"/>
          </a:xfrm>
          <a:prstGeom prst="rect">
            <a:avLst/>
          </a:prstGeom>
        </p:spPr>
        <p:txBody>
          <a:bodyPr vert="horz" lIns="93241" tIns="46621" rIns="93241" bIns="46621" rtlCol="0" anchor="b"/>
          <a:lstStyle>
            <a:lvl1pPr algn="r">
              <a:defRPr sz="1200"/>
            </a:lvl1pPr>
          </a:lstStyle>
          <a:p>
            <a:fld id="{4CF38DF5-B846-4100-85AA-2C9212776EF2}" type="slidenum">
              <a:rPr lang="en-US" smtClean="0"/>
              <a:t>‹#›</a:t>
            </a:fld>
            <a:endParaRPr lang="en-US"/>
          </a:p>
        </p:txBody>
      </p:sp>
    </p:spTree>
    <p:extLst>
      <p:ext uri="{BB962C8B-B14F-4D97-AF65-F5344CB8AC3E}">
        <p14:creationId xmlns:p14="http://schemas.microsoft.com/office/powerpoint/2010/main" val="63772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76563" y="865188"/>
            <a:ext cx="4140200" cy="233045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pPr defTabSz="931774">
              <a:defRPr/>
            </a:pPr>
            <a:fld id="{E2499F02-F1A1-754B-94C5-1B7D224748D3}" type="slidenum">
              <a:rPr lang="en-US" sz="1300">
                <a:solidFill>
                  <a:prstClr val="black"/>
                </a:solidFill>
                <a:latin typeface="Calibri"/>
                <a:ea typeface="ＭＳ Ｐゴシック" charset="0"/>
              </a:rPr>
              <a:pPr defTabSz="931774">
                <a:defRPr/>
              </a:pPr>
              <a:t>1</a:t>
            </a:fld>
            <a:endParaRPr lang="en-US" sz="1300">
              <a:solidFill>
                <a:prstClr val="black"/>
              </a:solidFill>
              <a:latin typeface="Calibri"/>
              <a:ea typeface="ＭＳ Ｐゴシック" charset="0"/>
            </a:endParaRPr>
          </a:p>
        </p:txBody>
      </p:sp>
    </p:spTree>
    <p:extLst>
      <p:ext uri="{BB962C8B-B14F-4D97-AF65-F5344CB8AC3E}">
        <p14:creationId xmlns:p14="http://schemas.microsoft.com/office/powerpoint/2010/main" val="195841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32414">
              <a:defRPr/>
            </a:pPr>
            <a:fld id="{E3D6C699-45B7-46FD-A7E3-B4BA226D912A}" type="slidenum">
              <a:rPr lang="en-US">
                <a:solidFill>
                  <a:prstClr val="black"/>
                </a:solidFill>
                <a:latin typeface="Calibri" panose="020F0502020204030204"/>
              </a:rPr>
              <a:pPr defTabSz="932414">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59877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2414">
              <a:defRPr/>
            </a:pPr>
            <a:fld id="{490C051D-0227-4E4F-99C2-E87BC77ED8F9}" type="slidenum">
              <a:rPr lang="en-US">
                <a:solidFill>
                  <a:prstClr val="black"/>
                </a:solidFill>
                <a:latin typeface="Calibri" panose="020F0502020204030204"/>
              </a:rPr>
              <a:pPr defTabSz="93241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4156423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F38DF5-B846-4100-85AA-2C9212776EF2}" type="slidenum">
              <a:rPr lang="en-US" smtClean="0"/>
              <a:t>6</a:t>
            </a:fld>
            <a:endParaRPr lang="en-US"/>
          </a:p>
        </p:txBody>
      </p:sp>
    </p:spTree>
    <p:extLst>
      <p:ext uri="{BB962C8B-B14F-4D97-AF65-F5344CB8AC3E}">
        <p14:creationId xmlns:p14="http://schemas.microsoft.com/office/powerpoint/2010/main" val="29451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F38DF5-B846-4100-85AA-2C9212776EF2}" type="slidenum">
              <a:rPr lang="en-US" smtClean="0"/>
              <a:t>7</a:t>
            </a:fld>
            <a:endParaRPr lang="en-US"/>
          </a:p>
        </p:txBody>
      </p:sp>
    </p:spTree>
    <p:extLst>
      <p:ext uri="{BB962C8B-B14F-4D97-AF65-F5344CB8AC3E}">
        <p14:creationId xmlns:p14="http://schemas.microsoft.com/office/powerpoint/2010/main" val="10416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CF38DF5-B846-4100-85AA-2C9212776EF2}" type="slidenum">
              <a:rPr lang="en-US" smtClean="0"/>
              <a:t>10</a:t>
            </a:fld>
            <a:endParaRPr lang="en-US"/>
          </a:p>
        </p:txBody>
      </p:sp>
    </p:spTree>
    <p:extLst>
      <p:ext uri="{BB962C8B-B14F-4D97-AF65-F5344CB8AC3E}">
        <p14:creationId xmlns:p14="http://schemas.microsoft.com/office/powerpoint/2010/main" val="332454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AA2-4ACC-4203-94F1-6C5C4CFF6D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D525F8-6CB6-4075-8720-D786DFC02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D37772-4050-4EAE-A8ED-2F6444EBB731}"/>
              </a:ext>
            </a:extLst>
          </p:cNvPr>
          <p:cNvSpPr>
            <a:spLocks noGrp="1"/>
          </p:cNvSpPr>
          <p:nvPr>
            <p:ph type="dt" sz="half" idx="10"/>
          </p:nvPr>
        </p:nvSpPr>
        <p:spPr/>
        <p:txBody>
          <a:bodyPr/>
          <a:lstStyle/>
          <a:p>
            <a:fld id="{4AF2E242-8EF1-4A78-876A-A560F9AD9166}" type="datetime1">
              <a:rPr lang="en-US" smtClean="0"/>
              <a:t>1/25/2024</a:t>
            </a:fld>
            <a:endParaRPr lang="en-US"/>
          </a:p>
        </p:txBody>
      </p:sp>
      <p:sp>
        <p:nvSpPr>
          <p:cNvPr id="5" name="Footer Placeholder 4">
            <a:extLst>
              <a:ext uri="{FF2B5EF4-FFF2-40B4-BE49-F238E27FC236}">
                <a16:creationId xmlns:a16="http://schemas.microsoft.com/office/drawing/2014/main" id="{77BFACF7-0A7B-4CAC-BDF0-FBBCB24CB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4D96B-EBFB-4721-B8EC-AE2C6B10ADE6}"/>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414450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1383-321B-4894-BC23-D71D5CCA9E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A1D02E-0C96-4CB0-9305-F0791C9752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C827A-3CE1-4FB2-8A6C-3B739F3126B7}"/>
              </a:ext>
            </a:extLst>
          </p:cNvPr>
          <p:cNvSpPr>
            <a:spLocks noGrp="1"/>
          </p:cNvSpPr>
          <p:nvPr>
            <p:ph type="dt" sz="half" idx="10"/>
          </p:nvPr>
        </p:nvSpPr>
        <p:spPr/>
        <p:txBody>
          <a:bodyPr/>
          <a:lstStyle/>
          <a:p>
            <a:fld id="{FBEEA35E-F277-49BA-8C37-81E712741EB1}" type="datetime1">
              <a:rPr lang="en-US" smtClean="0"/>
              <a:t>1/25/2024</a:t>
            </a:fld>
            <a:endParaRPr lang="en-US"/>
          </a:p>
        </p:txBody>
      </p:sp>
      <p:sp>
        <p:nvSpPr>
          <p:cNvPr id="5" name="Footer Placeholder 4">
            <a:extLst>
              <a:ext uri="{FF2B5EF4-FFF2-40B4-BE49-F238E27FC236}">
                <a16:creationId xmlns:a16="http://schemas.microsoft.com/office/drawing/2014/main" id="{A7D30665-98E9-4AB6-A113-DD1F5C141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35BEF-FBF3-4B95-8B27-1CCE2F4BD313}"/>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13124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88ADF-647B-4E46-9ED3-B4BBB3F6EB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8FF428-D58D-4479-B3A7-897285F751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D027B-9381-4BF9-858F-D813A1E82FE9}"/>
              </a:ext>
            </a:extLst>
          </p:cNvPr>
          <p:cNvSpPr>
            <a:spLocks noGrp="1"/>
          </p:cNvSpPr>
          <p:nvPr>
            <p:ph type="dt" sz="half" idx="10"/>
          </p:nvPr>
        </p:nvSpPr>
        <p:spPr/>
        <p:txBody>
          <a:bodyPr/>
          <a:lstStyle/>
          <a:p>
            <a:fld id="{E0774DD9-0720-4C1A-832E-ADCC8747A89D}" type="datetime1">
              <a:rPr lang="en-US" smtClean="0"/>
              <a:t>1/25/2024</a:t>
            </a:fld>
            <a:endParaRPr lang="en-US"/>
          </a:p>
        </p:txBody>
      </p:sp>
      <p:sp>
        <p:nvSpPr>
          <p:cNvPr id="5" name="Footer Placeholder 4">
            <a:extLst>
              <a:ext uri="{FF2B5EF4-FFF2-40B4-BE49-F238E27FC236}">
                <a16:creationId xmlns:a16="http://schemas.microsoft.com/office/drawing/2014/main" id="{10647DB8-5A71-4379-997A-1A6EECB12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3C526-D96F-4C4E-BC6B-2B9B0371DA7B}"/>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887194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AA2-4ACC-4203-94F1-6C5C4CFF6D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D525F8-6CB6-4075-8720-D786DFC02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D37772-4050-4EAE-A8ED-2F6444EBB731}"/>
              </a:ext>
            </a:extLst>
          </p:cNvPr>
          <p:cNvSpPr>
            <a:spLocks noGrp="1"/>
          </p:cNvSpPr>
          <p:nvPr>
            <p:ph type="dt" sz="half" idx="10"/>
          </p:nvPr>
        </p:nvSpPr>
        <p:spPr/>
        <p:txBody>
          <a:bodyPr/>
          <a:lstStyle/>
          <a:p>
            <a:fld id="{ECC389B4-4B5C-4C62-B0CB-C02692FB4746}" type="datetime1">
              <a:rPr lang="en-US" smtClean="0"/>
              <a:t>1/25/2024</a:t>
            </a:fld>
            <a:endParaRPr lang="en-US"/>
          </a:p>
        </p:txBody>
      </p:sp>
      <p:sp>
        <p:nvSpPr>
          <p:cNvPr id="5" name="Footer Placeholder 4">
            <a:extLst>
              <a:ext uri="{FF2B5EF4-FFF2-40B4-BE49-F238E27FC236}">
                <a16:creationId xmlns:a16="http://schemas.microsoft.com/office/drawing/2014/main" id="{77BFACF7-0A7B-4CAC-BDF0-FBBCB24CB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4D96B-EBFB-4721-B8EC-AE2C6B10ADE6}"/>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4144508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B347-09A8-415A-A2B8-75D592BF10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475FE-1099-419E-AAEF-7D92FAAA3B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25DAD-8D01-4476-B0E4-327A7842E572}"/>
              </a:ext>
            </a:extLst>
          </p:cNvPr>
          <p:cNvSpPr>
            <a:spLocks noGrp="1"/>
          </p:cNvSpPr>
          <p:nvPr>
            <p:ph type="dt" sz="half" idx="10"/>
          </p:nvPr>
        </p:nvSpPr>
        <p:spPr/>
        <p:txBody>
          <a:bodyPr/>
          <a:lstStyle/>
          <a:p>
            <a:fld id="{EB9B4BE0-48DF-4597-AA25-2E8C0F9B3C2E}" type="datetime1">
              <a:rPr lang="en-US" smtClean="0"/>
              <a:t>1/25/2024</a:t>
            </a:fld>
            <a:endParaRPr lang="en-US"/>
          </a:p>
        </p:txBody>
      </p:sp>
      <p:sp>
        <p:nvSpPr>
          <p:cNvPr id="5" name="Footer Placeholder 4">
            <a:extLst>
              <a:ext uri="{FF2B5EF4-FFF2-40B4-BE49-F238E27FC236}">
                <a16:creationId xmlns:a16="http://schemas.microsoft.com/office/drawing/2014/main" id="{5DE5DCB9-F48A-4671-84E8-18DB0FEE8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707CC-5F16-4EDC-8B8E-B571DE94B8B5}"/>
              </a:ext>
            </a:extLst>
          </p:cNvPr>
          <p:cNvSpPr>
            <a:spLocks noGrp="1"/>
          </p:cNvSpPr>
          <p:nvPr>
            <p:ph type="sldNum" sz="quarter" idx="12"/>
          </p:nvPr>
        </p:nvSpPr>
        <p:spPr>
          <a:xfrm>
            <a:off x="9197740" y="6452601"/>
            <a:ext cx="2743200" cy="365125"/>
          </a:xfrm>
        </p:spPr>
        <p:txBody>
          <a:bodyPr/>
          <a:lstStyle>
            <a:lvl1pPr>
              <a:defRPr>
                <a:latin typeface="Arial" panose="020B0604020202020204" pitchFamily="34" charset="0"/>
                <a:cs typeface="Arial" panose="020B0604020202020204" pitchFamily="34" charset="0"/>
              </a:defRPr>
            </a:lvl1pPr>
          </a:lstStyle>
          <a:p>
            <a:fld id="{C01A6679-E160-4FCE-B0B8-12F5F7226F40}" type="slidenum">
              <a:rPr lang="en-US" smtClean="0"/>
              <a:pPr/>
              <a:t>‹#›</a:t>
            </a:fld>
            <a:endParaRPr lang="en-US"/>
          </a:p>
        </p:txBody>
      </p:sp>
    </p:spTree>
    <p:extLst>
      <p:ext uri="{BB962C8B-B14F-4D97-AF65-F5344CB8AC3E}">
        <p14:creationId xmlns:p14="http://schemas.microsoft.com/office/powerpoint/2010/main" val="421220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C4907-0289-4730-BC28-180D8A284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20BDAA-63E8-485D-89EA-833C2E6948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CEE6F-CBA2-4017-9456-9CDEFFD0CCE1}"/>
              </a:ext>
            </a:extLst>
          </p:cNvPr>
          <p:cNvSpPr>
            <a:spLocks noGrp="1"/>
          </p:cNvSpPr>
          <p:nvPr>
            <p:ph type="dt" sz="half" idx="10"/>
          </p:nvPr>
        </p:nvSpPr>
        <p:spPr/>
        <p:txBody>
          <a:bodyPr/>
          <a:lstStyle/>
          <a:p>
            <a:fld id="{5EC3D269-7661-49BB-B96D-114EBABB2D25}" type="datetime1">
              <a:rPr lang="en-US" smtClean="0"/>
              <a:t>1/25/2024</a:t>
            </a:fld>
            <a:endParaRPr lang="en-US"/>
          </a:p>
        </p:txBody>
      </p:sp>
      <p:sp>
        <p:nvSpPr>
          <p:cNvPr id="5" name="Footer Placeholder 4">
            <a:extLst>
              <a:ext uri="{FF2B5EF4-FFF2-40B4-BE49-F238E27FC236}">
                <a16:creationId xmlns:a16="http://schemas.microsoft.com/office/drawing/2014/main" id="{C2971899-EAD1-40B9-A7EA-362985B6A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C6944-7E55-4A21-86CF-C4B83888767F}"/>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510288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9BC4-D45D-418E-A786-8393B507A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C14B26-B61D-497E-8C59-655F9D4709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A6027-A3B8-4A3A-9094-A3BE2619DC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B79F54-0C2D-4F64-8DCE-529D40720975}"/>
              </a:ext>
            </a:extLst>
          </p:cNvPr>
          <p:cNvSpPr>
            <a:spLocks noGrp="1"/>
          </p:cNvSpPr>
          <p:nvPr>
            <p:ph type="dt" sz="half" idx="10"/>
          </p:nvPr>
        </p:nvSpPr>
        <p:spPr/>
        <p:txBody>
          <a:bodyPr/>
          <a:lstStyle/>
          <a:p>
            <a:fld id="{1A79FBBE-21D7-4C4C-90A3-FE90E5570039}" type="datetime1">
              <a:rPr lang="en-US" smtClean="0"/>
              <a:t>1/25/2024</a:t>
            </a:fld>
            <a:endParaRPr lang="en-US"/>
          </a:p>
        </p:txBody>
      </p:sp>
      <p:sp>
        <p:nvSpPr>
          <p:cNvPr id="6" name="Footer Placeholder 5">
            <a:extLst>
              <a:ext uri="{FF2B5EF4-FFF2-40B4-BE49-F238E27FC236}">
                <a16:creationId xmlns:a16="http://schemas.microsoft.com/office/drawing/2014/main" id="{ED4E9FBD-240E-4AB4-B4BD-F4DC61ED9C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ED1BB-766D-4D2A-BEE9-FA989CC756D8}"/>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4188797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1F0A-899F-4936-A0B1-09984E6FE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306125-F603-4B51-A3CC-D06DEDEC53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D1E33-F4EB-46E0-840B-2311587AE0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CE8A27-4115-47B7-A33F-3EAEF67A2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FE974-7CDE-4606-A16D-E150BF214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ACCAD3-5437-4FDB-BCBC-6AE31D550987}"/>
              </a:ext>
            </a:extLst>
          </p:cNvPr>
          <p:cNvSpPr>
            <a:spLocks noGrp="1"/>
          </p:cNvSpPr>
          <p:nvPr>
            <p:ph type="dt" sz="half" idx="10"/>
          </p:nvPr>
        </p:nvSpPr>
        <p:spPr/>
        <p:txBody>
          <a:bodyPr/>
          <a:lstStyle/>
          <a:p>
            <a:fld id="{E5D2E062-834B-476A-A9FA-F13A3FAD7FCA}" type="datetime1">
              <a:rPr lang="en-US" smtClean="0"/>
              <a:t>1/25/2024</a:t>
            </a:fld>
            <a:endParaRPr lang="en-US"/>
          </a:p>
        </p:txBody>
      </p:sp>
      <p:sp>
        <p:nvSpPr>
          <p:cNvPr id="8" name="Footer Placeholder 7">
            <a:extLst>
              <a:ext uri="{FF2B5EF4-FFF2-40B4-BE49-F238E27FC236}">
                <a16:creationId xmlns:a16="http://schemas.microsoft.com/office/drawing/2014/main" id="{4847D5BB-589E-46ED-96D3-CF854A662A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0237DD-B59B-4054-B474-9493DBBCF348}"/>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729095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5477-8C23-4043-9F6C-D5E50DD50C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F3DBA3-94A6-4DB5-8598-2002F9B7DF82}"/>
              </a:ext>
            </a:extLst>
          </p:cNvPr>
          <p:cNvSpPr>
            <a:spLocks noGrp="1"/>
          </p:cNvSpPr>
          <p:nvPr>
            <p:ph type="dt" sz="half" idx="10"/>
          </p:nvPr>
        </p:nvSpPr>
        <p:spPr/>
        <p:txBody>
          <a:bodyPr/>
          <a:lstStyle/>
          <a:p>
            <a:fld id="{A6EA0ACE-6FBE-4E5B-A7BF-DC0B5F22E178}" type="datetime1">
              <a:rPr lang="en-US" smtClean="0"/>
              <a:t>1/25/2024</a:t>
            </a:fld>
            <a:endParaRPr lang="en-US"/>
          </a:p>
        </p:txBody>
      </p:sp>
      <p:sp>
        <p:nvSpPr>
          <p:cNvPr id="4" name="Footer Placeholder 3">
            <a:extLst>
              <a:ext uri="{FF2B5EF4-FFF2-40B4-BE49-F238E27FC236}">
                <a16:creationId xmlns:a16="http://schemas.microsoft.com/office/drawing/2014/main" id="{3F21031D-5EAF-4203-BBC5-588DD86EC6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B3CB4B-FC87-44DB-9F1B-B21A79180DF2}"/>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871970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CF9C7D-8896-441F-B391-E1BF7A1E7EC7}"/>
              </a:ext>
            </a:extLst>
          </p:cNvPr>
          <p:cNvSpPr>
            <a:spLocks noGrp="1"/>
          </p:cNvSpPr>
          <p:nvPr>
            <p:ph type="dt" sz="half" idx="10"/>
          </p:nvPr>
        </p:nvSpPr>
        <p:spPr/>
        <p:txBody>
          <a:bodyPr/>
          <a:lstStyle/>
          <a:p>
            <a:fld id="{1ACFB0BE-92FB-48C5-B6DE-201C843BB205}" type="datetime1">
              <a:rPr lang="en-US" smtClean="0"/>
              <a:t>1/25/2024</a:t>
            </a:fld>
            <a:endParaRPr lang="en-US"/>
          </a:p>
        </p:txBody>
      </p:sp>
      <p:sp>
        <p:nvSpPr>
          <p:cNvPr id="3" name="Footer Placeholder 2">
            <a:extLst>
              <a:ext uri="{FF2B5EF4-FFF2-40B4-BE49-F238E27FC236}">
                <a16:creationId xmlns:a16="http://schemas.microsoft.com/office/drawing/2014/main" id="{FE28BD3F-9FE1-4CC9-B57C-881879710B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C9479-F0B1-4F32-8E8E-A805B3A2446F}"/>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36401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65CE-E140-4F42-8DBB-C47BFF0AF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E7CACA-246F-4FC0-98D6-38657F462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661B16-C608-41D0-BE94-6C79B54C0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B9C5F-6B6F-443E-B14E-28F7A3105288}"/>
              </a:ext>
            </a:extLst>
          </p:cNvPr>
          <p:cNvSpPr>
            <a:spLocks noGrp="1"/>
          </p:cNvSpPr>
          <p:nvPr>
            <p:ph type="dt" sz="half" idx="10"/>
          </p:nvPr>
        </p:nvSpPr>
        <p:spPr/>
        <p:txBody>
          <a:bodyPr/>
          <a:lstStyle/>
          <a:p>
            <a:fld id="{F9CEA2EC-531B-43D7-9FA5-DBD3EF3D5C87}" type="datetime1">
              <a:rPr lang="en-US" smtClean="0"/>
              <a:t>1/25/2024</a:t>
            </a:fld>
            <a:endParaRPr lang="en-US"/>
          </a:p>
        </p:txBody>
      </p:sp>
      <p:sp>
        <p:nvSpPr>
          <p:cNvPr id="6" name="Footer Placeholder 5">
            <a:extLst>
              <a:ext uri="{FF2B5EF4-FFF2-40B4-BE49-F238E27FC236}">
                <a16:creationId xmlns:a16="http://schemas.microsoft.com/office/drawing/2014/main" id="{49665CA0-754B-4138-BD03-35379ED9E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8F9C4-4AAB-435B-9978-09F2083EF156}"/>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2522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B347-09A8-415A-A2B8-75D592BF10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475FE-1099-419E-AAEF-7D92FAAA3B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25DAD-8D01-4476-B0E4-327A7842E572}"/>
              </a:ext>
            </a:extLst>
          </p:cNvPr>
          <p:cNvSpPr>
            <a:spLocks noGrp="1"/>
          </p:cNvSpPr>
          <p:nvPr>
            <p:ph type="dt" sz="half" idx="10"/>
          </p:nvPr>
        </p:nvSpPr>
        <p:spPr/>
        <p:txBody>
          <a:bodyPr/>
          <a:lstStyle/>
          <a:p>
            <a:fld id="{22819C82-31FB-4D96-91E7-6D195AE646CD}" type="datetime1">
              <a:rPr lang="en-US" smtClean="0"/>
              <a:t>1/25/2024</a:t>
            </a:fld>
            <a:endParaRPr lang="en-US"/>
          </a:p>
        </p:txBody>
      </p:sp>
      <p:sp>
        <p:nvSpPr>
          <p:cNvPr id="5" name="Footer Placeholder 4">
            <a:extLst>
              <a:ext uri="{FF2B5EF4-FFF2-40B4-BE49-F238E27FC236}">
                <a16:creationId xmlns:a16="http://schemas.microsoft.com/office/drawing/2014/main" id="{5DE5DCB9-F48A-4671-84E8-18DB0FEE8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707CC-5F16-4EDC-8B8E-B571DE94B8B5}"/>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4212209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3033-4A79-4619-9CCF-1F15E597A3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06ADBA-2C8C-47D4-99DA-560F6C05F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0F71-750F-4634-B20E-5FA501664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08C7B-B21E-485A-8AC4-3582A79DBD50}"/>
              </a:ext>
            </a:extLst>
          </p:cNvPr>
          <p:cNvSpPr>
            <a:spLocks noGrp="1"/>
          </p:cNvSpPr>
          <p:nvPr>
            <p:ph type="dt" sz="half" idx="10"/>
          </p:nvPr>
        </p:nvSpPr>
        <p:spPr/>
        <p:txBody>
          <a:bodyPr/>
          <a:lstStyle/>
          <a:p>
            <a:fld id="{6A8A93D9-9E3E-4984-9E9B-35C6EE19EB15}" type="datetime1">
              <a:rPr lang="en-US" smtClean="0"/>
              <a:t>1/25/2024</a:t>
            </a:fld>
            <a:endParaRPr lang="en-US"/>
          </a:p>
        </p:txBody>
      </p:sp>
      <p:sp>
        <p:nvSpPr>
          <p:cNvPr id="6" name="Footer Placeholder 5">
            <a:extLst>
              <a:ext uri="{FF2B5EF4-FFF2-40B4-BE49-F238E27FC236}">
                <a16:creationId xmlns:a16="http://schemas.microsoft.com/office/drawing/2014/main" id="{ED577A6D-CD5B-42C2-8260-B7CDB3BCD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8CBF8-0CBA-4D40-AEFA-25A53ECF405E}"/>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171393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1383-321B-4894-BC23-D71D5CCA9E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A1D02E-0C96-4CB0-9305-F0791C9752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C827A-3CE1-4FB2-8A6C-3B739F3126B7}"/>
              </a:ext>
            </a:extLst>
          </p:cNvPr>
          <p:cNvSpPr>
            <a:spLocks noGrp="1"/>
          </p:cNvSpPr>
          <p:nvPr>
            <p:ph type="dt" sz="half" idx="10"/>
          </p:nvPr>
        </p:nvSpPr>
        <p:spPr/>
        <p:txBody>
          <a:bodyPr/>
          <a:lstStyle/>
          <a:p>
            <a:fld id="{89AC1F17-2C9E-484E-9705-9D1F100BDB29}" type="datetime1">
              <a:rPr lang="en-US" smtClean="0"/>
              <a:t>1/25/2024</a:t>
            </a:fld>
            <a:endParaRPr lang="en-US"/>
          </a:p>
        </p:txBody>
      </p:sp>
      <p:sp>
        <p:nvSpPr>
          <p:cNvPr id="5" name="Footer Placeholder 4">
            <a:extLst>
              <a:ext uri="{FF2B5EF4-FFF2-40B4-BE49-F238E27FC236}">
                <a16:creationId xmlns:a16="http://schemas.microsoft.com/office/drawing/2014/main" id="{A7D30665-98E9-4AB6-A113-DD1F5C141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35BEF-FBF3-4B95-8B27-1CCE2F4BD313}"/>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131249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88ADF-647B-4E46-9ED3-B4BBB3F6EB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8FF428-D58D-4479-B3A7-897285F751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D027B-9381-4BF9-858F-D813A1E82FE9}"/>
              </a:ext>
            </a:extLst>
          </p:cNvPr>
          <p:cNvSpPr>
            <a:spLocks noGrp="1"/>
          </p:cNvSpPr>
          <p:nvPr>
            <p:ph type="dt" sz="half" idx="10"/>
          </p:nvPr>
        </p:nvSpPr>
        <p:spPr/>
        <p:txBody>
          <a:bodyPr/>
          <a:lstStyle/>
          <a:p>
            <a:fld id="{CE0C7552-0DDF-4C7B-AE81-9EF2375C451C}" type="datetime1">
              <a:rPr lang="en-US" smtClean="0"/>
              <a:t>1/25/2024</a:t>
            </a:fld>
            <a:endParaRPr lang="en-US"/>
          </a:p>
        </p:txBody>
      </p:sp>
      <p:sp>
        <p:nvSpPr>
          <p:cNvPr id="5" name="Footer Placeholder 4">
            <a:extLst>
              <a:ext uri="{FF2B5EF4-FFF2-40B4-BE49-F238E27FC236}">
                <a16:creationId xmlns:a16="http://schemas.microsoft.com/office/drawing/2014/main" id="{10647DB8-5A71-4379-997A-1A6EECB12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3C526-D96F-4C4E-BC6B-2B9B0371DA7B}"/>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887194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43AF-C2EF-4166-93EB-0296858416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337510-A980-4D18-9435-A828F3B898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1ADF8-1363-4305-BE33-7FE714D7B4B6}"/>
              </a:ext>
            </a:extLst>
          </p:cNvPr>
          <p:cNvSpPr>
            <a:spLocks noGrp="1"/>
          </p:cNvSpPr>
          <p:nvPr>
            <p:ph type="dt" sz="half" idx="10"/>
          </p:nvPr>
        </p:nvSpPr>
        <p:spPr/>
        <p:txBody>
          <a:bodyPr/>
          <a:lstStyle/>
          <a:p>
            <a:fld id="{A51778E1-AB10-4DE1-97D7-FDA9B549BE81}" type="datetime1">
              <a:rPr lang="en-US" smtClean="0"/>
              <a:t>1/25/2024</a:t>
            </a:fld>
            <a:endParaRPr lang="en-US"/>
          </a:p>
        </p:txBody>
      </p:sp>
      <p:sp>
        <p:nvSpPr>
          <p:cNvPr id="5" name="Footer Placeholder 4">
            <a:extLst>
              <a:ext uri="{FF2B5EF4-FFF2-40B4-BE49-F238E27FC236}">
                <a16:creationId xmlns:a16="http://schemas.microsoft.com/office/drawing/2014/main" id="{D1702B08-5FA6-4D20-8D67-8508FE618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7D445B-1B87-4069-8510-1C7A4A6BF33C}"/>
              </a:ext>
            </a:extLst>
          </p:cNvPr>
          <p:cNvSpPr>
            <a:spLocks noGrp="1"/>
          </p:cNvSpPr>
          <p:nvPr>
            <p:ph type="sldNum" sz="quarter" idx="12"/>
          </p:nvPr>
        </p:nvSpPr>
        <p:spPr/>
        <p:txBody>
          <a:bodyPr/>
          <a:lstStyle/>
          <a:p>
            <a:fld id="{16AD49DE-8AAF-499D-B2DF-6714AB8AF385}" type="slidenum">
              <a:rPr lang="en-US" smtClean="0"/>
              <a:t>‹#›</a:t>
            </a:fld>
            <a:endParaRPr lang="en-US"/>
          </a:p>
        </p:txBody>
      </p:sp>
    </p:spTree>
    <p:extLst>
      <p:ext uri="{BB962C8B-B14F-4D97-AF65-F5344CB8AC3E}">
        <p14:creationId xmlns:p14="http://schemas.microsoft.com/office/powerpoint/2010/main" val="4213314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4F66-4DD4-4BD5-B12E-E7EC384E94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CA132-2B0F-444B-88CA-6EAE71948A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1FE5F-E52E-4A9B-AADB-A92002134569}"/>
              </a:ext>
            </a:extLst>
          </p:cNvPr>
          <p:cNvSpPr>
            <a:spLocks noGrp="1"/>
          </p:cNvSpPr>
          <p:nvPr>
            <p:ph type="dt" sz="half" idx="10"/>
          </p:nvPr>
        </p:nvSpPr>
        <p:spPr/>
        <p:txBody>
          <a:bodyPr/>
          <a:lstStyle/>
          <a:p>
            <a:fld id="{702AE150-ACC3-4F3B-94B5-05B384B72340}" type="datetime1">
              <a:rPr lang="en-US" smtClean="0"/>
              <a:t>1/25/2024</a:t>
            </a:fld>
            <a:endParaRPr lang="en-US"/>
          </a:p>
        </p:txBody>
      </p:sp>
      <p:sp>
        <p:nvSpPr>
          <p:cNvPr id="5" name="Footer Placeholder 4">
            <a:extLst>
              <a:ext uri="{FF2B5EF4-FFF2-40B4-BE49-F238E27FC236}">
                <a16:creationId xmlns:a16="http://schemas.microsoft.com/office/drawing/2014/main" id="{59E19DDB-59A5-4F30-86E4-F7087D49B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78CDE-78C1-4683-8EA3-4158DD19F96E}"/>
              </a:ext>
            </a:extLst>
          </p:cNvPr>
          <p:cNvSpPr>
            <a:spLocks noGrp="1"/>
          </p:cNvSpPr>
          <p:nvPr>
            <p:ph type="sldNum" sz="quarter" idx="12"/>
          </p:nvPr>
        </p:nvSpPr>
        <p:spPr/>
        <p:txBody>
          <a:bodyPr/>
          <a:lstStyle/>
          <a:p>
            <a:fld id="{16AD49DE-8AAF-499D-B2DF-6714AB8AF385}" type="slidenum">
              <a:rPr lang="en-US" smtClean="0"/>
              <a:t>‹#›</a:t>
            </a:fld>
            <a:endParaRPr lang="en-US"/>
          </a:p>
        </p:txBody>
      </p:sp>
    </p:spTree>
    <p:extLst>
      <p:ext uri="{BB962C8B-B14F-4D97-AF65-F5344CB8AC3E}">
        <p14:creationId xmlns:p14="http://schemas.microsoft.com/office/powerpoint/2010/main" val="2402633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010FE-5551-4FC6-89EA-57CF10FDB1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B93068-C74B-40AC-B538-A61E95719AE1}"/>
              </a:ext>
            </a:extLst>
          </p:cNvPr>
          <p:cNvSpPr>
            <a:spLocks noGrp="1"/>
          </p:cNvSpPr>
          <p:nvPr>
            <p:ph type="dt" sz="half" idx="10"/>
          </p:nvPr>
        </p:nvSpPr>
        <p:spPr/>
        <p:txBody>
          <a:bodyPr/>
          <a:lstStyle/>
          <a:p>
            <a:fld id="{BAE12E0A-B939-4CEE-9EAB-42FAD39EAB99}" type="datetime1">
              <a:rPr lang="en-US" smtClean="0"/>
              <a:t>1/25/2024</a:t>
            </a:fld>
            <a:endParaRPr lang="en-US"/>
          </a:p>
        </p:txBody>
      </p:sp>
      <p:sp>
        <p:nvSpPr>
          <p:cNvPr id="4" name="Footer Placeholder 3">
            <a:extLst>
              <a:ext uri="{FF2B5EF4-FFF2-40B4-BE49-F238E27FC236}">
                <a16:creationId xmlns:a16="http://schemas.microsoft.com/office/drawing/2014/main" id="{4260BE92-0C0C-412D-80F7-6BEC9EFE20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C986E6-94C8-4EF5-8399-3FC86646C577}"/>
              </a:ext>
            </a:extLst>
          </p:cNvPr>
          <p:cNvSpPr>
            <a:spLocks noGrp="1"/>
          </p:cNvSpPr>
          <p:nvPr>
            <p:ph type="sldNum" sz="quarter" idx="12"/>
          </p:nvPr>
        </p:nvSpPr>
        <p:spPr/>
        <p:txBody>
          <a:bodyPr/>
          <a:lstStyle/>
          <a:p>
            <a:fld id="{16AD49DE-8AAF-499D-B2DF-6714AB8AF385}" type="slidenum">
              <a:rPr lang="en-US" smtClean="0"/>
              <a:t>‹#›</a:t>
            </a:fld>
            <a:endParaRPr lang="en-US"/>
          </a:p>
        </p:txBody>
      </p:sp>
    </p:spTree>
    <p:extLst>
      <p:ext uri="{BB962C8B-B14F-4D97-AF65-F5344CB8AC3E}">
        <p14:creationId xmlns:p14="http://schemas.microsoft.com/office/powerpoint/2010/main" val="3978231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57054-E329-4B41-B387-D763BB4C90B7}"/>
              </a:ext>
            </a:extLst>
          </p:cNvPr>
          <p:cNvSpPr>
            <a:spLocks noGrp="1"/>
          </p:cNvSpPr>
          <p:nvPr>
            <p:ph type="dt" sz="half" idx="10"/>
          </p:nvPr>
        </p:nvSpPr>
        <p:spPr/>
        <p:txBody>
          <a:bodyPr/>
          <a:lstStyle/>
          <a:p>
            <a:fld id="{690734D0-52CC-47B2-94D0-2130094AE203}" type="datetime1">
              <a:rPr lang="en-US" smtClean="0"/>
              <a:t>1/25/2024</a:t>
            </a:fld>
            <a:endParaRPr lang="en-US"/>
          </a:p>
        </p:txBody>
      </p:sp>
      <p:sp>
        <p:nvSpPr>
          <p:cNvPr id="3" name="Footer Placeholder 2">
            <a:extLst>
              <a:ext uri="{FF2B5EF4-FFF2-40B4-BE49-F238E27FC236}">
                <a16:creationId xmlns:a16="http://schemas.microsoft.com/office/drawing/2014/main" id="{28FA4192-8A39-4FDC-B7AF-5FE8DA05AB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070718-8C91-4CAB-AFDB-FC8F57A41461}"/>
              </a:ext>
            </a:extLst>
          </p:cNvPr>
          <p:cNvSpPr>
            <a:spLocks noGrp="1"/>
          </p:cNvSpPr>
          <p:nvPr>
            <p:ph type="sldNum" sz="quarter" idx="12"/>
          </p:nvPr>
        </p:nvSpPr>
        <p:spPr/>
        <p:txBody>
          <a:bodyPr/>
          <a:lstStyle/>
          <a:p>
            <a:fld id="{16AD49DE-8AAF-499D-B2DF-6714AB8AF385}" type="slidenum">
              <a:rPr lang="en-US" smtClean="0"/>
              <a:t>‹#›</a:t>
            </a:fld>
            <a:endParaRPr lang="en-US"/>
          </a:p>
        </p:txBody>
      </p:sp>
    </p:spTree>
    <p:extLst>
      <p:ext uri="{BB962C8B-B14F-4D97-AF65-F5344CB8AC3E}">
        <p14:creationId xmlns:p14="http://schemas.microsoft.com/office/powerpoint/2010/main" val="357916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C4907-0289-4730-BC28-180D8A284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20BDAA-63E8-485D-89EA-833C2E6948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CEE6F-CBA2-4017-9456-9CDEFFD0CCE1}"/>
              </a:ext>
            </a:extLst>
          </p:cNvPr>
          <p:cNvSpPr>
            <a:spLocks noGrp="1"/>
          </p:cNvSpPr>
          <p:nvPr>
            <p:ph type="dt" sz="half" idx="10"/>
          </p:nvPr>
        </p:nvSpPr>
        <p:spPr/>
        <p:txBody>
          <a:bodyPr/>
          <a:lstStyle/>
          <a:p>
            <a:fld id="{29A63512-6AB8-4F3B-87FC-0785944053BC}" type="datetime1">
              <a:rPr lang="en-US" smtClean="0"/>
              <a:t>1/25/2024</a:t>
            </a:fld>
            <a:endParaRPr lang="en-US"/>
          </a:p>
        </p:txBody>
      </p:sp>
      <p:sp>
        <p:nvSpPr>
          <p:cNvPr id="5" name="Footer Placeholder 4">
            <a:extLst>
              <a:ext uri="{FF2B5EF4-FFF2-40B4-BE49-F238E27FC236}">
                <a16:creationId xmlns:a16="http://schemas.microsoft.com/office/drawing/2014/main" id="{C2971899-EAD1-40B9-A7EA-362985B6A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C6944-7E55-4A21-86CF-C4B83888767F}"/>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510288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9BC4-D45D-418E-A786-8393B507A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C14B26-B61D-497E-8C59-655F9D4709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A6027-A3B8-4A3A-9094-A3BE2619DC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B79F54-0C2D-4F64-8DCE-529D40720975}"/>
              </a:ext>
            </a:extLst>
          </p:cNvPr>
          <p:cNvSpPr>
            <a:spLocks noGrp="1"/>
          </p:cNvSpPr>
          <p:nvPr>
            <p:ph type="dt" sz="half" idx="10"/>
          </p:nvPr>
        </p:nvSpPr>
        <p:spPr/>
        <p:txBody>
          <a:bodyPr/>
          <a:lstStyle/>
          <a:p>
            <a:fld id="{EBFCF8CB-0AC8-4C6B-9CDC-C89ECCF3F6BB}" type="datetime1">
              <a:rPr lang="en-US" smtClean="0"/>
              <a:t>1/25/2024</a:t>
            </a:fld>
            <a:endParaRPr lang="en-US"/>
          </a:p>
        </p:txBody>
      </p:sp>
      <p:sp>
        <p:nvSpPr>
          <p:cNvPr id="6" name="Footer Placeholder 5">
            <a:extLst>
              <a:ext uri="{FF2B5EF4-FFF2-40B4-BE49-F238E27FC236}">
                <a16:creationId xmlns:a16="http://schemas.microsoft.com/office/drawing/2014/main" id="{ED4E9FBD-240E-4AB4-B4BD-F4DC61ED9C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ED1BB-766D-4D2A-BEE9-FA989CC756D8}"/>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418879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1F0A-899F-4936-A0B1-09984E6FE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306125-F603-4B51-A3CC-D06DEDEC53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D1E33-F4EB-46E0-840B-2311587AE0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CE8A27-4115-47B7-A33F-3EAEF67A2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FE974-7CDE-4606-A16D-E150BF214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ACCAD3-5437-4FDB-BCBC-6AE31D550987}"/>
              </a:ext>
            </a:extLst>
          </p:cNvPr>
          <p:cNvSpPr>
            <a:spLocks noGrp="1"/>
          </p:cNvSpPr>
          <p:nvPr>
            <p:ph type="dt" sz="half" idx="10"/>
          </p:nvPr>
        </p:nvSpPr>
        <p:spPr/>
        <p:txBody>
          <a:bodyPr/>
          <a:lstStyle/>
          <a:p>
            <a:fld id="{F3613115-E468-4575-AE5A-31948E97F11E}" type="datetime1">
              <a:rPr lang="en-US" smtClean="0"/>
              <a:t>1/25/2024</a:t>
            </a:fld>
            <a:endParaRPr lang="en-US"/>
          </a:p>
        </p:txBody>
      </p:sp>
      <p:sp>
        <p:nvSpPr>
          <p:cNvPr id="8" name="Footer Placeholder 7">
            <a:extLst>
              <a:ext uri="{FF2B5EF4-FFF2-40B4-BE49-F238E27FC236}">
                <a16:creationId xmlns:a16="http://schemas.microsoft.com/office/drawing/2014/main" id="{4847D5BB-589E-46ED-96D3-CF854A662A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0237DD-B59B-4054-B474-9493DBBCF348}"/>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72909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5477-8C23-4043-9F6C-D5E50DD50C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F3DBA3-94A6-4DB5-8598-2002F9B7DF82}"/>
              </a:ext>
            </a:extLst>
          </p:cNvPr>
          <p:cNvSpPr>
            <a:spLocks noGrp="1"/>
          </p:cNvSpPr>
          <p:nvPr>
            <p:ph type="dt" sz="half" idx="10"/>
          </p:nvPr>
        </p:nvSpPr>
        <p:spPr/>
        <p:txBody>
          <a:bodyPr/>
          <a:lstStyle/>
          <a:p>
            <a:fld id="{85D8B6E0-A400-44D2-9DAF-918117FB2BCD}" type="datetime1">
              <a:rPr lang="en-US" smtClean="0"/>
              <a:t>1/25/2024</a:t>
            </a:fld>
            <a:endParaRPr lang="en-US"/>
          </a:p>
        </p:txBody>
      </p:sp>
      <p:sp>
        <p:nvSpPr>
          <p:cNvPr id="4" name="Footer Placeholder 3">
            <a:extLst>
              <a:ext uri="{FF2B5EF4-FFF2-40B4-BE49-F238E27FC236}">
                <a16:creationId xmlns:a16="http://schemas.microsoft.com/office/drawing/2014/main" id="{3F21031D-5EAF-4203-BBC5-588DD86EC6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B3CB4B-FC87-44DB-9F1B-B21A79180DF2}"/>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871970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CF9C7D-8896-441F-B391-E1BF7A1E7EC7}"/>
              </a:ext>
            </a:extLst>
          </p:cNvPr>
          <p:cNvSpPr>
            <a:spLocks noGrp="1"/>
          </p:cNvSpPr>
          <p:nvPr>
            <p:ph type="dt" sz="half" idx="10"/>
          </p:nvPr>
        </p:nvSpPr>
        <p:spPr/>
        <p:txBody>
          <a:bodyPr/>
          <a:lstStyle/>
          <a:p>
            <a:fld id="{613D3D3E-E7F9-4685-B30F-61C7608CCEFA}" type="datetime1">
              <a:rPr lang="en-US" smtClean="0"/>
              <a:t>1/25/2024</a:t>
            </a:fld>
            <a:endParaRPr lang="en-US"/>
          </a:p>
        </p:txBody>
      </p:sp>
      <p:sp>
        <p:nvSpPr>
          <p:cNvPr id="3" name="Footer Placeholder 2">
            <a:extLst>
              <a:ext uri="{FF2B5EF4-FFF2-40B4-BE49-F238E27FC236}">
                <a16:creationId xmlns:a16="http://schemas.microsoft.com/office/drawing/2014/main" id="{FE28BD3F-9FE1-4CC9-B57C-881879710B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C9479-F0B1-4F32-8E8E-A805B3A2446F}"/>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36401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65CE-E140-4F42-8DBB-C47BFF0AF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E7CACA-246F-4FC0-98D6-38657F462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661B16-C608-41D0-BE94-6C79B54C0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B9C5F-6B6F-443E-B14E-28F7A3105288}"/>
              </a:ext>
            </a:extLst>
          </p:cNvPr>
          <p:cNvSpPr>
            <a:spLocks noGrp="1"/>
          </p:cNvSpPr>
          <p:nvPr>
            <p:ph type="dt" sz="half" idx="10"/>
          </p:nvPr>
        </p:nvSpPr>
        <p:spPr/>
        <p:txBody>
          <a:bodyPr/>
          <a:lstStyle/>
          <a:p>
            <a:fld id="{61D4943C-F219-4521-A379-B835F8053422}" type="datetime1">
              <a:rPr lang="en-US" smtClean="0"/>
              <a:t>1/25/2024</a:t>
            </a:fld>
            <a:endParaRPr lang="en-US"/>
          </a:p>
        </p:txBody>
      </p:sp>
      <p:sp>
        <p:nvSpPr>
          <p:cNvPr id="6" name="Footer Placeholder 5">
            <a:extLst>
              <a:ext uri="{FF2B5EF4-FFF2-40B4-BE49-F238E27FC236}">
                <a16:creationId xmlns:a16="http://schemas.microsoft.com/office/drawing/2014/main" id="{49665CA0-754B-4138-BD03-35379ED9E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8F9C4-4AAB-435B-9978-09F2083EF156}"/>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12522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3033-4A79-4619-9CCF-1F15E597A3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06ADBA-2C8C-47D4-99DA-560F6C05F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0F71-750F-4634-B20E-5FA501664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08C7B-B21E-485A-8AC4-3582A79DBD50}"/>
              </a:ext>
            </a:extLst>
          </p:cNvPr>
          <p:cNvSpPr>
            <a:spLocks noGrp="1"/>
          </p:cNvSpPr>
          <p:nvPr>
            <p:ph type="dt" sz="half" idx="10"/>
          </p:nvPr>
        </p:nvSpPr>
        <p:spPr/>
        <p:txBody>
          <a:bodyPr/>
          <a:lstStyle/>
          <a:p>
            <a:fld id="{390B2AC1-CEBE-4791-8ACD-7F38EC964E42}" type="datetime1">
              <a:rPr lang="en-US" smtClean="0"/>
              <a:t>1/25/2024</a:t>
            </a:fld>
            <a:endParaRPr lang="en-US"/>
          </a:p>
        </p:txBody>
      </p:sp>
      <p:sp>
        <p:nvSpPr>
          <p:cNvPr id="6" name="Footer Placeholder 5">
            <a:extLst>
              <a:ext uri="{FF2B5EF4-FFF2-40B4-BE49-F238E27FC236}">
                <a16:creationId xmlns:a16="http://schemas.microsoft.com/office/drawing/2014/main" id="{ED577A6D-CD5B-42C2-8260-B7CDB3BCD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8CBF8-0CBA-4D40-AEFA-25A53ECF405E}"/>
              </a:ext>
            </a:extLst>
          </p:cNvPr>
          <p:cNvSpPr>
            <a:spLocks noGrp="1"/>
          </p:cNvSpPr>
          <p:nvPr>
            <p:ph type="sldNum" sz="quarter" idx="12"/>
          </p:nvPr>
        </p:nvSpPr>
        <p:spPr/>
        <p:txBody>
          <a:bodyPr/>
          <a:lstStyle/>
          <a:p>
            <a:fld id="{C01A6679-E160-4FCE-B0B8-12F5F7226F40}" type="slidenum">
              <a:rPr lang="en-US" smtClean="0"/>
              <a:t>‹#›</a:t>
            </a:fld>
            <a:endParaRPr lang="en-US"/>
          </a:p>
        </p:txBody>
      </p:sp>
    </p:spTree>
    <p:extLst>
      <p:ext uri="{BB962C8B-B14F-4D97-AF65-F5344CB8AC3E}">
        <p14:creationId xmlns:p14="http://schemas.microsoft.com/office/powerpoint/2010/main" val="317139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6FFE9-0ED3-4E85-BB71-FBEF21933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AA90F8-64A5-4803-A14B-A4F6691D32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952E8-6D81-4719-8E9F-4B64003DD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80F6A-5817-4806-9B16-C222577C4FFC}" type="datetime1">
              <a:rPr lang="en-US" smtClean="0"/>
              <a:t>1/25/2024</a:t>
            </a:fld>
            <a:endParaRPr lang="en-US"/>
          </a:p>
        </p:txBody>
      </p:sp>
      <p:sp>
        <p:nvSpPr>
          <p:cNvPr id="5" name="Footer Placeholder 4">
            <a:extLst>
              <a:ext uri="{FF2B5EF4-FFF2-40B4-BE49-F238E27FC236}">
                <a16:creationId xmlns:a16="http://schemas.microsoft.com/office/drawing/2014/main" id="{33FCECBB-86A0-49B5-8991-24EC56D08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4FCC2E-9DCA-468C-81A2-2A288A857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6679-E160-4FCE-B0B8-12F5F7226F40}" type="slidenum">
              <a:rPr lang="en-US" smtClean="0"/>
              <a:t>‹#›</a:t>
            </a:fld>
            <a:endParaRPr lang="en-US"/>
          </a:p>
        </p:txBody>
      </p:sp>
    </p:spTree>
    <p:extLst>
      <p:ext uri="{BB962C8B-B14F-4D97-AF65-F5344CB8AC3E}">
        <p14:creationId xmlns:p14="http://schemas.microsoft.com/office/powerpoint/2010/main" val="3223151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6FFE9-0ED3-4E85-BB71-FBEF21933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AA90F8-64A5-4803-A14B-A4F6691D32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952E8-6D81-4719-8E9F-4B64003DD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CA48D-628C-480D-AB94-54A10B7A2610}" type="datetime1">
              <a:rPr lang="en-US" smtClean="0"/>
              <a:t>1/25/2024</a:t>
            </a:fld>
            <a:endParaRPr lang="en-US"/>
          </a:p>
        </p:txBody>
      </p:sp>
      <p:sp>
        <p:nvSpPr>
          <p:cNvPr id="5" name="Footer Placeholder 4">
            <a:extLst>
              <a:ext uri="{FF2B5EF4-FFF2-40B4-BE49-F238E27FC236}">
                <a16:creationId xmlns:a16="http://schemas.microsoft.com/office/drawing/2014/main" id="{33FCECBB-86A0-49B5-8991-24EC56D08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4FCC2E-9DCA-468C-81A2-2A288A857B1D}"/>
              </a:ext>
            </a:extLst>
          </p:cNvPr>
          <p:cNvSpPr>
            <a:spLocks noGrp="1"/>
          </p:cNvSpPr>
          <p:nvPr>
            <p:ph type="sldNum" sz="quarter" idx="4"/>
          </p:nvPr>
        </p:nvSpPr>
        <p:spPr>
          <a:xfrm>
            <a:off x="9197740" y="645260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C01A6679-E160-4FCE-B0B8-12F5F7226F40}" type="slidenum">
              <a:rPr lang="en-US" smtClean="0"/>
              <a:pPr/>
              <a:t>‹#›</a:t>
            </a:fld>
            <a:endParaRPr lang="en-US"/>
          </a:p>
        </p:txBody>
      </p:sp>
    </p:spTree>
    <p:extLst>
      <p:ext uri="{BB962C8B-B14F-4D97-AF65-F5344CB8AC3E}">
        <p14:creationId xmlns:p14="http://schemas.microsoft.com/office/powerpoint/2010/main" val="32231515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6F8D09-84AC-4CCB-8E41-0D795C09020B}"/>
              </a:ext>
            </a:extLst>
          </p:cNvPr>
          <p:cNvSpPr>
            <a:spLocks noGrp="1"/>
          </p:cNvSpPr>
          <p:nvPr>
            <p:ph type="title"/>
          </p:nvPr>
        </p:nvSpPr>
        <p:spPr>
          <a:xfrm>
            <a:off x="381000" y="114300"/>
            <a:ext cx="10515600" cy="132556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A7EC1574-B652-451D-8E77-0C31E7E4400F}"/>
              </a:ext>
            </a:extLst>
          </p:cNvPr>
          <p:cNvSpPr>
            <a:spLocks noGrp="1"/>
          </p:cNvSpPr>
          <p:nvPr>
            <p:ph type="body" idx="1"/>
          </p:nvPr>
        </p:nvSpPr>
        <p:spPr>
          <a:xfrm>
            <a:off x="381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618A6-4EEF-47E9-A710-5F6D8FA2FEAB}"/>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50EC8-F21E-4432-951D-ABD30E43F467}" type="datetime1">
              <a:rPr lang="en-US" smtClean="0"/>
              <a:t>1/25/2024</a:t>
            </a:fld>
            <a:endParaRPr lang="en-US"/>
          </a:p>
        </p:txBody>
      </p:sp>
      <p:sp>
        <p:nvSpPr>
          <p:cNvPr id="5" name="Footer Placeholder 4">
            <a:extLst>
              <a:ext uri="{FF2B5EF4-FFF2-40B4-BE49-F238E27FC236}">
                <a16:creationId xmlns:a16="http://schemas.microsoft.com/office/drawing/2014/main" id="{84078C90-91ED-467E-B2C4-4E9D418AA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F0CAF0-FF4C-48D5-BBCE-FCB364A97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D49DE-8AAF-499D-B2DF-6714AB8AF385}" type="slidenum">
              <a:rPr lang="en-US" smtClean="0"/>
              <a:t>‹#›</a:t>
            </a:fld>
            <a:endParaRPr lang="en-US"/>
          </a:p>
        </p:txBody>
      </p:sp>
    </p:spTree>
    <p:extLst>
      <p:ext uri="{BB962C8B-B14F-4D97-AF65-F5344CB8AC3E}">
        <p14:creationId xmlns:p14="http://schemas.microsoft.com/office/powerpoint/2010/main" val="311748871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22" r:id="rId3"/>
    <p:sldLayoutId id="2147483723" r:id="rId4"/>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5" userDrawn="1">
          <p15:clr>
            <a:srgbClr val="F26B43"/>
          </p15:clr>
        </p15:guide>
        <p15:guide id="2" orient="horz" pos="7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4B37166-D351-E7AD-3EDD-97056E2B993F}"/>
              </a:ext>
            </a:extLst>
          </p:cNvPr>
          <p:cNvSpPr txBox="1">
            <a:spLocks/>
          </p:cNvSpPr>
          <p:nvPr/>
        </p:nvSpPr>
        <p:spPr>
          <a:xfrm>
            <a:off x="3826" y="1562976"/>
            <a:ext cx="12188174" cy="11475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kumimoji="0" lang="en-US" sz="3600" b="1" i="0" u="none" strike="noStrike" kern="1200" cap="none" spc="0" normalizeH="0" baseline="0" noProof="0" dirty="0">
                <a:ln>
                  <a:noFill/>
                </a:ln>
                <a:effectLst/>
                <a:uLnTx/>
                <a:uFillTx/>
                <a:latin typeface="Arial"/>
                <a:ea typeface="+mj-ea"/>
                <a:cs typeface="Arial"/>
              </a:rPr>
              <a:t>Benefits of Icosapent Ethyl in Patients with Recent Acute Coronary Syndrome (ACS): </a:t>
            </a:r>
            <a:r>
              <a:rPr kumimoji="0" lang="en-US" sz="4000" b="1" i="0" u="none" strike="noStrike" kern="1200" cap="none" spc="0" normalizeH="0" baseline="0" noProof="0" dirty="0">
                <a:ln>
                  <a:noFill/>
                </a:ln>
                <a:effectLst/>
                <a:uLnTx/>
                <a:uFillTx/>
                <a:latin typeface="Arial"/>
                <a:ea typeface="+mj-ea"/>
                <a:cs typeface="Arial"/>
              </a:rPr>
              <a:t>REDUCE-IT ACS</a:t>
            </a:r>
            <a:endParaRPr lang="en-US" sz="3200" b="1" dirty="0">
              <a:highlight>
                <a:srgbClr val="FFFF00"/>
              </a:highlight>
              <a:latin typeface="Arial" panose="020B0604020202020204" pitchFamily="34" charset="0"/>
              <a:cs typeface="Arial" panose="020B0604020202020204" pitchFamily="34" charset="0"/>
            </a:endParaRPr>
          </a:p>
        </p:txBody>
      </p:sp>
      <p:cxnSp>
        <p:nvCxnSpPr>
          <p:cNvPr id="13" name="Straight Connector 8">
            <a:extLst>
              <a:ext uri="{FF2B5EF4-FFF2-40B4-BE49-F238E27FC236}">
                <a16:creationId xmlns:a16="http://schemas.microsoft.com/office/drawing/2014/main" id="{FAA15CBF-924A-BEA6-22C4-12C18D9ABB48}"/>
              </a:ext>
            </a:extLst>
          </p:cNvPr>
          <p:cNvCxnSpPr>
            <a:cxnSpLocks noChangeAspect="1"/>
          </p:cNvCxnSpPr>
          <p:nvPr/>
        </p:nvCxnSpPr>
        <p:spPr>
          <a:xfrm flipH="1">
            <a:off x="1877710" y="3076162"/>
            <a:ext cx="8436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0">
            <a:extLst>
              <a:ext uri="{FF2B5EF4-FFF2-40B4-BE49-F238E27FC236}">
                <a16:creationId xmlns:a16="http://schemas.microsoft.com/office/drawing/2014/main" id="{2401CCDE-161C-26DA-347F-7334D88A7A3F}"/>
              </a:ext>
            </a:extLst>
          </p:cNvPr>
          <p:cNvSpPr txBox="1"/>
          <p:nvPr/>
        </p:nvSpPr>
        <p:spPr>
          <a:xfrm>
            <a:off x="568261" y="3298643"/>
            <a:ext cx="10715625" cy="1905073"/>
          </a:xfrm>
          <a:prstGeom prst="rect">
            <a:avLst/>
          </a:prstGeom>
          <a:noFill/>
        </p:spPr>
        <p:txBody>
          <a:bodyPr wrap="square" lIns="91440" tIns="45720" rIns="91440" bIns="45720" rtlCol="0" anchor="t">
            <a:spAutoFit/>
          </a:bodyPr>
          <a:lstStyle/>
          <a:p>
            <a:pPr algn="ctr" defTabSz="971550">
              <a:lnSpc>
                <a:spcPct val="120000"/>
              </a:lnSpc>
              <a:defRPr/>
            </a:pPr>
            <a:r>
              <a:rPr lang="en-US" sz="2000" b="1" kern="0" dirty="0">
                <a:latin typeface="Arial"/>
                <a:cs typeface="Times New Roman"/>
              </a:rPr>
              <a:t>Ph. Gabriel Steg</a:t>
            </a:r>
            <a:r>
              <a:rPr lang="en-US" sz="2000" kern="0" dirty="0">
                <a:latin typeface="Arial"/>
                <a:cs typeface="Times New Roman"/>
              </a:rPr>
              <a:t>, M.D., Deepak L. Bhatt, M.D., M.P.H., Michael Miller, M.D.,</a:t>
            </a:r>
          </a:p>
          <a:p>
            <a:pPr algn="ctr" defTabSz="971550">
              <a:lnSpc>
                <a:spcPct val="120000"/>
              </a:lnSpc>
              <a:defRPr/>
            </a:pPr>
            <a:r>
              <a:rPr lang="en-US" sz="2000" kern="0" dirty="0">
                <a:latin typeface="Arial"/>
                <a:cs typeface="Times New Roman"/>
              </a:rPr>
              <a:t>Eliot A. Brinton, M.D., Terry A. Jacobson, M.D., Steven B. Ketchum, Ph.D.,</a:t>
            </a:r>
          </a:p>
          <a:p>
            <a:pPr algn="ctr" defTabSz="971550">
              <a:lnSpc>
                <a:spcPct val="120000"/>
              </a:lnSpc>
              <a:defRPr/>
            </a:pPr>
            <a:r>
              <a:rPr lang="en-US" sz="2000" kern="0" dirty="0" err="1">
                <a:latin typeface="Arial"/>
                <a:cs typeface="Times New Roman"/>
              </a:rPr>
              <a:t>Lixia</a:t>
            </a:r>
            <a:r>
              <a:rPr lang="en-US" sz="2000" kern="0" dirty="0">
                <a:latin typeface="Arial"/>
                <a:cs typeface="Times New Roman"/>
              </a:rPr>
              <a:t> Jiao, Ph.D., Armando Lira Pineda, M.D., Ralph T. Doyle, Jr., B.A.,</a:t>
            </a:r>
          </a:p>
          <a:p>
            <a:pPr algn="ctr" defTabSz="971550">
              <a:lnSpc>
                <a:spcPct val="120000"/>
              </a:lnSpc>
              <a:defRPr/>
            </a:pPr>
            <a:r>
              <a:rPr lang="en-US" sz="2000" kern="0" dirty="0">
                <a:latin typeface="Arial"/>
                <a:cs typeface="Times New Roman"/>
              </a:rPr>
              <a:t>Jean‑Claude Tardif, M.D., Christie M. Ballantyne, M.D.,</a:t>
            </a:r>
          </a:p>
          <a:p>
            <a:pPr algn="ctr" defTabSz="971550">
              <a:lnSpc>
                <a:spcPct val="120000"/>
              </a:lnSpc>
              <a:defRPr/>
            </a:pPr>
            <a:r>
              <a:rPr lang="en-US" sz="2000" kern="0" dirty="0">
                <a:latin typeface="Arial"/>
                <a:cs typeface="Times New Roman"/>
              </a:rPr>
              <a:t>on Behalf of the </a:t>
            </a:r>
            <a:r>
              <a:rPr lang="en-US" sz="2000" b="1" kern="0" dirty="0">
                <a:latin typeface="Arial"/>
                <a:cs typeface="Times New Roman"/>
              </a:rPr>
              <a:t>REDUCE-IT</a:t>
            </a:r>
            <a:r>
              <a:rPr lang="en-US" sz="2000" kern="0" dirty="0">
                <a:latin typeface="Arial"/>
                <a:cs typeface="Times New Roman"/>
              </a:rPr>
              <a:t> Investigators</a:t>
            </a:r>
            <a:endParaRPr lang="en-US" sz="20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428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2">
            <a:extLst>
              <a:ext uri="{FF2B5EF4-FFF2-40B4-BE49-F238E27FC236}">
                <a16:creationId xmlns:a16="http://schemas.microsoft.com/office/drawing/2014/main" id="{680B449C-57B2-8467-7611-FADE5C21BB27}"/>
              </a:ext>
            </a:extLst>
          </p:cNvPr>
          <p:cNvGraphicFramePr>
            <a:graphicFrameLocks noGrp="1"/>
          </p:cNvGraphicFramePr>
          <p:nvPr>
            <p:extLst>
              <p:ext uri="{D42A27DB-BD31-4B8C-83A1-F6EECF244321}">
                <p14:modId xmlns:p14="http://schemas.microsoft.com/office/powerpoint/2010/main" val="772663448"/>
              </p:ext>
            </p:extLst>
          </p:nvPr>
        </p:nvGraphicFramePr>
        <p:xfrm>
          <a:off x="383178" y="1720610"/>
          <a:ext cx="11425646" cy="3517392"/>
        </p:xfrm>
        <a:graphic>
          <a:graphicData uri="http://schemas.openxmlformats.org/drawingml/2006/table">
            <a:tbl>
              <a:tblPr firstRow="1" bandRow="1">
                <a:tableStyleId>{2D5ABB26-0587-4C30-8999-92F81FD0307C}</a:tableStyleId>
              </a:tblPr>
              <a:tblGrid>
                <a:gridCol w="2932677">
                  <a:extLst>
                    <a:ext uri="{9D8B030D-6E8A-4147-A177-3AD203B41FA5}">
                      <a16:colId xmlns:a16="http://schemas.microsoft.com/office/drawing/2014/main" val="20000"/>
                    </a:ext>
                  </a:extLst>
                </a:gridCol>
                <a:gridCol w="1422400">
                  <a:extLst>
                    <a:ext uri="{9D8B030D-6E8A-4147-A177-3AD203B41FA5}">
                      <a16:colId xmlns:a16="http://schemas.microsoft.com/office/drawing/2014/main" val="20001"/>
                    </a:ext>
                  </a:extLst>
                </a:gridCol>
                <a:gridCol w="1366981">
                  <a:extLst>
                    <a:ext uri="{9D8B030D-6E8A-4147-A177-3AD203B41FA5}">
                      <a16:colId xmlns:a16="http://schemas.microsoft.com/office/drawing/2014/main" val="20002"/>
                    </a:ext>
                  </a:extLst>
                </a:gridCol>
                <a:gridCol w="2410691">
                  <a:extLst>
                    <a:ext uri="{9D8B030D-6E8A-4147-A177-3AD203B41FA5}">
                      <a16:colId xmlns:a16="http://schemas.microsoft.com/office/drawing/2014/main" val="2967164253"/>
                    </a:ext>
                  </a:extLst>
                </a:gridCol>
                <a:gridCol w="1560946">
                  <a:extLst>
                    <a:ext uri="{9D8B030D-6E8A-4147-A177-3AD203B41FA5}">
                      <a16:colId xmlns:a16="http://schemas.microsoft.com/office/drawing/2014/main" val="20003"/>
                    </a:ext>
                  </a:extLst>
                </a:gridCol>
                <a:gridCol w="756590">
                  <a:extLst>
                    <a:ext uri="{9D8B030D-6E8A-4147-A177-3AD203B41FA5}">
                      <a16:colId xmlns:a16="http://schemas.microsoft.com/office/drawing/2014/main" val="2589959089"/>
                    </a:ext>
                  </a:extLst>
                </a:gridCol>
                <a:gridCol w="975361">
                  <a:extLst>
                    <a:ext uri="{9D8B030D-6E8A-4147-A177-3AD203B41FA5}">
                      <a16:colId xmlns:a16="http://schemas.microsoft.com/office/drawing/2014/main" val="20004"/>
                    </a:ext>
                  </a:extLst>
                </a:gridCol>
              </a:tblGrid>
              <a:tr h="0">
                <a:tc>
                  <a:txBody>
                    <a:bodyPr/>
                    <a:lstStyle/>
                    <a:p>
                      <a:pPr>
                        <a:lnSpc>
                          <a:spcPct val="100000"/>
                        </a:lnSpc>
                      </a:pPr>
                      <a:endParaRPr lang="en-US" sz="1200" dirty="0">
                        <a:solidFill>
                          <a:srgbClr val="FF0000"/>
                        </a:solidFill>
                        <a:latin typeface="Arial" panose="020B0604020202020204" pitchFamily="34" charset="0"/>
                        <a:cs typeface="Arial" panose="020B0604020202020204" pitchFamily="34" charset="0"/>
                      </a:endParaRPr>
                    </a:p>
                  </a:txBody>
                  <a:tcPr marL="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br>
                        <a:rPr lang="en-US" sz="1200" b="1">
                          <a:solidFill>
                            <a:schemeClr val="tx1"/>
                          </a:solidFill>
                          <a:latin typeface="Arial" panose="020B0604020202020204" pitchFamily="34" charset="0"/>
                          <a:cs typeface="Arial" panose="020B0604020202020204" pitchFamily="34" charset="0"/>
                        </a:rPr>
                      </a:br>
                      <a:r>
                        <a:rPr sz="1200" b="1">
                          <a:solidFill>
                            <a:schemeClr val="tx1"/>
                          </a:solidFill>
                          <a:latin typeface="Arial" panose="020B0604020202020204" pitchFamily="34" charset="0"/>
                          <a:cs typeface="Arial" panose="020B0604020202020204" pitchFamily="34" charset="0"/>
                        </a:rPr>
                        <a:t>Icosapent</a:t>
                      </a:r>
                      <a:r>
                        <a:rPr sz="1200" b="1" spc="95">
                          <a:solidFill>
                            <a:schemeClr val="tx1"/>
                          </a:solidFill>
                          <a:latin typeface="Arial" panose="020B0604020202020204" pitchFamily="34" charset="0"/>
                          <a:cs typeface="Arial" panose="020B0604020202020204" pitchFamily="34" charset="0"/>
                        </a:rPr>
                        <a:t> </a:t>
                      </a:r>
                      <a:r>
                        <a:rPr sz="1200" b="1" spc="-20">
                          <a:solidFill>
                            <a:schemeClr val="tx1"/>
                          </a:solidFill>
                          <a:latin typeface="Arial" panose="020B0604020202020204" pitchFamily="34" charset="0"/>
                          <a:cs typeface="Arial" panose="020B0604020202020204" pitchFamily="34" charset="0"/>
                        </a:rPr>
                        <a:t>Ethyl</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br>
                        <a:rPr lang="en-US" sz="1200" b="1" spc="-10">
                          <a:solidFill>
                            <a:schemeClr val="tx1"/>
                          </a:solidFill>
                          <a:latin typeface="Arial" panose="020B0604020202020204" pitchFamily="34" charset="0"/>
                          <a:cs typeface="Arial" panose="020B0604020202020204" pitchFamily="34" charset="0"/>
                        </a:rPr>
                      </a:br>
                      <a:r>
                        <a:rPr sz="1200" b="1" spc="-10">
                          <a:solidFill>
                            <a:schemeClr val="tx1"/>
                          </a:solidFill>
                          <a:latin typeface="Arial" panose="020B0604020202020204" pitchFamily="34" charset="0"/>
                          <a:cs typeface="Arial" panose="020B0604020202020204" pitchFamily="34" charset="0"/>
                        </a:rPr>
                        <a:t>Placebo</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0" algn="ctr">
                        <a:lnSpc>
                          <a:spcPct val="100000"/>
                        </a:lnSpc>
                      </a:pPr>
                      <a:br>
                        <a:rPr lang="en-US" sz="1200" b="1" spc="-10" dirty="0">
                          <a:solidFill>
                            <a:schemeClr val="tx1"/>
                          </a:solidFill>
                          <a:latin typeface="Arial" panose="020B0604020202020204" pitchFamily="34" charset="0"/>
                          <a:cs typeface="Arial" panose="020B0604020202020204" pitchFamily="34" charset="0"/>
                        </a:rPr>
                      </a:br>
                      <a:r>
                        <a:rPr lang="en-US" sz="1200" b="1" spc="-10" dirty="0">
                          <a:solidFill>
                            <a:schemeClr val="tx1"/>
                          </a:solidFill>
                          <a:latin typeface="Arial" panose="020B0604020202020204" pitchFamily="34" charset="0"/>
                          <a:cs typeface="Arial" panose="020B0604020202020204" pitchFamily="34" charset="0"/>
                        </a:rPr>
                        <a:t>Icosapent Ethyl vs. Placebo</a:t>
                      </a:r>
                      <a:endParaRPr sz="1200" dirty="0">
                        <a:solidFill>
                          <a:schemeClr val="tx1"/>
                        </a:solidFill>
                        <a:latin typeface="Arial" panose="020B0604020202020204" pitchFamily="34" charset="0"/>
                        <a:cs typeface="Arial" panose="020B0604020202020204" pitchFamily="34" charset="0"/>
                      </a:endParaRPr>
                    </a:p>
                  </a:txBody>
                  <a:tcPr marL="18288">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indent="0" algn="ctr">
                        <a:lnSpc>
                          <a:spcPct val="100000"/>
                        </a:lnSpc>
                      </a:pPr>
                      <a:r>
                        <a:rPr lang="en-US" sz="1200" b="1" spc="-10">
                          <a:solidFill>
                            <a:schemeClr val="tx1"/>
                          </a:solidFill>
                          <a:latin typeface="Arial" panose="020B0604020202020204" pitchFamily="34" charset="0"/>
                          <a:cs typeface="Arial" panose="020B0604020202020204" pitchFamily="34" charset="0"/>
                        </a:rPr>
                        <a:t>Icosapent Ethyl vs. Placebo </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30"/>
                        </a:spcBef>
                        <a:spcAft>
                          <a:spcPts val="0"/>
                        </a:spcAft>
                        <a:buClrTx/>
                        <a:buSzTx/>
                        <a:buFontTx/>
                        <a:buNone/>
                        <a:tabLst/>
                        <a:defRPr/>
                      </a:pPr>
                      <a:br>
                        <a:rPr lang="en-US" sz="1200" b="1">
                          <a:solidFill>
                            <a:schemeClr val="tx1"/>
                          </a:solidFill>
                          <a:latin typeface="Arial" panose="020B0604020202020204" pitchFamily="34" charset="0"/>
                          <a:cs typeface="Arial" panose="020B0604020202020204" pitchFamily="34" charset="0"/>
                        </a:rPr>
                      </a:br>
                      <a:r>
                        <a:rPr lang="en-US" sz="1200" b="1">
                          <a:solidFill>
                            <a:schemeClr val="tx1"/>
                          </a:solidFill>
                          <a:latin typeface="Arial" panose="020B0604020202020204" pitchFamily="34" charset="0"/>
                          <a:cs typeface="Arial" panose="020B0604020202020204" pitchFamily="34" charset="0"/>
                        </a:rPr>
                        <a:t>P-</a:t>
                      </a:r>
                      <a:r>
                        <a:rPr lang="en-US" sz="1200" b="1" spc="-10">
                          <a:solidFill>
                            <a:schemeClr val="tx1"/>
                          </a:solidFill>
                          <a:latin typeface="Arial" panose="020B0604020202020204" pitchFamily="34" charset="0"/>
                          <a:cs typeface="Arial" panose="020B0604020202020204" pitchFamily="34" charset="0"/>
                        </a:rPr>
                        <a:t>value</a:t>
                      </a:r>
                      <a:endParaRPr lang="en-US"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10"/>
                        </a:spcBef>
                      </a:pPr>
                      <a:r>
                        <a:rPr lang="en-US" sz="1200" b="1" kern="1200" spc="-10">
                          <a:solidFill>
                            <a:schemeClr val="tx1"/>
                          </a:solidFill>
                          <a:latin typeface="Arial" panose="020B0604020202020204" pitchFamily="34" charset="0"/>
                          <a:ea typeface="+mn-ea"/>
                          <a:cs typeface="Arial" panose="020B0604020202020204" pitchFamily="34" charset="0"/>
                        </a:rPr>
                        <a:t>Interaction</a:t>
                      </a:r>
                      <a:br>
                        <a:rPr lang="en-US" sz="1200" b="1" kern="1200" spc="-10">
                          <a:solidFill>
                            <a:schemeClr val="tx1"/>
                          </a:solidFill>
                          <a:latin typeface="Arial" panose="020B0604020202020204" pitchFamily="34" charset="0"/>
                          <a:ea typeface="+mn-ea"/>
                          <a:cs typeface="Arial" panose="020B0604020202020204" pitchFamily="34" charset="0"/>
                        </a:rPr>
                      </a:br>
                      <a:r>
                        <a:rPr sz="1200" b="1" kern="1200" spc="-10">
                          <a:solidFill>
                            <a:schemeClr val="tx1"/>
                          </a:solidFill>
                          <a:latin typeface="Arial" panose="020B0604020202020204" pitchFamily="34" charset="0"/>
                          <a:ea typeface="+mn-ea"/>
                          <a:cs typeface="Arial" panose="020B0604020202020204" pitchFamily="34" charset="0"/>
                        </a:rPr>
                        <a:t>P-value</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200">
                        <a:solidFill>
                          <a:schemeClr val="tx1"/>
                        </a:solidFill>
                        <a:latin typeface="Arial" panose="020B0604020202020204" pitchFamily="34" charset="0"/>
                        <a:cs typeface="Arial" panose="020B0604020202020204" pitchFamily="34" charset="0"/>
                      </a:endParaRPr>
                    </a:p>
                  </a:txBody>
                  <a:tcPr marT="91440">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sz="1200" i="1">
                          <a:solidFill>
                            <a:schemeClr val="tx1"/>
                          </a:solidFill>
                          <a:latin typeface="Arial" panose="020B0604020202020204" pitchFamily="34" charset="0"/>
                          <a:cs typeface="Arial" panose="020B0604020202020204" pitchFamily="34" charset="0"/>
                        </a:rPr>
                        <a:t>n</a:t>
                      </a:r>
                      <a:r>
                        <a:rPr lang="en-US" sz="1200" i="1">
                          <a:solidFill>
                            <a:schemeClr val="tx1"/>
                          </a:solidFill>
                          <a:latin typeface="Arial" panose="020B0604020202020204" pitchFamily="34" charset="0"/>
                          <a:cs typeface="Arial" panose="020B0604020202020204" pitchFamily="34" charset="0"/>
                        </a:rPr>
                        <a:t>/N</a:t>
                      </a:r>
                      <a:r>
                        <a:rPr sz="1200" i="1" spc="15">
                          <a:solidFill>
                            <a:schemeClr val="tx1"/>
                          </a:solidFill>
                          <a:latin typeface="Arial" panose="020B0604020202020204" pitchFamily="34" charset="0"/>
                          <a:cs typeface="Arial" panose="020B0604020202020204" pitchFamily="34" charset="0"/>
                        </a:rPr>
                        <a:t> </a:t>
                      </a:r>
                      <a:r>
                        <a:rPr sz="1200" i="1" spc="-25">
                          <a:solidFill>
                            <a:schemeClr val="tx1"/>
                          </a:solidFill>
                          <a:latin typeface="Arial" panose="020B0604020202020204" pitchFamily="34" charset="0"/>
                          <a:cs typeface="Arial" panose="020B0604020202020204" pitchFamily="34" charset="0"/>
                        </a:rPr>
                        <a:t>(%)</a:t>
                      </a: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lang="en-US" sz="1200" i="1">
                          <a:solidFill>
                            <a:schemeClr val="tx1"/>
                          </a:solidFill>
                          <a:latin typeface="Arial" panose="020B0604020202020204" pitchFamily="34" charset="0"/>
                          <a:cs typeface="Arial" panose="020B0604020202020204" pitchFamily="34" charset="0"/>
                        </a:rPr>
                        <a:t>n/N</a:t>
                      </a:r>
                      <a:r>
                        <a:rPr lang="en-US" sz="1200" i="1" spc="15">
                          <a:solidFill>
                            <a:schemeClr val="tx1"/>
                          </a:solidFill>
                          <a:latin typeface="Arial" panose="020B0604020202020204" pitchFamily="34" charset="0"/>
                          <a:cs typeface="Arial" panose="020B0604020202020204" pitchFamily="34" charset="0"/>
                        </a:rPr>
                        <a:t> </a:t>
                      </a:r>
                      <a:r>
                        <a:rPr lang="en-US" sz="1200" i="1" spc="-25">
                          <a:solidFill>
                            <a:schemeClr val="tx1"/>
                          </a:solidFill>
                          <a:latin typeface="Arial" panose="020B0604020202020204" pitchFamily="34" charset="0"/>
                          <a:cs typeface="Arial" panose="020B0604020202020204" pitchFamily="34" charset="0"/>
                        </a:rPr>
                        <a:t>(%)</a:t>
                      </a:r>
                      <a:endParaRPr lang="en-US"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gridSpan="2">
                  <a:txBody>
                    <a:bodyPr/>
                    <a:lstStyle/>
                    <a:p>
                      <a:pPr marL="0" indent="0" algn="ctr">
                        <a:lnSpc>
                          <a:spcPct val="100000"/>
                        </a:lnSpc>
                        <a:spcBef>
                          <a:spcPts val="290"/>
                        </a:spcBef>
                      </a:pPr>
                      <a:r>
                        <a:rPr lang="en-US" sz="1200" i="1">
                          <a:solidFill>
                            <a:schemeClr val="tx1"/>
                          </a:solidFill>
                          <a:latin typeface="Arial" panose="020B0604020202020204" pitchFamily="34" charset="0"/>
                          <a:cs typeface="Arial" panose="020B0604020202020204" pitchFamily="34" charset="0"/>
                        </a:rPr>
                        <a:t>ARD (95% CI)</a:t>
                      </a:r>
                      <a:endParaRPr sz="1200">
                        <a:solidFill>
                          <a:schemeClr val="tx1"/>
                        </a:solidFill>
                        <a:latin typeface="Arial" panose="020B0604020202020204" pitchFamily="34" charset="0"/>
                        <a:cs typeface="Arial" panose="020B0604020202020204" pitchFamily="34" charset="0"/>
                      </a:endParaRPr>
                    </a:p>
                  </a:txBody>
                  <a:tcPr marL="18288">
                    <a:lnT w="12700" cap="flat" cmpd="sng" algn="ctr">
                      <a:solidFill>
                        <a:schemeClr val="tx1"/>
                      </a:solidFill>
                      <a:prstDash val="solid"/>
                      <a:round/>
                      <a:headEnd type="none" w="med" len="med"/>
                      <a:tailEnd type="none" w="med" len="med"/>
                    </a:lnT>
                  </a:tcPr>
                </a:tc>
                <a:tc hMerge="1">
                  <a:txBody>
                    <a:bodyPr/>
                    <a:lstStyle/>
                    <a:p>
                      <a:pPr marL="0" indent="0" algn="ctr">
                        <a:lnSpc>
                          <a:spcPct val="100000"/>
                        </a:lnSpc>
                        <a:spcBef>
                          <a:spcPts val="290"/>
                        </a:spcBef>
                      </a:pPr>
                      <a:r>
                        <a:rPr lang="en-US" sz="1200" i="1">
                          <a:solidFill>
                            <a:schemeClr val="tx1"/>
                          </a:solidFill>
                          <a:latin typeface="Arial" panose="020B0604020202020204" pitchFamily="34" charset="0"/>
                          <a:cs typeface="Arial" panose="020B0604020202020204" pitchFamily="34" charset="0"/>
                        </a:rPr>
                        <a:t>ARD (95% CI)</a:t>
                      </a: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255270" algn="ctr">
                        <a:lnSpc>
                          <a:spcPct val="100000"/>
                        </a:lnSpc>
                        <a:spcBef>
                          <a:spcPts val="290"/>
                        </a:spcBef>
                      </a:pP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00000"/>
                        </a:lnSpc>
                      </a:pP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57150" indent="0">
                        <a:lnSpc>
                          <a:spcPct val="100000"/>
                        </a:lnSpc>
                        <a:spcBef>
                          <a:spcPts val="635"/>
                        </a:spcBef>
                      </a:pPr>
                      <a:r>
                        <a:rPr lang="en-US" sz="1200" b="1">
                          <a:solidFill>
                            <a:schemeClr val="tx1"/>
                          </a:solidFill>
                          <a:latin typeface="Arial" panose="020B0604020202020204" pitchFamily="34" charset="0"/>
                          <a:cs typeface="Arial" panose="020B0604020202020204" pitchFamily="34" charset="0"/>
                        </a:rPr>
                        <a:t>Primary Composite Endpoint</a:t>
                      </a:r>
                    </a:p>
                  </a:txBody>
                  <a:tcPr marT="91440" marB="91440">
                    <a:solidFill>
                      <a:schemeClr val="bg1">
                        <a:lumMod val="95000"/>
                      </a:schemeClr>
                    </a:solidFill>
                  </a:tcPr>
                </a:tc>
                <a:tc>
                  <a:txBody>
                    <a:bodyPr/>
                    <a:lstStyle/>
                    <a:p>
                      <a:pPr marL="12700" algn="ctr">
                        <a:lnSpc>
                          <a:spcPct val="100000"/>
                        </a:lnSpc>
                        <a:spcBef>
                          <a:spcPts val="640"/>
                        </a:spcBef>
                      </a:pPr>
                      <a:r>
                        <a:rPr lang="en-US" sz="1200" kern="1200">
                          <a:solidFill>
                            <a:schemeClr val="tx1"/>
                          </a:solidFill>
                          <a:latin typeface="Arial" panose="020B0604020202020204" pitchFamily="34" charset="0"/>
                          <a:ea typeface="+mn-ea"/>
                          <a:cs typeface="Arial" panose="020B0604020202020204" pitchFamily="34" charset="0"/>
                        </a:rPr>
                        <a:t>460/2258 (20.4)</a:t>
                      </a:r>
                    </a:p>
                  </a:txBody>
                  <a:tcPr marT="91440" marB="91440">
                    <a:solidFill>
                      <a:schemeClr val="bg1">
                        <a:lumMod val="95000"/>
                      </a:schemeClr>
                    </a:solidFill>
                  </a:tcPr>
                </a:tc>
                <a:tc>
                  <a:txBody>
                    <a:bodyPr/>
                    <a:lstStyle/>
                    <a:p>
                      <a:pPr marL="0" indent="0" algn="ctr">
                        <a:lnSpc>
                          <a:spcPct val="100000"/>
                        </a:lnSpc>
                        <a:spcBef>
                          <a:spcPts val="635"/>
                        </a:spcBef>
                      </a:pPr>
                      <a:r>
                        <a:rPr lang="en-US" sz="1200" kern="1200">
                          <a:solidFill>
                            <a:schemeClr val="tx1"/>
                          </a:solidFill>
                          <a:latin typeface="Arial" panose="020B0604020202020204" pitchFamily="34" charset="0"/>
                          <a:ea typeface="+mn-ea"/>
                          <a:cs typeface="Arial" panose="020B0604020202020204" pitchFamily="34" charset="0"/>
                        </a:rPr>
                        <a:t>586/2250 (26.0)</a:t>
                      </a:r>
                    </a:p>
                  </a:txBody>
                  <a:tcPr marT="91440" marB="91440">
                    <a:solidFill>
                      <a:schemeClr val="bg1">
                        <a:lumMod val="95000"/>
                      </a:schemeClr>
                    </a:solidFill>
                  </a:tcPr>
                </a:tc>
                <a:tc>
                  <a:txBody>
                    <a:bodyPr/>
                    <a:lstStyle/>
                    <a:p>
                      <a:pPr marL="0" indent="0" algn="ctr">
                        <a:lnSpc>
                          <a:spcPct val="100000"/>
                        </a:lnSpc>
                        <a:spcBef>
                          <a:spcPts val="635"/>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tc>
                  <a:txBody>
                    <a:bodyPr/>
                    <a:lstStyle/>
                    <a:p>
                      <a:pPr marL="0" indent="0" algn="ctr">
                        <a:lnSpc>
                          <a:spcPct val="100000"/>
                        </a:lnSpc>
                        <a:spcBef>
                          <a:spcPts val="635"/>
                        </a:spcBef>
                      </a:pPr>
                      <a:r>
                        <a:rPr lang="en-US" sz="1200" kern="1200">
                          <a:solidFill>
                            <a:schemeClr val="tx1"/>
                          </a:solidFill>
                          <a:latin typeface="Arial" panose="020B0604020202020204" pitchFamily="34" charset="0"/>
                          <a:ea typeface="+mn-ea"/>
                          <a:cs typeface="Arial" panose="020B0604020202020204" pitchFamily="34" charset="0"/>
                        </a:rPr>
                        <a:t>-5.67 (-8.13, -3.21)</a:t>
                      </a:r>
                    </a:p>
                  </a:txBody>
                  <a:tcPr marT="91440" marB="91440">
                    <a:solidFill>
                      <a:schemeClr val="bg1">
                        <a:lumMod val="95000"/>
                      </a:schemeClr>
                    </a:solidFill>
                  </a:tcPr>
                </a:tc>
                <a:tc>
                  <a:txBody>
                    <a:bodyPr/>
                    <a:lstStyle/>
                    <a:p>
                      <a:pPr marL="0" indent="0" algn="ctr">
                        <a:lnSpc>
                          <a:spcPct val="100000"/>
                        </a:lnSpc>
                        <a:spcBef>
                          <a:spcPts val="635"/>
                        </a:spcBef>
                      </a:pPr>
                      <a:r>
                        <a:rPr lang="en-US" sz="1200" kern="1200">
                          <a:solidFill>
                            <a:schemeClr val="tx1"/>
                          </a:solidFill>
                          <a:latin typeface="Arial" panose="020B0604020202020204" pitchFamily="34" charset="0"/>
                          <a:ea typeface="+mn-ea"/>
                          <a:cs typeface="Arial" panose="020B0604020202020204" pitchFamily="34" charset="0"/>
                        </a:rPr>
                        <a:t>&lt;0.0001</a:t>
                      </a:r>
                    </a:p>
                  </a:txBody>
                  <a:tcPr marT="91440" marB="91440">
                    <a:solidFill>
                      <a:schemeClr val="bg1">
                        <a:lumMod val="95000"/>
                      </a:schemeClr>
                    </a:solidFill>
                  </a:tcPr>
                </a:tc>
                <a:tc>
                  <a:txBody>
                    <a:bodyPr/>
                    <a:lstStyle/>
                    <a:p>
                      <a:pPr marL="4445" algn="ctr">
                        <a:lnSpc>
                          <a:spcPct val="100000"/>
                        </a:lnSpc>
                        <a:spcBef>
                          <a:spcPts val="635"/>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extLst>
                  <a:ext uri="{0D108BD9-81ED-4DB2-BD59-A6C34878D82A}">
                    <a16:rowId xmlns:a16="http://schemas.microsoft.com/office/drawing/2014/main" val="10002"/>
                  </a:ext>
                </a:extLst>
              </a:tr>
              <a:tr h="0">
                <a:tc>
                  <a:txBody>
                    <a:bodyPr/>
                    <a:lstStyle/>
                    <a:p>
                      <a:pPr marL="57150" indent="0">
                        <a:lnSpc>
                          <a:spcPct val="100000"/>
                        </a:lnSpc>
                        <a:spcBef>
                          <a:spcPts val="400"/>
                        </a:spcBef>
                      </a:pPr>
                      <a:r>
                        <a:rPr lang="en-US" sz="1200" dirty="0">
                          <a:solidFill>
                            <a:schemeClr val="tx1"/>
                          </a:solidFill>
                          <a:latin typeface="Arial" panose="020B0604020202020204" pitchFamily="34" charset="0"/>
                          <a:cs typeface="Arial" panose="020B0604020202020204" pitchFamily="34" charset="0"/>
                        </a:rPr>
                        <a:t>Prior ACS</a:t>
                      </a:r>
                    </a:p>
                    <a:p>
                      <a:pPr marL="57150" indent="0">
                        <a:lnSpc>
                          <a:spcPct val="100000"/>
                        </a:lnSpc>
                        <a:spcBef>
                          <a:spcPts val="400"/>
                        </a:spcBef>
                      </a:pPr>
                      <a:r>
                        <a:rPr lang="en-US" sz="1200" dirty="0">
                          <a:solidFill>
                            <a:schemeClr val="tx1"/>
                          </a:solidFill>
                          <a:latin typeface="Arial" panose="020B0604020202020204" pitchFamily="34" charset="0"/>
                          <a:cs typeface="Arial" panose="020B0604020202020204" pitchFamily="34" charset="0"/>
                        </a:rPr>
                        <a:t>    &lt;12 months</a:t>
                      </a:r>
                    </a:p>
                    <a:p>
                      <a:pPr marL="57150" indent="0">
                        <a:lnSpc>
                          <a:spcPct val="100000"/>
                        </a:lnSpc>
                        <a:spcBef>
                          <a:spcPts val="400"/>
                        </a:spcBef>
                      </a:pPr>
                      <a:r>
                        <a:rPr lang="en-US" sz="1200" dirty="0">
                          <a:solidFill>
                            <a:schemeClr val="tx1"/>
                          </a:solidFill>
                          <a:latin typeface="Arial" panose="020B0604020202020204" pitchFamily="34" charset="0"/>
                          <a:cs typeface="Arial" panose="020B0604020202020204" pitchFamily="34" charset="0"/>
                        </a:rPr>
                        <a:t>    ≥12 months</a:t>
                      </a:r>
                    </a:p>
                    <a:p>
                      <a:pPr marL="57150" indent="0">
                        <a:lnSpc>
                          <a:spcPct val="100000"/>
                        </a:lnSpc>
                        <a:spcBef>
                          <a:spcPts val="400"/>
                        </a:spcBef>
                      </a:pPr>
                      <a:endParaRPr sz="1200" baseline="32407" dirty="0">
                        <a:solidFill>
                          <a:schemeClr val="tx1"/>
                        </a:solidFill>
                        <a:latin typeface="Arial" panose="020B0604020202020204" pitchFamily="34" charset="0"/>
                        <a:cs typeface="Arial" panose="020B0604020202020204" pitchFamily="34" charset="0"/>
                      </a:endParaRPr>
                    </a:p>
                  </a:txBody>
                  <a:tcPr marT="91440" marB="91440"/>
                </a:tc>
                <a:tc>
                  <a:txBody>
                    <a:bodyPr/>
                    <a:lstStyle/>
                    <a:p>
                      <a:pPr marL="1270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1270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81/433 (18.7)</a:t>
                      </a:r>
                    </a:p>
                    <a:p>
                      <a:pPr marL="1270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378/1819 (20.8)</a:t>
                      </a:r>
                    </a:p>
                  </a:txBody>
                  <a:tcPr marT="91440" marB="91440"/>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114/407 (28.0)</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467/1832 (25.5)</a:t>
                      </a:r>
                    </a:p>
                  </a:txBody>
                  <a:tcPr marT="91440" marB="91440"/>
                </a:tc>
                <a:tc>
                  <a:txBody>
                    <a:bodyPr/>
                    <a:lstStyle/>
                    <a:p>
                      <a:pPr marL="0" indent="0" algn="ctr">
                        <a:lnSpc>
                          <a:spcPct val="100000"/>
                        </a:lnSpc>
                        <a:spcBef>
                          <a:spcPts val="400"/>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-9.30 (-15.02, -3.60)</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-4.71 (-7.44, -1.98)</a:t>
                      </a:r>
                    </a:p>
                  </a:txBody>
                  <a:tcPr marT="91440" marB="91440"/>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0.001</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0.0007</a:t>
                      </a:r>
                    </a:p>
                  </a:txBody>
                  <a:tcPr marT="91440" marB="91440"/>
                </a:tc>
                <a:tc>
                  <a:txBody>
                    <a:bodyPr/>
                    <a:lstStyle/>
                    <a:p>
                      <a:pPr marL="4445"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0.16</a:t>
                      </a:r>
                    </a:p>
                  </a:txBody>
                  <a:tcPr marT="91440" marB="91440"/>
                </a:tc>
                <a:extLst>
                  <a:ext uri="{0D108BD9-81ED-4DB2-BD59-A6C34878D82A}">
                    <a16:rowId xmlns:a16="http://schemas.microsoft.com/office/drawing/2014/main" val="10003"/>
                  </a:ext>
                </a:extLst>
              </a:tr>
              <a:tr h="0">
                <a:tc>
                  <a:txBody>
                    <a:bodyPr/>
                    <a:lstStyle/>
                    <a:p>
                      <a:pPr marL="57150" indent="0">
                        <a:lnSpc>
                          <a:spcPct val="100000"/>
                        </a:lnSpc>
                        <a:spcBef>
                          <a:spcPts val="645"/>
                        </a:spcBef>
                      </a:pPr>
                      <a:r>
                        <a:rPr lang="en-US" sz="1200" b="1">
                          <a:solidFill>
                            <a:schemeClr val="tx1"/>
                          </a:solidFill>
                          <a:latin typeface="Arial" panose="020B0604020202020204" pitchFamily="34" charset="0"/>
                          <a:cs typeface="Arial" panose="020B0604020202020204" pitchFamily="34" charset="0"/>
                        </a:rPr>
                        <a:t>Key Secondary Composite Endpoint</a:t>
                      </a:r>
                    </a:p>
                  </a:txBody>
                  <a:tcPr marT="91440" marB="91440">
                    <a:solidFill>
                      <a:schemeClr val="bg1">
                        <a:lumMod val="95000"/>
                      </a:schemeClr>
                    </a:solidFill>
                  </a:tcPr>
                </a:tc>
                <a:tc>
                  <a:txBody>
                    <a:bodyPr/>
                    <a:lstStyle/>
                    <a:p>
                      <a:pPr marL="12700" algn="ctr">
                        <a:lnSpc>
                          <a:spcPct val="100000"/>
                        </a:lnSpc>
                        <a:spcBef>
                          <a:spcPts val="645"/>
                        </a:spcBef>
                      </a:pPr>
                      <a:r>
                        <a:rPr lang="en-US" sz="1200" kern="1200">
                          <a:solidFill>
                            <a:schemeClr val="tx1"/>
                          </a:solidFill>
                          <a:latin typeface="Arial" panose="020B0604020202020204" pitchFamily="34" charset="0"/>
                          <a:ea typeface="+mn-ea"/>
                          <a:cs typeface="Arial" panose="020B0604020202020204" pitchFamily="34" charset="0"/>
                        </a:rPr>
                        <a:t>297/2258 (13.2)</a:t>
                      </a:r>
                    </a:p>
                  </a:txBody>
                  <a:tcPr marT="91440" marB="91440">
                    <a:solidFill>
                      <a:schemeClr val="bg1">
                        <a:lumMod val="95000"/>
                      </a:schemeClr>
                    </a:solidFill>
                  </a:tcPr>
                </a:tc>
                <a:tc>
                  <a:txBody>
                    <a:bodyPr/>
                    <a:lstStyle/>
                    <a:p>
                      <a:pPr marL="0" indent="0" algn="ctr">
                        <a:lnSpc>
                          <a:spcPct val="100000"/>
                        </a:lnSpc>
                        <a:spcBef>
                          <a:spcPts val="645"/>
                        </a:spcBef>
                      </a:pPr>
                      <a:r>
                        <a:rPr lang="en-US" sz="1200" kern="1200" dirty="0">
                          <a:solidFill>
                            <a:schemeClr val="tx1"/>
                          </a:solidFill>
                          <a:latin typeface="Arial" panose="020B0604020202020204" pitchFamily="34" charset="0"/>
                          <a:ea typeface="+mn-ea"/>
                          <a:cs typeface="Arial" panose="020B0604020202020204" pitchFamily="34" charset="0"/>
                        </a:rPr>
                        <a:t>389/2250 (17.3)</a:t>
                      </a:r>
                    </a:p>
                  </a:txBody>
                  <a:tcPr marT="91440" marB="91440">
                    <a:solidFill>
                      <a:schemeClr val="bg1">
                        <a:lumMod val="95000"/>
                      </a:schemeClr>
                    </a:solidFill>
                  </a:tcPr>
                </a:tc>
                <a:tc>
                  <a:txBody>
                    <a:bodyPr/>
                    <a:lstStyle/>
                    <a:p>
                      <a:pPr marL="0" indent="0" algn="ctr">
                        <a:lnSpc>
                          <a:spcPct val="100000"/>
                        </a:lnSpc>
                        <a:spcBef>
                          <a:spcPts val="645"/>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tc>
                  <a:txBody>
                    <a:bodyPr/>
                    <a:lstStyle/>
                    <a:p>
                      <a:pPr marL="0" indent="0" algn="ctr">
                        <a:lnSpc>
                          <a:spcPct val="100000"/>
                        </a:lnSpc>
                        <a:spcBef>
                          <a:spcPts val="645"/>
                        </a:spcBef>
                      </a:pPr>
                      <a:r>
                        <a:rPr lang="en-US" sz="1200" kern="1200">
                          <a:solidFill>
                            <a:schemeClr val="tx1"/>
                          </a:solidFill>
                          <a:latin typeface="Arial" panose="020B0604020202020204" pitchFamily="34" charset="0"/>
                          <a:ea typeface="+mn-ea"/>
                          <a:cs typeface="Arial" panose="020B0604020202020204" pitchFamily="34" charset="0"/>
                        </a:rPr>
                        <a:t>-4.14 (-6.24, -2.04)</a:t>
                      </a:r>
                    </a:p>
                  </a:txBody>
                  <a:tcPr marT="91440" marB="91440">
                    <a:solidFill>
                      <a:schemeClr val="bg1">
                        <a:lumMod val="95000"/>
                      </a:schemeClr>
                    </a:solidFill>
                  </a:tcPr>
                </a:tc>
                <a:tc>
                  <a:txBody>
                    <a:bodyPr/>
                    <a:lstStyle/>
                    <a:p>
                      <a:pPr marL="0" indent="0" algn="ctr">
                        <a:lnSpc>
                          <a:spcPct val="100000"/>
                        </a:lnSpc>
                        <a:spcBef>
                          <a:spcPts val="645"/>
                        </a:spcBef>
                      </a:pPr>
                      <a:r>
                        <a:rPr lang="en-US" sz="1200" kern="1200">
                          <a:solidFill>
                            <a:schemeClr val="tx1"/>
                          </a:solidFill>
                          <a:latin typeface="Arial" panose="020B0604020202020204" pitchFamily="34" charset="0"/>
                          <a:ea typeface="+mn-ea"/>
                          <a:cs typeface="Arial" panose="020B0604020202020204" pitchFamily="34" charset="0"/>
                        </a:rPr>
                        <a:t>0.0001</a:t>
                      </a:r>
                    </a:p>
                  </a:txBody>
                  <a:tcPr marT="91440" marB="91440">
                    <a:solidFill>
                      <a:schemeClr val="bg1">
                        <a:lumMod val="95000"/>
                      </a:schemeClr>
                    </a:solidFill>
                  </a:tcPr>
                </a:tc>
                <a:tc>
                  <a:txBody>
                    <a:bodyPr/>
                    <a:lstStyle/>
                    <a:p>
                      <a:pPr marL="4445" algn="ctr">
                        <a:lnSpc>
                          <a:spcPct val="100000"/>
                        </a:lnSpc>
                        <a:spcBef>
                          <a:spcPts val="645"/>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extLst>
                  <a:ext uri="{0D108BD9-81ED-4DB2-BD59-A6C34878D82A}">
                    <a16:rowId xmlns:a16="http://schemas.microsoft.com/office/drawing/2014/main" val="10004"/>
                  </a:ext>
                </a:extLst>
              </a:tr>
              <a:tr h="0">
                <a:tc>
                  <a:txBody>
                    <a:bodyPr/>
                    <a:lstStyle/>
                    <a:p>
                      <a:pPr marL="57150" indent="0" algn="l" defTabSz="914400" rtl="0" eaLnBrk="1" latinLnBrk="0" hangingPunct="1">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Prior ACS</a:t>
                      </a:r>
                    </a:p>
                    <a:p>
                      <a:pPr marL="57150" indent="0" algn="l" defTabSz="914400" rtl="0" eaLnBrk="1" latinLnBrk="0" hangingPunct="1">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    &lt;12 months</a:t>
                      </a:r>
                    </a:p>
                    <a:p>
                      <a:pPr marL="57150" indent="0" algn="l" defTabSz="914400" rtl="0" eaLnBrk="1" latinLnBrk="0" hangingPunct="1">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    ≥12 months</a:t>
                      </a:r>
                    </a:p>
                    <a:p>
                      <a:pPr marL="113030">
                        <a:lnSpc>
                          <a:spcPct val="100000"/>
                        </a:lnSpc>
                        <a:spcBef>
                          <a:spcPts val="400"/>
                        </a:spcBef>
                      </a:pPr>
                      <a:endParaRPr sz="1200" baseline="32407" dirty="0">
                        <a:solidFill>
                          <a:schemeClr val="tx1"/>
                        </a:solidFill>
                        <a:latin typeface="Arial" panose="020B0604020202020204" pitchFamily="34" charset="0"/>
                        <a:cs typeface="Arial" panose="020B0604020202020204" pitchFamily="34" charset="0"/>
                      </a:endParaRPr>
                    </a:p>
                  </a:txBody>
                  <a:tcPr marT="91440" marB="27432">
                    <a:lnB w="12700" cap="flat" cmpd="sng" algn="ctr">
                      <a:noFill/>
                      <a:prstDash val="solid"/>
                      <a:round/>
                      <a:headEnd type="none" w="med" len="med"/>
                      <a:tailEnd type="none" w="med" len="med"/>
                    </a:lnB>
                    <a:noFill/>
                  </a:tcPr>
                </a:tc>
                <a:tc>
                  <a:txBody>
                    <a:bodyPr/>
                    <a:lstStyle/>
                    <a:p>
                      <a:pPr marL="12700" algn="ctr">
                        <a:lnSpc>
                          <a:spcPct val="100000"/>
                        </a:lnSpc>
                        <a:spcBef>
                          <a:spcPts val="400"/>
                        </a:spcBef>
                      </a:pPr>
                      <a:endParaRPr lang="en-US" sz="1200" kern="1200" dirty="0">
                        <a:solidFill>
                          <a:schemeClr val="tx1"/>
                        </a:solidFill>
                        <a:latin typeface="Arial" panose="020B0604020202020204" pitchFamily="34" charset="0"/>
                        <a:ea typeface="+mn-ea"/>
                        <a:cs typeface="Arial" panose="020B0604020202020204" pitchFamily="34" charset="0"/>
                      </a:endParaRPr>
                    </a:p>
                    <a:p>
                      <a:pPr marL="12700" algn="ctr">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49/433 (11.3)</a:t>
                      </a:r>
                    </a:p>
                    <a:p>
                      <a:pPr marL="12700" algn="ctr">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247/1819 (13.6)</a:t>
                      </a:r>
                    </a:p>
                    <a:p>
                      <a:pPr marL="12700" algn="ctr">
                        <a:lnSpc>
                          <a:spcPct val="100000"/>
                        </a:lnSpc>
                        <a:spcBef>
                          <a:spcPts val="400"/>
                        </a:spcBef>
                      </a:pPr>
                      <a:endParaRPr sz="1200" kern="1200" dirty="0">
                        <a:solidFill>
                          <a:schemeClr val="tx1"/>
                        </a:solidFill>
                        <a:latin typeface="Arial" panose="020B0604020202020204" pitchFamily="34" charset="0"/>
                        <a:ea typeface="+mn-ea"/>
                        <a:cs typeface="Arial" panose="020B0604020202020204" pitchFamily="34" charset="0"/>
                      </a:endParaRPr>
                    </a:p>
                  </a:txBody>
                  <a:tcPr marT="91440" marB="27432">
                    <a:lnB w="12700" cap="flat" cmpd="sng" algn="ctr">
                      <a:noFill/>
                      <a:prstDash val="solid"/>
                      <a:round/>
                      <a:headEnd type="none" w="med" len="med"/>
                      <a:tailEnd type="none" w="med" len="med"/>
                    </a:lnB>
                    <a:noFill/>
                  </a:tcPr>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71/407 (17.4)</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313/1832 (17.1)</a:t>
                      </a:r>
                    </a:p>
                  </a:txBody>
                  <a:tcPr marT="91440" marB="27432">
                    <a:lnB w="12700" cap="flat" cmpd="sng" algn="ctr">
                      <a:noFill/>
                      <a:prstDash val="solid"/>
                      <a:round/>
                      <a:headEnd type="none" w="med" len="med"/>
                      <a:tailEnd type="none" w="med" len="med"/>
                    </a:lnB>
                    <a:noFill/>
                  </a:tcPr>
                </a:tc>
                <a:tc>
                  <a:txBody>
                    <a:bodyPr/>
                    <a:lstStyle/>
                    <a:p>
                      <a:pPr marL="0" indent="0" algn="ctr">
                        <a:lnSpc>
                          <a:spcPct val="100000"/>
                        </a:lnSpc>
                        <a:spcBef>
                          <a:spcPts val="400"/>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27432">
                    <a:lnB w="12700" cap="flat" cmpd="sng" algn="ctr">
                      <a:noFill/>
                      <a:prstDash val="solid"/>
                      <a:round/>
                      <a:headEnd type="none" w="med" len="med"/>
                      <a:tailEnd type="none" w="med" len="med"/>
                    </a:lnB>
                    <a:noFill/>
                  </a:tcPr>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-6.13 (-10.95, -1.40)</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-3.51 (-5.85, -1.17)</a:t>
                      </a:r>
                    </a:p>
                  </a:txBody>
                  <a:tcPr marT="91440" marB="27432">
                    <a:lnB w="12700" cap="flat" cmpd="sng" algn="ctr">
                      <a:noFill/>
                      <a:prstDash val="solid"/>
                      <a:round/>
                      <a:headEnd type="none" w="med" len="med"/>
                      <a:tailEnd type="none" w="med" len="med"/>
                    </a:lnB>
                    <a:noFill/>
                  </a:tcPr>
                </a:tc>
                <a:tc>
                  <a:txBody>
                    <a:bodyPr/>
                    <a:lstStyle/>
                    <a:p>
                      <a:pPr marL="0" indent="0" algn="ctr">
                        <a:lnSpc>
                          <a:spcPct val="100000"/>
                        </a:lnSpc>
                        <a:spcBef>
                          <a:spcPts val="400"/>
                        </a:spcBef>
                      </a:pPr>
                      <a:endParaRPr lang="en-US" sz="1200" kern="1200">
                        <a:solidFill>
                          <a:schemeClr val="tx1"/>
                        </a:solidFill>
                        <a:latin typeface="Arial" panose="020B0604020202020204" pitchFamily="34" charset="0"/>
                        <a:ea typeface="+mn-ea"/>
                        <a:cs typeface="Arial" panose="020B0604020202020204" pitchFamily="34" charset="0"/>
                      </a:endParaRP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0.01</a:t>
                      </a:r>
                    </a:p>
                    <a:p>
                      <a:pPr marL="0" indent="0" algn="ctr">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0.003</a:t>
                      </a:r>
                    </a:p>
                  </a:txBody>
                  <a:tcPr marT="91440" marB="27432">
                    <a:lnB w="12700" cap="flat" cmpd="sng" algn="ctr">
                      <a:noFill/>
                      <a:prstDash val="solid"/>
                      <a:round/>
                      <a:headEnd type="none" w="med" len="med"/>
                      <a:tailEnd type="none" w="med" len="med"/>
                    </a:lnB>
                    <a:noFill/>
                  </a:tcPr>
                </a:tc>
                <a:tc>
                  <a:txBody>
                    <a:bodyPr/>
                    <a:lstStyle/>
                    <a:p>
                      <a:pPr marL="4445" algn="ctr">
                        <a:lnSpc>
                          <a:spcPct val="100000"/>
                        </a:lnSpc>
                        <a:spcBef>
                          <a:spcPts val="400"/>
                        </a:spcBef>
                      </a:pPr>
                      <a:r>
                        <a:rPr lang="en-US" sz="1200" kern="1200" dirty="0">
                          <a:solidFill>
                            <a:schemeClr val="tx1"/>
                          </a:solidFill>
                          <a:latin typeface="Arial" panose="020B0604020202020204" pitchFamily="34" charset="0"/>
                          <a:ea typeface="+mn-ea"/>
                          <a:cs typeface="Arial" panose="020B0604020202020204" pitchFamily="34" charset="0"/>
                        </a:rPr>
                        <a:t>0.29</a:t>
                      </a:r>
                    </a:p>
                  </a:txBody>
                  <a:tcPr marT="91440" marB="27432">
                    <a:lnB w="12700" cap="flat" cmpd="sng" algn="ctr">
                      <a:noFill/>
                      <a:prstDash val="solid"/>
                      <a:round/>
                      <a:headEnd type="none" w="med" len="med"/>
                      <a:tailEnd type="none" w="med" len="med"/>
                    </a:lnB>
                    <a:noFill/>
                  </a:tcPr>
                </a:tc>
                <a:extLst>
                  <a:ext uri="{0D108BD9-81ED-4DB2-BD59-A6C34878D82A}">
                    <a16:rowId xmlns:a16="http://schemas.microsoft.com/office/drawing/2014/main" val="3573844775"/>
                  </a:ext>
                </a:extLst>
              </a:tr>
            </a:tbl>
          </a:graphicData>
        </a:graphic>
      </p:graphicFrame>
      <p:sp>
        <p:nvSpPr>
          <p:cNvPr id="2" name="Title 1">
            <a:extLst>
              <a:ext uri="{FF2B5EF4-FFF2-40B4-BE49-F238E27FC236}">
                <a16:creationId xmlns:a16="http://schemas.microsoft.com/office/drawing/2014/main" id="{71F87CA1-B0B8-92BA-6CF2-39259590219E}"/>
              </a:ext>
            </a:extLst>
          </p:cNvPr>
          <p:cNvSpPr txBox="1">
            <a:spLocks/>
          </p:cNvSpPr>
          <p:nvPr/>
        </p:nvSpPr>
        <p:spPr>
          <a:xfrm>
            <a:off x="146469" y="113005"/>
            <a:ext cx="11734800" cy="60559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Primary and Secondary Outcomes in Patients with Prior ACS</a:t>
            </a:r>
          </a:p>
        </p:txBody>
      </p:sp>
      <p:sp>
        <p:nvSpPr>
          <p:cNvPr id="4" name="TextBox 3">
            <a:extLst>
              <a:ext uri="{FF2B5EF4-FFF2-40B4-BE49-F238E27FC236}">
                <a16:creationId xmlns:a16="http://schemas.microsoft.com/office/drawing/2014/main" id="{A25F8370-8BD9-F344-7A1D-C9A1B59A3021}"/>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 name="Rectangle 361">
            <a:extLst>
              <a:ext uri="{FF2B5EF4-FFF2-40B4-BE49-F238E27FC236}">
                <a16:creationId xmlns:a16="http://schemas.microsoft.com/office/drawing/2014/main" id="{F6089F8B-225B-57C3-7BE2-CBB4C8F34C0E}"/>
              </a:ext>
            </a:extLst>
          </p:cNvPr>
          <p:cNvSpPr>
            <a:spLocks noChangeArrowheads="1"/>
          </p:cNvSpPr>
          <p:nvPr/>
        </p:nvSpPr>
        <p:spPr bwMode="auto">
          <a:xfrm>
            <a:off x="6035584" y="5666937"/>
            <a:ext cx="1899422" cy="1846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61722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Icosapent Ethyl Better</a:t>
            </a:r>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2" name="Rectangle 362">
            <a:extLst>
              <a:ext uri="{FF2B5EF4-FFF2-40B4-BE49-F238E27FC236}">
                <a16:creationId xmlns:a16="http://schemas.microsoft.com/office/drawing/2014/main" id="{E6D662B8-ADE9-D069-D458-A4D6D336FE33}"/>
              </a:ext>
            </a:extLst>
          </p:cNvPr>
          <p:cNvSpPr>
            <a:spLocks noChangeArrowheads="1"/>
          </p:cNvSpPr>
          <p:nvPr/>
        </p:nvSpPr>
        <p:spPr bwMode="auto">
          <a:xfrm>
            <a:off x="8125988" y="5666937"/>
            <a:ext cx="1258156" cy="1846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1722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Placebo Better</a:t>
            </a:r>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3" name="Line 364">
            <a:extLst>
              <a:ext uri="{FF2B5EF4-FFF2-40B4-BE49-F238E27FC236}">
                <a16:creationId xmlns:a16="http://schemas.microsoft.com/office/drawing/2014/main" id="{C5924683-C167-6C0E-F9C4-372B5F3CBDB7}"/>
              </a:ext>
            </a:extLst>
          </p:cNvPr>
          <p:cNvSpPr>
            <a:spLocks noChangeShapeType="1"/>
          </p:cNvSpPr>
          <p:nvPr/>
        </p:nvSpPr>
        <p:spPr bwMode="auto">
          <a:xfrm>
            <a:off x="8134844" y="5571056"/>
            <a:ext cx="668336"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4" name="Line 366">
            <a:extLst>
              <a:ext uri="{FF2B5EF4-FFF2-40B4-BE49-F238E27FC236}">
                <a16:creationId xmlns:a16="http://schemas.microsoft.com/office/drawing/2014/main" id="{421CCF1B-316C-810D-3943-FF6F2BDF0A43}"/>
              </a:ext>
            </a:extLst>
          </p:cNvPr>
          <p:cNvSpPr>
            <a:spLocks noChangeShapeType="1"/>
          </p:cNvSpPr>
          <p:nvPr/>
        </p:nvSpPr>
        <p:spPr bwMode="auto">
          <a:xfrm flipH="1">
            <a:off x="7262533" y="5571056"/>
            <a:ext cx="671036"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8" name="object 14">
            <a:extLst>
              <a:ext uri="{FF2B5EF4-FFF2-40B4-BE49-F238E27FC236}">
                <a16:creationId xmlns:a16="http://schemas.microsoft.com/office/drawing/2014/main" id="{695088A3-F283-5005-0541-5ECC008EAEB6}"/>
              </a:ext>
            </a:extLst>
          </p:cNvPr>
          <p:cNvSpPr txBox="1"/>
          <p:nvPr/>
        </p:nvSpPr>
        <p:spPr>
          <a:xfrm>
            <a:off x="8263240" y="5287759"/>
            <a:ext cx="376829"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endParaRPr kumimoji="0"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9" name="object 14">
            <a:extLst>
              <a:ext uri="{FF2B5EF4-FFF2-40B4-BE49-F238E27FC236}">
                <a16:creationId xmlns:a16="http://schemas.microsoft.com/office/drawing/2014/main" id="{69A90F83-B68C-5D55-8E98-99B0262FC2A5}"/>
              </a:ext>
            </a:extLst>
          </p:cNvPr>
          <p:cNvSpPr txBox="1"/>
          <p:nvPr/>
        </p:nvSpPr>
        <p:spPr>
          <a:xfrm>
            <a:off x="7429762" y="5287759"/>
            <a:ext cx="348428"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80" name="object 14">
            <a:extLst>
              <a:ext uri="{FF2B5EF4-FFF2-40B4-BE49-F238E27FC236}">
                <a16:creationId xmlns:a16="http://schemas.microsoft.com/office/drawing/2014/main" id="{4F790930-4BAC-AF44-82C2-904A11B272CA}"/>
              </a:ext>
            </a:extLst>
          </p:cNvPr>
          <p:cNvSpPr txBox="1"/>
          <p:nvPr/>
        </p:nvSpPr>
        <p:spPr>
          <a:xfrm>
            <a:off x="6942699" y="5287759"/>
            <a:ext cx="451026"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endParaRPr kumimoji="0"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 name="object 14">
            <a:extLst>
              <a:ext uri="{FF2B5EF4-FFF2-40B4-BE49-F238E27FC236}">
                <a16:creationId xmlns:a16="http://schemas.microsoft.com/office/drawing/2014/main" id="{18DC1061-2191-BB43-093F-97B12D3C75A5}"/>
              </a:ext>
            </a:extLst>
          </p:cNvPr>
          <p:cNvSpPr txBox="1"/>
          <p:nvPr/>
        </p:nvSpPr>
        <p:spPr>
          <a:xfrm>
            <a:off x="7850395" y="5287759"/>
            <a:ext cx="356396"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lang="en-US" sz="1200" spc="5" dirty="0">
                <a:solidFill>
                  <a:prstClr val="black"/>
                </a:solidFill>
                <a:latin typeface="Arial" panose="020B0604020202020204" pitchFamily="34" charset="0"/>
                <a:cs typeface="Arial" panose="020B0604020202020204" pitchFamily="34" charset="0"/>
              </a:rPr>
              <a:t>0</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6" name="object 14">
            <a:extLst>
              <a:ext uri="{FF2B5EF4-FFF2-40B4-BE49-F238E27FC236}">
                <a16:creationId xmlns:a16="http://schemas.microsoft.com/office/drawing/2014/main" id="{296A3C56-AD1A-1269-179D-70CDD88E8521}"/>
              </a:ext>
            </a:extLst>
          </p:cNvPr>
          <p:cNvSpPr txBox="1"/>
          <p:nvPr/>
        </p:nvSpPr>
        <p:spPr>
          <a:xfrm>
            <a:off x="6088081" y="5287759"/>
            <a:ext cx="424380"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a:t>
            </a:r>
            <a:endParaRPr kumimoji="0"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5" name="object 55">
            <a:extLst>
              <a:ext uri="{FF2B5EF4-FFF2-40B4-BE49-F238E27FC236}">
                <a16:creationId xmlns:a16="http://schemas.microsoft.com/office/drawing/2014/main" id="{135F648E-E126-BCBA-6AFA-42936C196D9F}"/>
              </a:ext>
            </a:extLst>
          </p:cNvPr>
          <p:cNvSpPr/>
          <p:nvPr/>
        </p:nvSpPr>
        <p:spPr>
          <a:xfrm>
            <a:off x="7327200" y="2677748"/>
            <a:ext cx="423252" cy="0"/>
          </a:xfrm>
          <a:custGeom>
            <a:avLst/>
            <a:gdLst/>
            <a:ahLst/>
            <a:cxnLst/>
            <a:rect l="l" t="t" r="r" b="b"/>
            <a:pathLst>
              <a:path w="321945">
                <a:moveTo>
                  <a:pt x="0" y="0"/>
                </a:moveTo>
                <a:lnTo>
                  <a:pt x="321691" y="0"/>
                </a:lnTo>
              </a:path>
            </a:pathLst>
          </a:custGeom>
          <a:ln w="22225">
            <a:solidFill>
              <a:schemeClr val="tx1"/>
            </a:solidFill>
          </a:ln>
        </p:spPr>
        <p:txBody>
          <a:bodyPr wrap="square" lIns="0" tIns="0" rIns="0" bIns="0" rtlCol="0"/>
          <a:lstStyle/>
          <a:p>
            <a:endParaRPr/>
          </a:p>
        </p:txBody>
      </p:sp>
      <p:sp>
        <p:nvSpPr>
          <p:cNvPr id="53" name="object 58">
            <a:extLst>
              <a:ext uri="{FF2B5EF4-FFF2-40B4-BE49-F238E27FC236}">
                <a16:creationId xmlns:a16="http://schemas.microsoft.com/office/drawing/2014/main" id="{79CECA35-87FF-16EB-5DAE-1F9DA3AEBF3D}"/>
              </a:ext>
            </a:extLst>
          </p:cNvPr>
          <p:cNvSpPr/>
          <p:nvPr/>
        </p:nvSpPr>
        <p:spPr>
          <a:xfrm>
            <a:off x="6732196" y="3278546"/>
            <a:ext cx="982579" cy="0"/>
          </a:xfrm>
          <a:custGeom>
            <a:avLst/>
            <a:gdLst/>
            <a:ahLst/>
            <a:cxnLst/>
            <a:rect l="l" t="t" r="r" b="b"/>
            <a:pathLst>
              <a:path w="747395">
                <a:moveTo>
                  <a:pt x="0" y="0"/>
                </a:moveTo>
                <a:lnTo>
                  <a:pt x="747013" y="0"/>
                </a:lnTo>
              </a:path>
            </a:pathLst>
          </a:custGeom>
          <a:ln w="22225">
            <a:solidFill>
              <a:schemeClr val="tx1"/>
            </a:solidFill>
          </a:ln>
        </p:spPr>
        <p:txBody>
          <a:bodyPr wrap="square" lIns="0" tIns="0" rIns="0" bIns="0" rtlCol="0"/>
          <a:lstStyle/>
          <a:p>
            <a:endParaRPr/>
          </a:p>
        </p:txBody>
      </p:sp>
      <p:sp>
        <p:nvSpPr>
          <p:cNvPr id="51" name="object 61">
            <a:extLst>
              <a:ext uri="{FF2B5EF4-FFF2-40B4-BE49-F238E27FC236}">
                <a16:creationId xmlns:a16="http://schemas.microsoft.com/office/drawing/2014/main" id="{4AF2835A-DBBE-0E8D-56C3-83940AC0016B}"/>
              </a:ext>
            </a:extLst>
          </p:cNvPr>
          <p:cNvSpPr/>
          <p:nvPr/>
        </p:nvSpPr>
        <p:spPr>
          <a:xfrm>
            <a:off x="7383679" y="3508911"/>
            <a:ext cx="481312" cy="0"/>
          </a:xfrm>
          <a:custGeom>
            <a:avLst/>
            <a:gdLst/>
            <a:ahLst/>
            <a:cxnLst/>
            <a:rect l="l" t="t" r="r" b="b"/>
            <a:pathLst>
              <a:path w="357504">
                <a:moveTo>
                  <a:pt x="0" y="0"/>
                </a:moveTo>
                <a:lnTo>
                  <a:pt x="357378" y="0"/>
                </a:lnTo>
              </a:path>
            </a:pathLst>
          </a:custGeom>
          <a:ln w="22225">
            <a:solidFill>
              <a:schemeClr val="tx1"/>
            </a:solidFill>
          </a:ln>
        </p:spPr>
        <p:txBody>
          <a:bodyPr wrap="square" lIns="0" tIns="0" rIns="0" bIns="0" rtlCol="0"/>
          <a:lstStyle/>
          <a:p>
            <a:endParaRPr/>
          </a:p>
        </p:txBody>
      </p:sp>
      <p:sp>
        <p:nvSpPr>
          <p:cNvPr id="49" name="object 64">
            <a:extLst>
              <a:ext uri="{FF2B5EF4-FFF2-40B4-BE49-F238E27FC236}">
                <a16:creationId xmlns:a16="http://schemas.microsoft.com/office/drawing/2014/main" id="{84A95A72-1C4F-2ED1-CBF3-F61966253129}"/>
              </a:ext>
            </a:extLst>
          </p:cNvPr>
          <p:cNvSpPr/>
          <p:nvPr/>
        </p:nvSpPr>
        <p:spPr>
          <a:xfrm>
            <a:off x="7481808" y="4059379"/>
            <a:ext cx="374354" cy="0"/>
          </a:xfrm>
          <a:custGeom>
            <a:avLst/>
            <a:gdLst/>
            <a:ahLst/>
            <a:cxnLst/>
            <a:rect l="l" t="t" r="r" b="b"/>
            <a:pathLst>
              <a:path w="274320">
                <a:moveTo>
                  <a:pt x="0" y="0"/>
                </a:moveTo>
                <a:lnTo>
                  <a:pt x="274193" y="0"/>
                </a:lnTo>
              </a:path>
            </a:pathLst>
          </a:custGeom>
          <a:ln w="22225">
            <a:solidFill>
              <a:schemeClr val="tx1"/>
            </a:solidFill>
          </a:ln>
        </p:spPr>
        <p:txBody>
          <a:bodyPr wrap="square" lIns="0" tIns="0" rIns="0" bIns="0" rtlCol="0"/>
          <a:lstStyle/>
          <a:p>
            <a:endParaRPr/>
          </a:p>
        </p:txBody>
      </p:sp>
      <p:sp>
        <p:nvSpPr>
          <p:cNvPr id="47" name="object 67">
            <a:extLst>
              <a:ext uri="{FF2B5EF4-FFF2-40B4-BE49-F238E27FC236}">
                <a16:creationId xmlns:a16="http://schemas.microsoft.com/office/drawing/2014/main" id="{E72D28C9-94D7-66BB-4456-36DF23B7AF59}"/>
              </a:ext>
            </a:extLst>
          </p:cNvPr>
          <p:cNvSpPr/>
          <p:nvPr/>
        </p:nvSpPr>
        <p:spPr>
          <a:xfrm>
            <a:off x="7081983" y="4648423"/>
            <a:ext cx="821458" cy="0"/>
          </a:xfrm>
          <a:custGeom>
            <a:avLst/>
            <a:gdLst/>
            <a:ahLst/>
            <a:cxnLst/>
            <a:rect l="l" t="t" r="r" b="b"/>
            <a:pathLst>
              <a:path w="624839">
                <a:moveTo>
                  <a:pt x="0" y="0"/>
                </a:moveTo>
                <a:lnTo>
                  <a:pt x="624586" y="0"/>
                </a:lnTo>
              </a:path>
            </a:pathLst>
          </a:custGeom>
          <a:ln w="22225">
            <a:solidFill>
              <a:schemeClr val="tx1"/>
            </a:solidFill>
          </a:ln>
        </p:spPr>
        <p:txBody>
          <a:bodyPr wrap="square" lIns="0" tIns="0" rIns="0" bIns="0" rtlCol="0"/>
          <a:lstStyle/>
          <a:p>
            <a:endParaRPr/>
          </a:p>
        </p:txBody>
      </p:sp>
      <p:sp>
        <p:nvSpPr>
          <p:cNvPr id="45" name="object 70">
            <a:extLst>
              <a:ext uri="{FF2B5EF4-FFF2-40B4-BE49-F238E27FC236}">
                <a16:creationId xmlns:a16="http://schemas.microsoft.com/office/drawing/2014/main" id="{77D5A509-6A5D-1F3F-03EC-1C8B36F1B9D2}"/>
              </a:ext>
            </a:extLst>
          </p:cNvPr>
          <p:cNvSpPr/>
          <p:nvPr/>
        </p:nvSpPr>
        <p:spPr>
          <a:xfrm>
            <a:off x="7515358" y="4887659"/>
            <a:ext cx="417137" cy="0"/>
          </a:xfrm>
          <a:custGeom>
            <a:avLst/>
            <a:gdLst/>
            <a:ahLst/>
            <a:cxnLst/>
            <a:rect l="l" t="t" r="r" b="b"/>
            <a:pathLst>
              <a:path w="306070">
                <a:moveTo>
                  <a:pt x="0" y="0"/>
                </a:moveTo>
                <a:lnTo>
                  <a:pt x="305689" y="0"/>
                </a:lnTo>
              </a:path>
            </a:pathLst>
          </a:custGeom>
          <a:ln w="22225">
            <a:solidFill>
              <a:schemeClr val="tx1"/>
            </a:solidFill>
          </a:ln>
        </p:spPr>
        <p:txBody>
          <a:bodyPr wrap="square" lIns="0" tIns="0" rIns="0" bIns="0" rtlCol="0"/>
          <a:lstStyle/>
          <a:p>
            <a:endParaRPr/>
          </a:p>
        </p:txBody>
      </p:sp>
      <p:sp>
        <p:nvSpPr>
          <p:cNvPr id="75" name="object 9">
            <a:extLst>
              <a:ext uri="{FF2B5EF4-FFF2-40B4-BE49-F238E27FC236}">
                <a16:creationId xmlns:a16="http://schemas.microsoft.com/office/drawing/2014/main" id="{50A15EE0-92A8-3138-985A-28ED6469536A}"/>
              </a:ext>
            </a:extLst>
          </p:cNvPr>
          <p:cNvSpPr/>
          <p:nvPr/>
        </p:nvSpPr>
        <p:spPr>
          <a:xfrm>
            <a:off x="7164845"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6" name="object 10">
            <a:extLst>
              <a:ext uri="{FF2B5EF4-FFF2-40B4-BE49-F238E27FC236}">
                <a16:creationId xmlns:a16="http://schemas.microsoft.com/office/drawing/2014/main" id="{255B52D7-C80C-596E-D2C7-FF4C21F94670}"/>
              </a:ext>
            </a:extLst>
          </p:cNvPr>
          <p:cNvSpPr/>
          <p:nvPr/>
        </p:nvSpPr>
        <p:spPr>
          <a:xfrm>
            <a:off x="7603486"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7" name="object 13">
            <a:extLst>
              <a:ext uri="{FF2B5EF4-FFF2-40B4-BE49-F238E27FC236}">
                <a16:creationId xmlns:a16="http://schemas.microsoft.com/office/drawing/2014/main" id="{A9FF48AB-FA4A-1B23-E9F6-D552684B29EB}"/>
              </a:ext>
            </a:extLst>
          </p:cNvPr>
          <p:cNvSpPr/>
          <p:nvPr/>
        </p:nvSpPr>
        <p:spPr>
          <a:xfrm>
            <a:off x="8451163"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 name="object 10">
            <a:extLst>
              <a:ext uri="{FF2B5EF4-FFF2-40B4-BE49-F238E27FC236}">
                <a16:creationId xmlns:a16="http://schemas.microsoft.com/office/drawing/2014/main" id="{233893DC-C4CE-4872-7DF1-55394B270D9D}"/>
              </a:ext>
            </a:extLst>
          </p:cNvPr>
          <p:cNvSpPr/>
          <p:nvPr/>
        </p:nvSpPr>
        <p:spPr>
          <a:xfrm>
            <a:off x="8026662"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5" name="object 9">
            <a:extLst>
              <a:ext uri="{FF2B5EF4-FFF2-40B4-BE49-F238E27FC236}">
                <a16:creationId xmlns:a16="http://schemas.microsoft.com/office/drawing/2014/main" id="{89891E4F-857A-3FB3-57CB-1BE12B1AA5AD}"/>
              </a:ext>
            </a:extLst>
          </p:cNvPr>
          <p:cNvSpPr/>
          <p:nvPr/>
        </p:nvSpPr>
        <p:spPr>
          <a:xfrm>
            <a:off x="6297829"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0" name="object 11">
            <a:extLst>
              <a:ext uri="{FF2B5EF4-FFF2-40B4-BE49-F238E27FC236}">
                <a16:creationId xmlns:a16="http://schemas.microsoft.com/office/drawing/2014/main" id="{06AB4EA4-717F-121C-1517-6C8D13F9A983}"/>
              </a:ext>
            </a:extLst>
          </p:cNvPr>
          <p:cNvSpPr/>
          <p:nvPr/>
        </p:nvSpPr>
        <p:spPr>
          <a:xfrm>
            <a:off x="8026662" y="2500095"/>
            <a:ext cx="0" cy="2697480"/>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9" name="object 8">
            <a:extLst>
              <a:ext uri="{FF2B5EF4-FFF2-40B4-BE49-F238E27FC236}">
                <a16:creationId xmlns:a16="http://schemas.microsoft.com/office/drawing/2014/main" id="{AA1E15DC-F155-75FB-B127-35E00262A4C1}"/>
              </a:ext>
            </a:extLst>
          </p:cNvPr>
          <p:cNvSpPr/>
          <p:nvPr/>
        </p:nvSpPr>
        <p:spPr>
          <a:xfrm>
            <a:off x="6301394" y="5195688"/>
            <a:ext cx="2149770" cy="0"/>
          </a:xfrm>
          <a:custGeom>
            <a:avLst/>
            <a:gdLst/>
            <a:ahLst/>
            <a:cxnLst/>
            <a:rect l="l" t="t" r="r" b="b"/>
            <a:pathLst>
              <a:path w="1485264">
                <a:moveTo>
                  <a:pt x="0" y="0"/>
                </a:moveTo>
                <a:lnTo>
                  <a:pt x="1484757"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1" name="object 54">
            <a:extLst>
              <a:ext uri="{FF2B5EF4-FFF2-40B4-BE49-F238E27FC236}">
                <a16:creationId xmlns:a16="http://schemas.microsoft.com/office/drawing/2014/main" id="{5A97B561-82BA-6C6B-D52C-A8E05581BBEE}"/>
              </a:ext>
            </a:extLst>
          </p:cNvPr>
          <p:cNvSpPr/>
          <p:nvPr/>
        </p:nvSpPr>
        <p:spPr>
          <a:xfrm>
            <a:off x="7493258" y="2635737"/>
            <a:ext cx="82296" cy="84022"/>
          </a:xfrm>
          <a:custGeom>
            <a:avLst/>
            <a:gdLst/>
            <a:ahLst/>
            <a:cxnLst/>
            <a:rect l="l" t="t" r="r" b="b"/>
            <a:pathLst>
              <a:path w="67310" h="67310">
                <a:moveTo>
                  <a:pt x="67056" y="0"/>
                </a:moveTo>
                <a:lnTo>
                  <a:pt x="33528" y="0"/>
                </a:lnTo>
                <a:lnTo>
                  <a:pt x="0" y="0"/>
                </a:lnTo>
                <a:lnTo>
                  <a:pt x="0" y="67055"/>
                </a:lnTo>
                <a:lnTo>
                  <a:pt x="67056" y="67055"/>
                </a:lnTo>
                <a:lnTo>
                  <a:pt x="67056" y="0"/>
                </a:lnTo>
                <a:close/>
              </a:path>
            </a:pathLst>
          </a:custGeom>
          <a:solidFill>
            <a:schemeClr val="tx1"/>
          </a:solidFill>
        </p:spPr>
        <p:txBody>
          <a:bodyPr wrap="square" lIns="0" tIns="0" rIns="0" bIns="0" rtlCol="0"/>
          <a:lstStyle/>
          <a:p>
            <a:endParaRPr/>
          </a:p>
        </p:txBody>
      </p:sp>
      <p:sp>
        <p:nvSpPr>
          <p:cNvPr id="172" name="object 57">
            <a:extLst>
              <a:ext uri="{FF2B5EF4-FFF2-40B4-BE49-F238E27FC236}">
                <a16:creationId xmlns:a16="http://schemas.microsoft.com/office/drawing/2014/main" id="{49168EAB-AC0D-7F73-40BD-ABDDCC70C29C}"/>
              </a:ext>
            </a:extLst>
          </p:cNvPr>
          <p:cNvSpPr/>
          <p:nvPr/>
        </p:nvSpPr>
        <p:spPr>
          <a:xfrm>
            <a:off x="7181206" y="3236535"/>
            <a:ext cx="82296" cy="84022"/>
          </a:xfrm>
          <a:custGeom>
            <a:avLst/>
            <a:gdLst/>
            <a:ahLst/>
            <a:cxnLst/>
            <a:rect l="l" t="t" r="r" b="b"/>
            <a:pathLst>
              <a:path w="67310" h="67310">
                <a:moveTo>
                  <a:pt x="67056" y="0"/>
                </a:moveTo>
                <a:lnTo>
                  <a:pt x="33528"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sp>
        <p:nvSpPr>
          <p:cNvPr id="173" name="object 60">
            <a:extLst>
              <a:ext uri="{FF2B5EF4-FFF2-40B4-BE49-F238E27FC236}">
                <a16:creationId xmlns:a16="http://schemas.microsoft.com/office/drawing/2014/main" id="{678EBF99-D8D9-6C79-5D43-A305EC1FC7A5}"/>
              </a:ext>
            </a:extLst>
          </p:cNvPr>
          <p:cNvSpPr/>
          <p:nvPr/>
        </p:nvSpPr>
        <p:spPr>
          <a:xfrm>
            <a:off x="7575899" y="3466900"/>
            <a:ext cx="82296" cy="84022"/>
          </a:xfrm>
          <a:custGeom>
            <a:avLst/>
            <a:gdLst/>
            <a:ahLst/>
            <a:cxnLst/>
            <a:rect l="l" t="t" r="r" b="b"/>
            <a:pathLst>
              <a:path w="67310" h="67310">
                <a:moveTo>
                  <a:pt x="67055" y="0"/>
                </a:moveTo>
                <a:lnTo>
                  <a:pt x="33527" y="0"/>
                </a:lnTo>
                <a:lnTo>
                  <a:pt x="0" y="0"/>
                </a:lnTo>
                <a:lnTo>
                  <a:pt x="0" y="67055"/>
                </a:lnTo>
                <a:lnTo>
                  <a:pt x="67055" y="67055"/>
                </a:lnTo>
                <a:lnTo>
                  <a:pt x="67055" y="0"/>
                </a:lnTo>
                <a:close/>
              </a:path>
            </a:pathLst>
          </a:custGeom>
          <a:solidFill>
            <a:schemeClr val="tx1"/>
          </a:solidFill>
        </p:spPr>
        <p:txBody>
          <a:bodyPr wrap="square" lIns="0" tIns="0" rIns="0" bIns="0" rtlCol="0"/>
          <a:lstStyle/>
          <a:p>
            <a:endParaRPr/>
          </a:p>
        </p:txBody>
      </p:sp>
      <p:sp>
        <p:nvSpPr>
          <p:cNvPr id="174" name="object 63">
            <a:extLst>
              <a:ext uri="{FF2B5EF4-FFF2-40B4-BE49-F238E27FC236}">
                <a16:creationId xmlns:a16="http://schemas.microsoft.com/office/drawing/2014/main" id="{BC9B554C-EDFA-D713-4859-101D9FB98710}"/>
              </a:ext>
            </a:extLst>
          </p:cNvPr>
          <p:cNvSpPr/>
          <p:nvPr/>
        </p:nvSpPr>
        <p:spPr>
          <a:xfrm>
            <a:off x="7625332" y="4017368"/>
            <a:ext cx="82296" cy="84022"/>
          </a:xfrm>
          <a:custGeom>
            <a:avLst/>
            <a:gdLst/>
            <a:ahLst/>
            <a:cxnLst/>
            <a:rect l="l" t="t" r="r" b="b"/>
            <a:pathLst>
              <a:path w="67310" h="67310">
                <a:moveTo>
                  <a:pt x="67056" y="0"/>
                </a:moveTo>
                <a:lnTo>
                  <a:pt x="33528"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sp>
        <p:nvSpPr>
          <p:cNvPr id="175" name="object 66">
            <a:extLst>
              <a:ext uri="{FF2B5EF4-FFF2-40B4-BE49-F238E27FC236}">
                <a16:creationId xmlns:a16="http://schemas.microsoft.com/office/drawing/2014/main" id="{AFFCBA7F-A281-66DA-B369-C7DDDD106D83}"/>
              </a:ext>
            </a:extLst>
          </p:cNvPr>
          <p:cNvSpPr/>
          <p:nvPr/>
        </p:nvSpPr>
        <p:spPr>
          <a:xfrm>
            <a:off x="7451401" y="4606412"/>
            <a:ext cx="82296" cy="84022"/>
          </a:xfrm>
          <a:custGeom>
            <a:avLst/>
            <a:gdLst/>
            <a:ahLst/>
            <a:cxnLst/>
            <a:rect l="l" t="t" r="r" b="b"/>
            <a:pathLst>
              <a:path w="67310" h="67310">
                <a:moveTo>
                  <a:pt x="67056" y="0"/>
                </a:moveTo>
                <a:lnTo>
                  <a:pt x="33527"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sp>
        <p:nvSpPr>
          <p:cNvPr id="176" name="object 69">
            <a:extLst>
              <a:ext uri="{FF2B5EF4-FFF2-40B4-BE49-F238E27FC236}">
                <a16:creationId xmlns:a16="http://schemas.microsoft.com/office/drawing/2014/main" id="{C0A71DD1-C5D4-C4D4-DD54-E3C098972AEB}"/>
              </a:ext>
            </a:extLst>
          </p:cNvPr>
          <p:cNvSpPr/>
          <p:nvPr/>
        </p:nvSpPr>
        <p:spPr>
          <a:xfrm>
            <a:off x="7682205" y="4845648"/>
            <a:ext cx="82296" cy="84022"/>
          </a:xfrm>
          <a:custGeom>
            <a:avLst/>
            <a:gdLst/>
            <a:ahLst/>
            <a:cxnLst/>
            <a:rect l="l" t="t" r="r" b="b"/>
            <a:pathLst>
              <a:path w="67310" h="67310">
                <a:moveTo>
                  <a:pt x="67056" y="0"/>
                </a:moveTo>
                <a:lnTo>
                  <a:pt x="33527"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spTree>
    <p:extLst>
      <p:ext uri="{BB962C8B-B14F-4D97-AF65-F5344CB8AC3E}">
        <p14:creationId xmlns:p14="http://schemas.microsoft.com/office/powerpoint/2010/main" val="89283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2">
            <a:extLst>
              <a:ext uri="{FF2B5EF4-FFF2-40B4-BE49-F238E27FC236}">
                <a16:creationId xmlns:a16="http://schemas.microsoft.com/office/drawing/2014/main" id="{8F875A7F-35EB-2C81-0C6D-288420D8F80D}"/>
              </a:ext>
            </a:extLst>
          </p:cNvPr>
          <p:cNvGraphicFramePr>
            <a:graphicFrameLocks noGrp="1"/>
          </p:cNvGraphicFramePr>
          <p:nvPr/>
        </p:nvGraphicFramePr>
        <p:xfrm>
          <a:off x="383178" y="1720610"/>
          <a:ext cx="11425645" cy="3230880"/>
        </p:xfrm>
        <a:graphic>
          <a:graphicData uri="http://schemas.openxmlformats.org/drawingml/2006/table">
            <a:tbl>
              <a:tblPr firstRow="1" bandRow="1">
                <a:tableStyleId>{2D5ABB26-0587-4C30-8999-92F81FD0307C}</a:tableStyleId>
              </a:tblPr>
              <a:tblGrid>
                <a:gridCol w="2443149">
                  <a:extLst>
                    <a:ext uri="{9D8B030D-6E8A-4147-A177-3AD203B41FA5}">
                      <a16:colId xmlns:a16="http://schemas.microsoft.com/office/drawing/2014/main" val="20000"/>
                    </a:ext>
                  </a:extLst>
                </a:gridCol>
                <a:gridCol w="1387454">
                  <a:extLst>
                    <a:ext uri="{9D8B030D-6E8A-4147-A177-3AD203B41FA5}">
                      <a16:colId xmlns:a16="http://schemas.microsoft.com/office/drawing/2014/main" val="20001"/>
                    </a:ext>
                  </a:extLst>
                </a:gridCol>
                <a:gridCol w="1338607">
                  <a:extLst>
                    <a:ext uri="{9D8B030D-6E8A-4147-A177-3AD203B41FA5}">
                      <a16:colId xmlns:a16="http://schemas.microsoft.com/office/drawing/2014/main" val="20002"/>
                    </a:ext>
                  </a:extLst>
                </a:gridCol>
                <a:gridCol w="2677212">
                  <a:extLst>
                    <a:ext uri="{9D8B030D-6E8A-4147-A177-3AD203B41FA5}">
                      <a16:colId xmlns:a16="http://schemas.microsoft.com/office/drawing/2014/main" val="2967164253"/>
                    </a:ext>
                  </a:extLst>
                </a:gridCol>
                <a:gridCol w="1366887">
                  <a:extLst>
                    <a:ext uri="{9D8B030D-6E8A-4147-A177-3AD203B41FA5}">
                      <a16:colId xmlns:a16="http://schemas.microsoft.com/office/drawing/2014/main" val="20003"/>
                    </a:ext>
                  </a:extLst>
                </a:gridCol>
                <a:gridCol w="942204">
                  <a:extLst>
                    <a:ext uri="{9D8B030D-6E8A-4147-A177-3AD203B41FA5}">
                      <a16:colId xmlns:a16="http://schemas.microsoft.com/office/drawing/2014/main" val="2589959089"/>
                    </a:ext>
                  </a:extLst>
                </a:gridCol>
                <a:gridCol w="581891">
                  <a:extLst>
                    <a:ext uri="{9D8B030D-6E8A-4147-A177-3AD203B41FA5}">
                      <a16:colId xmlns:a16="http://schemas.microsoft.com/office/drawing/2014/main" val="451707660"/>
                    </a:ext>
                  </a:extLst>
                </a:gridCol>
                <a:gridCol w="688241">
                  <a:extLst>
                    <a:ext uri="{9D8B030D-6E8A-4147-A177-3AD203B41FA5}">
                      <a16:colId xmlns:a16="http://schemas.microsoft.com/office/drawing/2014/main" val="20004"/>
                    </a:ext>
                  </a:extLst>
                </a:gridCol>
              </a:tblGrid>
              <a:tr h="0">
                <a:tc>
                  <a:txBody>
                    <a:bodyPr/>
                    <a:lstStyle/>
                    <a:p>
                      <a:pPr>
                        <a:lnSpc>
                          <a:spcPct val="100000"/>
                        </a:lnSpc>
                      </a:pPr>
                      <a:endParaRPr lang="en-US" sz="1200">
                        <a:solidFill>
                          <a:srgbClr val="FF0000"/>
                        </a:solidFill>
                        <a:latin typeface="Arial" panose="020B0604020202020204" pitchFamily="34" charset="0"/>
                        <a:cs typeface="Arial" panose="020B0604020202020204" pitchFamily="34" charset="0"/>
                      </a:endParaRPr>
                    </a:p>
                  </a:txBody>
                  <a:tcPr marL="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br>
                        <a:rPr lang="en-US" sz="1200" b="1">
                          <a:solidFill>
                            <a:schemeClr val="tx1"/>
                          </a:solidFill>
                          <a:latin typeface="Arial" panose="020B0604020202020204" pitchFamily="34" charset="0"/>
                          <a:cs typeface="Arial" panose="020B0604020202020204" pitchFamily="34" charset="0"/>
                        </a:rPr>
                      </a:br>
                      <a:r>
                        <a:rPr sz="1200" b="1">
                          <a:solidFill>
                            <a:schemeClr val="tx1"/>
                          </a:solidFill>
                          <a:latin typeface="Arial" panose="020B0604020202020204" pitchFamily="34" charset="0"/>
                          <a:cs typeface="Arial" panose="020B0604020202020204" pitchFamily="34" charset="0"/>
                        </a:rPr>
                        <a:t>Icosapent</a:t>
                      </a:r>
                      <a:r>
                        <a:rPr sz="1200" b="1" spc="95">
                          <a:solidFill>
                            <a:schemeClr val="tx1"/>
                          </a:solidFill>
                          <a:latin typeface="Arial" panose="020B0604020202020204" pitchFamily="34" charset="0"/>
                          <a:cs typeface="Arial" panose="020B0604020202020204" pitchFamily="34" charset="0"/>
                        </a:rPr>
                        <a:t> </a:t>
                      </a:r>
                      <a:r>
                        <a:rPr sz="1200" b="1" spc="-20">
                          <a:solidFill>
                            <a:schemeClr val="tx1"/>
                          </a:solidFill>
                          <a:latin typeface="Arial" panose="020B0604020202020204" pitchFamily="34" charset="0"/>
                          <a:cs typeface="Arial" panose="020B0604020202020204" pitchFamily="34" charset="0"/>
                        </a:rPr>
                        <a:t>Ethyl</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br>
                        <a:rPr lang="en-US" sz="1200" b="1" spc="-10">
                          <a:solidFill>
                            <a:schemeClr val="tx1"/>
                          </a:solidFill>
                          <a:latin typeface="Arial" panose="020B0604020202020204" pitchFamily="34" charset="0"/>
                          <a:cs typeface="Arial" panose="020B0604020202020204" pitchFamily="34" charset="0"/>
                        </a:rPr>
                      </a:br>
                      <a:r>
                        <a:rPr sz="1200" b="1" spc="-10">
                          <a:solidFill>
                            <a:schemeClr val="tx1"/>
                          </a:solidFill>
                          <a:latin typeface="Arial" panose="020B0604020202020204" pitchFamily="34" charset="0"/>
                          <a:cs typeface="Arial" panose="020B0604020202020204" pitchFamily="34" charset="0"/>
                        </a:rPr>
                        <a:t>Placebo</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0" algn="l">
                        <a:lnSpc>
                          <a:spcPct val="100000"/>
                        </a:lnSpc>
                      </a:pPr>
                      <a:br>
                        <a:rPr lang="en-US" sz="1200" b="1" spc="-10">
                          <a:solidFill>
                            <a:schemeClr val="tx1"/>
                          </a:solidFill>
                          <a:latin typeface="Arial" panose="020B0604020202020204" pitchFamily="34" charset="0"/>
                          <a:cs typeface="Arial" panose="020B0604020202020204" pitchFamily="34" charset="0"/>
                        </a:rPr>
                      </a:br>
                      <a:r>
                        <a:rPr lang="en-US" sz="1200" b="1" spc="-10">
                          <a:solidFill>
                            <a:schemeClr val="tx1"/>
                          </a:solidFill>
                          <a:latin typeface="Arial" panose="020B0604020202020204" pitchFamily="34" charset="0"/>
                          <a:cs typeface="Arial" panose="020B0604020202020204" pitchFamily="34" charset="0"/>
                        </a:rPr>
                        <a:t>                     </a:t>
                      </a:r>
                      <a:r>
                        <a:rPr lang="en-US" sz="800" b="1" spc="-10">
                          <a:solidFill>
                            <a:schemeClr val="tx1"/>
                          </a:solidFill>
                          <a:latin typeface="Arial" panose="020B0604020202020204" pitchFamily="34" charset="0"/>
                          <a:cs typeface="Arial" panose="020B0604020202020204" pitchFamily="34" charset="0"/>
                        </a:rPr>
                        <a:t> </a:t>
                      </a:r>
                      <a:r>
                        <a:rPr lang="en-US" sz="1200" b="1" spc="-10">
                          <a:solidFill>
                            <a:schemeClr val="tx1"/>
                          </a:solidFill>
                          <a:latin typeface="Arial" panose="020B0604020202020204" pitchFamily="34" charset="0"/>
                          <a:cs typeface="Arial" panose="020B0604020202020204" pitchFamily="34" charset="0"/>
                        </a:rPr>
                        <a:t>  Icosapent Ethyl vs. Placebo</a:t>
                      </a:r>
                      <a:endParaRPr sz="1200">
                        <a:solidFill>
                          <a:schemeClr val="tx1"/>
                        </a:solidFill>
                        <a:latin typeface="Arial" panose="020B0604020202020204" pitchFamily="34" charset="0"/>
                        <a:cs typeface="Arial" panose="020B0604020202020204" pitchFamily="34" charset="0"/>
                      </a:endParaRPr>
                    </a:p>
                  </a:txBody>
                  <a:tcPr marL="18288">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indent="0" algn="ctr">
                        <a:lnSpc>
                          <a:spcPct val="100000"/>
                        </a:lnSpc>
                      </a:pPr>
                      <a:r>
                        <a:rPr lang="en-US" sz="1200" b="1" spc="-10">
                          <a:solidFill>
                            <a:schemeClr val="tx1"/>
                          </a:solidFill>
                          <a:latin typeface="Arial" panose="020B0604020202020204" pitchFamily="34" charset="0"/>
                          <a:cs typeface="Arial" panose="020B0604020202020204" pitchFamily="34" charset="0"/>
                        </a:rPr>
                        <a:t>Icosapent Ethyl vs. Placebo </a:t>
                      </a:r>
                      <a:endParaRPr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30"/>
                        </a:spcBef>
                        <a:spcAft>
                          <a:spcPts val="0"/>
                        </a:spcAft>
                        <a:buClrTx/>
                        <a:buSzTx/>
                        <a:buFontTx/>
                        <a:buNone/>
                        <a:tabLst/>
                        <a:defRPr/>
                      </a:pPr>
                      <a:br>
                        <a:rPr lang="en-US" sz="1200" b="1">
                          <a:solidFill>
                            <a:schemeClr val="tx1"/>
                          </a:solidFill>
                          <a:latin typeface="Arial" panose="020B0604020202020204" pitchFamily="34" charset="0"/>
                          <a:cs typeface="Arial" panose="020B0604020202020204" pitchFamily="34" charset="0"/>
                        </a:rPr>
                      </a:br>
                      <a:r>
                        <a:rPr lang="en-US" sz="1200" b="1">
                          <a:solidFill>
                            <a:schemeClr val="tx1"/>
                          </a:solidFill>
                          <a:latin typeface="Arial" panose="020B0604020202020204" pitchFamily="34" charset="0"/>
                          <a:cs typeface="Arial" panose="020B0604020202020204" pitchFamily="34" charset="0"/>
                        </a:rPr>
                        <a:t>P-</a:t>
                      </a:r>
                      <a:r>
                        <a:rPr lang="en-US" sz="1200" b="1" spc="-10">
                          <a:solidFill>
                            <a:schemeClr val="tx1"/>
                          </a:solidFill>
                          <a:latin typeface="Arial" panose="020B0604020202020204" pitchFamily="34" charset="0"/>
                          <a:cs typeface="Arial" panose="020B0604020202020204" pitchFamily="34" charset="0"/>
                        </a:rPr>
                        <a:t>value</a:t>
                      </a:r>
                      <a:endParaRPr lang="en-US" sz="12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30"/>
                        </a:spcBef>
                        <a:spcAft>
                          <a:spcPts val="0"/>
                        </a:spcAft>
                        <a:buClrTx/>
                        <a:buSzTx/>
                        <a:buFontTx/>
                        <a:buNone/>
                        <a:tabLst/>
                        <a:defRPr/>
                      </a:pPr>
                      <a:br>
                        <a:rPr lang="en-US" sz="1200">
                          <a:solidFill>
                            <a:schemeClr val="tx1"/>
                          </a:solidFill>
                          <a:latin typeface="Arial" panose="020B0604020202020204" pitchFamily="34" charset="0"/>
                          <a:cs typeface="Arial" panose="020B0604020202020204" pitchFamily="34" charset="0"/>
                        </a:rPr>
                      </a:br>
                      <a:r>
                        <a:rPr lang="en-US" sz="1200" b="1">
                          <a:solidFill>
                            <a:schemeClr val="tx1"/>
                          </a:solidFill>
                          <a:latin typeface="Arial" panose="020B0604020202020204" pitchFamily="34" charset="0"/>
                          <a:cs typeface="Arial" panose="020B0604020202020204" pitchFamily="34" charset="0"/>
                        </a:rPr>
                        <a:t>ARR</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10"/>
                        </a:spcBef>
                      </a:pPr>
                      <a:br>
                        <a:rPr lang="en-US" sz="1200" b="1" kern="1200" spc="-10">
                          <a:solidFill>
                            <a:schemeClr val="tx1"/>
                          </a:solidFill>
                          <a:latin typeface="Arial" panose="020B0604020202020204" pitchFamily="34" charset="0"/>
                          <a:ea typeface="+mn-ea"/>
                          <a:cs typeface="Arial" panose="020B0604020202020204" pitchFamily="34" charset="0"/>
                        </a:rPr>
                      </a:br>
                      <a:r>
                        <a:rPr lang="en-US" sz="1200" b="1" kern="1200" spc="-10">
                          <a:solidFill>
                            <a:schemeClr val="tx1"/>
                          </a:solidFill>
                          <a:latin typeface="Arial" panose="020B0604020202020204" pitchFamily="34" charset="0"/>
                          <a:ea typeface="+mn-ea"/>
                          <a:cs typeface="Arial" panose="020B0604020202020204" pitchFamily="34" charset="0"/>
                        </a:rPr>
                        <a:t>NNT</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200">
                        <a:solidFill>
                          <a:schemeClr val="tx1"/>
                        </a:solidFill>
                        <a:latin typeface="Arial" panose="020B0604020202020204" pitchFamily="34" charset="0"/>
                        <a:cs typeface="Arial" panose="020B0604020202020204" pitchFamily="34" charset="0"/>
                      </a:endParaRPr>
                    </a:p>
                  </a:txBody>
                  <a:tcPr marT="91440">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sz="1200" i="1">
                          <a:solidFill>
                            <a:schemeClr val="tx1"/>
                          </a:solidFill>
                          <a:latin typeface="Arial" panose="020B0604020202020204" pitchFamily="34" charset="0"/>
                          <a:cs typeface="Arial" panose="020B0604020202020204" pitchFamily="34" charset="0"/>
                        </a:rPr>
                        <a:t>n</a:t>
                      </a:r>
                      <a:r>
                        <a:rPr lang="en-US" sz="1200" i="1">
                          <a:solidFill>
                            <a:schemeClr val="tx1"/>
                          </a:solidFill>
                          <a:latin typeface="Arial" panose="020B0604020202020204" pitchFamily="34" charset="0"/>
                          <a:cs typeface="Arial" panose="020B0604020202020204" pitchFamily="34" charset="0"/>
                        </a:rPr>
                        <a:t>/N</a:t>
                      </a:r>
                      <a:r>
                        <a:rPr sz="1200" i="1" spc="15">
                          <a:solidFill>
                            <a:schemeClr val="tx1"/>
                          </a:solidFill>
                          <a:latin typeface="Arial" panose="020B0604020202020204" pitchFamily="34" charset="0"/>
                          <a:cs typeface="Arial" panose="020B0604020202020204" pitchFamily="34" charset="0"/>
                        </a:rPr>
                        <a:t> </a:t>
                      </a:r>
                      <a:r>
                        <a:rPr sz="1200" i="1" spc="-25">
                          <a:solidFill>
                            <a:schemeClr val="tx1"/>
                          </a:solidFill>
                          <a:latin typeface="Arial" panose="020B0604020202020204" pitchFamily="34" charset="0"/>
                          <a:cs typeface="Arial" panose="020B0604020202020204" pitchFamily="34" charset="0"/>
                        </a:rPr>
                        <a:t>(%)</a:t>
                      </a: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lang="en-US" sz="1200" i="1">
                          <a:solidFill>
                            <a:schemeClr val="tx1"/>
                          </a:solidFill>
                          <a:latin typeface="Arial" panose="020B0604020202020204" pitchFamily="34" charset="0"/>
                          <a:cs typeface="Arial" panose="020B0604020202020204" pitchFamily="34" charset="0"/>
                        </a:rPr>
                        <a:t>n/N</a:t>
                      </a:r>
                      <a:r>
                        <a:rPr lang="en-US" sz="1200" i="1" spc="15">
                          <a:solidFill>
                            <a:schemeClr val="tx1"/>
                          </a:solidFill>
                          <a:latin typeface="Arial" panose="020B0604020202020204" pitchFamily="34" charset="0"/>
                          <a:cs typeface="Arial" panose="020B0604020202020204" pitchFamily="34" charset="0"/>
                        </a:rPr>
                        <a:t> </a:t>
                      </a:r>
                      <a:r>
                        <a:rPr lang="en-US" sz="1200" i="1" spc="-25">
                          <a:solidFill>
                            <a:schemeClr val="tx1"/>
                          </a:solidFill>
                          <a:latin typeface="Arial" panose="020B0604020202020204" pitchFamily="34" charset="0"/>
                          <a:cs typeface="Arial" panose="020B0604020202020204" pitchFamily="34" charset="0"/>
                        </a:rPr>
                        <a:t>(%)</a:t>
                      </a:r>
                      <a:endParaRPr lang="en-US"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gridSpan="2">
                  <a:txBody>
                    <a:bodyPr/>
                    <a:lstStyle/>
                    <a:p>
                      <a:pPr marL="0" indent="0" algn="l">
                        <a:lnSpc>
                          <a:spcPct val="100000"/>
                        </a:lnSpc>
                        <a:spcBef>
                          <a:spcPts val="290"/>
                        </a:spcBef>
                      </a:pPr>
                      <a:r>
                        <a:rPr lang="en-US" sz="1200" i="1">
                          <a:solidFill>
                            <a:schemeClr val="tx1"/>
                          </a:solidFill>
                          <a:latin typeface="Arial" panose="020B0604020202020204" pitchFamily="34" charset="0"/>
                          <a:cs typeface="Arial" panose="020B0604020202020204" pitchFamily="34" charset="0"/>
                        </a:rPr>
                        <a:t>                              </a:t>
                      </a:r>
                      <a:r>
                        <a:rPr lang="en-US" sz="1000" i="1">
                          <a:solidFill>
                            <a:schemeClr val="tx1"/>
                          </a:solidFill>
                          <a:latin typeface="Arial" panose="020B0604020202020204" pitchFamily="34" charset="0"/>
                          <a:cs typeface="Arial" panose="020B0604020202020204" pitchFamily="34" charset="0"/>
                        </a:rPr>
                        <a:t> </a:t>
                      </a:r>
                      <a:r>
                        <a:rPr lang="en-US" sz="1200" i="1">
                          <a:solidFill>
                            <a:schemeClr val="tx1"/>
                          </a:solidFill>
                          <a:latin typeface="Arial" panose="020B0604020202020204" pitchFamily="34" charset="0"/>
                          <a:cs typeface="Arial" panose="020B0604020202020204" pitchFamily="34" charset="0"/>
                        </a:rPr>
                        <a:t>     HR (95% CI)</a:t>
                      </a:r>
                      <a:endParaRPr sz="1200">
                        <a:solidFill>
                          <a:schemeClr val="tx1"/>
                        </a:solidFill>
                        <a:latin typeface="Arial" panose="020B0604020202020204" pitchFamily="34" charset="0"/>
                        <a:cs typeface="Arial" panose="020B0604020202020204" pitchFamily="34" charset="0"/>
                      </a:endParaRPr>
                    </a:p>
                  </a:txBody>
                  <a:tcPr marL="18288">
                    <a:lnT w="12700" cap="flat" cmpd="sng" algn="ctr">
                      <a:solidFill>
                        <a:schemeClr val="tx1"/>
                      </a:solidFill>
                      <a:prstDash val="solid"/>
                      <a:round/>
                      <a:headEnd type="none" w="med" len="med"/>
                      <a:tailEnd type="none" w="med" len="med"/>
                    </a:lnT>
                  </a:tcPr>
                </a:tc>
                <a:tc hMerge="1">
                  <a:txBody>
                    <a:bodyPr/>
                    <a:lstStyle/>
                    <a:p>
                      <a:pPr marL="0" indent="0" algn="ctr">
                        <a:lnSpc>
                          <a:spcPct val="100000"/>
                        </a:lnSpc>
                        <a:spcBef>
                          <a:spcPts val="290"/>
                        </a:spcBef>
                      </a:pPr>
                      <a:r>
                        <a:rPr lang="en-US" sz="1200" i="1">
                          <a:solidFill>
                            <a:schemeClr val="tx1"/>
                          </a:solidFill>
                          <a:latin typeface="Arial" panose="020B0604020202020204" pitchFamily="34" charset="0"/>
                          <a:cs typeface="Arial" panose="020B0604020202020204" pitchFamily="34" charset="0"/>
                        </a:rPr>
                        <a:t>ARD (95% CI)</a:t>
                      </a: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255270" algn="ctr">
                        <a:lnSpc>
                          <a:spcPct val="100000"/>
                        </a:lnSpc>
                        <a:spcBef>
                          <a:spcPts val="290"/>
                        </a:spcBef>
                      </a:pP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lang="en-US" sz="1200" i="1">
                          <a:solidFill>
                            <a:schemeClr val="tx1"/>
                          </a:solidFill>
                          <a:latin typeface="Arial" panose="020B0604020202020204" pitchFamily="34" charset="0"/>
                          <a:cs typeface="Arial" panose="020B0604020202020204" pitchFamily="34" charset="0"/>
                        </a:rPr>
                        <a:t>(%)</a:t>
                      </a:r>
                      <a:endParaRPr sz="1200" i="1">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00000"/>
                        </a:lnSpc>
                      </a:pPr>
                      <a:endParaRPr sz="12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57150" indent="0">
                        <a:lnSpc>
                          <a:spcPct val="100000"/>
                        </a:lnSpc>
                        <a:spcBef>
                          <a:spcPts val="635"/>
                        </a:spcBef>
                      </a:pPr>
                      <a:r>
                        <a:rPr lang="en-US" sz="1200" b="1">
                          <a:solidFill>
                            <a:schemeClr val="tx1"/>
                          </a:solidFill>
                          <a:latin typeface="Arial" panose="020B0604020202020204" pitchFamily="34" charset="0"/>
                          <a:cs typeface="Arial" panose="020B0604020202020204" pitchFamily="34" charset="0"/>
                        </a:rPr>
                        <a:t>Primary Composite Endpoint</a:t>
                      </a:r>
                    </a:p>
                  </a:txBody>
                  <a:tcPr marT="91440" marB="91440">
                    <a:solidFill>
                      <a:schemeClr val="bg1">
                        <a:lumMod val="95000"/>
                      </a:schemeClr>
                    </a:solidFill>
                  </a:tcPr>
                </a:tc>
                <a:tc>
                  <a:txBody>
                    <a:bodyPr/>
                    <a:lstStyle/>
                    <a:p>
                      <a:pPr marL="12700" algn="ctr">
                        <a:lnSpc>
                          <a:spcPct val="100000"/>
                        </a:lnSpc>
                        <a:spcBef>
                          <a:spcPts val="640"/>
                        </a:spcBef>
                      </a:pPr>
                      <a:r>
                        <a:rPr lang="en-US" sz="1200" kern="1200">
                          <a:solidFill>
                            <a:schemeClr val="tx1"/>
                          </a:solidFill>
                          <a:latin typeface="Arial" panose="020B0604020202020204" pitchFamily="34" charset="0"/>
                          <a:ea typeface="+mn-ea"/>
                          <a:cs typeface="Arial" panose="020B0604020202020204" pitchFamily="34" charset="0"/>
                        </a:rPr>
                        <a:t>705/4089 (17.2)</a:t>
                      </a:r>
                    </a:p>
                  </a:txBody>
                  <a:tcPr marT="91440" marB="91440">
                    <a:solidFill>
                      <a:schemeClr val="bg1">
                        <a:lumMod val="95000"/>
                      </a:schemeClr>
                    </a:solidFill>
                  </a:tcPr>
                </a:tc>
                <a:tc>
                  <a:txBody>
                    <a:bodyPr/>
                    <a:lstStyle/>
                    <a:p>
                      <a:pPr marL="12700" algn="ctr" defTabSz="914400" rtl="0" eaLnBrk="1" latinLnBrk="0" hangingPunct="1">
                        <a:lnSpc>
                          <a:spcPct val="100000"/>
                        </a:lnSpc>
                        <a:spcBef>
                          <a:spcPts val="400"/>
                        </a:spcBef>
                      </a:pPr>
                      <a:r>
                        <a:rPr lang="en-US" sz="1200" kern="1200">
                          <a:solidFill>
                            <a:schemeClr val="tx1"/>
                          </a:solidFill>
                          <a:latin typeface="Arial" panose="020B0604020202020204" pitchFamily="34" charset="0"/>
                          <a:ea typeface="+mn-ea"/>
                          <a:cs typeface="Arial" panose="020B0604020202020204" pitchFamily="34" charset="0"/>
                        </a:rPr>
                        <a:t>901/4090 (22.0)</a:t>
                      </a:r>
                    </a:p>
                  </a:txBody>
                  <a:tcPr marT="91440" marB="91440">
                    <a:solidFill>
                      <a:schemeClr val="bg1">
                        <a:lumMod val="95000"/>
                      </a:schemeClr>
                    </a:solidFill>
                  </a:tcPr>
                </a:tc>
                <a:tc>
                  <a:txBody>
                    <a:bodyPr/>
                    <a:lstStyle/>
                    <a:p>
                      <a:pPr marL="0" indent="0" algn="ctr">
                        <a:lnSpc>
                          <a:spcPct val="100000"/>
                        </a:lnSpc>
                        <a:spcBef>
                          <a:spcPts val="635"/>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tc>
                  <a:txBody>
                    <a:bodyPr/>
                    <a:lstStyle/>
                    <a:p>
                      <a:pPr marL="12700" marR="0" lvl="0" indent="0" algn="ctr" defTabSz="914400" rtl="0" eaLnBrk="1" fontAlgn="auto" latinLnBrk="0" hangingPunct="1">
                        <a:lnSpc>
                          <a:spcPct val="100000"/>
                        </a:lnSpc>
                        <a:spcBef>
                          <a:spcPts val="4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0.75 (0.68, 0.83)</a:t>
                      </a:r>
                    </a:p>
                  </a:txBody>
                  <a:tcPr marT="91440" marB="91440">
                    <a:solidFill>
                      <a:schemeClr val="bg1">
                        <a:lumMod val="95000"/>
                      </a:schemeClr>
                    </a:solidFill>
                  </a:tcPr>
                </a:tc>
                <a:tc>
                  <a:txBody>
                    <a:bodyPr/>
                    <a:lstStyle/>
                    <a:p>
                      <a:pPr marL="12700" marR="0" lvl="0" indent="0" algn="ctr" defTabSz="914400" rtl="0" eaLnBrk="1" fontAlgn="auto" latinLnBrk="0" hangingPunct="1">
                        <a:lnSpc>
                          <a:spcPct val="100000"/>
                        </a:lnSpc>
                        <a:spcBef>
                          <a:spcPts val="4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&lt;0.0001</a:t>
                      </a:r>
                    </a:p>
                  </a:txBody>
                  <a:tcPr marT="91440" marB="91440">
                    <a:solidFill>
                      <a:schemeClr val="bg1">
                        <a:lumMod val="95000"/>
                      </a:schemeClr>
                    </a:solidFill>
                  </a:tcPr>
                </a:tc>
                <a:tc>
                  <a:txBody>
                    <a:bodyPr/>
                    <a:lstStyle/>
                    <a:p>
                      <a:pPr marL="12700" marR="0" lvl="0" indent="0" algn="ctr" defTabSz="914400" rtl="0" eaLnBrk="1" fontAlgn="auto" latinLnBrk="0" hangingPunct="1">
                        <a:lnSpc>
                          <a:spcPct val="100000"/>
                        </a:lnSpc>
                        <a:spcBef>
                          <a:spcPts val="4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4.79</a:t>
                      </a:r>
                    </a:p>
                  </a:txBody>
                  <a:tcPr marT="91440" marB="91440">
                    <a:solidFill>
                      <a:schemeClr val="bg1">
                        <a:lumMod val="95000"/>
                      </a:schemeClr>
                    </a:solidFill>
                  </a:tcPr>
                </a:tc>
                <a:tc>
                  <a:txBody>
                    <a:bodyPr/>
                    <a:lstStyle/>
                    <a:p>
                      <a:pPr marL="4445" algn="ctr">
                        <a:lnSpc>
                          <a:spcPct val="100000"/>
                        </a:lnSpc>
                        <a:spcBef>
                          <a:spcPts val="635"/>
                        </a:spcBef>
                      </a:pPr>
                      <a:r>
                        <a:rPr lang="en-US" sz="1200" kern="1200">
                          <a:solidFill>
                            <a:schemeClr val="tx1"/>
                          </a:solidFill>
                          <a:latin typeface="Arial" panose="020B0604020202020204" pitchFamily="34" charset="0"/>
                          <a:ea typeface="+mn-ea"/>
                          <a:cs typeface="Arial" panose="020B0604020202020204" pitchFamily="34" charset="0"/>
                        </a:rPr>
                        <a:t>21</a:t>
                      </a:r>
                      <a:endParaRPr sz="1200" kern="1200">
                        <a:solidFill>
                          <a:schemeClr val="tx1"/>
                        </a:solidFill>
                        <a:latin typeface="Arial" panose="020B0604020202020204" pitchFamily="34" charset="0"/>
                        <a:ea typeface="+mn-ea"/>
                        <a:cs typeface="Arial" panose="020B0604020202020204" pitchFamily="34" charset="0"/>
                      </a:endParaRPr>
                    </a:p>
                  </a:txBody>
                  <a:tcPr marT="91440" marB="91440">
                    <a:solidFill>
                      <a:schemeClr val="bg1">
                        <a:lumMod val="95000"/>
                      </a:schemeClr>
                    </a:solidFill>
                  </a:tcPr>
                </a:tc>
                <a:extLst>
                  <a:ext uri="{0D108BD9-81ED-4DB2-BD59-A6C34878D82A}">
                    <a16:rowId xmlns:a16="http://schemas.microsoft.com/office/drawing/2014/main" val="10002"/>
                  </a:ext>
                </a:extLst>
              </a:tr>
              <a:tr h="0">
                <a:tc>
                  <a:txBody>
                    <a:bodyPr/>
                    <a:lstStyle/>
                    <a:p>
                      <a:pPr marL="57150" indent="0">
                        <a:lnSpc>
                          <a:spcPct val="100000"/>
                        </a:lnSpc>
                        <a:spcBef>
                          <a:spcPts val="800"/>
                        </a:spcBef>
                      </a:pPr>
                      <a:r>
                        <a:rPr lang="en-US" sz="1200">
                          <a:solidFill>
                            <a:schemeClr val="tx1"/>
                          </a:solidFill>
                          <a:latin typeface="Arial" panose="020B0604020202020204" pitchFamily="34" charset="0"/>
                          <a:cs typeface="Arial" panose="020B0604020202020204" pitchFamily="34" charset="0"/>
                        </a:rPr>
                        <a:t>Primary Prevention</a:t>
                      </a:r>
                    </a:p>
                    <a:p>
                      <a:pPr marL="57150" indent="0">
                        <a:lnSpc>
                          <a:spcPct val="100000"/>
                        </a:lnSpc>
                        <a:spcBef>
                          <a:spcPts val="1800"/>
                        </a:spcBef>
                      </a:pPr>
                      <a:r>
                        <a:rPr lang="en-US" sz="1200">
                          <a:solidFill>
                            <a:schemeClr val="tx1"/>
                          </a:solidFill>
                          <a:latin typeface="Arial" panose="020B0604020202020204" pitchFamily="34" charset="0"/>
                          <a:cs typeface="Arial" panose="020B0604020202020204" pitchFamily="34" charset="0"/>
                        </a:rPr>
                        <a:t>Secondary Prevention</a:t>
                      </a:r>
                    </a:p>
                    <a:p>
                      <a:pPr marL="57150" indent="0">
                        <a:lnSpc>
                          <a:spcPct val="100000"/>
                        </a:lnSpc>
                        <a:spcBef>
                          <a:spcPts val="800"/>
                        </a:spcBef>
                      </a:pPr>
                      <a:r>
                        <a:rPr lang="en-US" sz="1200">
                          <a:solidFill>
                            <a:schemeClr val="tx1"/>
                          </a:solidFill>
                          <a:latin typeface="Arial" panose="020B0604020202020204" pitchFamily="34" charset="0"/>
                          <a:cs typeface="Arial" panose="020B0604020202020204" pitchFamily="34" charset="0"/>
                        </a:rPr>
                        <a:t>    Prior ACS – No</a:t>
                      </a:r>
                    </a:p>
                    <a:p>
                      <a:pPr marL="57150" indent="0">
                        <a:lnSpc>
                          <a:spcPct val="100000"/>
                        </a:lnSpc>
                        <a:spcBef>
                          <a:spcPts val="800"/>
                        </a:spcBef>
                      </a:pPr>
                      <a:r>
                        <a:rPr lang="en-US" sz="1200">
                          <a:solidFill>
                            <a:schemeClr val="tx1"/>
                          </a:solidFill>
                          <a:latin typeface="Arial" panose="020B0604020202020204" pitchFamily="34" charset="0"/>
                          <a:cs typeface="Arial" panose="020B0604020202020204" pitchFamily="34" charset="0"/>
                        </a:rPr>
                        <a:t>    Prior ACS – Yes</a:t>
                      </a:r>
                    </a:p>
                    <a:p>
                      <a:pPr marL="57150" marR="0" lvl="0" indent="0" algn="l" defTabSz="914400" rtl="0" eaLnBrk="1" fontAlgn="auto" latinLnBrk="0" hangingPunct="1">
                        <a:lnSpc>
                          <a:spcPct val="100000"/>
                        </a:lnSpc>
                        <a:spcBef>
                          <a:spcPts val="80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≥12 months</a:t>
                      </a:r>
                    </a:p>
                    <a:p>
                      <a:pPr marL="57150" marR="0" lvl="0" indent="0" algn="l" defTabSz="914400" rtl="0" eaLnBrk="1" fontAlgn="auto" latinLnBrk="0" hangingPunct="1">
                        <a:lnSpc>
                          <a:spcPct val="100000"/>
                        </a:lnSpc>
                        <a:spcBef>
                          <a:spcPts val="80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&lt;12 months</a:t>
                      </a:r>
                    </a:p>
                    <a:p>
                      <a:pPr marL="57150" indent="0">
                        <a:lnSpc>
                          <a:spcPct val="100000"/>
                        </a:lnSpc>
                        <a:spcBef>
                          <a:spcPts val="400"/>
                        </a:spcBef>
                      </a:pPr>
                      <a:endParaRPr sz="1200" baseline="32407">
                        <a:solidFill>
                          <a:schemeClr val="tx1"/>
                        </a:solidFill>
                        <a:latin typeface="Arial" panose="020B0604020202020204" pitchFamily="34" charset="0"/>
                        <a:cs typeface="Arial" panose="020B0604020202020204" pitchFamily="34" charset="0"/>
                      </a:endParaRPr>
                    </a:p>
                  </a:txBody>
                  <a:tcPr marT="91440" marB="91440"/>
                </a:tc>
                <a:tc>
                  <a:txBody>
                    <a:bodyPr/>
                    <a:lstStyle/>
                    <a:p>
                      <a:pPr marL="12700"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146/1197 (12.2)</a:t>
                      </a:r>
                    </a:p>
                    <a:p>
                      <a:pPr marL="12700" algn="ctr">
                        <a:lnSpc>
                          <a:spcPct val="100000"/>
                        </a:lnSpc>
                        <a:spcBef>
                          <a:spcPts val="1800"/>
                        </a:spcBef>
                      </a:pPr>
                      <a:r>
                        <a:rPr lang="en-US" sz="1200" kern="1200">
                          <a:solidFill>
                            <a:schemeClr val="tx1"/>
                          </a:solidFill>
                          <a:latin typeface="Arial" panose="020B0604020202020204" pitchFamily="34" charset="0"/>
                          <a:ea typeface="+mn-ea"/>
                          <a:cs typeface="Arial" panose="020B0604020202020204" pitchFamily="34" charset="0"/>
                        </a:rPr>
                        <a:t>559/2892 (19.3)</a:t>
                      </a:r>
                    </a:p>
                    <a:p>
                      <a:pPr marL="12700"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99/634 (15.6)</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460/2258 (20.4)</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378/1819 (20.8)</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81/433 (18.7)</a:t>
                      </a:r>
                    </a:p>
                  </a:txBody>
                  <a:tcPr marT="91440" marB="91440"/>
                </a:tc>
                <a:tc>
                  <a:txBody>
                    <a:bodyPr/>
                    <a:lstStyle/>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163/1197 (13.6)</a:t>
                      </a:r>
                    </a:p>
                    <a:p>
                      <a:pPr marL="12700" marR="0" lvl="0" indent="0" algn="ctr" defTabSz="914400" rtl="0" eaLnBrk="1" fontAlgn="auto" latinLnBrk="0" hangingPunct="1">
                        <a:lnSpc>
                          <a:spcPct val="100000"/>
                        </a:lnSpc>
                        <a:spcBef>
                          <a:spcPts val="1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738/2893 (25.5)</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152/643 (23.6)</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586/2250 (26.0)</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467/1832 (25.5)</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114/407 (28.0)</a:t>
                      </a:r>
                    </a:p>
                  </a:txBody>
                  <a:tcPr marT="91440" marB="91440"/>
                </a:tc>
                <a:tc>
                  <a:txBody>
                    <a:bodyPr/>
                    <a:lstStyle/>
                    <a:p>
                      <a:pPr marL="0" indent="0" algn="ctr">
                        <a:lnSpc>
                          <a:spcPct val="100000"/>
                        </a:lnSpc>
                        <a:spcBef>
                          <a:spcPts val="400"/>
                        </a:spcBef>
                      </a:pPr>
                      <a:endParaRPr sz="1200" kern="1200">
                        <a:solidFill>
                          <a:schemeClr val="tx1"/>
                        </a:solidFill>
                        <a:latin typeface="Arial" panose="020B0604020202020204" pitchFamily="34" charset="0"/>
                        <a:ea typeface="+mn-ea"/>
                        <a:cs typeface="Arial" panose="020B0604020202020204" pitchFamily="34" charset="0"/>
                      </a:endParaRPr>
                    </a:p>
                  </a:txBody>
                  <a:tcPr marT="91440" marB="91440"/>
                </a:tc>
                <a:tc>
                  <a:txBody>
                    <a:bodyPr/>
                    <a:lstStyle/>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0.88 (0.70, 1.10)</a:t>
                      </a:r>
                    </a:p>
                    <a:p>
                      <a:pPr marL="12700" marR="0" lvl="0" indent="0" algn="ctr" defTabSz="914400" rtl="0" eaLnBrk="1" fontAlgn="auto" latinLnBrk="0" hangingPunct="1">
                        <a:lnSpc>
                          <a:spcPct val="100000"/>
                        </a:lnSpc>
                        <a:spcBef>
                          <a:spcPts val="1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0.73 (0.65, 0.81)</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0.64 (0.50, 0.83)</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0.75 (0.66, 0.85)</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0.78 (0.68, 0.90)</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0.63 (0.48, 0.84)</a:t>
                      </a:r>
                    </a:p>
                  </a:txBody>
                  <a:tcPr marT="91440" marB="91440"/>
                </a:tc>
                <a:tc>
                  <a:txBody>
                    <a:bodyPr/>
                    <a:lstStyle/>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0.2443</a:t>
                      </a:r>
                    </a:p>
                    <a:p>
                      <a:pPr marL="12700" marR="0" lvl="0" indent="0" algn="ctr" defTabSz="914400" rtl="0" eaLnBrk="1" fontAlgn="auto" latinLnBrk="0" hangingPunct="1">
                        <a:lnSpc>
                          <a:spcPct val="100000"/>
                        </a:lnSpc>
                        <a:spcBef>
                          <a:spcPts val="1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&lt;0.0001</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0.0006</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&lt;0.0001</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0.0004</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0.0016</a:t>
                      </a:r>
                    </a:p>
                  </a:txBody>
                  <a:tcPr marT="91440" marB="91440"/>
                </a:tc>
                <a:tc>
                  <a:txBody>
                    <a:bodyPr/>
                    <a:lstStyle/>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1.42</a:t>
                      </a:r>
                    </a:p>
                    <a:p>
                      <a:pPr marL="12700" marR="0" lvl="0" indent="0" algn="ctr" defTabSz="914400" rtl="0" eaLnBrk="1" fontAlgn="auto" latinLnBrk="0" hangingPunct="1">
                        <a:lnSpc>
                          <a:spcPct val="100000"/>
                        </a:lnSpc>
                        <a:spcBef>
                          <a:spcPts val="1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6.18</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8.02</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5.67</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4.71</a:t>
                      </a:r>
                    </a:p>
                    <a:p>
                      <a:pPr marL="12700" marR="0" lvl="0" indent="0" algn="ctr" defTabSz="914400" rtl="0" eaLnBrk="1" fontAlgn="auto" latinLnBrk="0" hangingPunct="1">
                        <a:lnSpc>
                          <a:spcPct val="100000"/>
                        </a:lnSpc>
                        <a:spcBef>
                          <a:spcPts val="800"/>
                        </a:spcBef>
                        <a:spcAft>
                          <a:spcPts val="0"/>
                        </a:spcAft>
                        <a:buClrTx/>
                        <a:buSzTx/>
                        <a:buFontTx/>
                        <a:buNone/>
                        <a:tabLst/>
                        <a:defRPr/>
                      </a:pPr>
                      <a:r>
                        <a:rPr lang="en-US" sz="1200" kern="1200">
                          <a:solidFill>
                            <a:schemeClr val="tx1"/>
                          </a:solidFill>
                          <a:latin typeface="Arial" panose="020B0604020202020204" pitchFamily="34" charset="0"/>
                          <a:ea typeface="+mn-ea"/>
                          <a:cs typeface="Arial" panose="020B0604020202020204" pitchFamily="34" charset="0"/>
                        </a:rPr>
                        <a:t>9.30</a:t>
                      </a:r>
                    </a:p>
                  </a:txBody>
                  <a:tcPr marT="91440" marB="91440"/>
                </a:tc>
                <a:tc>
                  <a:txBody>
                    <a:bodyPr/>
                    <a:lstStyle/>
                    <a:p>
                      <a:pPr marL="4445"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70</a:t>
                      </a:r>
                    </a:p>
                    <a:p>
                      <a:pPr marL="4445" algn="ctr">
                        <a:lnSpc>
                          <a:spcPct val="100000"/>
                        </a:lnSpc>
                        <a:spcBef>
                          <a:spcPts val="1800"/>
                        </a:spcBef>
                      </a:pPr>
                      <a:r>
                        <a:rPr lang="en-US" sz="1200" kern="1200">
                          <a:solidFill>
                            <a:schemeClr val="tx1"/>
                          </a:solidFill>
                          <a:latin typeface="Arial" panose="020B0604020202020204" pitchFamily="34" charset="0"/>
                          <a:ea typeface="+mn-ea"/>
                          <a:cs typeface="Arial" panose="020B0604020202020204" pitchFamily="34" charset="0"/>
                        </a:rPr>
                        <a:t>16</a:t>
                      </a:r>
                    </a:p>
                    <a:p>
                      <a:pPr marL="4445"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12</a:t>
                      </a:r>
                    </a:p>
                    <a:p>
                      <a:pPr marL="4445"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18</a:t>
                      </a:r>
                    </a:p>
                    <a:p>
                      <a:pPr marL="4445"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21</a:t>
                      </a:r>
                    </a:p>
                    <a:p>
                      <a:pPr marL="4445" algn="ctr">
                        <a:lnSpc>
                          <a:spcPct val="100000"/>
                        </a:lnSpc>
                        <a:spcBef>
                          <a:spcPts val="800"/>
                        </a:spcBef>
                      </a:pPr>
                      <a:r>
                        <a:rPr lang="en-US" sz="1200" kern="1200">
                          <a:solidFill>
                            <a:schemeClr val="tx1"/>
                          </a:solidFill>
                          <a:latin typeface="Arial" panose="020B0604020202020204" pitchFamily="34" charset="0"/>
                          <a:ea typeface="+mn-ea"/>
                          <a:cs typeface="Arial" panose="020B0604020202020204" pitchFamily="34" charset="0"/>
                        </a:rPr>
                        <a:t>11</a:t>
                      </a:r>
                    </a:p>
                  </a:txBody>
                  <a:tcPr marT="91440" marB="91440"/>
                </a:tc>
                <a:extLst>
                  <a:ext uri="{0D108BD9-81ED-4DB2-BD59-A6C34878D82A}">
                    <a16:rowId xmlns:a16="http://schemas.microsoft.com/office/drawing/2014/main" val="10003"/>
                  </a:ext>
                </a:extLst>
              </a:tr>
            </a:tbl>
          </a:graphicData>
        </a:graphic>
      </p:graphicFrame>
      <p:sp>
        <p:nvSpPr>
          <p:cNvPr id="13" name="Title 1">
            <a:extLst>
              <a:ext uri="{FF2B5EF4-FFF2-40B4-BE49-F238E27FC236}">
                <a16:creationId xmlns:a16="http://schemas.microsoft.com/office/drawing/2014/main" id="{0672C4EB-43E6-DBDC-27B1-422E16D13386}"/>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Primary Outcome by ACS Status, Overall Trial Population</a:t>
            </a:r>
          </a:p>
        </p:txBody>
      </p:sp>
      <p:sp>
        <p:nvSpPr>
          <p:cNvPr id="15" name="TextBox 14">
            <a:extLst>
              <a:ext uri="{FF2B5EF4-FFF2-40B4-BE49-F238E27FC236}">
                <a16:creationId xmlns:a16="http://schemas.microsoft.com/office/drawing/2014/main" id="{1BA7EF83-47E0-FA46-2821-9F898E7B1D1A}"/>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153" name="Group 152">
            <a:extLst>
              <a:ext uri="{FF2B5EF4-FFF2-40B4-BE49-F238E27FC236}">
                <a16:creationId xmlns:a16="http://schemas.microsoft.com/office/drawing/2014/main" id="{F3615E5A-F58F-5928-EA41-1803A55E27FA}"/>
              </a:ext>
            </a:extLst>
          </p:cNvPr>
          <p:cNvGrpSpPr/>
          <p:nvPr/>
        </p:nvGrpSpPr>
        <p:grpSpPr>
          <a:xfrm>
            <a:off x="6969743" y="2643137"/>
            <a:ext cx="243536" cy="82296"/>
            <a:chOff x="6988597" y="3069371"/>
            <a:chExt cx="243536" cy="82296"/>
          </a:xfrm>
        </p:grpSpPr>
        <p:sp>
          <p:nvSpPr>
            <p:cNvPr id="85" name="object 57">
              <a:extLst>
                <a:ext uri="{FF2B5EF4-FFF2-40B4-BE49-F238E27FC236}">
                  <a16:creationId xmlns:a16="http://schemas.microsoft.com/office/drawing/2014/main" id="{D9BAF8CC-FE0F-C9BB-5732-0A7C452EA2BB}"/>
                </a:ext>
              </a:extLst>
            </p:cNvPr>
            <p:cNvSpPr/>
            <p:nvPr/>
          </p:nvSpPr>
          <p:spPr>
            <a:xfrm>
              <a:off x="6988597" y="3110519"/>
              <a:ext cx="243536" cy="0"/>
            </a:xfrm>
            <a:custGeom>
              <a:avLst/>
              <a:gdLst/>
              <a:ahLst/>
              <a:cxnLst/>
              <a:rect l="l" t="t" r="r" b="b"/>
              <a:pathLst>
                <a:path w="155575">
                  <a:moveTo>
                    <a:pt x="0" y="0"/>
                  </a:moveTo>
                  <a:lnTo>
                    <a:pt x="155194" y="0"/>
                  </a:lnTo>
                </a:path>
              </a:pathLst>
            </a:custGeom>
            <a:ln w="22225">
              <a:solidFill>
                <a:schemeClr val="tx1"/>
              </a:solidFill>
            </a:ln>
          </p:spPr>
          <p:txBody>
            <a:bodyPr wrap="square" lIns="0" tIns="0" rIns="0" bIns="0" rtlCol="0"/>
            <a:lstStyle/>
            <a:p>
              <a:endParaRPr/>
            </a:p>
          </p:txBody>
        </p:sp>
        <p:sp>
          <p:nvSpPr>
            <p:cNvPr id="140" name="object 56">
              <a:extLst>
                <a:ext uri="{FF2B5EF4-FFF2-40B4-BE49-F238E27FC236}">
                  <a16:creationId xmlns:a16="http://schemas.microsoft.com/office/drawing/2014/main" id="{149859F5-6E48-F06F-6387-B9826239B08B}"/>
                </a:ext>
              </a:extLst>
            </p:cNvPr>
            <p:cNvSpPr/>
            <p:nvPr/>
          </p:nvSpPr>
          <p:spPr>
            <a:xfrm>
              <a:off x="7064716" y="3069371"/>
              <a:ext cx="82296" cy="82296"/>
            </a:xfrm>
            <a:custGeom>
              <a:avLst/>
              <a:gdLst/>
              <a:ahLst/>
              <a:cxnLst/>
              <a:rect l="l" t="t" r="r" b="b"/>
              <a:pathLst>
                <a:path w="67310" h="67310">
                  <a:moveTo>
                    <a:pt x="67055" y="0"/>
                  </a:moveTo>
                  <a:lnTo>
                    <a:pt x="33527" y="0"/>
                  </a:lnTo>
                  <a:lnTo>
                    <a:pt x="0" y="0"/>
                  </a:lnTo>
                  <a:lnTo>
                    <a:pt x="0" y="67056"/>
                  </a:lnTo>
                  <a:lnTo>
                    <a:pt x="67055" y="67056"/>
                  </a:lnTo>
                  <a:lnTo>
                    <a:pt x="67055" y="0"/>
                  </a:lnTo>
                  <a:close/>
                </a:path>
              </a:pathLst>
            </a:custGeom>
            <a:solidFill>
              <a:schemeClr val="tx1"/>
            </a:solidFill>
          </p:spPr>
          <p:txBody>
            <a:bodyPr wrap="square" lIns="0" tIns="0" rIns="0" bIns="0" rtlCol="0"/>
            <a:lstStyle/>
            <a:p>
              <a:endParaRPr/>
            </a:p>
          </p:txBody>
        </p:sp>
      </p:grpSp>
      <p:grpSp>
        <p:nvGrpSpPr>
          <p:cNvPr id="152" name="Group 151">
            <a:extLst>
              <a:ext uri="{FF2B5EF4-FFF2-40B4-BE49-F238E27FC236}">
                <a16:creationId xmlns:a16="http://schemas.microsoft.com/office/drawing/2014/main" id="{7BE9C41A-94B6-7DA0-7BFF-5ECBB28EFA28}"/>
              </a:ext>
            </a:extLst>
          </p:cNvPr>
          <p:cNvGrpSpPr/>
          <p:nvPr/>
        </p:nvGrpSpPr>
        <p:grpSpPr>
          <a:xfrm>
            <a:off x="7002942" y="3006514"/>
            <a:ext cx="550690" cy="82296"/>
            <a:chOff x="7021796" y="3361314"/>
            <a:chExt cx="550690" cy="82296"/>
          </a:xfrm>
        </p:grpSpPr>
        <p:sp>
          <p:nvSpPr>
            <p:cNvPr id="81" name="object 60">
              <a:extLst>
                <a:ext uri="{FF2B5EF4-FFF2-40B4-BE49-F238E27FC236}">
                  <a16:creationId xmlns:a16="http://schemas.microsoft.com/office/drawing/2014/main" id="{5E8CBDE6-7832-1063-29F6-A5B5161FD485}"/>
                </a:ext>
              </a:extLst>
            </p:cNvPr>
            <p:cNvSpPr/>
            <p:nvPr/>
          </p:nvSpPr>
          <p:spPr>
            <a:xfrm>
              <a:off x="7021796" y="3402462"/>
              <a:ext cx="550690" cy="0"/>
            </a:xfrm>
            <a:custGeom>
              <a:avLst/>
              <a:gdLst/>
              <a:ahLst/>
              <a:cxnLst/>
              <a:rect l="l" t="t" r="r" b="b"/>
              <a:pathLst>
                <a:path w="351789">
                  <a:moveTo>
                    <a:pt x="0" y="0"/>
                  </a:moveTo>
                  <a:lnTo>
                    <a:pt x="351662" y="0"/>
                  </a:lnTo>
                </a:path>
              </a:pathLst>
            </a:custGeom>
            <a:ln w="22225">
              <a:solidFill>
                <a:schemeClr val="tx1"/>
              </a:solidFill>
            </a:ln>
          </p:spPr>
          <p:txBody>
            <a:bodyPr wrap="square" lIns="0" tIns="0" rIns="0" bIns="0" rtlCol="0"/>
            <a:lstStyle/>
            <a:p>
              <a:endParaRPr/>
            </a:p>
          </p:txBody>
        </p:sp>
        <p:sp>
          <p:nvSpPr>
            <p:cNvPr id="141" name="object 59">
              <a:extLst>
                <a:ext uri="{FF2B5EF4-FFF2-40B4-BE49-F238E27FC236}">
                  <a16:creationId xmlns:a16="http://schemas.microsoft.com/office/drawing/2014/main" id="{F86A3E35-6A5F-01D3-8DCC-055F12992274}"/>
                </a:ext>
              </a:extLst>
            </p:cNvPr>
            <p:cNvSpPr/>
            <p:nvPr/>
          </p:nvSpPr>
          <p:spPr>
            <a:xfrm>
              <a:off x="7251791" y="3361314"/>
              <a:ext cx="82296" cy="82296"/>
            </a:xfrm>
            <a:custGeom>
              <a:avLst/>
              <a:gdLst/>
              <a:ahLst/>
              <a:cxnLst/>
              <a:rect l="l" t="t" r="r" b="b"/>
              <a:pathLst>
                <a:path w="67310" h="67310">
                  <a:moveTo>
                    <a:pt x="67056" y="0"/>
                  </a:moveTo>
                  <a:lnTo>
                    <a:pt x="33528"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grpSp>
      <p:grpSp>
        <p:nvGrpSpPr>
          <p:cNvPr id="151" name="Group 150">
            <a:extLst>
              <a:ext uri="{FF2B5EF4-FFF2-40B4-BE49-F238E27FC236}">
                <a16:creationId xmlns:a16="http://schemas.microsoft.com/office/drawing/2014/main" id="{8F4A3466-E603-2608-A642-0A55D37D7454}"/>
              </a:ext>
            </a:extLst>
          </p:cNvPr>
          <p:cNvGrpSpPr/>
          <p:nvPr/>
        </p:nvGrpSpPr>
        <p:grpSpPr>
          <a:xfrm>
            <a:off x="6911094" y="3418164"/>
            <a:ext cx="271369" cy="82296"/>
            <a:chOff x="6929948" y="3653433"/>
            <a:chExt cx="271369" cy="82296"/>
          </a:xfrm>
        </p:grpSpPr>
        <p:sp>
          <p:nvSpPr>
            <p:cNvPr id="79" name="object 65">
              <a:extLst>
                <a:ext uri="{FF2B5EF4-FFF2-40B4-BE49-F238E27FC236}">
                  <a16:creationId xmlns:a16="http://schemas.microsoft.com/office/drawing/2014/main" id="{4BBD9E4A-BFE6-1886-EB6D-AA34B0629FF5}"/>
                </a:ext>
              </a:extLst>
            </p:cNvPr>
            <p:cNvSpPr/>
            <p:nvPr/>
          </p:nvSpPr>
          <p:spPr>
            <a:xfrm>
              <a:off x="6929948" y="3694581"/>
              <a:ext cx="271369" cy="0"/>
            </a:xfrm>
            <a:custGeom>
              <a:avLst/>
              <a:gdLst/>
              <a:ahLst/>
              <a:cxnLst/>
              <a:rect l="l" t="t" r="r" b="b"/>
              <a:pathLst>
                <a:path w="173354">
                  <a:moveTo>
                    <a:pt x="0" y="0"/>
                  </a:moveTo>
                  <a:lnTo>
                    <a:pt x="172973" y="0"/>
                  </a:lnTo>
                </a:path>
              </a:pathLst>
            </a:custGeom>
            <a:ln w="22225">
              <a:solidFill>
                <a:schemeClr val="tx1"/>
              </a:solidFill>
            </a:ln>
          </p:spPr>
          <p:txBody>
            <a:bodyPr wrap="square" lIns="0" tIns="0" rIns="0" bIns="0" rtlCol="0"/>
            <a:lstStyle/>
            <a:p>
              <a:endParaRPr/>
            </a:p>
          </p:txBody>
        </p:sp>
        <p:sp>
          <p:nvSpPr>
            <p:cNvPr id="142" name="object 64">
              <a:extLst>
                <a:ext uri="{FF2B5EF4-FFF2-40B4-BE49-F238E27FC236}">
                  <a16:creationId xmlns:a16="http://schemas.microsoft.com/office/drawing/2014/main" id="{B3A7630F-2EE7-C51C-2CE6-86BBCF394CBF}"/>
                </a:ext>
              </a:extLst>
            </p:cNvPr>
            <p:cNvSpPr/>
            <p:nvPr/>
          </p:nvSpPr>
          <p:spPr>
            <a:xfrm>
              <a:off x="7019983" y="3653433"/>
              <a:ext cx="82296" cy="82296"/>
            </a:xfrm>
            <a:custGeom>
              <a:avLst/>
              <a:gdLst/>
              <a:ahLst/>
              <a:cxnLst/>
              <a:rect l="l" t="t" r="r" b="b"/>
              <a:pathLst>
                <a:path w="67310" h="67310">
                  <a:moveTo>
                    <a:pt x="67055" y="0"/>
                  </a:moveTo>
                  <a:lnTo>
                    <a:pt x="33527" y="0"/>
                  </a:lnTo>
                  <a:lnTo>
                    <a:pt x="0" y="0"/>
                  </a:lnTo>
                  <a:lnTo>
                    <a:pt x="0" y="67056"/>
                  </a:lnTo>
                  <a:lnTo>
                    <a:pt x="67055" y="67056"/>
                  </a:lnTo>
                  <a:lnTo>
                    <a:pt x="67055" y="0"/>
                  </a:lnTo>
                  <a:close/>
                </a:path>
              </a:pathLst>
            </a:custGeom>
            <a:solidFill>
              <a:schemeClr val="tx1"/>
            </a:solidFill>
          </p:spPr>
          <p:txBody>
            <a:bodyPr wrap="square" lIns="0" tIns="0" rIns="0" bIns="0" rtlCol="0"/>
            <a:lstStyle/>
            <a:p>
              <a:endParaRPr/>
            </a:p>
          </p:txBody>
        </p:sp>
      </p:grpSp>
      <p:grpSp>
        <p:nvGrpSpPr>
          <p:cNvPr id="150" name="Group 149">
            <a:extLst>
              <a:ext uri="{FF2B5EF4-FFF2-40B4-BE49-F238E27FC236}">
                <a16:creationId xmlns:a16="http://schemas.microsoft.com/office/drawing/2014/main" id="{2540D018-E4D3-388F-E409-C245C98F51FD}"/>
              </a:ext>
            </a:extLst>
          </p:cNvPr>
          <p:cNvGrpSpPr/>
          <p:nvPr/>
        </p:nvGrpSpPr>
        <p:grpSpPr>
          <a:xfrm>
            <a:off x="6583465" y="3700192"/>
            <a:ext cx="625242" cy="82296"/>
            <a:chOff x="6602319" y="3945555"/>
            <a:chExt cx="625242" cy="82296"/>
          </a:xfrm>
        </p:grpSpPr>
        <p:sp>
          <p:nvSpPr>
            <p:cNvPr id="77" name="object 68">
              <a:extLst>
                <a:ext uri="{FF2B5EF4-FFF2-40B4-BE49-F238E27FC236}">
                  <a16:creationId xmlns:a16="http://schemas.microsoft.com/office/drawing/2014/main" id="{2A1CD01C-01BD-4313-C8C9-C04D5D2D4B5E}"/>
                </a:ext>
              </a:extLst>
            </p:cNvPr>
            <p:cNvSpPr/>
            <p:nvPr/>
          </p:nvSpPr>
          <p:spPr>
            <a:xfrm>
              <a:off x="6602319" y="3986703"/>
              <a:ext cx="625242" cy="0"/>
            </a:xfrm>
            <a:custGeom>
              <a:avLst/>
              <a:gdLst/>
              <a:ahLst/>
              <a:cxnLst/>
              <a:rect l="l" t="t" r="r" b="b"/>
              <a:pathLst>
                <a:path w="399414">
                  <a:moveTo>
                    <a:pt x="0" y="0"/>
                  </a:moveTo>
                  <a:lnTo>
                    <a:pt x="398906" y="0"/>
                  </a:lnTo>
                </a:path>
              </a:pathLst>
            </a:custGeom>
            <a:ln w="22225">
              <a:solidFill>
                <a:schemeClr val="tx1"/>
              </a:solidFill>
            </a:ln>
          </p:spPr>
          <p:txBody>
            <a:bodyPr wrap="square" lIns="0" tIns="0" rIns="0" bIns="0" rtlCol="0"/>
            <a:lstStyle/>
            <a:p>
              <a:endParaRPr/>
            </a:p>
          </p:txBody>
        </p:sp>
        <p:sp>
          <p:nvSpPr>
            <p:cNvPr id="143" name="object 67">
              <a:extLst>
                <a:ext uri="{FF2B5EF4-FFF2-40B4-BE49-F238E27FC236}">
                  <a16:creationId xmlns:a16="http://schemas.microsoft.com/office/drawing/2014/main" id="{208C1E75-0BF8-FB8B-C768-2DFF02801177}"/>
                </a:ext>
              </a:extLst>
            </p:cNvPr>
            <p:cNvSpPr/>
            <p:nvPr/>
          </p:nvSpPr>
          <p:spPr>
            <a:xfrm>
              <a:off x="6869092" y="3945555"/>
              <a:ext cx="82296" cy="82296"/>
            </a:xfrm>
            <a:custGeom>
              <a:avLst/>
              <a:gdLst/>
              <a:ahLst/>
              <a:cxnLst/>
              <a:rect l="l" t="t" r="r" b="b"/>
              <a:pathLst>
                <a:path w="67310" h="67310">
                  <a:moveTo>
                    <a:pt x="67056" y="0"/>
                  </a:moveTo>
                  <a:lnTo>
                    <a:pt x="33528" y="0"/>
                  </a:lnTo>
                  <a:lnTo>
                    <a:pt x="0" y="0"/>
                  </a:lnTo>
                  <a:lnTo>
                    <a:pt x="0" y="67055"/>
                  </a:lnTo>
                  <a:lnTo>
                    <a:pt x="67056" y="67055"/>
                  </a:lnTo>
                  <a:lnTo>
                    <a:pt x="67056" y="0"/>
                  </a:lnTo>
                  <a:close/>
                </a:path>
              </a:pathLst>
            </a:custGeom>
            <a:solidFill>
              <a:schemeClr val="tx1"/>
            </a:solidFill>
          </p:spPr>
          <p:txBody>
            <a:bodyPr wrap="square" lIns="0" tIns="0" rIns="0" bIns="0" rtlCol="0"/>
            <a:lstStyle/>
            <a:p>
              <a:endParaRPr/>
            </a:p>
          </p:txBody>
        </p:sp>
      </p:grpSp>
      <p:grpSp>
        <p:nvGrpSpPr>
          <p:cNvPr id="149" name="Group 148">
            <a:extLst>
              <a:ext uri="{FF2B5EF4-FFF2-40B4-BE49-F238E27FC236}">
                <a16:creationId xmlns:a16="http://schemas.microsoft.com/office/drawing/2014/main" id="{AC4393B6-754F-C0DE-9307-C3FB366DA104}"/>
              </a:ext>
            </a:extLst>
          </p:cNvPr>
          <p:cNvGrpSpPr/>
          <p:nvPr/>
        </p:nvGrpSpPr>
        <p:grpSpPr>
          <a:xfrm>
            <a:off x="6935151" y="3993013"/>
            <a:ext cx="301190" cy="82296"/>
            <a:chOff x="6954005" y="4237496"/>
            <a:chExt cx="301190" cy="82296"/>
          </a:xfrm>
        </p:grpSpPr>
        <p:sp>
          <p:nvSpPr>
            <p:cNvPr id="75" name="object 71">
              <a:extLst>
                <a:ext uri="{FF2B5EF4-FFF2-40B4-BE49-F238E27FC236}">
                  <a16:creationId xmlns:a16="http://schemas.microsoft.com/office/drawing/2014/main" id="{44C8081F-DD02-17B5-6213-89D229B0FDE3}"/>
                </a:ext>
              </a:extLst>
            </p:cNvPr>
            <p:cNvSpPr/>
            <p:nvPr/>
          </p:nvSpPr>
          <p:spPr>
            <a:xfrm>
              <a:off x="6954005" y="4278644"/>
              <a:ext cx="301190" cy="0"/>
            </a:xfrm>
            <a:custGeom>
              <a:avLst/>
              <a:gdLst/>
              <a:ahLst/>
              <a:cxnLst/>
              <a:rect l="l" t="t" r="r" b="b"/>
              <a:pathLst>
                <a:path w="192404">
                  <a:moveTo>
                    <a:pt x="0" y="0"/>
                  </a:moveTo>
                  <a:lnTo>
                    <a:pt x="192277" y="0"/>
                  </a:lnTo>
                </a:path>
              </a:pathLst>
            </a:custGeom>
            <a:ln w="22225">
              <a:solidFill>
                <a:schemeClr val="tx1"/>
              </a:solidFill>
            </a:ln>
          </p:spPr>
          <p:txBody>
            <a:bodyPr wrap="square" lIns="0" tIns="0" rIns="0" bIns="0" rtlCol="0"/>
            <a:lstStyle/>
            <a:p>
              <a:endParaRPr/>
            </a:p>
          </p:txBody>
        </p:sp>
        <p:sp>
          <p:nvSpPr>
            <p:cNvPr id="144" name="object 70">
              <a:extLst>
                <a:ext uri="{FF2B5EF4-FFF2-40B4-BE49-F238E27FC236}">
                  <a16:creationId xmlns:a16="http://schemas.microsoft.com/office/drawing/2014/main" id="{B4BF3525-22B0-AC0D-7F52-C4CDA81C6E26}"/>
                </a:ext>
              </a:extLst>
            </p:cNvPr>
            <p:cNvSpPr/>
            <p:nvPr/>
          </p:nvSpPr>
          <p:spPr>
            <a:xfrm>
              <a:off x="7059150" y="4237496"/>
              <a:ext cx="82296" cy="82296"/>
            </a:xfrm>
            <a:custGeom>
              <a:avLst/>
              <a:gdLst/>
              <a:ahLst/>
              <a:cxnLst/>
              <a:rect l="l" t="t" r="r" b="b"/>
              <a:pathLst>
                <a:path w="67310" h="67310">
                  <a:moveTo>
                    <a:pt x="67056" y="0"/>
                  </a:moveTo>
                  <a:lnTo>
                    <a:pt x="33528"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grpSp>
      <p:grpSp>
        <p:nvGrpSpPr>
          <p:cNvPr id="148" name="Group 147">
            <a:extLst>
              <a:ext uri="{FF2B5EF4-FFF2-40B4-BE49-F238E27FC236}">
                <a16:creationId xmlns:a16="http://schemas.microsoft.com/office/drawing/2014/main" id="{53AE2FDE-DEF9-F2D9-AD75-09F1CC5D5E43}"/>
              </a:ext>
            </a:extLst>
          </p:cNvPr>
          <p:cNvGrpSpPr/>
          <p:nvPr/>
        </p:nvGrpSpPr>
        <p:grpSpPr>
          <a:xfrm>
            <a:off x="6974714" y="4269476"/>
            <a:ext cx="334987" cy="82296"/>
            <a:chOff x="6993568" y="4529617"/>
            <a:chExt cx="334987" cy="82296"/>
          </a:xfrm>
        </p:grpSpPr>
        <p:sp>
          <p:nvSpPr>
            <p:cNvPr id="73" name="object 74">
              <a:extLst>
                <a:ext uri="{FF2B5EF4-FFF2-40B4-BE49-F238E27FC236}">
                  <a16:creationId xmlns:a16="http://schemas.microsoft.com/office/drawing/2014/main" id="{E9588147-2E10-1514-8354-FF6600FA1ACC}"/>
                </a:ext>
              </a:extLst>
            </p:cNvPr>
            <p:cNvSpPr/>
            <p:nvPr/>
          </p:nvSpPr>
          <p:spPr>
            <a:xfrm>
              <a:off x="6993568" y="4570765"/>
              <a:ext cx="334987" cy="0"/>
            </a:xfrm>
            <a:custGeom>
              <a:avLst/>
              <a:gdLst/>
              <a:ahLst/>
              <a:cxnLst/>
              <a:rect l="l" t="t" r="r" b="b"/>
              <a:pathLst>
                <a:path w="213995">
                  <a:moveTo>
                    <a:pt x="0" y="0"/>
                  </a:moveTo>
                  <a:lnTo>
                    <a:pt x="213487" y="0"/>
                  </a:lnTo>
                </a:path>
              </a:pathLst>
            </a:custGeom>
            <a:ln w="22225">
              <a:solidFill>
                <a:schemeClr val="tx1"/>
              </a:solidFill>
            </a:ln>
          </p:spPr>
          <p:txBody>
            <a:bodyPr wrap="square" lIns="0" tIns="0" rIns="0" bIns="0" rtlCol="0"/>
            <a:lstStyle/>
            <a:p>
              <a:endParaRPr/>
            </a:p>
          </p:txBody>
        </p:sp>
        <p:sp>
          <p:nvSpPr>
            <p:cNvPr id="145" name="object 73">
              <a:extLst>
                <a:ext uri="{FF2B5EF4-FFF2-40B4-BE49-F238E27FC236}">
                  <a16:creationId xmlns:a16="http://schemas.microsoft.com/office/drawing/2014/main" id="{49987799-8BB0-884D-4732-7A2E3A689703}"/>
                </a:ext>
              </a:extLst>
            </p:cNvPr>
            <p:cNvSpPr/>
            <p:nvPr/>
          </p:nvSpPr>
          <p:spPr>
            <a:xfrm>
              <a:off x="7115412" y="4529617"/>
              <a:ext cx="82296" cy="82296"/>
            </a:xfrm>
            <a:custGeom>
              <a:avLst/>
              <a:gdLst/>
              <a:ahLst/>
              <a:cxnLst/>
              <a:rect l="l" t="t" r="r" b="b"/>
              <a:pathLst>
                <a:path w="67310" h="67310">
                  <a:moveTo>
                    <a:pt x="67055" y="0"/>
                  </a:moveTo>
                  <a:lnTo>
                    <a:pt x="33527" y="0"/>
                  </a:lnTo>
                  <a:lnTo>
                    <a:pt x="0" y="0"/>
                  </a:lnTo>
                  <a:lnTo>
                    <a:pt x="0" y="67056"/>
                  </a:lnTo>
                  <a:lnTo>
                    <a:pt x="67055" y="67056"/>
                  </a:lnTo>
                  <a:lnTo>
                    <a:pt x="67055" y="0"/>
                  </a:lnTo>
                  <a:close/>
                </a:path>
              </a:pathLst>
            </a:custGeom>
            <a:solidFill>
              <a:schemeClr val="tx1"/>
            </a:solidFill>
          </p:spPr>
          <p:txBody>
            <a:bodyPr wrap="square" lIns="0" tIns="0" rIns="0" bIns="0" rtlCol="0"/>
            <a:lstStyle/>
            <a:p>
              <a:endParaRPr/>
            </a:p>
          </p:txBody>
        </p:sp>
      </p:grpSp>
      <p:grpSp>
        <p:nvGrpSpPr>
          <p:cNvPr id="147" name="Group 146">
            <a:extLst>
              <a:ext uri="{FF2B5EF4-FFF2-40B4-BE49-F238E27FC236}">
                <a16:creationId xmlns:a16="http://schemas.microsoft.com/office/drawing/2014/main" id="{671A344C-7499-6AC7-05FE-DAAFBAB586CB}"/>
              </a:ext>
            </a:extLst>
          </p:cNvPr>
          <p:cNvGrpSpPr/>
          <p:nvPr/>
        </p:nvGrpSpPr>
        <p:grpSpPr>
          <a:xfrm>
            <a:off x="6530583" y="4556497"/>
            <a:ext cx="702776" cy="82296"/>
            <a:chOff x="6549437" y="4821738"/>
            <a:chExt cx="702776" cy="82296"/>
          </a:xfrm>
        </p:grpSpPr>
        <p:sp>
          <p:nvSpPr>
            <p:cNvPr id="71" name="object 77">
              <a:extLst>
                <a:ext uri="{FF2B5EF4-FFF2-40B4-BE49-F238E27FC236}">
                  <a16:creationId xmlns:a16="http://schemas.microsoft.com/office/drawing/2014/main" id="{35FEBF4E-5A7C-BCF3-5166-1B29DA5FAA8C}"/>
                </a:ext>
              </a:extLst>
            </p:cNvPr>
            <p:cNvSpPr/>
            <p:nvPr/>
          </p:nvSpPr>
          <p:spPr>
            <a:xfrm>
              <a:off x="6549437" y="4862886"/>
              <a:ext cx="702776" cy="0"/>
            </a:xfrm>
            <a:custGeom>
              <a:avLst/>
              <a:gdLst/>
              <a:ahLst/>
              <a:cxnLst/>
              <a:rect l="l" t="t" r="r" b="b"/>
              <a:pathLst>
                <a:path w="448945">
                  <a:moveTo>
                    <a:pt x="0" y="0"/>
                  </a:moveTo>
                  <a:lnTo>
                    <a:pt x="448436" y="0"/>
                  </a:lnTo>
                </a:path>
              </a:pathLst>
            </a:custGeom>
            <a:ln w="22225">
              <a:solidFill>
                <a:schemeClr val="tx1"/>
              </a:solidFill>
            </a:ln>
          </p:spPr>
          <p:txBody>
            <a:bodyPr wrap="square" lIns="0" tIns="0" rIns="0" bIns="0" rtlCol="0"/>
            <a:lstStyle/>
            <a:p>
              <a:endParaRPr/>
            </a:p>
          </p:txBody>
        </p:sp>
        <p:sp>
          <p:nvSpPr>
            <p:cNvPr id="146" name="object 76">
              <a:extLst>
                <a:ext uri="{FF2B5EF4-FFF2-40B4-BE49-F238E27FC236}">
                  <a16:creationId xmlns:a16="http://schemas.microsoft.com/office/drawing/2014/main" id="{F114E871-D03D-F4B5-5BFF-79A0F975608C}"/>
                </a:ext>
              </a:extLst>
            </p:cNvPr>
            <p:cNvSpPr/>
            <p:nvPr/>
          </p:nvSpPr>
          <p:spPr>
            <a:xfrm>
              <a:off x="6855176" y="4821738"/>
              <a:ext cx="82296" cy="82296"/>
            </a:xfrm>
            <a:custGeom>
              <a:avLst/>
              <a:gdLst/>
              <a:ahLst/>
              <a:cxnLst/>
              <a:rect l="l" t="t" r="r" b="b"/>
              <a:pathLst>
                <a:path w="67310" h="67310">
                  <a:moveTo>
                    <a:pt x="67056" y="0"/>
                  </a:moveTo>
                  <a:lnTo>
                    <a:pt x="33527" y="0"/>
                  </a:lnTo>
                  <a:lnTo>
                    <a:pt x="0" y="0"/>
                  </a:lnTo>
                  <a:lnTo>
                    <a:pt x="0" y="67056"/>
                  </a:lnTo>
                  <a:lnTo>
                    <a:pt x="67056" y="67056"/>
                  </a:lnTo>
                  <a:lnTo>
                    <a:pt x="67056" y="0"/>
                  </a:lnTo>
                  <a:close/>
                </a:path>
              </a:pathLst>
            </a:custGeom>
            <a:solidFill>
              <a:schemeClr val="tx1"/>
            </a:solidFill>
          </p:spPr>
          <p:txBody>
            <a:bodyPr wrap="square" lIns="0" tIns="0" rIns="0" bIns="0" rtlCol="0"/>
            <a:lstStyle/>
            <a:p>
              <a:endParaRPr/>
            </a:p>
          </p:txBody>
        </p:sp>
      </p:grpSp>
      <p:sp>
        <p:nvSpPr>
          <p:cNvPr id="119" name="object 11">
            <a:extLst>
              <a:ext uri="{FF2B5EF4-FFF2-40B4-BE49-F238E27FC236}">
                <a16:creationId xmlns:a16="http://schemas.microsoft.com/office/drawing/2014/main" id="{43682A23-8C79-12B1-1EA4-0E3D981BDCDA}"/>
              </a:ext>
            </a:extLst>
          </p:cNvPr>
          <p:cNvSpPr/>
          <p:nvPr/>
        </p:nvSpPr>
        <p:spPr>
          <a:xfrm>
            <a:off x="7442410" y="2500094"/>
            <a:ext cx="0" cy="243230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622C1A4E-CAA4-7553-87DC-856E9B6A07C9}"/>
              </a:ext>
            </a:extLst>
          </p:cNvPr>
          <p:cNvGrpSpPr/>
          <p:nvPr/>
        </p:nvGrpSpPr>
        <p:grpSpPr>
          <a:xfrm>
            <a:off x="5451996" y="4934174"/>
            <a:ext cx="3348560" cy="655915"/>
            <a:chOff x="5470177" y="5195688"/>
            <a:chExt cx="3348560" cy="655915"/>
          </a:xfrm>
        </p:grpSpPr>
        <p:sp>
          <p:nvSpPr>
            <p:cNvPr id="6" name="Rectangle 361">
              <a:extLst>
                <a:ext uri="{FF2B5EF4-FFF2-40B4-BE49-F238E27FC236}">
                  <a16:creationId xmlns:a16="http://schemas.microsoft.com/office/drawing/2014/main" id="{983BCADD-0692-C95A-C3AD-52E4BC84770B}"/>
                </a:ext>
              </a:extLst>
            </p:cNvPr>
            <p:cNvSpPr>
              <a:spLocks noChangeArrowheads="1"/>
            </p:cNvSpPr>
            <p:nvPr/>
          </p:nvSpPr>
          <p:spPr bwMode="auto">
            <a:xfrm>
              <a:off x="5470177" y="5666937"/>
              <a:ext cx="1899422" cy="1846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61722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Icosapent Ethyl Better</a:t>
              </a:r>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le 362">
              <a:extLst>
                <a:ext uri="{FF2B5EF4-FFF2-40B4-BE49-F238E27FC236}">
                  <a16:creationId xmlns:a16="http://schemas.microsoft.com/office/drawing/2014/main" id="{9CD78145-E913-3A35-DB0F-AD9895AD022B}"/>
                </a:ext>
              </a:extLst>
            </p:cNvPr>
            <p:cNvSpPr>
              <a:spLocks noChangeArrowheads="1"/>
            </p:cNvSpPr>
            <p:nvPr/>
          </p:nvSpPr>
          <p:spPr bwMode="auto">
            <a:xfrm>
              <a:off x="7560581" y="5666937"/>
              <a:ext cx="1258156" cy="1846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1722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Placebo Better</a:t>
              </a:r>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Line 364">
              <a:extLst>
                <a:ext uri="{FF2B5EF4-FFF2-40B4-BE49-F238E27FC236}">
                  <a16:creationId xmlns:a16="http://schemas.microsoft.com/office/drawing/2014/main" id="{F4DFBBB1-0497-E455-FC04-DA4D815173F2}"/>
                </a:ext>
              </a:extLst>
            </p:cNvPr>
            <p:cNvSpPr>
              <a:spLocks noChangeShapeType="1"/>
            </p:cNvSpPr>
            <p:nvPr/>
          </p:nvSpPr>
          <p:spPr bwMode="auto">
            <a:xfrm>
              <a:off x="7569437" y="5571056"/>
              <a:ext cx="668336"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object 14">
              <a:extLst>
                <a:ext uri="{FF2B5EF4-FFF2-40B4-BE49-F238E27FC236}">
                  <a16:creationId xmlns:a16="http://schemas.microsoft.com/office/drawing/2014/main" id="{49E1DA1E-A14F-9F34-F7B1-F462E6F5A514}"/>
                </a:ext>
              </a:extLst>
            </p:cNvPr>
            <p:cNvSpPr txBox="1"/>
            <p:nvPr/>
          </p:nvSpPr>
          <p:spPr>
            <a:xfrm>
              <a:off x="7939773" y="5287759"/>
              <a:ext cx="419303"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1.75</a:t>
              </a:r>
            </a:p>
          </p:txBody>
        </p:sp>
        <p:sp>
          <p:nvSpPr>
            <p:cNvPr id="17" name="object 14">
              <a:extLst>
                <a:ext uri="{FF2B5EF4-FFF2-40B4-BE49-F238E27FC236}">
                  <a16:creationId xmlns:a16="http://schemas.microsoft.com/office/drawing/2014/main" id="{06821278-BCF7-0B67-3725-12B5DE69A540}"/>
                </a:ext>
              </a:extLst>
            </p:cNvPr>
            <p:cNvSpPr txBox="1"/>
            <p:nvPr/>
          </p:nvSpPr>
          <p:spPr>
            <a:xfrm>
              <a:off x="6856904" y="5287759"/>
              <a:ext cx="501863"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0.75</a:t>
              </a:r>
            </a:p>
          </p:txBody>
        </p:sp>
        <p:sp>
          <p:nvSpPr>
            <p:cNvPr id="18" name="object 14">
              <a:extLst>
                <a:ext uri="{FF2B5EF4-FFF2-40B4-BE49-F238E27FC236}">
                  <a16:creationId xmlns:a16="http://schemas.microsoft.com/office/drawing/2014/main" id="{36416D09-421B-7E9C-8DAD-14F96112187D}"/>
                </a:ext>
              </a:extLst>
            </p:cNvPr>
            <p:cNvSpPr txBox="1"/>
            <p:nvPr/>
          </p:nvSpPr>
          <p:spPr>
            <a:xfrm>
              <a:off x="7262748" y="5287759"/>
              <a:ext cx="396567"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dirty="0">
                  <a:ln>
                    <a:noFill/>
                  </a:ln>
                  <a:solidFill>
                    <a:prstClr val="black"/>
                  </a:solidFill>
                  <a:effectLst/>
                  <a:uLnTx/>
                  <a:uFillTx/>
                  <a:latin typeface="Arial" panose="020B0604020202020204" pitchFamily="34" charset="0"/>
                  <a:cs typeface="Arial" panose="020B0604020202020204" pitchFamily="34" charset="0"/>
                </a:rPr>
                <a:t>1.0</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9" name="object 14">
              <a:extLst>
                <a:ext uri="{FF2B5EF4-FFF2-40B4-BE49-F238E27FC236}">
                  <a16:creationId xmlns:a16="http://schemas.microsoft.com/office/drawing/2014/main" id="{3157FF05-60EC-E59E-9370-CCF9098A5361}"/>
                </a:ext>
              </a:extLst>
            </p:cNvPr>
            <p:cNvSpPr txBox="1"/>
            <p:nvPr/>
          </p:nvSpPr>
          <p:spPr>
            <a:xfrm>
              <a:off x="5517063" y="5287759"/>
              <a:ext cx="472213" cy="199670"/>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20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0.25</a:t>
              </a:r>
            </a:p>
          </p:txBody>
        </p:sp>
        <p:sp>
          <p:nvSpPr>
            <p:cNvPr id="20" name="object 9">
              <a:extLst>
                <a:ext uri="{FF2B5EF4-FFF2-40B4-BE49-F238E27FC236}">
                  <a16:creationId xmlns:a16="http://schemas.microsoft.com/office/drawing/2014/main" id="{5A4D1E47-A814-CD5D-6D66-DEAAA71D5A3A}"/>
                </a:ext>
              </a:extLst>
            </p:cNvPr>
            <p:cNvSpPr/>
            <p:nvPr/>
          </p:nvSpPr>
          <p:spPr>
            <a:xfrm>
              <a:off x="7106470"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 name="object 13">
              <a:extLst>
                <a:ext uri="{FF2B5EF4-FFF2-40B4-BE49-F238E27FC236}">
                  <a16:creationId xmlns:a16="http://schemas.microsoft.com/office/drawing/2014/main" id="{EA1297CF-0208-0353-62FC-7FA3281A3D94}"/>
                </a:ext>
              </a:extLst>
            </p:cNvPr>
            <p:cNvSpPr/>
            <p:nvPr/>
          </p:nvSpPr>
          <p:spPr>
            <a:xfrm>
              <a:off x="8148878"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 name="object 10">
              <a:extLst>
                <a:ext uri="{FF2B5EF4-FFF2-40B4-BE49-F238E27FC236}">
                  <a16:creationId xmlns:a16="http://schemas.microsoft.com/office/drawing/2014/main" id="{CAD7A944-6E88-A27E-A473-6EA7088E1751}"/>
                </a:ext>
              </a:extLst>
            </p:cNvPr>
            <p:cNvSpPr/>
            <p:nvPr/>
          </p:nvSpPr>
          <p:spPr>
            <a:xfrm>
              <a:off x="7461264"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object 9">
              <a:extLst>
                <a:ext uri="{FF2B5EF4-FFF2-40B4-BE49-F238E27FC236}">
                  <a16:creationId xmlns:a16="http://schemas.microsoft.com/office/drawing/2014/main" id="{C940C9E1-7DBB-EFFC-5414-8266BD0E2F59}"/>
                </a:ext>
              </a:extLst>
            </p:cNvPr>
            <p:cNvSpPr/>
            <p:nvPr/>
          </p:nvSpPr>
          <p:spPr>
            <a:xfrm>
              <a:off x="5752833" y="5195688"/>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Line 366">
              <a:extLst>
                <a:ext uri="{FF2B5EF4-FFF2-40B4-BE49-F238E27FC236}">
                  <a16:creationId xmlns:a16="http://schemas.microsoft.com/office/drawing/2014/main" id="{99BE8566-1778-3915-9A04-43BB3BAAC516}"/>
                </a:ext>
              </a:extLst>
            </p:cNvPr>
            <p:cNvSpPr>
              <a:spLocks noChangeShapeType="1"/>
            </p:cNvSpPr>
            <p:nvPr/>
          </p:nvSpPr>
          <p:spPr bwMode="auto">
            <a:xfrm flipH="1">
              <a:off x="6697126" y="5571056"/>
              <a:ext cx="671036"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 name="object 8">
              <a:extLst>
                <a:ext uri="{FF2B5EF4-FFF2-40B4-BE49-F238E27FC236}">
                  <a16:creationId xmlns:a16="http://schemas.microsoft.com/office/drawing/2014/main" id="{E5BF9AB6-9D42-C2B9-AEF5-247EED1C49C7}"/>
                </a:ext>
              </a:extLst>
            </p:cNvPr>
            <p:cNvSpPr/>
            <p:nvPr/>
          </p:nvSpPr>
          <p:spPr>
            <a:xfrm>
              <a:off x="5752038" y="5195688"/>
              <a:ext cx="2401362" cy="0"/>
            </a:xfrm>
            <a:custGeom>
              <a:avLst/>
              <a:gdLst/>
              <a:ahLst/>
              <a:cxnLst/>
              <a:rect l="l" t="t" r="r" b="b"/>
              <a:pathLst>
                <a:path w="1485264">
                  <a:moveTo>
                    <a:pt x="0" y="0"/>
                  </a:moveTo>
                  <a:lnTo>
                    <a:pt x="1484757"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304925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2522-F1B4-9C79-B29A-B206AD3DD80E}"/>
              </a:ext>
            </a:extLst>
          </p:cNvPr>
          <p:cNvSpPr txBox="1">
            <a:spLocks/>
          </p:cNvSpPr>
          <p:nvPr/>
        </p:nvSpPr>
        <p:spPr>
          <a:xfrm>
            <a:off x="146469" y="113006"/>
            <a:ext cx="11734800" cy="896660"/>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Time to First Event, Key Secondary Composite </a:t>
            </a:r>
            <a:b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b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Endpoint in Patients with Recent ACS &lt;12 Months</a:t>
            </a:r>
          </a:p>
        </p:txBody>
      </p:sp>
      <p:sp>
        <p:nvSpPr>
          <p:cNvPr id="4" name="Rectangle 27">
            <a:extLst>
              <a:ext uri="{FF2B5EF4-FFF2-40B4-BE49-F238E27FC236}">
                <a16:creationId xmlns:a16="http://schemas.microsoft.com/office/drawing/2014/main" id="{ACFB24A8-5C22-F930-1D04-6B9FB812C2B0}"/>
              </a:ext>
            </a:extLst>
          </p:cNvPr>
          <p:cNvSpPr>
            <a:spLocks noChangeArrowheads="1"/>
          </p:cNvSpPr>
          <p:nvPr/>
        </p:nvSpPr>
        <p:spPr bwMode="auto">
          <a:xfrm>
            <a:off x="4513859" y="5484540"/>
            <a:ext cx="31025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000000"/>
                </a:solidFill>
                <a:effectLst/>
                <a:uLnTx/>
                <a:uFillTx/>
                <a:latin typeface="Arial" pitchFamily="34" charset="0"/>
                <a:ea typeface="+mn-ea"/>
                <a:cs typeface="Arial" pitchFamily="34" charset="0"/>
              </a:rPr>
              <a:t>Years Since Randomization</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 name="Rectangle 55">
            <a:extLst>
              <a:ext uri="{FF2B5EF4-FFF2-40B4-BE49-F238E27FC236}">
                <a16:creationId xmlns:a16="http://schemas.microsoft.com/office/drawing/2014/main" id="{43EE66FB-AB2B-0D6E-9F58-EACC1C872ECD}"/>
              </a:ext>
            </a:extLst>
          </p:cNvPr>
          <p:cNvSpPr>
            <a:spLocks noChangeArrowheads="1"/>
          </p:cNvSpPr>
          <p:nvPr/>
        </p:nvSpPr>
        <p:spPr bwMode="auto">
          <a:xfrm>
            <a:off x="2467602"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9" name="Rectangle 56">
            <a:extLst>
              <a:ext uri="{FF2B5EF4-FFF2-40B4-BE49-F238E27FC236}">
                <a16:creationId xmlns:a16="http://schemas.microsoft.com/office/drawing/2014/main" id="{954EB511-BB01-95B2-3AA7-33CB53804089}"/>
              </a:ext>
            </a:extLst>
          </p:cNvPr>
          <p:cNvSpPr>
            <a:spLocks noChangeArrowheads="1"/>
          </p:cNvSpPr>
          <p:nvPr/>
        </p:nvSpPr>
        <p:spPr bwMode="auto">
          <a:xfrm>
            <a:off x="3710639"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1</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0" name="Rectangle 57">
            <a:extLst>
              <a:ext uri="{FF2B5EF4-FFF2-40B4-BE49-F238E27FC236}">
                <a16:creationId xmlns:a16="http://schemas.microsoft.com/office/drawing/2014/main" id="{E05E5CDF-3E85-D43B-AD5F-55C149F08043}"/>
              </a:ext>
            </a:extLst>
          </p:cNvPr>
          <p:cNvSpPr>
            <a:spLocks noChangeArrowheads="1"/>
          </p:cNvSpPr>
          <p:nvPr/>
        </p:nvSpPr>
        <p:spPr bwMode="auto">
          <a:xfrm>
            <a:off x="4952315"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2</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1" name="Rectangle 58">
            <a:extLst>
              <a:ext uri="{FF2B5EF4-FFF2-40B4-BE49-F238E27FC236}">
                <a16:creationId xmlns:a16="http://schemas.microsoft.com/office/drawing/2014/main" id="{31A1DE4B-9FDD-D76C-B4BF-119C4D5376BD}"/>
              </a:ext>
            </a:extLst>
          </p:cNvPr>
          <p:cNvSpPr>
            <a:spLocks noChangeArrowheads="1"/>
          </p:cNvSpPr>
          <p:nvPr/>
        </p:nvSpPr>
        <p:spPr bwMode="auto">
          <a:xfrm>
            <a:off x="6200114"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3</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2" name="Rectangle 59">
            <a:extLst>
              <a:ext uri="{FF2B5EF4-FFF2-40B4-BE49-F238E27FC236}">
                <a16:creationId xmlns:a16="http://schemas.microsoft.com/office/drawing/2014/main" id="{2BFEA587-5796-3985-3F31-FA553088B360}"/>
              </a:ext>
            </a:extLst>
          </p:cNvPr>
          <p:cNvSpPr>
            <a:spLocks noChangeArrowheads="1"/>
          </p:cNvSpPr>
          <p:nvPr/>
        </p:nvSpPr>
        <p:spPr bwMode="auto">
          <a:xfrm>
            <a:off x="7445423"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4</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3" name="Rectangle 60">
            <a:extLst>
              <a:ext uri="{FF2B5EF4-FFF2-40B4-BE49-F238E27FC236}">
                <a16:creationId xmlns:a16="http://schemas.microsoft.com/office/drawing/2014/main" id="{9411B609-B18E-10C7-BC88-1768B536F71D}"/>
              </a:ext>
            </a:extLst>
          </p:cNvPr>
          <p:cNvSpPr>
            <a:spLocks noChangeArrowheads="1"/>
          </p:cNvSpPr>
          <p:nvPr/>
        </p:nvSpPr>
        <p:spPr bwMode="auto">
          <a:xfrm>
            <a:off x="8681403"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5</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14" name="Rectangle 39">
            <a:extLst>
              <a:ext uri="{FF2B5EF4-FFF2-40B4-BE49-F238E27FC236}">
                <a16:creationId xmlns:a16="http://schemas.microsoft.com/office/drawing/2014/main" id="{BA918CC4-0961-2E07-76A2-1233A7B2FD9D}"/>
              </a:ext>
            </a:extLst>
          </p:cNvPr>
          <p:cNvSpPr>
            <a:spLocks noChangeArrowheads="1"/>
          </p:cNvSpPr>
          <p:nvPr/>
        </p:nvSpPr>
        <p:spPr bwMode="auto">
          <a:xfrm rot="16200000">
            <a:off x="529794" y="3116511"/>
            <a:ext cx="27683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000000"/>
                </a:solidFill>
                <a:effectLst/>
                <a:uLnTx/>
                <a:uFillTx/>
                <a:latin typeface="Arial" pitchFamily="34" charset="0"/>
                <a:ea typeface="+mn-ea"/>
                <a:cs typeface="Arial" pitchFamily="34" charset="0"/>
              </a:rPr>
              <a:t>Cumulative Events per Patient</a:t>
            </a:r>
          </a:p>
        </p:txBody>
      </p:sp>
      <p:sp>
        <p:nvSpPr>
          <p:cNvPr id="15" name="Line 49">
            <a:extLst>
              <a:ext uri="{FF2B5EF4-FFF2-40B4-BE49-F238E27FC236}">
                <a16:creationId xmlns:a16="http://schemas.microsoft.com/office/drawing/2014/main" id="{AD54AA74-E6C5-1306-F81F-DE7AD85A24E7}"/>
              </a:ext>
            </a:extLst>
          </p:cNvPr>
          <p:cNvSpPr>
            <a:spLocks noChangeShapeType="1"/>
          </p:cNvSpPr>
          <p:nvPr/>
        </p:nvSpPr>
        <p:spPr bwMode="auto">
          <a:xfrm>
            <a:off x="2519817"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Line 50">
            <a:extLst>
              <a:ext uri="{FF2B5EF4-FFF2-40B4-BE49-F238E27FC236}">
                <a16:creationId xmlns:a16="http://schemas.microsoft.com/office/drawing/2014/main" id="{7D1DA3FF-9E21-1968-AEBC-BED9E0B02829}"/>
              </a:ext>
            </a:extLst>
          </p:cNvPr>
          <p:cNvSpPr>
            <a:spLocks noChangeShapeType="1"/>
          </p:cNvSpPr>
          <p:nvPr/>
        </p:nvSpPr>
        <p:spPr bwMode="auto">
          <a:xfrm>
            <a:off x="3762726"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Line 51">
            <a:extLst>
              <a:ext uri="{FF2B5EF4-FFF2-40B4-BE49-F238E27FC236}">
                <a16:creationId xmlns:a16="http://schemas.microsoft.com/office/drawing/2014/main" id="{24368921-7E92-0997-0D9C-A926726D9C1C}"/>
              </a:ext>
            </a:extLst>
          </p:cNvPr>
          <p:cNvSpPr>
            <a:spLocks noChangeShapeType="1"/>
          </p:cNvSpPr>
          <p:nvPr/>
        </p:nvSpPr>
        <p:spPr bwMode="auto">
          <a:xfrm>
            <a:off x="5003069"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2" name="Line 52">
            <a:extLst>
              <a:ext uri="{FF2B5EF4-FFF2-40B4-BE49-F238E27FC236}">
                <a16:creationId xmlns:a16="http://schemas.microsoft.com/office/drawing/2014/main" id="{29343B60-DA86-4ED5-74CE-CF4CDC06603E}"/>
              </a:ext>
            </a:extLst>
          </p:cNvPr>
          <p:cNvSpPr>
            <a:spLocks noChangeShapeType="1"/>
          </p:cNvSpPr>
          <p:nvPr/>
        </p:nvSpPr>
        <p:spPr bwMode="auto">
          <a:xfrm>
            <a:off x="6251434"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3" name="Line 53">
            <a:extLst>
              <a:ext uri="{FF2B5EF4-FFF2-40B4-BE49-F238E27FC236}">
                <a16:creationId xmlns:a16="http://schemas.microsoft.com/office/drawing/2014/main" id="{424EF5F0-C762-B200-4F3D-E3236EBCDBAC}"/>
              </a:ext>
            </a:extLst>
          </p:cNvPr>
          <p:cNvSpPr>
            <a:spLocks noChangeShapeType="1"/>
          </p:cNvSpPr>
          <p:nvPr/>
        </p:nvSpPr>
        <p:spPr bwMode="auto">
          <a:xfrm>
            <a:off x="7491777"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6" name="Line 54">
            <a:extLst>
              <a:ext uri="{FF2B5EF4-FFF2-40B4-BE49-F238E27FC236}">
                <a16:creationId xmlns:a16="http://schemas.microsoft.com/office/drawing/2014/main" id="{9E5E32D6-F11D-DAFF-9CB7-2271D147BF4F}"/>
              </a:ext>
            </a:extLst>
          </p:cNvPr>
          <p:cNvSpPr>
            <a:spLocks noChangeShapeType="1"/>
          </p:cNvSpPr>
          <p:nvPr/>
        </p:nvSpPr>
        <p:spPr bwMode="auto">
          <a:xfrm>
            <a:off x="8732122"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7" name="Freeform 70">
            <a:extLst>
              <a:ext uri="{FF2B5EF4-FFF2-40B4-BE49-F238E27FC236}">
                <a16:creationId xmlns:a16="http://schemas.microsoft.com/office/drawing/2014/main" id="{2E38C7AD-7E2B-094A-66C9-214C61B8BD98}"/>
              </a:ext>
            </a:extLst>
          </p:cNvPr>
          <p:cNvSpPr>
            <a:spLocks/>
          </p:cNvSpPr>
          <p:nvPr/>
        </p:nvSpPr>
        <p:spPr bwMode="auto">
          <a:xfrm>
            <a:off x="2519815" y="1387130"/>
            <a:ext cx="7090639" cy="3689594"/>
          </a:xfrm>
          <a:custGeom>
            <a:avLst/>
            <a:gdLst>
              <a:gd name="T0" fmla="*/ 0 w 2643"/>
              <a:gd name="T1" fmla="*/ 0 h 2252"/>
              <a:gd name="T2" fmla="*/ 0 w 2643"/>
              <a:gd name="T3" fmla="*/ 2252 h 2252"/>
              <a:gd name="T4" fmla="*/ 2643 w 2643"/>
              <a:gd name="T5" fmla="*/ 2252 h 2252"/>
            </a:gdLst>
            <a:ahLst/>
            <a:cxnLst>
              <a:cxn ang="0">
                <a:pos x="T0" y="T1"/>
              </a:cxn>
              <a:cxn ang="0">
                <a:pos x="T2" y="T3"/>
              </a:cxn>
              <a:cxn ang="0">
                <a:pos x="T4" y="T5"/>
              </a:cxn>
            </a:cxnLst>
            <a:rect l="0" t="0" r="r" b="b"/>
            <a:pathLst>
              <a:path w="2643" h="2252">
                <a:moveTo>
                  <a:pt x="0" y="0"/>
                </a:moveTo>
                <a:lnTo>
                  <a:pt x="0" y="2252"/>
                </a:lnTo>
                <a:lnTo>
                  <a:pt x="2643" y="2252"/>
                </a:lnTo>
              </a:path>
            </a:pathLst>
          </a:custGeom>
          <a:noFill/>
          <a:ln w="63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8" name="Line 61">
            <a:extLst>
              <a:ext uri="{FF2B5EF4-FFF2-40B4-BE49-F238E27FC236}">
                <a16:creationId xmlns:a16="http://schemas.microsoft.com/office/drawing/2014/main" id="{D48D5E6C-BB84-CBFA-F41C-48206536F985}"/>
              </a:ext>
            </a:extLst>
          </p:cNvPr>
          <p:cNvSpPr>
            <a:spLocks noChangeShapeType="1"/>
          </p:cNvSpPr>
          <p:nvPr/>
        </p:nvSpPr>
        <p:spPr bwMode="auto">
          <a:xfrm flipH="1">
            <a:off x="2443533" y="5076724"/>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2" name="Line 62">
            <a:extLst>
              <a:ext uri="{FF2B5EF4-FFF2-40B4-BE49-F238E27FC236}">
                <a16:creationId xmlns:a16="http://schemas.microsoft.com/office/drawing/2014/main" id="{A8B849AF-69F6-421D-4B61-4C68E4E87704}"/>
              </a:ext>
            </a:extLst>
          </p:cNvPr>
          <p:cNvSpPr>
            <a:spLocks noChangeShapeType="1"/>
          </p:cNvSpPr>
          <p:nvPr/>
        </p:nvSpPr>
        <p:spPr bwMode="auto">
          <a:xfrm flipH="1">
            <a:off x="2443533" y="3232460"/>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3" name="Line 64">
            <a:extLst>
              <a:ext uri="{FF2B5EF4-FFF2-40B4-BE49-F238E27FC236}">
                <a16:creationId xmlns:a16="http://schemas.microsoft.com/office/drawing/2014/main" id="{E89FEA74-5481-0F38-4EF5-79738B427100}"/>
              </a:ext>
            </a:extLst>
          </p:cNvPr>
          <p:cNvSpPr>
            <a:spLocks noChangeShapeType="1"/>
          </p:cNvSpPr>
          <p:nvPr/>
        </p:nvSpPr>
        <p:spPr bwMode="auto">
          <a:xfrm flipH="1">
            <a:off x="2443533" y="1388196"/>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4" name="Line 62">
            <a:extLst>
              <a:ext uri="{FF2B5EF4-FFF2-40B4-BE49-F238E27FC236}">
                <a16:creationId xmlns:a16="http://schemas.microsoft.com/office/drawing/2014/main" id="{76383113-003F-2A28-EA29-2A1FF3E1408D}"/>
              </a:ext>
            </a:extLst>
          </p:cNvPr>
          <p:cNvSpPr>
            <a:spLocks noChangeShapeType="1"/>
          </p:cNvSpPr>
          <p:nvPr/>
        </p:nvSpPr>
        <p:spPr bwMode="auto">
          <a:xfrm flipH="1">
            <a:off x="2443533" y="2310328"/>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5" name="Line 62">
            <a:extLst>
              <a:ext uri="{FF2B5EF4-FFF2-40B4-BE49-F238E27FC236}">
                <a16:creationId xmlns:a16="http://schemas.microsoft.com/office/drawing/2014/main" id="{496ADE0D-3E4C-E84A-63D5-26FA7B1476DF}"/>
              </a:ext>
            </a:extLst>
          </p:cNvPr>
          <p:cNvSpPr>
            <a:spLocks noChangeShapeType="1"/>
          </p:cNvSpPr>
          <p:nvPr/>
        </p:nvSpPr>
        <p:spPr bwMode="auto">
          <a:xfrm flipH="1">
            <a:off x="2443533" y="4154592"/>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6" name="object 39">
            <a:extLst>
              <a:ext uri="{FF2B5EF4-FFF2-40B4-BE49-F238E27FC236}">
                <a16:creationId xmlns:a16="http://schemas.microsoft.com/office/drawing/2014/main" id="{6F2E1202-8B70-C75D-FEEA-B5A1BCC3261D}"/>
              </a:ext>
            </a:extLst>
          </p:cNvPr>
          <p:cNvSpPr txBox="1"/>
          <p:nvPr/>
        </p:nvSpPr>
        <p:spPr>
          <a:xfrm>
            <a:off x="705433" y="5687540"/>
            <a:ext cx="1713012" cy="635430"/>
          </a:xfrm>
          <a:prstGeom prst="rect">
            <a:avLst/>
          </a:prstGeom>
        </p:spPr>
        <p:txBody>
          <a:bodyPr vert="horz" wrap="square" lIns="0" tIns="19685" rIns="0" bIns="0" rtlCol="0" anchor="b" anchorCtr="0">
            <a:spAutoFit/>
          </a:bodyPr>
          <a:lstStyle/>
          <a:p>
            <a:pPr marR="5080">
              <a:lnSpc>
                <a:spcPts val="1600"/>
              </a:lnSpc>
            </a:pPr>
            <a:r>
              <a:rPr sz="1500" b="1">
                <a:latin typeface="Arial"/>
                <a:cs typeface="Arial"/>
              </a:rPr>
              <a:t>No.</a:t>
            </a:r>
            <a:r>
              <a:rPr sz="1500" b="1" spc="20">
                <a:latin typeface="Arial"/>
                <a:cs typeface="Arial"/>
              </a:rPr>
              <a:t> </a:t>
            </a:r>
            <a:r>
              <a:rPr sz="1500" b="1">
                <a:latin typeface="Arial"/>
                <a:cs typeface="Arial"/>
              </a:rPr>
              <a:t>at</a:t>
            </a:r>
            <a:r>
              <a:rPr sz="1500" b="1" spc="25">
                <a:latin typeface="Arial"/>
                <a:cs typeface="Arial"/>
              </a:rPr>
              <a:t> </a:t>
            </a:r>
            <a:r>
              <a:rPr sz="1500" b="1" spc="-10">
                <a:latin typeface="Arial"/>
                <a:cs typeface="Arial"/>
              </a:rPr>
              <a:t>Risk: </a:t>
            </a:r>
            <a:r>
              <a:rPr sz="1500" spc="-10">
                <a:solidFill>
                  <a:srgbClr val="FF0000"/>
                </a:solidFill>
                <a:latin typeface="Arial"/>
                <a:cs typeface="Arial"/>
              </a:rPr>
              <a:t>Placebo </a:t>
            </a:r>
            <a:br>
              <a:rPr lang="en-US" sz="1500" spc="-10">
                <a:solidFill>
                  <a:srgbClr val="FF0000"/>
                </a:solidFill>
                <a:latin typeface="Arial"/>
                <a:cs typeface="Arial"/>
              </a:rPr>
            </a:br>
            <a:r>
              <a:rPr sz="1500">
                <a:solidFill>
                  <a:srgbClr val="0000FF"/>
                </a:solidFill>
                <a:latin typeface="Arial"/>
                <a:cs typeface="Arial"/>
              </a:rPr>
              <a:t>Icosapent</a:t>
            </a:r>
            <a:r>
              <a:rPr sz="1500" spc="95">
                <a:solidFill>
                  <a:srgbClr val="0000FF"/>
                </a:solidFill>
                <a:latin typeface="Arial"/>
                <a:cs typeface="Arial"/>
              </a:rPr>
              <a:t> </a:t>
            </a:r>
            <a:r>
              <a:rPr sz="1500" spc="-20">
                <a:solidFill>
                  <a:srgbClr val="0000FF"/>
                </a:solidFill>
                <a:latin typeface="Arial"/>
                <a:cs typeface="Arial"/>
              </a:rPr>
              <a:t>Ethyl</a:t>
            </a:r>
            <a:endParaRPr sz="1500">
              <a:latin typeface="Arial"/>
              <a:cs typeface="Arial"/>
            </a:endParaRPr>
          </a:p>
        </p:txBody>
      </p:sp>
      <p:sp>
        <p:nvSpPr>
          <p:cNvPr id="67" name="object 40">
            <a:extLst>
              <a:ext uri="{FF2B5EF4-FFF2-40B4-BE49-F238E27FC236}">
                <a16:creationId xmlns:a16="http://schemas.microsoft.com/office/drawing/2014/main" id="{BB411088-283B-2F9B-D4C3-DF5C04446AC2}"/>
              </a:ext>
            </a:extLst>
          </p:cNvPr>
          <p:cNvSpPr txBox="1"/>
          <p:nvPr/>
        </p:nvSpPr>
        <p:spPr>
          <a:xfrm>
            <a:off x="2130013" y="5883107"/>
            <a:ext cx="781290" cy="439863"/>
          </a:xfrm>
          <a:prstGeom prst="rect">
            <a:avLst/>
          </a:prstGeom>
        </p:spPr>
        <p:txBody>
          <a:bodyPr vert="horz" wrap="square" lIns="0" tIns="29209" rIns="0" bIns="0" rtlCol="0" anchor="b" anchorCtr="0">
            <a:spAutoFit/>
          </a:bodyPr>
          <a:lstStyle/>
          <a:p>
            <a:pPr algn="ctr">
              <a:lnSpc>
                <a:spcPts val="1600"/>
              </a:lnSpc>
            </a:pPr>
            <a:r>
              <a:rPr lang="en-US" sz="1500" kern="1200" spc="-20">
                <a:solidFill>
                  <a:srgbClr val="FF0000"/>
                </a:solidFill>
                <a:latin typeface="Arial"/>
                <a:ea typeface="+mn-ea"/>
                <a:cs typeface="Arial"/>
              </a:rPr>
              <a:t>407</a:t>
            </a:r>
            <a:endParaRPr sz="1500">
              <a:latin typeface="Arial"/>
              <a:cs typeface="Arial"/>
            </a:endParaRPr>
          </a:p>
          <a:p>
            <a:pPr algn="ctr">
              <a:lnSpc>
                <a:spcPts val="1600"/>
              </a:lnSpc>
            </a:pPr>
            <a:r>
              <a:rPr lang="en-US" sz="1500" kern="1200" spc="-20">
                <a:solidFill>
                  <a:srgbClr val="0000FF"/>
                </a:solidFill>
                <a:latin typeface="Arial"/>
                <a:ea typeface="+mn-ea"/>
                <a:cs typeface="Arial"/>
              </a:rPr>
              <a:t>433</a:t>
            </a:r>
            <a:endParaRPr sz="1500">
              <a:latin typeface="Arial"/>
              <a:cs typeface="Arial"/>
            </a:endParaRPr>
          </a:p>
        </p:txBody>
      </p:sp>
      <p:sp>
        <p:nvSpPr>
          <p:cNvPr id="68" name="object 41">
            <a:extLst>
              <a:ext uri="{FF2B5EF4-FFF2-40B4-BE49-F238E27FC236}">
                <a16:creationId xmlns:a16="http://schemas.microsoft.com/office/drawing/2014/main" id="{5A446121-3B4E-DE45-D1FF-A6C452ED3D90}"/>
              </a:ext>
            </a:extLst>
          </p:cNvPr>
          <p:cNvSpPr txBox="1"/>
          <p:nvPr/>
        </p:nvSpPr>
        <p:spPr>
          <a:xfrm>
            <a:off x="3376159" y="5876695"/>
            <a:ext cx="781290" cy="446275"/>
          </a:xfrm>
          <a:prstGeom prst="rect">
            <a:avLst/>
          </a:prstGeom>
        </p:spPr>
        <p:txBody>
          <a:bodyPr vert="horz" wrap="square" lIns="0" tIns="29209" rIns="0" bIns="0" rtlCol="0" anchor="b" anchorCtr="0">
            <a:spAutoFit/>
          </a:bodyPr>
          <a:lstStyle/>
          <a:p>
            <a:pPr algn="ctr" rtl="0" eaLnBrk="1" fontAlgn="t" latinLnBrk="0" hangingPunct="1">
              <a:lnSpc>
                <a:spcPts val="1600"/>
              </a:lnSpc>
              <a:spcBef>
                <a:spcPts val="0"/>
              </a:spcBef>
              <a:spcAft>
                <a:spcPts val="0"/>
              </a:spcAft>
            </a:pPr>
            <a:r>
              <a:rPr lang="en-US" sz="1500" kern="1200" spc="-20">
                <a:solidFill>
                  <a:srgbClr val="FF0000"/>
                </a:solidFill>
                <a:latin typeface="Arial"/>
                <a:ea typeface="+mn-ea"/>
                <a:cs typeface="Arial"/>
              </a:rPr>
              <a:t>395</a:t>
            </a:r>
            <a:endParaRPr lang="en-US" sz="1500" b="0" i="0" u="none" strike="noStrike" kern="1200" spc="-20">
              <a:solidFill>
                <a:srgbClr val="FF0000"/>
              </a:solidFill>
              <a:effectLst/>
              <a:latin typeface="Arial" panose="020B0604020202020204" pitchFamily="34" charset="0"/>
              <a:cs typeface="Arial" panose="020B0604020202020204" pitchFamily="34" charset="0"/>
            </a:endParaRPr>
          </a:p>
          <a:p>
            <a:pPr algn="ctr" rtl="0" eaLnBrk="1" fontAlgn="t" latinLnBrk="0" hangingPunct="1">
              <a:lnSpc>
                <a:spcPts val="1600"/>
              </a:lnSpc>
              <a:spcBef>
                <a:spcPts val="0"/>
              </a:spcBef>
              <a:spcAft>
                <a:spcPts val="0"/>
              </a:spcAft>
            </a:pPr>
            <a:r>
              <a:rPr lang="en-US" sz="1500" kern="1200" spc="-20">
                <a:solidFill>
                  <a:srgbClr val="0000FF"/>
                </a:solidFill>
                <a:latin typeface="Arial"/>
                <a:ea typeface="+mn-ea"/>
                <a:cs typeface="Arial"/>
              </a:rPr>
              <a:t>425</a:t>
            </a:r>
            <a:endParaRPr lang="en-US" sz="1500" b="0" i="0" u="none" strike="noStrike" kern="1200" spc="-20">
              <a:solidFill>
                <a:srgbClr val="0000FF"/>
              </a:solidFill>
              <a:effectLst/>
              <a:latin typeface="Arial" panose="020B0604020202020204" pitchFamily="34" charset="0"/>
              <a:cs typeface="Arial" panose="020B0604020202020204" pitchFamily="34" charset="0"/>
            </a:endParaRPr>
          </a:p>
        </p:txBody>
      </p:sp>
      <p:sp>
        <p:nvSpPr>
          <p:cNvPr id="69" name="object 42">
            <a:extLst>
              <a:ext uri="{FF2B5EF4-FFF2-40B4-BE49-F238E27FC236}">
                <a16:creationId xmlns:a16="http://schemas.microsoft.com/office/drawing/2014/main" id="{48F1EE17-5921-7CC7-7ED2-A8AA2444257D}"/>
              </a:ext>
            </a:extLst>
          </p:cNvPr>
          <p:cNvSpPr txBox="1"/>
          <p:nvPr/>
        </p:nvSpPr>
        <p:spPr>
          <a:xfrm>
            <a:off x="4609843" y="5883107"/>
            <a:ext cx="781290" cy="439863"/>
          </a:xfrm>
          <a:prstGeom prst="rect">
            <a:avLst/>
          </a:prstGeom>
        </p:spPr>
        <p:txBody>
          <a:bodyPr vert="horz" wrap="square" lIns="0" tIns="29209" rIns="0" bIns="0" rtlCol="0" anchor="b" anchorCtr="0">
            <a:spAutoFit/>
          </a:bodyPr>
          <a:lstStyle/>
          <a:p>
            <a:pPr algn="ctr">
              <a:lnSpc>
                <a:spcPts val="1600"/>
              </a:lnSpc>
            </a:pPr>
            <a:r>
              <a:rPr lang="en-US" sz="1500" kern="1200" spc="-20">
                <a:solidFill>
                  <a:srgbClr val="FF0000"/>
                </a:solidFill>
                <a:latin typeface="Arial"/>
                <a:ea typeface="+mn-ea"/>
                <a:cs typeface="Arial"/>
              </a:rPr>
              <a:t>373</a:t>
            </a:r>
            <a:endParaRPr sz="1500">
              <a:latin typeface="Arial"/>
              <a:cs typeface="Arial"/>
            </a:endParaRPr>
          </a:p>
          <a:p>
            <a:pPr algn="ctr">
              <a:lnSpc>
                <a:spcPts val="1600"/>
              </a:lnSpc>
            </a:pPr>
            <a:r>
              <a:rPr lang="en-US" sz="1500" kern="1200" spc="-20">
                <a:solidFill>
                  <a:srgbClr val="0000FF"/>
                </a:solidFill>
                <a:latin typeface="Arial"/>
                <a:ea typeface="+mn-ea"/>
                <a:cs typeface="Arial"/>
              </a:rPr>
              <a:t>402</a:t>
            </a:r>
            <a:endParaRPr sz="1500">
              <a:latin typeface="Arial"/>
              <a:cs typeface="Arial"/>
            </a:endParaRPr>
          </a:p>
        </p:txBody>
      </p:sp>
      <p:sp>
        <p:nvSpPr>
          <p:cNvPr id="70" name="object 43">
            <a:extLst>
              <a:ext uri="{FF2B5EF4-FFF2-40B4-BE49-F238E27FC236}">
                <a16:creationId xmlns:a16="http://schemas.microsoft.com/office/drawing/2014/main" id="{406B96FD-1C85-1B09-1B5C-7C211D0C72EA}"/>
              </a:ext>
            </a:extLst>
          </p:cNvPr>
          <p:cNvSpPr txBox="1"/>
          <p:nvPr/>
        </p:nvSpPr>
        <p:spPr>
          <a:xfrm>
            <a:off x="5865851" y="5883107"/>
            <a:ext cx="781290" cy="439863"/>
          </a:xfrm>
          <a:prstGeom prst="rect">
            <a:avLst/>
          </a:prstGeom>
        </p:spPr>
        <p:txBody>
          <a:bodyPr vert="horz" wrap="square" lIns="0" tIns="29209" rIns="0" bIns="0" rtlCol="0" anchor="b" anchorCtr="0">
            <a:spAutoFit/>
          </a:bodyPr>
          <a:lstStyle/>
          <a:p>
            <a:pPr algn="ctr">
              <a:lnSpc>
                <a:spcPts val="1600"/>
              </a:lnSpc>
            </a:pPr>
            <a:r>
              <a:rPr lang="en-US" sz="1500" kern="1200" spc="-20">
                <a:solidFill>
                  <a:srgbClr val="FF0000"/>
                </a:solidFill>
                <a:latin typeface="Arial"/>
                <a:ea typeface="+mn-ea"/>
                <a:cs typeface="Arial"/>
              </a:rPr>
              <a:t>311</a:t>
            </a:r>
            <a:endParaRPr sz="1500">
              <a:latin typeface="Arial"/>
              <a:cs typeface="Arial"/>
            </a:endParaRPr>
          </a:p>
          <a:p>
            <a:pPr algn="ctr">
              <a:lnSpc>
                <a:spcPts val="1600"/>
              </a:lnSpc>
            </a:pPr>
            <a:r>
              <a:rPr lang="en-US" sz="1500" kern="1200" spc="-20">
                <a:solidFill>
                  <a:srgbClr val="0000FF"/>
                </a:solidFill>
                <a:latin typeface="Arial"/>
                <a:ea typeface="+mn-ea"/>
                <a:cs typeface="Arial"/>
              </a:rPr>
              <a:t>338</a:t>
            </a:r>
            <a:endParaRPr sz="1500">
              <a:latin typeface="Arial"/>
              <a:cs typeface="Arial"/>
            </a:endParaRPr>
          </a:p>
        </p:txBody>
      </p:sp>
      <p:sp>
        <p:nvSpPr>
          <p:cNvPr id="71" name="object 44">
            <a:extLst>
              <a:ext uri="{FF2B5EF4-FFF2-40B4-BE49-F238E27FC236}">
                <a16:creationId xmlns:a16="http://schemas.microsoft.com/office/drawing/2014/main" id="{1E9BF70F-2170-8472-C20C-4CF14B06A9F4}"/>
              </a:ext>
            </a:extLst>
          </p:cNvPr>
          <p:cNvSpPr txBox="1"/>
          <p:nvPr/>
        </p:nvSpPr>
        <p:spPr>
          <a:xfrm>
            <a:off x="7105140" y="5883107"/>
            <a:ext cx="781290" cy="439863"/>
          </a:xfrm>
          <a:prstGeom prst="rect">
            <a:avLst/>
          </a:prstGeom>
        </p:spPr>
        <p:txBody>
          <a:bodyPr vert="horz" wrap="square" lIns="0" tIns="29209" rIns="0" bIns="0" rtlCol="0" anchor="b" anchorCtr="0">
            <a:spAutoFit/>
          </a:bodyPr>
          <a:lstStyle/>
          <a:p>
            <a:pPr algn="ctr">
              <a:lnSpc>
                <a:spcPts val="1600"/>
              </a:lnSpc>
            </a:pPr>
            <a:r>
              <a:rPr lang="en-US" sz="1500" kern="1200" spc="-20">
                <a:solidFill>
                  <a:srgbClr val="FF0000"/>
                </a:solidFill>
                <a:latin typeface="Arial"/>
                <a:ea typeface="+mn-ea"/>
                <a:cs typeface="Arial"/>
              </a:rPr>
              <a:t>253</a:t>
            </a:r>
            <a:endParaRPr sz="1500">
              <a:latin typeface="Arial"/>
              <a:cs typeface="Arial"/>
            </a:endParaRPr>
          </a:p>
          <a:p>
            <a:pPr algn="ctr">
              <a:lnSpc>
                <a:spcPts val="1600"/>
              </a:lnSpc>
            </a:pPr>
            <a:r>
              <a:rPr lang="en-US" sz="1500" kern="1200" spc="-20">
                <a:solidFill>
                  <a:srgbClr val="0000FF"/>
                </a:solidFill>
                <a:latin typeface="Arial"/>
                <a:ea typeface="+mn-ea"/>
                <a:cs typeface="Arial"/>
              </a:rPr>
              <a:t>284</a:t>
            </a:r>
            <a:endParaRPr sz="1500">
              <a:latin typeface="Arial"/>
              <a:cs typeface="Arial"/>
            </a:endParaRPr>
          </a:p>
        </p:txBody>
      </p:sp>
      <p:sp>
        <p:nvSpPr>
          <p:cNvPr id="72" name="object 45">
            <a:extLst>
              <a:ext uri="{FF2B5EF4-FFF2-40B4-BE49-F238E27FC236}">
                <a16:creationId xmlns:a16="http://schemas.microsoft.com/office/drawing/2014/main" id="{2C382F8B-E687-1A8B-7CA6-1BBD32DB0BD9}"/>
              </a:ext>
            </a:extLst>
          </p:cNvPr>
          <p:cNvSpPr txBox="1"/>
          <p:nvPr/>
        </p:nvSpPr>
        <p:spPr>
          <a:xfrm>
            <a:off x="8353392" y="5883107"/>
            <a:ext cx="781290" cy="439863"/>
          </a:xfrm>
          <a:prstGeom prst="rect">
            <a:avLst/>
          </a:prstGeom>
        </p:spPr>
        <p:txBody>
          <a:bodyPr vert="horz" wrap="square" lIns="0" tIns="29209" rIns="0" bIns="0" rtlCol="0" anchor="b" anchorCtr="0">
            <a:spAutoFit/>
          </a:bodyPr>
          <a:lstStyle/>
          <a:p>
            <a:pPr algn="ctr">
              <a:lnSpc>
                <a:spcPts val="1600"/>
              </a:lnSpc>
            </a:pPr>
            <a:r>
              <a:rPr lang="en-US" sz="1500" kern="1200" spc="-20">
                <a:solidFill>
                  <a:srgbClr val="FF0000"/>
                </a:solidFill>
                <a:latin typeface="Arial"/>
                <a:ea typeface="+mn-ea"/>
                <a:cs typeface="Arial"/>
              </a:rPr>
              <a:t>150</a:t>
            </a:r>
            <a:endParaRPr sz="1500">
              <a:latin typeface="Arial"/>
              <a:cs typeface="Arial"/>
            </a:endParaRPr>
          </a:p>
          <a:p>
            <a:pPr algn="ctr">
              <a:lnSpc>
                <a:spcPts val="1600"/>
              </a:lnSpc>
            </a:pPr>
            <a:r>
              <a:rPr lang="en-US" sz="1500" kern="1200" spc="-20">
                <a:solidFill>
                  <a:srgbClr val="0000FF"/>
                </a:solidFill>
                <a:latin typeface="Arial"/>
                <a:ea typeface="+mn-ea"/>
                <a:cs typeface="Arial"/>
              </a:rPr>
              <a:t>142</a:t>
            </a:r>
            <a:endParaRPr sz="1500">
              <a:latin typeface="Arial"/>
              <a:cs typeface="Arial"/>
            </a:endParaRPr>
          </a:p>
        </p:txBody>
      </p:sp>
      <p:sp>
        <p:nvSpPr>
          <p:cNvPr id="73" name="Rectangle 65">
            <a:extLst>
              <a:ext uri="{FF2B5EF4-FFF2-40B4-BE49-F238E27FC236}">
                <a16:creationId xmlns:a16="http://schemas.microsoft.com/office/drawing/2014/main" id="{B2F06F90-3993-E1F7-9352-E3CE5EEDAEBC}"/>
              </a:ext>
            </a:extLst>
          </p:cNvPr>
          <p:cNvSpPr>
            <a:spLocks noChangeArrowheads="1"/>
          </p:cNvSpPr>
          <p:nvPr/>
        </p:nvSpPr>
        <p:spPr bwMode="auto">
          <a:xfrm>
            <a:off x="2128817" y="4958572"/>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0.0</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4" name="Rectangle 66">
            <a:extLst>
              <a:ext uri="{FF2B5EF4-FFF2-40B4-BE49-F238E27FC236}">
                <a16:creationId xmlns:a16="http://schemas.microsoft.com/office/drawing/2014/main" id="{511C8E6E-5ED7-0AF2-A0C4-C7FC18ED1B0D}"/>
              </a:ext>
            </a:extLst>
          </p:cNvPr>
          <p:cNvSpPr>
            <a:spLocks noChangeArrowheads="1"/>
          </p:cNvSpPr>
          <p:nvPr/>
        </p:nvSpPr>
        <p:spPr bwMode="auto">
          <a:xfrm>
            <a:off x="2128817" y="3118848"/>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0.2</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5" name="Rectangle 68">
            <a:extLst>
              <a:ext uri="{FF2B5EF4-FFF2-40B4-BE49-F238E27FC236}">
                <a16:creationId xmlns:a16="http://schemas.microsoft.com/office/drawing/2014/main" id="{A42358DF-2DB0-89FA-B36B-BFFC81D20910}"/>
              </a:ext>
            </a:extLst>
          </p:cNvPr>
          <p:cNvSpPr>
            <a:spLocks noChangeArrowheads="1"/>
          </p:cNvSpPr>
          <p:nvPr/>
        </p:nvSpPr>
        <p:spPr bwMode="auto">
          <a:xfrm>
            <a:off x="2128817" y="1279126"/>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en-US" sz="1500">
                <a:solidFill>
                  <a:srgbClr val="000000"/>
                </a:solidFill>
              </a:rPr>
              <a:t>0.4</a:t>
            </a:r>
            <a:endParaRPr kumimoji="0" lang="en-US" altLang="en-US" sz="1500" b="0" i="0" u="none" strike="noStrike" kern="1200" cap="none" spc="0" normalizeH="0" baseline="0" noProof="0">
              <a:ln>
                <a:noFill/>
              </a:ln>
              <a:solidFill>
                <a:prstClr val="black"/>
              </a:solidFill>
              <a:effectLst/>
              <a:uLnTx/>
              <a:uFillTx/>
            </a:endParaRPr>
          </a:p>
        </p:txBody>
      </p:sp>
      <p:sp>
        <p:nvSpPr>
          <p:cNvPr id="76" name="Rectangle 66">
            <a:extLst>
              <a:ext uri="{FF2B5EF4-FFF2-40B4-BE49-F238E27FC236}">
                <a16:creationId xmlns:a16="http://schemas.microsoft.com/office/drawing/2014/main" id="{0FC397C6-9BC0-F08C-6DFD-D1895267B3FD}"/>
              </a:ext>
            </a:extLst>
          </p:cNvPr>
          <p:cNvSpPr>
            <a:spLocks noChangeArrowheads="1"/>
          </p:cNvSpPr>
          <p:nvPr/>
        </p:nvSpPr>
        <p:spPr bwMode="auto">
          <a:xfrm>
            <a:off x="2128817" y="2198987"/>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0.3</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7" name="Rectangle 66">
            <a:extLst>
              <a:ext uri="{FF2B5EF4-FFF2-40B4-BE49-F238E27FC236}">
                <a16:creationId xmlns:a16="http://schemas.microsoft.com/office/drawing/2014/main" id="{3C92C78B-BE00-A428-6FB8-C87065263B36}"/>
              </a:ext>
            </a:extLst>
          </p:cNvPr>
          <p:cNvSpPr>
            <a:spLocks noChangeArrowheads="1"/>
          </p:cNvSpPr>
          <p:nvPr/>
        </p:nvSpPr>
        <p:spPr bwMode="auto">
          <a:xfrm>
            <a:off x="2128817" y="4038710"/>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en-US" sz="1500">
                <a:solidFill>
                  <a:srgbClr val="000000"/>
                </a:solidFill>
              </a:rPr>
              <a:t>0.1</a:t>
            </a:r>
            <a:endParaRPr kumimoji="0" lang="en-US" altLang="en-US" sz="1500" b="0" i="0" u="none" strike="noStrike" kern="1200" cap="none" spc="0" normalizeH="0" baseline="0" noProof="0">
              <a:ln>
                <a:noFill/>
              </a:ln>
              <a:solidFill>
                <a:prstClr val="black"/>
              </a:solidFill>
              <a:effectLst/>
              <a:uLnTx/>
              <a:uFillTx/>
            </a:endParaRPr>
          </a:p>
        </p:txBody>
      </p:sp>
      <p:grpSp>
        <p:nvGrpSpPr>
          <p:cNvPr id="78" name="Group 77">
            <a:extLst>
              <a:ext uri="{FF2B5EF4-FFF2-40B4-BE49-F238E27FC236}">
                <a16:creationId xmlns:a16="http://schemas.microsoft.com/office/drawing/2014/main" id="{CCDC427D-31C8-4A2A-B5B3-AD801C92EE2F}"/>
              </a:ext>
            </a:extLst>
          </p:cNvPr>
          <p:cNvGrpSpPr/>
          <p:nvPr/>
        </p:nvGrpSpPr>
        <p:grpSpPr>
          <a:xfrm>
            <a:off x="2811380" y="1457276"/>
            <a:ext cx="3440054" cy="575037"/>
            <a:chOff x="2196317" y="1651404"/>
            <a:chExt cx="3440054" cy="575037"/>
          </a:xfrm>
        </p:grpSpPr>
        <p:sp>
          <p:nvSpPr>
            <p:cNvPr id="79" name="object 30">
              <a:extLst>
                <a:ext uri="{FF2B5EF4-FFF2-40B4-BE49-F238E27FC236}">
                  <a16:creationId xmlns:a16="http://schemas.microsoft.com/office/drawing/2014/main" id="{DB859A96-F33E-733B-34A6-EF45D6D95B2A}"/>
                </a:ext>
              </a:extLst>
            </p:cNvPr>
            <p:cNvSpPr txBox="1"/>
            <p:nvPr/>
          </p:nvSpPr>
          <p:spPr>
            <a:xfrm>
              <a:off x="2726501" y="1651404"/>
              <a:ext cx="2702769" cy="243656"/>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1500" b="0" i="0" u="none" strike="noStrike" kern="1200" cap="none" spc="0" normalizeH="0" baseline="0" noProof="0">
                  <a:ln>
                    <a:noFill/>
                  </a:ln>
                  <a:solidFill>
                    <a:prstClr val="black"/>
                  </a:solidFill>
                  <a:effectLst/>
                  <a:uLnTx/>
                  <a:uFillTx/>
                  <a:latin typeface="Arial"/>
                  <a:ea typeface="+mn-ea"/>
                  <a:cs typeface="Arial"/>
                </a:rPr>
                <a:t>Placebo: First Event</a:t>
              </a:r>
            </a:p>
          </p:txBody>
        </p:sp>
        <p:sp>
          <p:nvSpPr>
            <p:cNvPr id="80" name="object 30">
              <a:extLst>
                <a:ext uri="{FF2B5EF4-FFF2-40B4-BE49-F238E27FC236}">
                  <a16:creationId xmlns:a16="http://schemas.microsoft.com/office/drawing/2014/main" id="{8C7CB19C-287F-B644-B063-2542F366A55D}"/>
                </a:ext>
              </a:extLst>
            </p:cNvPr>
            <p:cNvSpPr txBox="1"/>
            <p:nvPr/>
          </p:nvSpPr>
          <p:spPr>
            <a:xfrm>
              <a:off x="2726501" y="1982785"/>
              <a:ext cx="2909870" cy="243656"/>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1500" b="0" i="0" u="none" strike="noStrike" kern="1200" cap="none" spc="0" normalizeH="0" baseline="0" noProof="0">
                  <a:ln>
                    <a:noFill/>
                  </a:ln>
                  <a:solidFill>
                    <a:prstClr val="black"/>
                  </a:solidFill>
                  <a:effectLst/>
                  <a:uLnTx/>
                  <a:uFillTx/>
                  <a:latin typeface="Arial"/>
                  <a:ea typeface="+mn-ea"/>
                  <a:cs typeface="Arial"/>
                </a:rPr>
                <a:t>Icosapent Ethyl: </a:t>
              </a:r>
              <a:r>
                <a:rPr lang="en-US" sz="1500">
                  <a:solidFill>
                    <a:prstClr val="black"/>
                  </a:solidFill>
                  <a:latin typeface="Arial"/>
                  <a:cs typeface="Arial"/>
                </a:rPr>
                <a:t>First</a:t>
              </a:r>
              <a:r>
                <a:rPr kumimoji="0" lang="en-US" sz="1500" b="0" i="0" u="none" strike="noStrike" kern="1200" cap="none" spc="0" normalizeH="0" baseline="0" noProof="0">
                  <a:ln>
                    <a:noFill/>
                  </a:ln>
                  <a:solidFill>
                    <a:prstClr val="black"/>
                  </a:solidFill>
                  <a:effectLst/>
                  <a:uLnTx/>
                  <a:uFillTx/>
                  <a:latin typeface="Arial"/>
                  <a:ea typeface="+mn-ea"/>
                  <a:cs typeface="Arial"/>
                </a:rPr>
                <a:t> Event</a:t>
              </a:r>
            </a:p>
          </p:txBody>
        </p:sp>
        <p:sp>
          <p:nvSpPr>
            <p:cNvPr id="81" name="object 32">
              <a:extLst>
                <a:ext uri="{FF2B5EF4-FFF2-40B4-BE49-F238E27FC236}">
                  <a16:creationId xmlns:a16="http://schemas.microsoft.com/office/drawing/2014/main" id="{1E23C019-FFC8-E44E-49F3-76DF7DAE61D5}"/>
                </a:ext>
              </a:extLst>
            </p:cNvPr>
            <p:cNvSpPr/>
            <p:nvPr/>
          </p:nvSpPr>
          <p:spPr>
            <a:xfrm>
              <a:off x="2196317" y="1792843"/>
              <a:ext cx="412593" cy="0"/>
            </a:xfrm>
            <a:custGeom>
              <a:avLst/>
              <a:gdLst/>
              <a:ahLst/>
              <a:cxnLst/>
              <a:rect l="l" t="t" r="r" b="b"/>
              <a:pathLst>
                <a:path w="316230">
                  <a:moveTo>
                    <a:pt x="0" y="0"/>
                  </a:moveTo>
                  <a:lnTo>
                    <a:pt x="315937" y="0"/>
                  </a:lnTo>
                </a:path>
              </a:pathLst>
            </a:custGeom>
            <a:ln w="25400">
              <a:solidFill>
                <a:srgbClr val="FF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0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2" name="object 33">
              <a:extLst>
                <a:ext uri="{FF2B5EF4-FFF2-40B4-BE49-F238E27FC236}">
                  <a16:creationId xmlns:a16="http://schemas.microsoft.com/office/drawing/2014/main" id="{24122536-1975-54BA-CE28-2704C5932F1C}"/>
                </a:ext>
              </a:extLst>
            </p:cNvPr>
            <p:cNvSpPr/>
            <p:nvPr/>
          </p:nvSpPr>
          <p:spPr>
            <a:xfrm>
              <a:off x="2196317" y="2120740"/>
              <a:ext cx="412593" cy="0"/>
            </a:xfrm>
            <a:custGeom>
              <a:avLst/>
              <a:gdLst/>
              <a:ahLst/>
              <a:cxnLst/>
              <a:rect l="l" t="t" r="r" b="b"/>
              <a:pathLst>
                <a:path w="316229">
                  <a:moveTo>
                    <a:pt x="0" y="0"/>
                  </a:moveTo>
                  <a:lnTo>
                    <a:pt x="315937" y="0"/>
                  </a:lnTo>
                </a:path>
              </a:pathLst>
            </a:custGeom>
            <a:ln w="25400">
              <a:solidFill>
                <a:srgbClr val="0000F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0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85" name="object 2">
            <a:extLst>
              <a:ext uri="{FF2B5EF4-FFF2-40B4-BE49-F238E27FC236}">
                <a16:creationId xmlns:a16="http://schemas.microsoft.com/office/drawing/2014/main" id="{CC11F8A5-F4AB-4181-6778-141F2AEC2E41}"/>
              </a:ext>
            </a:extLst>
          </p:cNvPr>
          <p:cNvSpPr txBox="1"/>
          <p:nvPr/>
        </p:nvSpPr>
        <p:spPr>
          <a:xfrm>
            <a:off x="9947596" y="2848420"/>
            <a:ext cx="2157801" cy="716222"/>
          </a:xfrm>
          <a:prstGeom prst="rect">
            <a:avLst/>
          </a:prstGeom>
        </p:spPr>
        <p:txBody>
          <a:bodyPr vert="horz" wrap="square" lIns="0" tIns="15875" rIns="0" bIns="0" rtlCol="0">
            <a:spAutoFit/>
          </a:bodyPr>
          <a:lstStyle/>
          <a:p>
            <a:pPr marL="12700">
              <a:lnSpc>
                <a:spcPts val="1370"/>
              </a:lnSpc>
              <a:spcBef>
                <a:spcPts val="125"/>
              </a:spcBef>
            </a:pPr>
            <a:r>
              <a:rPr b="1">
                <a:latin typeface="Arial"/>
                <a:cs typeface="Arial"/>
              </a:rPr>
              <a:t>HR,</a:t>
            </a:r>
            <a:r>
              <a:rPr b="1" spc="30">
                <a:latin typeface="Arial"/>
                <a:cs typeface="Arial"/>
              </a:rPr>
              <a:t> </a:t>
            </a:r>
            <a:r>
              <a:rPr b="1" spc="-20">
                <a:latin typeface="Arial"/>
                <a:cs typeface="Arial"/>
              </a:rPr>
              <a:t>0.6</a:t>
            </a:r>
            <a:r>
              <a:rPr lang="en-US" b="1" spc="-20">
                <a:latin typeface="Arial"/>
                <a:cs typeface="Arial"/>
              </a:rPr>
              <a:t>4</a:t>
            </a:r>
            <a:endParaRPr>
              <a:latin typeface="Arial"/>
              <a:cs typeface="Arial"/>
            </a:endParaRPr>
          </a:p>
          <a:p>
            <a:pPr marL="12700">
              <a:lnSpc>
                <a:spcPts val="1800"/>
              </a:lnSpc>
            </a:pPr>
            <a:r>
              <a:rPr sz="1400">
                <a:latin typeface="Arial"/>
                <a:cs typeface="Arial"/>
              </a:rPr>
              <a:t>(95%</a:t>
            </a:r>
            <a:r>
              <a:rPr sz="1400" spc="-10">
                <a:latin typeface="Arial"/>
                <a:cs typeface="Arial"/>
              </a:rPr>
              <a:t> </a:t>
            </a:r>
            <a:r>
              <a:rPr sz="1400">
                <a:latin typeface="Arial"/>
                <a:cs typeface="Arial"/>
              </a:rPr>
              <a:t>CI</a:t>
            </a:r>
            <a:r>
              <a:rPr sz="1400" spc="-15">
                <a:latin typeface="Arial"/>
                <a:cs typeface="Arial"/>
              </a:rPr>
              <a:t> </a:t>
            </a:r>
            <a:r>
              <a:rPr sz="1400">
                <a:latin typeface="Arial"/>
                <a:cs typeface="Arial"/>
              </a:rPr>
              <a:t>0.4</a:t>
            </a:r>
            <a:r>
              <a:rPr lang="en-US" sz="1400">
                <a:latin typeface="Arial"/>
                <a:cs typeface="Arial"/>
              </a:rPr>
              <a:t>4</a:t>
            </a:r>
            <a:r>
              <a:rPr sz="1400">
                <a:latin typeface="Arial"/>
                <a:cs typeface="Arial"/>
              </a:rPr>
              <a:t>,</a:t>
            </a:r>
            <a:r>
              <a:rPr sz="1400" spc="-10">
                <a:latin typeface="Arial"/>
                <a:cs typeface="Arial"/>
              </a:rPr>
              <a:t> 0.</a:t>
            </a:r>
            <a:r>
              <a:rPr lang="en-US" sz="1400" spc="-10">
                <a:latin typeface="Arial"/>
                <a:cs typeface="Arial"/>
              </a:rPr>
              <a:t>92</a:t>
            </a:r>
            <a:r>
              <a:rPr sz="1400" spc="-10">
                <a:latin typeface="Arial"/>
                <a:cs typeface="Arial"/>
              </a:rPr>
              <a:t>)</a:t>
            </a:r>
            <a:endParaRPr sz="1400">
              <a:latin typeface="Arial"/>
              <a:cs typeface="Arial"/>
            </a:endParaRPr>
          </a:p>
          <a:p>
            <a:pPr marL="12700">
              <a:lnSpc>
                <a:spcPct val="100000"/>
              </a:lnSpc>
              <a:spcBef>
                <a:spcPts val="140"/>
              </a:spcBef>
            </a:pPr>
            <a:r>
              <a:rPr b="1" spc="-10">
                <a:latin typeface="Arial"/>
                <a:cs typeface="Arial"/>
              </a:rPr>
              <a:t>P=0.0</a:t>
            </a:r>
            <a:r>
              <a:rPr lang="en-US" b="1" spc="-10">
                <a:latin typeface="Arial"/>
                <a:cs typeface="Arial"/>
              </a:rPr>
              <a:t>1</a:t>
            </a:r>
            <a:endParaRPr>
              <a:latin typeface="Arial"/>
              <a:cs typeface="Arial"/>
            </a:endParaRPr>
          </a:p>
        </p:txBody>
      </p:sp>
      <p:cxnSp>
        <p:nvCxnSpPr>
          <p:cNvPr id="86" name="Straight Arrow Connector 85">
            <a:extLst>
              <a:ext uri="{FF2B5EF4-FFF2-40B4-BE49-F238E27FC236}">
                <a16:creationId xmlns:a16="http://schemas.microsoft.com/office/drawing/2014/main" id="{54D4E623-5D70-22FD-C605-4AB8E1716F06}"/>
              </a:ext>
            </a:extLst>
          </p:cNvPr>
          <p:cNvCxnSpPr>
            <a:cxnSpLocks/>
          </p:cNvCxnSpPr>
          <p:nvPr/>
        </p:nvCxnSpPr>
        <p:spPr>
          <a:xfrm>
            <a:off x="9823978" y="2838211"/>
            <a:ext cx="0" cy="7599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object 13">
            <a:extLst>
              <a:ext uri="{FF2B5EF4-FFF2-40B4-BE49-F238E27FC236}">
                <a16:creationId xmlns:a16="http://schemas.microsoft.com/office/drawing/2014/main" id="{456EB746-04AC-85CC-D320-E158B98B39BB}"/>
              </a:ext>
            </a:extLst>
          </p:cNvPr>
          <p:cNvSpPr/>
          <p:nvPr/>
        </p:nvSpPr>
        <p:spPr>
          <a:xfrm>
            <a:off x="2508046" y="2849491"/>
            <a:ext cx="7093511" cy="2225475"/>
          </a:xfrm>
          <a:custGeom>
            <a:avLst/>
            <a:gdLst/>
            <a:ahLst/>
            <a:cxnLst/>
            <a:rect l="l" t="t" r="r" b="b"/>
            <a:pathLst>
              <a:path w="5104130" h="1899920">
                <a:moveTo>
                  <a:pt x="0" y="1899539"/>
                </a:moveTo>
                <a:lnTo>
                  <a:pt x="29337" y="1899539"/>
                </a:lnTo>
                <a:lnTo>
                  <a:pt x="29337" y="1880108"/>
                </a:lnTo>
                <a:lnTo>
                  <a:pt x="105410" y="1880108"/>
                </a:lnTo>
                <a:lnTo>
                  <a:pt x="105410" y="1860677"/>
                </a:lnTo>
                <a:lnTo>
                  <a:pt x="137287" y="1860677"/>
                </a:lnTo>
                <a:lnTo>
                  <a:pt x="137287" y="1841246"/>
                </a:lnTo>
                <a:lnTo>
                  <a:pt x="191135" y="1841246"/>
                </a:lnTo>
                <a:lnTo>
                  <a:pt x="191135" y="1821688"/>
                </a:lnTo>
                <a:lnTo>
                  <a:pt x="269621" y="1821688"/>
                </a:lnTo>
                <a:lnTo>
                  <a:pt x="269621" y="1802257"/>
                </a:lnTo>
                <a:lnTo>
                  <a:pt x="377444" y="1802257"/>
                </a:lnTo>
                <a:lnTo>
                  <a:pt x="377444" y="1782699"/>
                </a:lnTo>
                <a:lnTo>
                  <a:pt x="392176" y="1782699"/>
                </a:lnTo>
                <a:lnTo>
                  <a:pt x="392176" y="1763014"/>
                </a:lnTo>
                <a:lnTo>
                  <a:pt x="414274" y="1763014"/>
                </a:lnTo>
                <a:lnTo>
                  <a:pt x="414274" y="1743456"/>
                </a:lnTo>
                <a:lnTo>
                  <a:pt x="421640" y="1743456"/>
                </a:lnTo>
                <a:lnTo>
                  <a:pt x="421640" y="1723898"/>
                </a:lnTo>
                <a:lnTo>
                  <a:pt x="740283" y="1723898"/>
                </a:lnTo>
                <a:lnTo>
                  <a:pt x="740283" y="1704086"/>
                </a:lnTo>
                <a:lnTo>
                  <a:pt x="779526" y="1704086"/>
                </a:lnTo>
                <a:lnTo>
                  <a:pt x="779526" y="1684274"/>
                </a:lnTo>
                <a:lnTo>
                  <a:pt x="781939" y="1684274"/>
                </a:lnTo>
                <a:lnTo>
                  <a:pt x="781939" y="1664462"/>
                </a:lnTo>
                <a:lnTo>
                  <a:pt x="924179" y="1664462"/>
                </a:lnTo>
                <a:lnTo>
                  <a:pt x="924179" y="1644650"/>
                </a:lnTo>
                <a:lnTo>
                  <a:pt x="933958" y="1644650"/>
                </a:lnTo>
                <a:lnTo>
                  <a:pt x="933958" y="1604899"/>
                </a:lnTo>
                <a:lnTo>
                  <a:pt x="978154" y="1604899"/>
                </a:lnTo>
                <a:lnTo>
                  <a:pt x="978154" y="1585087"/>
                </a:lnTo>
                <a:lnTo>
                  <a:pt x="990346" y="1585087"/>
                </a:lnTo>
                <a:lnTo>
                  <a:pt x="990346" y="1565148"/>
                </a:lnTo>
                <a:lnTo>
                  <a:pt x="1103122" y="1565148"/>
                </a:lnTo>
                <a:lnTo>
                  <a:pt x="1103122" y="1545336"/>
                </a:lnTo>
                <a:lnTo>
                  <a:pt x="1179195" y="1545336"/>
                </a:lnTo>
                <a:lnTo>
                  <a:pt x="1179195" y="1525397"/>
                </a:lnTo>
                <a:lnTo>
                  <a:pt x="1218438" y="1525397"/>
                </a:lnTo>
                <a:lnTo>
                  <a:pt x="1218438" y="1505585"/>
                </a:lnTo>
                <a:lnTo>
                  <a:pt x="1250188" y="1505585"/>
                </a:lnTo>
                <a:lnTo>
                  <a:pt x="1250188" y="1485646"/>
                </a:lnTo>
                <a:lnTo>
                  <a:pt x="1282065" y="1485646"/>
                </a:lnTo>
                <a:lnTo>
                  <a:pt x="1282065" y="1465707"/>
                </a:lnTo>
                <a:lnTo>
                  <a:pt x="1316482" y="1465707"/>
                </a:lnTo>
                <a:lnTo>
                  <a:pt x="1316482" y="1445768"/>
                </a:lnTo>
                <a:lnTo>
                  <a:pt x="1353185" y="1445768"/>
                </a:lnTo>
                <a:lnTo>
                  <a:pt x="1353185" y="1425828"/>
                </a:lnTo>
                <a:lnTo>
                  <a:pt x="1505204" y="1425828"/>
                </a:lnTo>
                <a:lnTo>
                  <a:pt x="1505204" y="1405636"/>
                </a:lnTo>
                <a:lnTo>
                  <a:pt x="1524762" y="1405636"/>
                </a:lnTo>
                <a:lnTo>
                  <a:pt x="1524762" y="1385570"/>
                </a:lnTo>
                <a:lnTo>
                  <a:pt x="1542034" y="1385570"/>
                </a:lnTo>
                <a:lnTo>
                  <a:pt x="1542034" y="1365377"/>
                </a:lnTo>
                <a:lnTo>
                  <a:pt x="1554226" y="1365377"/>
                </a:lnTo>
                <a:lnTo>
                  <a:pt x="1554226" y="1345311"/>
                </a:lnTo>
                <a:lnTo>
                  <a:pt x="1559179" y="1345311"/>
                </a:lnTo>
                <a:lnTo>
                  <a:pt x="1559179" y="1325245"/>
                </a:lnTo>
                <a:lnTo>
                  <a:pt x="1566545" y="1325245"/>
                </a:lnTo>
                <a:lnTo>
                  <a:pt x="1566545" y="1305052"/>
                </a:lnTo>
                <a:lnTo>
                  <a:pt x="1620393" y="1305052"/>
                </a:lnTo>
                <a:lnTo>
                  <a:pt x="1620393" y="1284986"/>
                </a:lnTo>
                <a:lnTo>
                  <a:pt x="1720977" y="1284986"/>
                </a:lnTo>
                <a:lnTo>
                  <a:pt x="1720977" y="1264665"/>
                </a:lnTo>
                <a:lnTo>
                  <a:pt x="1733169" y="1264665"/>
                </a:lnTo>
                <a:lnTo>
                  <a:pt x="1733169" y="1244219"/>
                </a:lnTo>
                <a:lnTo>
                  <a:pt x="1772412" y="1244219"/>
                </a:lnTo>
                <a:lnTo>
                  <a:pt x="1772412" y="1223518"/>
                </a:lnTo>
                <a:lnTo>
                  <a:pt x="1792097" y="1223518"/>
                </a:lnTo>
                <a:lnTo>
                  <a:pt x="1792097" y="1181862"/>
                </a:lnTo>
                <a:lnTo>
                  <a:pt x="1806702" y="1181862"/>
                </a:lnTo>
                <a:lnTo>
                  <a:pt x="1806702" y="1161161"/>
                </a:lnTo>
                <a:lnTo>
                  <a:pt x="1902332" y="1161161"/>
                </a:lnTo>
                <a:lnTo>
                  <a:pt x="1902332" y="1139952"/>
                </a:lnTo>
                <a:lnTo>
                  <a:pt x="1948941" y="1139952"/>
                </a:lnTo>
                <a:lnTo>
                  <a:pt x="1948941" y="1118743"/>
                </a:lnTo>
                <a:lnTo>
                  <a:pt x="1985772" y="1118743"/>
                </a:lnTo>
                <a:lnTo>
                  <a:pt x="1985772" y="1097407"/>
                </a:lnTo>
                <a:lnTo>
                  <a:pt x="1995551" y="1097407"/>
                </a:lnTo>
                <a:lnTo>
                  <a:pt x="1995551" y="1075944"/>
                </a:lnTo>
                <a:lnTo>
                  <a:pt x="2017522" y="1075944"/>
                </a:lnTo>
                <a:lnTo>
                  <a:pt x="2017522" y="1054481"/>
                </a:lnTo>
                <a:lnTo>
                  <a:pt x="2069084" y="1054481"/>
                </a:lnTo>
                <a:lnTo>
                  <a:pt x="2069084" y="1032763"/>
                </a:lnTo>
                <a:lnTo>
                  <a:pt x="2157349" y="1032763"/>
                </a:lnTo>
                <a:lnTo>
                  <a:pt x="2157349" y="1010665"/>
                </a:lnTo>
                <a:lnTo>
                  <a:pt x="2191639" y="1010665"/>
                </a:lnTo>
                <a:lnTo>
                  <a:pt x="2191639" y="988440"/>
                </a:lnTo>
                <a:lnTo>
                  <a:pt x="2279904" y="988440"/>
                </a:lnTo>
                <a:lnTo>
                  <a:pt x="2279904" y="965835"/>
                </a:lnTo>
                <a:lnTo>
                  <a:pt x="2431923" y="965835"/>
                </a:lnTo>
                <a:lnTo>
                  <a:pt x="2431923" y="942594"/>
                </a:lnTo>
                <a:lnTo>
                  <a:pt x="2434336" y="942594"/>
                </a:lnTo>
                <a:lnTo>
                  <a:pt x="2434336" y="919352"/>
                </a:lnTo>
                <a:lnTo>
                  <a:pt x="2493137" y="919352"/>
                </a:lnTo>
                <a:lnTo>
                  <a:pt x="2493137" y="895858"/>
                </a:lnTo>
                <a:lnTo>
                  <a:pt x="2500503" y="895858"/>
                </a:lnTo>
                <a:lnTo>
                  <a:pt x="2500503" y="872489"/>
                </a:lnTo>
                <a:lnTo>
                  <a:pt x="2544699" y="872489"/>
                </a:lnTo>
                <a:lnTo>
                  <a:pt x="2544699" y="848995"/>
                </a:lnTo>
                <a:lnTo>
                  <a:pt x="2672206" y="848995"/>
                </a:lnTo>
                <a:lnTo>
                  <a:pt x="2672206" y="824484"/>
                </a:lnTo>
                <a:lnTo>
                  <a:pt x="2711323" y="824484"/>
                </a:lnTo>
                <a:lnTo>
                  <a:pt x="2711323" y="799973"/>
                </a:lnTo>
                <a:lnTo>
                  <a:pt x="2753105" y="799973"/>
                </a:lnTo>
                <a:lnTo>
                  <a:pt x="2753105" y="775208"/>
                </a:lnTo>
                <a:lnTo>
                  <a:pt x="2762885" y="775208"/>
                </a:lnTo>
                <a:lnTo>
                  <a:pt x="2762885" y="750570"/>
                </a:lnTo>
                <a:lnTo>
                  <a:pt x="2988437" y="750570"/>
                </a:lnTo>
                <a:lnTo>
                  <a:pt x="2988437" y="724535"/>
                </a:lnTo>
                <a:lnTo>
                  <a:pt x="3392931" y="724535"/>
                </a:lnTo>
                <a:lnTo>
                  <a:pt x="3392931" y="696595"/>
                </a:lnTo>
                <a:lnTo>
                  <a:pt x="3532631" y="696595"/>
                </a:lnTo>
                <a:lnTo>
                  <a:pt x="3532631" y="667512"/>
                </a:lnTo>
                <a:lnTo>
                  <a:pt x="3615943" y="667512"/>
                </a:lnTo>
                <a:lnTo>
                  <a:pt x="3615943" y="637921"/>
                </a:lnTo>
                <a:lnTo>
                  <a:pt x="3635629" y="637921"/>
                </a:lnTo>
                <a:lnTo>
                  <a:pt x="3635629" y="608330"/>
                </a:lnTo>
                <a:lnTo>
                  <a:pt x="3687064" y="608330"/>
                </a:lnTo>
                <a:lnTo>
                  <a:pt x="3687064" y="578358"/>
                </a:lnTo>
                <a:lnTo>
                  <a:pt x="4027804" y="578358"/>
                </a:lnTo>
                <a:lnTo>
                  <a:pt x="4027804" y="546481"/>
                </a:lnTo>
                <a:lnTo>
                  <a:pt x="4243578" y="546481"/>
                </a:lnTo>
                <a:lnTo>
                  <a:pt x="4243578" y="512063"/>
                </a:lnTo>
                <a:lnTo>
                  <a:pt x="4282821" y="512063"/>
                </a:lnTo>
                <a:lnTo>
                  <a:pt x="4282821" y="476885"/>
                </a:lnTo>
                <a:lnTo>
                  <a:pt x="4344162" y="476885"/>
                </a:lnTo>
                <a:lnTo>
                  <a:pt x="4344162" y="439420"/>
                </a:lnTo>
                <a:lnTo>
                  <a:pt x="4356354" y="439420"/>
                </a:lnTo>
                <a:lnTo>
                  <a:pt x="4356354" y="401827"/>
                </a:lnTo>
                <a:lnTo>
                  <a:pt x="4461764" y="401827"/>
                </a:lnTo>
                <a:lnTo>
                  <a:pt x="4461764" y="353695"/>
                </a:lnTo>
                <a:lnTo>
                  <a:pt x="4648073" y="353695"/>
                </a:lnTo>
                <a:lnTo>
                  <a:pt x="4648073" y="286893"/>
                </a:lnTo>
                <a:lnTo>
                  <a:pt x="4684903" y="286893"/>
                </a:lnTo>
                <a:lnTo>
                  <a:pt x="4684903" y="213740"/>
                </a:lnTo>
                <a:lnTo>
                  <a:pt x="4805045" y="213740"/>
                </a:lnTo>
                <a:lnTo>
                  <a:pt x="4805045" y="122427"/>
                </a:lnTo>
                <a:lnTo>
                  <a:pt x="4868799" y="122427"/>
                </a:lnTo>
                <a:lnTo>
                  <a:pt x="4868799" y="0"/>
                </a:lnTo>
                <a:lnTo>
                  <a:pt x="5103876" y="0"/>
                </a:lnTo>
              </a:path>
            </a:pathLst>
          </a:custGeom>
          <a:ln w="25400">
            <a:solidFill>
              <a:srgbClr val="FF0000"/>
            </a:solidFill>
          </a:ln>
        </p:spPr>
        <p:txBody>
          <a:bodyPr wrap="square" lIns="0" tIns="0" rIns="0" bIns="0" rtlCol="0"/>
          <a:lstStyle/>
          <a:p>
            <a:endParaRPr sz="2000">
              <a:solidFill>
                <a:prstClr val="black"/>
              </a:solidFill>
              <a:latin typeface="Arial" panose="020B0604020202020204"/>
            </a:endParaRPr>
          </a:p>
        </p:txBody>
      </p:sp>
      <p:sp>
        <p:nvSpPr>
          <p:cNvPr id="93" name="object 15">
            <a:extLst>
              <a:ext uri="{FF2B5EF4-FFF2-40B4-BE49-F238E27FC236}">
                <a16:creationId xmlns:a16="http://schemas.microsoft.com/office/drawing/2014/main" id="{5F06A069-4CD4-C2BE-9125-5AB10A0CC905}"/>
              </a:ext>
            </a:extLst>
          </p:cNvPr>
          <p:cNvSpPr/>
          <p:nvPr/>
        </p:nvSpPr>
        <p:spPr>
          <a:xfrm>
            <a:off x="2508046" y="3598209"/>
            <a:ext cx="7093511" cy="1476460"/>
          </a:xfrm>
          <a:custGeom>
            <a:avLst/>
            <a:gdLst/>
            <a:ahLst/>
            <a:cxnLst/>
            <a:rect l="l" t="t" r="r" b="b"/>
            <a:pathLst>
              <a:path w="5104130" h="1260475">
                <a:moveTo>
                  <a:pt x="0" y="1260348"/>
                </a:moveTo>
                <a:lnTo>
                  <a:pt x="173990" y="1260348"/>
                </a:lnTo>
                <a:lnTo>
                  <a:pt x="173990" y="1242060"/>
                </a:lnTo>
                <a:lnTo>
                  <a:pt x="193675" y="1242060"/>
                </a:lnTo>
                <a:lnTo>
                  <a:pt x="193675" y="1223772"/>
                </a:lnTo>
                <a:lnTo>
                  <a:pt x="330962" y="1223772"/>
                </a:lnTo>
                <a:lnTo>
                  <a:pt x="330962" y="1205484"/>
                </a:lnTo>
                <a:lnTo>
                  <a:pt x="399541" y="1205484"/>
                </a:lnTo>
                <a:lnTo>
                  <a:pt x="399541" y="1187196"/>
                </a:lnTo>
                <a:lnTo>
                  <a:pt x="453516" y="1187196"/>
                </a:lnTo>
                <a:lnTo>
                  <a:pt x="453516" y="1168781"/>
                </a:lnTo>
                <a:lnTo>
                  <a:pt x="485394" y="1168781"/>
                </a:lnTo>
                <a:lnTo>
                  <a:pt x="485394" y="1150366"/>
                </a:lnTo>
                <a:lnTo>
                  <a:pt x="517271" y="1150366"/>
                </a:lnTo>
                <a:lnTo>
                  <a:pt x="517271" y="1113536"/>
                </a:lnTo>
                <a:lnTo>
                  <a:pt x="536829" y="1113536"/>
                </a:lnTo>
                <a:lnTo>
                  <a:pt x="536829" y="1095248"/>
                </a:lnTo>
                <a:lnTo>
                  <a:pt x="566293" y="1095248"/>
                </a:lnTo>
                <a:lnTo>
                  <a:pt x="566293" y="1076833"/>
                </a:lnTo>
                <a:lnTo>
                  <a:pt x="642239" y="1076833"/>
                </a:lnTo>
                <a:lnTo>
                  <a:pt x="642239" y="1058418"/>
                </a:lnTo>
                <a:lnTo>
                  <a:pt x="661924" y="1058418"/>
                </a:lnTo>
                <a:lnTo>
                  <a:pt x="661924" y="1040003"/>
                </a:lnTo>
                <a:lnTo>
                  <a:pt x="701040" y="1040003"/>
                </a:lnTo>
                <a:lnTo>
                  <a:pt x="701040" y="1021588"/>
                </a:lnTo>
                <a:lnTo>
                  <a:pt x="784479" y="1021588"/>
                </a:lnTo>
                <a:lnTo>
                  <a:pt x="784479" y="1003046"/>
                </a:lnTo>
                <a:lnTo>
                  <a:pt x="813816" y="1003046"/>
                </a:lnTo>
                <a:lnTo>
                  <a:pt x="813816" y="984631"/>
                </a:lnTo>
                <a:lnTo>
                  <a:pt x="921766" y="984631"/>
                </a:lnTo>
                <a:lnTo>
                  <a:pt x="921766" y="966216"/>
                </a:lnTo>
                <a:lnTo>
                  <a:pt x="965835" y="966216"/>
                </a:lnTo>
                <a:lnTo>
                  <a:pt x="965835" y="947674"/>
                </a:lnTo>
                <a:lnTo>
                  <a:pt x="1071245" y="947674"/>
                </a:lnTo>
                <a:lnTo>
                  <a:pt x="1071245" y="929132"/>
                </a:lnTo>
                <a:lnTo>
                  <a:pt x="1127633" y="929132"/>
                </a:lnTo>
                <a:lnTo>
                  <a:pt x="1127633" y="910590"/>
                </a:lnTo>
                <a:lnTo>
                  <a:pt x="1134999" y="910590"/>
                </a:lnTo>
                <a:lnTo>
                  <a:pt x="1134999" y="892048"/>
                </a:lnTo>
                <a:lnTo>
                  <a:pt x="1348359" y="892048"/>
                </a:lnTo>
                <a:lnTo>
                  <a:pt x="1348359" y="873379"/>
                </a:lnTo>
                <a:lnTo>
                  <a:pt x="1353185" y="873379"/>
                </a:lnTo>
                <a:lnTo>
                  <a:pt x="1353185" y="854837"/>
                </a:lnTo>
                <a:lnTo>
                  <a:pt x="1458595" y="854837"/>
                </a:lnTo>
                <a:lnTo>
                  <a:pt x="1458595" y="836168"/>
                </a:lnTo>
                <a:lnTo>
                  <a:pt x="1537081" y="836168"/>
                </a:lnTo>
                <a:lnTo>
                  <a:pt x="1537081" y="817499"/>
                </a:lnTo>
                <a:lnTo>
                  <a:pt x="1676781" y="817499"/>
                </a:lnTo>
                <a:lnTo>
                  <a:pt x="1676781" y="798576"/>
                </a:lnTo>
                <a:lnTo>
                  <a:pt x="1765046" y="798576"/>
                </a:lnTo>
                <a:lnTo>
                  <a:pt x="1765046" y="779399"/>
                </a:lnTo>
                <a:lnTo>
                  <a:pt x="1794510" y="779399"/>
                </a:lnTo>
                <a:lnTo>
                  <a:pt x="1794510" y="760095"/>
                </a:lnTo>
                <a:lnTo>
                  <a:pt x="1868042" y="760095"/>
                </a:lnTo>
                <a:lnTo>
                  <a:pt x="1868042" y="740664"/>
                </a:lnTo>
                <a:lnTo>
                  <a:pt x="2000377" y="740664"/>
                </a:lnTo>
                <a:lnTo>
                  <a:pt x="2000377" y="720725"/>
                </a:lnTo>
                <a:lnTo>
                  <a:pt x="2110740" y="720725"/>
                </a:lnTo>
                <a:lnTo>
                  <a:pt x="2110740" y="700659"/>
                </a:lnTo>
                <a:lnTo>
                  <a:pt x="2184273" y="700659"/>
                </a:lnTo>
                <a:lnTo>
                  <a:pt x="2184273" y="680085"/>
                </a:lnTo>
                <a:lnTo>
                  <a:pt x="2323973" y="680085"/>
                </a:lnTo>
                <a:lnTo>
                  <a:pt x="2323973" y="659130"/>
                </a:lnTo>
                <a:lnTo>
                  <a:pt x="2510281" y="659130"/>
                </a:lnTo>
                <a:lnTo>
                  <a:pt x="2510281" y="637413"/>
                </a:lnTo>
                <a:lnTo>
                  <a:pt x="2711323" y="637413"/>
                </a:lnTo>
                <a:lnTo>
                  <a:pt x="2711323" y="614680"/>
                </a:lnTo>
                <a:lnTo>
                  <a:pt x="3110991" y="614680"/>
                </a:lnTo>
                <a:lnTo>
                  <a:pt x="3110991" y="590169"/>
                </a:lnTo>
                <a:lnTo>
                  <a:pt x="3118357" y="590169"/>
                </a:lnTo>
                <a:lnTo>
                  <a:pt x="3118357" y="565531"/>
                </a:lnTo>
                <a:lnTo>
                  <a:pt x="3260471" y="565531"/>
                </a:lnTo>
                <a:lnTo>
                  <a:pt x="3260471" y="540639"/>
                </a:lnTo>
                <a:lnTo>
                  <a:pt x="3353689" y="540639"/>
                </a:lnTo>
                <a:lnTo>
                  <a:pt x="3353689" y="515493"/>
                </a:lnTo>
                <a:lnTo>
                  <a:pt x="3557142" y="515493"/>
                </a:lnTo>
                <a:lnTo>
                  <a:pt x="3557142" y="489204"/>
                </a:lnTo>
                <a:lnTo>
                  <a:pt x="3662553" y="489204"/>
                </a:lnTo>
                <a:lnTo>
                  <a:pt x="3662553" y="462280"/>
                </a:lnTo>
                <a:lnTo>
                  <a:pt x="3831716" y="462280"/>
                </a:lnTo>
                <a:lnTo>
                  <a:pt x="3831716" y="434721"/>
                </a:lnTo>
                <a:lnTo>
                  <a:pt x="4020439" y="434721"/>
                </a:lnTo>
                <a:lnTo>
                  <a:pt x="4020439" y="404749"/>
                </a:lnTo>
                <a:lnTo>
                  <a:pt x="4027804" y="404749"/>
                </a:lnTo>
                <a:lnTo>
                  <a:pt x="4027804" y="374777"/>
                </a:lnTo>
                <a:lnTo>
                  <a:pt x="4116069" y="374777"/>
                </a:lnTo>
                <a:lnTo>
                  <a:pt x="4116069" y="344297"/>
                </a:lnTo>
                <a:lnTo>
                  <a:pt x="4135754" y="344297"/>
                </a:lnTo>
                <a:lnTo>
                  <a:pt x="4135754" y="313690"/>
                </a:lnTo>
                <a:lnTo>
                  <a:pt x="4187190" y="313690"/>
                </a:lnTo>
                <a:lnTo>
                  <a:pt x="4187190" y="281813"/>
                </a:lnTo>
                <a:lnTo>
                  <a:pt x="4297553" y="281813"/>
                </a:lnTo>
                <a:lnTo>
                  <a:pt x="4297553" y="245745"/>
                </a:lnTo>
                <a:lnTo>
                  <a:pt x="4738751" y="245745"/>
                </a:lnTo>
                <a:lnTo>
                  <a:pt x="4738751" y="161925"/>
                </a:lnTo>
                <a:lnTo>
                  <a:pt x="4876038" y="161925"/>
                </a:lnTo>
                <a:lnTo>
                  <a:pt x="4876038" y="0"/>
                </a:lnTo>
                <a:lnTo>
                  <a:pt x="5103876" y="0"/>
                </a:lnTo>
              </a:path>
            </a:pathLst>
          </a:custGeom>
          <a:ln w="25400">
            <a:solidFill>
              <a:srgbClr val="0000FF"/>
            </a:solidFill>
          </a:ln>
        </p:spPr>
        <p:txBody>
          <a:bodyPr wrap="square" lIns="0" tIns="0" rIns="0" bIns="0" rtlCol="0"/>
          <a:lstStyle/>
          <a:p>
            <a:endParaRPr sz="2000">
              <a:solidFill>
                <a:prstClr val="black"/>
              </a:solidFill>
              <a:latin typeface="Arial" panose="020B0604020202020204"/>
            </a:endParaRPr>
          </a:p>
        </p:txBody>
      </p:sp>
      <p:sp>
        <p:nvSpPr>
          <p:cNvPr id="101" name="TextBox 100">
            <a:extLst>
              <a:ext uri="{FF2B5EF4-FFF2-40B4-BE49-F238E27FC236}">
                <a16:creationId xmlns:a16="http://schemas.microsoft.com/office/drawing/2014/main" id="{A6FC8066-FCF8-E771-03E3-1AE5CC0127FE}"/>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E3E3F140-74F8-A3EC-2EF3-927873AA45C1}"/>
              </a:ext>
            </a:extLst>
          </p:cNvPr>
          <p:cNvGrpSpPr/>
          <p:nvPr/>
        </p:nvGrpSpPr>
        <p:grpSpPr>
          <a:xfrm>
            <a:off x="2807771" y="2257628"/>
            <a:ext cx="2167260" cy="507831"/>
            <a:chOff x="1373418" y="2871727"/>
            <a:chExt cx="2167260" cy="507831"/>
          </a:xfrm>
        </p:grpSpPr>
        <p:sp>
          <p:nvSpPr>
            <p:cNvPr id="8" name="Rectangle 7">
              <a:extLst>
                <a:ext uri="{FF2B5EF4-FFF2-40B4-BE49-F238E27FC236}">
                  <a16:creationId xmlns:a16="http://schemas.microsoft.com/office/drawing/2014/main" id="{A6EECD73-DD89-D721-D6D0-E71F012C5F2F}"/>
                </a:ext>
              </a:extLst>
            </p:cNvPr>
            <p:cNvSpPr>
              <a:spLocks noChangeArrowheads="1"/>
            </p:cNvSpPr>
            <p:nvPr/>
          </p:nvSpPr>
          <p:spPr bwMode="auto">
            <a:xfrm>
              <a:off x="1373418" y="2871727"/>
              <a:ext cx="216726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dirty="0">
                  <a:ln>
                    <a:noFill/>
                  </a:ln>
                  <a:effectLst/>
                  <a:uLnTx/>
                  <a:uFillTx/>
                  <a:latin typeface="Arial" pitchFamily="34" charset="0"/>
                  <a:ea typeface="+mn-ea"/>
                  <a:cs typeface="Arial" pitchFamily="34" charset="0"/>
                </a:rPr>
                <a:t>ARR: 6.1% </a:t>
              </a:r>
              <a:r>
                <a:rPr kumimoji="0" lang="en-US" alt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(95% CI 1.4, 10.9)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effectLst/>
                <a:uLnTx/>
                <a:uFillTx/>
                <a:latin typeface="Arial" pitchFamily="34" charset="0"/>
                <a:ea typeface="+mn-ea"/>
                <a:cs typeface="Arial" pitchFamily="34" charset="0"/>
              </a:endParaRPr>
            </a:p>
          </p:txBody>
        </p:sp>
        <p:sp>
          <p:nvSpPr>
            <p:cNvPr id="21" name="Rectangle 20">
              <a:extLst>
                <a:ext uri="{FF2B5EF4-FFF2-40B4-BE49-F238E27FC236}">
                  <a16:creationId xmlns:a16="http://schemas.microsoft.com/office/drawing/2014/main" id="{F54D5A7F-4CD1-1580-9948-0D07AEC519C7}"/>
                </a:ext>
              </a:extLst>
            </p:cNvPr>
            <p:cNvSpPr>
              <a:spLocks noChangeArrowheads="1"/>
            </p:cNvSpPr>
            <p:nvPr/>
          </p:nvSpPr>
          <p:spPr bwMode="auto">
            <a:xfrm>
              <a:off x="1373418" y="3127471"/>
              <a:ext cx="1665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effectLst/>
                  <a:uLnTx/>
                  <a:uFillTx/>
                  <a:latin typeface="Arial" pitchFamily="34" charset="0"/>
                  <a:ea typeface="+mn-ea"/>
                  <a:cs typeface="Arial" pitchFamily="34" charset="0"/>
                </a:rPr>
                <a:t>NNT: 16 </a:t>
              </a:r>
              <a:r>
                <a:rPr kumimoji="0" lang="en-US" altLang="en-US" sz="1100" b="0" i="0" u="none" strike="noStrike" kern="1200" cap="none" spc="0" normalizeH="0" baseline="0" noProof="0">
                  <a:ln>
                    <a:noFill/>
                  </a:ln>
                  <a:effectLst/>
                  <a:uLnTx/>
                  <a:uFillTx/>
                  <a:latin typeface="Arial" pitchFamily="34" charset="0"/>
                  <a:ea typeface="+mn-ea"/>
                  <a:cs typeface="Arial" pitchFamily="34" charset="0"/>
                </a:rPr>
                <a:t>(95% CI </a:t>
              </a:r>
              <a:r>
                <a:rPr lang="en-US" sz="1100"/>
                <a:t>9, 72</a:t>
              </a:r>
              <a:r>
                <a:rPr kumimoji="0" lang="en-US" altLang="en-US" sz="1100" b="0" i="0" u="none" strike="noStrike" kern="1200" cap="none" spc="0" normalizeH="0" baseline="0" noProof="0">
                  <a:ln>
                    <a:noFill/>
                  </a:ln>
                  <a:effectLst/>
                  <a:uLnTx/>
                  <a:uFillTx/>
                  <a:latin typeface="Arial" pitchFamily="34" charset="0"/>
                  <a:ea typeface="+mn-ea"/>
                  <a:cs typeface="Arial" pitchFamily="34" charset="0"/>
                </a:rPr>
                <a:t>)</a:t>
              </a:r>
            </a:p>
          </p:txBody>
        </p:sp>
      </p:grpSp>
    </p:spTree>
    <p:extLst>
      <p:ext uri="{BB962C8B-B14F-4D97-AF65-F5344CB8AC3E}">
        <p14:creationId xmlns:p14="http://schemas.microsoft.com/office/powerpoint/2010/main" val="331100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CDF736F2-3CAD-E405-2B91-D90B3EAF870A}"/>
              </a:ext>
            </a:extLst>
          </p:cNvPr>
          <p:cNvGraphicFramePr/>
          <p:nvPr/>
        </p:nvGraphicFramePr>
        <p:xfrm>
          <a:off x="492382" y="1582529"/>
          <a:ext cx="10257269" cy="4791915"/>
        </p:xfrm>
        <a:graphic>
          <a:graphicData uri="http://schemas.openxmlformats.org/drawingml/2006/chart">
            <c:chart xmlns:c="http://schemas.openxmlformats.org/drawingml/2006/chart" xmlns:r="http://schemas.openxmlformats.org/officeDocument/2006/relationships" r:id="rId2"/>
          </a:graphicData>
        </a:graphic>
      </p:graphicFrame>
      <p:sp>
        <p:nvSpPr>
          <p:cNvPr id="12" name="object 7">
            <a:extLst>
              <a:ext uri="{FF2B5EF4-FFF2-40B4-BE49-F238E27FC236}">
                <a16:creationId xmlns:a16="http://schemas.microsoft.com/office/drawing/2014/main" id="{EB3AF884-6757-58B2-17BD-DFA637D93844}"/>
              </a:ext>
            </a:extLst>
          </p:cNvPr>
          <p:cNvSpPr txBox="1"/>
          <p:nvPr/>
        </p:nvSpPr>
        <p:spPr>
          <a:xfrm rot="16200000">
            <a:off x="-1364687" y="3662141"/>
            <a:ext cx="4276173" cy="212879"/>
          </a:xfrm>
          <a:prstGeom prst="rect">
            <a:avLst/>
          </a:prstGeom>
        </p:spPr>
        <p:txBody>
          <a:bodyPr vert="horz" wrap="square" lIns="0" tIns="12700" rIns="0" bIns="0" rtlCol="0">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Primary Composite Endpoint Events</a:t>
            </a:r>
          </a:p>
        </p:txBody>
      </p:sp>
      <p:sp>
        <p:nvSpPr>
          <p:cNvPr id="15" name="object 7">
            <a:extLst>
              <a:ext uri="{FF2B5EF4-FFF2-40B4-BE49-F238E27FC236}">
                <a16:creationId xmlns:a16="http://schemas.microsoft.com/office/drawing/2014/main" id="{AD1E8CFD-86B4-A530-C3C7-0E2EB0056E5F}"/>
              </a:ext>
            </a:extLst>
          </p:cNvPr>
          <p:cNvSpPr txBox="1"/>
          <p:nvPr/>
        </p:nvSpPr>
        <p:spPr>
          <a:xfrm>
            <a:off x="7635191" y="3049224"/>
            <a:ext cx="1586658" cy="212879"/>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kumimoji="0" lang="en-US" sz="1300" b="1" i="0" u="none" strike="noStrike" kern="1200" cap="none" spc="0" normalizeH="0" baseline="0" noProof="0" dirty="0">
                <a:ln>
                  <a:noFill/>
                </a:ln>
                <a:solidFill>
                  <a:srgbClr val="231F20"/>
                </a:solidFill>
                <a:effectLst/>
                <a:uLnTx/>
                <a:uFillTx/>
                <a:latin typeface="Arial" panose="020B0604020202020204" pitchFamily="34" charset="0"/>
                <a:ea typeface="+mn-ea"/>
                <a:cs typeface="Arial" panose="020B0604020202020204" pitchFamily="34" charset="0"/>
              </a:rPr>
              <a:t>153</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 name="object 7">
            <a:extLst>
              <a:ext uri="{FF2B5EF4-FFF2-40B4-BE49-F238E27FC236}">
                <a16:creationId xmlns:a16="http://schemas.microsoft.com/office/drawing/2014/main" id="{014A09F2-4F22-27F3-39E1-1048D74F29A0}"/>
              </a:ext>
            </a:extLst>
          </p:cNvPr>
          <p:cNvSpPr txBox="1"/>
          <p:nvPr/>
        </p:nvSpPr>
        <p:spPr>
          <a:xfrm>
            <a:off x="2988469" y="1808864"/>
            <a:ext cx="1573658" cy="212879"/>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kumimoji="0" lang="en-US" sz="1300" b="1" i="0" u="none" strike="noStrike" kern="1200" cap="none" spc="0" normalizeH="0" baseline="0" noProof="0" dirty="0">
                <a:ln>
                  <a:noFill/>
                </a:ln>
                <a:solidFill>
                  <a:srgbClr val="231F20"/>
                </a:solidFill>
                <a:effectLst/>
                <a:uLnTx/>
                <a:uFillTx/>
                <a:latin typeface="Arial" panose="020B0604020202020204" pitchFamily="34" charset="0"/>
                <a:ea typeface="+mn-ea"/>
                <a:cs typeface="Arial" panose="020B0604020202020204" pitchFamily="34" charset="0"/>
              </a:rPr>
              <a:t>231</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3" name="object 39">
            <a:extLst>
              <a:ext uri="{FF2B5EF4-FFF2-40B4-BE49-F238E27FC236}">
                <a16:creationId xmlns:a16="http://schemas.microsoft.com/office/drawing/2014/main" id="{A0C882A0-3BBC-3F1B-4112-2FE594D3019A}"/>
              </a:ext>
            </a:extLst>
          </p:cNvPr>
          <p:cNvSpPr txBox="1"/>
          <p:nvPr/>
        </p:nvSpPr>
        <p:spPr>
          <a:xfrm>
            <a:off x="10692589" y="4988499"/>
            <a:ext cx="464206" cy="231475"/>
          </a:xfrm>
          <a:prstGeom prst="rect">
            <a:avLst/>
          </a:prstGeom>
        </p:spPr>
        <p:txBody>
          <a:bodyPr vert="horz" wrap="square" lIns="0" tIns="12700" rIns="0" bIns="0" rtlCol="0">
            <a:spAutoFit/>
          </a:bodyPr>
          <a:lstStyle/>
          <a:p>
            <a:pPr lvl="0" algn="ctr">
              <a:spcBef>
                <a:spcPts val="100"/>
              </a:spcBef>
              <a:defRPr/>
            </a:pPr>
            <a:r>
              <a:rPr lang="en-US" sz="1400" b="1">
                <a:latin typeface="Arial" panose="020B0604020202020204" pitchFamily="34" charset="0"/>
                <a:cs typeface="Arial" panose="020B0604020202020204" pitchFamily="34" charset="0"/>
              </a:rPr>
              <a:t>-33</a:t>
            </a:r>
          </a:p>
        </p:txBody>
      </p:sp>
      <p:sp>
        <p:nvSpPr>
          <p:cNvPr id="144" name="object 45">
            <a:extLst>
              <a:ext uri="{FF2B5EF4-FFF2-40B4-BE49-F238E27FC236}">
                <a16:creationId xmlns:a16="http://schemas.microsoft.com/office/drawing/2014/main" id="{2CF5ECC5-310A-DD11-9166-8FDDF5156F70}"/>
              </a:ext>
            </a:extLst>
          </p:cNvPr>
          <p:cNvSpPr txBox="1"/>
          <p:nvPr/>
        </p:nvSpPr>
        <p:spPr>
          <a:xfrm>
            <a:off x="10692589" y="4000619"/>
            <a:ext cx="464206" cy="231475"/>
          </a:xfrm>
          <a:prstGeom prst="rect">
            <a:avLst/>
          </a:prstGeom>
        </p:spPr>
        <p:txBody>
          <a:bodyPr vert="horz" wrap="square" lIns="0" tIns="12700" rIns="0" bIns="0" rtlCol="0">
            <a:spAutoFit/>
          </a:bodyPr>
          <a:lstStyle/>
          <a:p>
            <a:pPr lvl="0" algn="ctr">
              <a:spcBef>
                <a:spcPts val="100"/>
              </a:spcBef>
              <a:defRPr/>
            </a:pPr>
            <a:r>
              <a:rPr lang="en-US" sz="1400" b="1">
                <a:latin typeface="Arial" panose="020B0604020202020204" pitchFamily="34" charset="0"/>
                <a:cs typeface="Arial" panose="020B0604020202020204" pitchFamily="34" charset="0"/>
              </a:rPr>
              <a:t>-26</a:t>
            </a:r>
          </a:p>
        </p:txBody>
      </p:sp>
      <p:sp>
        <p:nvSpPr>
          <p:cNvPr id="145" name="object 36">
            <a:extLst>
              <a:ext uri="{FF2B5EF4-FFF2-40B4-BE49-F238E27FC236}">
                <a16:creationId xmlns:a16="http://schemas.microsoft.com/office/drawing/2014/main" id="{8F2BF0A4-F2FF-C378-04C7-0382E8FC3852}"/>
              </a:ext>
            </a:extLst>
          </p:cNvPr>
          <p:cNvSpPr txBox="1"/>
          <p:nvPr/>
        </p:nvSpPr>
        <p:spPr>
          <a:xfrm>
            <a:off x="10749651" y="3391524"/>
            <a:ext cx="350082" cy="247923"/>
          </a:xfrm>
          <a:prstGeom prst="rect">
            <a:avLst/>
          </a:prstGeom>
        </p:spPr>
        <p:txBody>
          <a:bodyPr vert="horz" wrap="square" lIns="0" tIns="29845" rIns="0" bIns="0" rtlCol="0">
            <a:spAutoFit/>
          </a:bodyPr>
          <a:lstStyle/>
          <a:p>
            <a:pPr lvl="0" algn="ctr">
              <a:spcBef>
                <a:spcPts val="235"/>
              </a:spcBef>
              <a:defRPr/>
            </a:pPr>
            <a:r>
              <a:rPr lang="en-US" sz="1400" b="1">
                <a:solidFill>
                  <a:schemeClr val="bg1">
                    <a:lumMod val="50000"/>
                  </a:schemeClr>
                </a:solidFill>
                <a:latin typeface="Arial" panose="020B0604020202020204" pitchFamily="34" charset="0"/>
                <a:cs typeface="Arial" panose="020B0604020202020204" pitchFamily="34" charset="0"/>
              </a:rPr>
              <a:t>-19</a:t>
            </a:r>
          </a:p>
        </p:txBody>
      </p:sp>
      <p:sp>
        <p:nvSpPr>
          <p:cNvPr id="151" name="object 36">
            <a:extLst>
              <a:ext uri="{FF2B5EF4-FFF2-40B4-BE49-F238E27FC236}">
                <a16:creationId xmlns:a16="http://schemas.microsoft.com/office/drawing/2014/main" id="{90C5A322-4AF9-E2FB-ABDB-5D2FBDDF531D}"/>
              </a:ext>
            </a:extLst>
          </p:cNvPr>
          <p:cNvSpPr txBox="1"/>
          <p:nvPr/>
        </p:nvSpPr>
        <p:spPr>
          <a:xfrm>
            <a:off x="10633338" y="3028760"/>
            <a:ext cx="582708" cy="247923"/>
          </a:xfrm>
          <a:prstGeom prst="rect">
            <a:avLst/>
          </a:prstGeom>
        </p:spPr>
        <p:txBody>
          <a:bodyPr vert="horz" wrap="square" lIns="0" tIns="29845" rIns="0" bIns="0" rtlCol="0">
            <a:spAutoFit/>
          </a:bodyPr>
          <a:lstStyle/>
          <a:p>
            <a:pPr marR="0" lvl="0" algn="ctr" defTabSz="914400" rtl="0" eaLnBrk="1" fontAlgn="auto" latinLnBrk="0" hangingPunct="1">
              <a:lnSpc>
                <a:spcPct val="100000"/>
              </a:lnSpc>
              <a:spcBef>
                <a:spcPts val="235"/>
              </a:spcBef>
              <a:spcAft>
                <a:spcPts val="0"/>
              </a:spcAft>
              <a:buClrTx/>
              <a:buSzTx/>
              <a:buFontTx/>
              <a:buNone/>
              <a:tabLst/>
              <a:defRPr/>
            </a:pPr>
            <a:r>
              <a:rPr lang="en-US" sz="1400" b="1">
                <a:latin typeface="Arial" panose="020B0604020202020204" pitchFamily="34" charset="0"/>
                <a:cs typeface="Arial" panose="020B0604020202020204" pitchFamily="34" charset="0"/>
              </a:rPr>
              <a:t>-78</a:t>
            </a:r>
          </a:p>
        </p:txBody>
      </p:sp>
      <p:grpSp>
        <p:nvGrpSpPr>
          <p:cNvPr id="49" name="Group 48">
            <a:extLst>
              <a:ext uri="{FF2B5EF4-FFF2-40B4-BE49-F238E27FC236}">
                <a16:creationId xmlns:a16="http://schemas.microsoft.com/office/drawing/2014/main" id="{6C817705-669A-9169-E81E-4CC20A560EE5}"/>
              </a:ext>
            </a:extLst>
          </p:cNvPr>
          <p:cNvGrpSpPr/>
          <p:nvPr/>
        </p:nvGrpSpPr>
        <p:grpSpPr>
          <a:xfrm>
            <a:off x="9472004" y="4116356"/>
            <a:ext cx="914667" cy="987880"/>
            <a:chOff x="9415078" y="3925856"/>
            <a:chExt cx="971594" cy="987880"/>
          </a:xfrm>
        </p:grpSpPr>
        <p:sp>
          <p:nvSpPr>
            <p:cNvPr id="153" name="object 40">
              <a:extLst>
                <a:ext uri="{FF2B5EF4-FFF2-40B4-BE49-F238E27FC236}">
                  <a16:creationId xmlns:a16="http://schemas.microsoft.com/office/drawing/2014/main" id="{7229B589-7A57-D56E-5132-7304207CAF00}"/>
                </a:ext>
              </a:extLst>
            </p:cNvPr>
            <p:cNvSpPr/>
            <p:nvPr/>
          </p:nvSpPr>
          <p:spPr>
            <a:xfrm>
              <a:off x="9415078" y="4913736"/>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4" name="object 46">
              <a:extLst>
                <a:ext uri="{FF2B5EF4-FFF2-40B4-BE49-F238E27FC236}">
                  <a16:creationId xmlns:a16="http://schemas.microsoft.com/office/drawing/2014/main" id="{1F42DE32-3CB3-1E86-FF34-98B78E120B38}"/>
                </a:ext>
              </a:extLst>
            </p:cNvPr>
            <p:cNvSpPr/>
            <p:nvPr/>
          </p:nvSpPr>
          <p:spPr>
            <a:xfrm>
              <a:off x="9415078" y="3925856"/>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157" name="object 47">
            <a:extLst>
              <a:ext uri="{FF2B5EF4-FFF2-40B4-BE49-F238E27FC236}">
                <a16:creationId xmlns:a16="http://schemas.microsoft.com/office/drawing/2014/main" id="{5E99610C-F305-F357-6326-4F42F7C66945}"/>
              </a:ext>
            </a:extLst>
          </p:cNvPr>
          <p:cNvSpPr/>
          <p:nvPr/>
        </p:nvSpPr>
        <p:spPr>
          <a:xfrm>
            <a:off x="8740752" y="3152721"/>
            <a:ext cx="1645920"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5" name="object 60">
            <a:extLst>
              <a:ext uri="{FF2B5EF4-FFF2-40B4-BE49-F238E27FC236}">
                <a16:creationId xmlns:a16="http://schemas.microsoft.com/office/drawing/2014/main" id="{7209D280-6584-287B-6E3D-B3EF30509A43}"/>
              </a:ext>
            </a:extLst>
          </p:cNvPr>
          <p:cNvSpPr/>
          <p:nvPr/>
        </p:nvSpPr>
        <p:spPr>
          <a:xfrm>
            <a:off x="6891440" y="1547198"/>
            <a:ext cx="1536192" cy="1417320"/>
          </a:xfrm>
          <a:custGeom>
            <a:avLst/>
            <a:gdLst/>
            <a:ahLst/>
            <a:cxnLst/>
            <a:rect l="l" t="t" r="r" b="b"/>
            <a:pathLst>
              <a:path w="750570" h="800100">
                <a:moveTo>
                  <a:pt x="0" y="0"/>
                </a:moveTo>
                <a:lnTo>
                  <a:pt x="749998" y="0"/>
                </a:lnTo>
                <a:lnTo>
                  <a:pt x="748830" y="80010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6" name="object 61">
            <a:extLst>
              <a:ext uri="{FF2B5EF4-FFF2-40B4-BE49-F238E27FC236}">
                <a16:creationId xmlns:a16="http://schemas.microsoft.com/office/drawing/2014/main" id="{2130C2B2-39CC-A79F-933E-646644E0E9DC}"/>
              </a:ext>
            </a:extLst>
          </p:cNvPr>
          <p:cNvSpPr/>
          <p:nvPr/>
        </p:nvSpPr>
        <p:spPr>
          <a:xfrm>
            <a:off x="3771971" y="1547202"/>
            <a:ext cx="1499616" cy="219456"/>
          </a:xfrm>
          <a:custGeom>
            <a:avLst/>
            <a:gdLst/>
            <a:ahLst/>
            <a:cxnLst/>
            <a:rect l="l" t="t" r="r" b="b"/>
            <a:pathLst>
              <a:path w="688339" h="173989">
                <a:moveTo>
                  <a:pt x="688263" y="0"/>
                </a:moveTo>
                <a:lnTo>
                  <a:pt x="0" y="0"/>
                </a:lnTo>
                <a:lnTo>
                  <a:pt x="1066" y="173723"/>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7" name="object 62">
            <a:extLst>
              <a:ext uri="{FF2B5EF4-FFF2-40B4-BE49-F238E27FC236}">
                <a16:creationId xmlns:a16="http://schemas.microsoft.com/office/drawing/2014/main" id="{F5B01477-FA91-36F4-81F6-435991C6BFFF}"/>
              </a:ext>
            </a:extLst>
          </p:cNvPr>
          <p:cNvSpPr txBox="1"/>
          <p:nvPr/>
        </p:nvSpPr>
        <p:spPr>
          <a:xfrm>
            <a:off x="5001263" y="1255712"/>
            <a:ext cx="2183086" cy="936154"/>
          </a:xfrm>
          <a:prstGeom prst="rect">
            <a:avLst/>
          </a:prstGeom>
          <a:noFill/>
        </p:spPr>
        <p:txBody>
          <a:bodyPr vert="horz" wrap="square" lIns="0" tIns="1270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RR</a:t>
            </a:r>
            <a:r>
              <a:rPr kumimoji="0" lang="it-IT" sz="2300" b="1" i="0" u="none" strike="noStrike" kern="1200" cap="none" spc="-10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lang="it-IT" sz="2300" b="1" i="0" u="none" strike="noStrike" kern="1200" cap="none" spc="-1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0.64</a:t>
            </a:r>
            <a:endParaRPr kumimoji="0" lang="it-IT"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endParaRPr>
          </a:p>
          <a:p>
            <a:pPr marL="0" marR="508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(95% </a:t>
            </a:r>
            <a:r>
              <a:rPr kumimoji="0" lang="it-IT" sz="1400" b="0"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CI</a:t>
            </a:r>
            <a:r>
              <a:rPr kumimoji="0" lang="it-IT" sz="1400" b="0" i="0" u="none" strike="noStrike" kern="1200" cap="none" spc="-9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0.45, 0.90) </a:t>
            </a:r>
            <a:b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br>
            <a:r>
              <a:rPr kumimoji="0" lang="it-IT"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P=0.010</a:t>
            </a:r>
          </a:p>
        </p:txBody>
      </p:sp>
      <p:sp>
        <p:nvSpPr>
          <p:cNvPr id="168" name="TextBox 167">
            <a:extLst>
              <a:ext uri="{FF2B5EF4-FFF2-40B4-BE49-F238E27FC236}">
                <a16:creationId xmlns:a16="http://schemas.microsoft.com/office/drawing/2014/main" id="{FF41A8F5-9462-B1EF-289A-5017B717CD10}"/>
              </a:ext>
            </a:extLst>
          </p:cNvPr>
          <p:cNvSpPr txBox="1"/>
          <p:nvPr/>
        </p:nvSpPr>
        <p:spPr>
          <a:xfrm>
            <a:off x="8450168" y="1431785"/>
            <a:ext cx="3614500" cy="3508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36% Reduction in Total Events</a:t>
            </a:r>
            <a:endParaRPr kumimoji="0" lang="en-US" sz="1700" b="1" i="0" u="none" strike="noStrike" kern="1200" cap="none" spc="0" normalizeH="0" baseline="30000" noProof="0">
              <a:ln>
                <a:noFill/>
              </a:ln>
              <a:solidFill>
                <a:srgbClr val="0000FF"/>
              </a:solidFill>
              <a:effectLst/>
              <a:uLnTx/>
              <a:uFillTx/>
              <a:latin typeface="Arial" panose="020B0604020202020204" pitchFamily="34" charset="0"/>
              <a:ea typeface="+mn-ea"/>
              <a:cs typeface="Arial" panose="020B0604020202020204" pitchFamily="34" charset="0"/>
            </a:endParaRPr>
          </a:p>
        </p:txBody>
      </p:sp>
      <p:cxnSp>
        <p:nvCxnSpPr>
          <p:cNvPr id="33" name="Straight Connector 32">
            <a:extLst>
              <a:ext uri="{FF2B5EF4-FFF2-40B4-BE49-F238E27FC236}">
                <a16:creationId xmlns:a16="http://schemas.microsoft.com/office/drawing/2014/main" id="{A055BDEE-A8CC-A7B2-8547-E32617940F7A}"/>
              </a:ext>
            </a:extLst>
          </p:cNvPr>
          <p:cNvCxnSpPr>
            <a:cxnSpLocks/>
          </p:cNvCxnSpPr>
          <p:nvPr/>
        </p:nvCxnSpPr>
        <p:spPr>
          <a:xfrm>
            <a:off x="4645436" y="2639829"/>
            <a:ext cx="2894740" cy="10881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A446E7-CA7C-561B-3D2E-2248535D4F60}"/>
              </a:ext>
            </a:extLst>
          </p:cNvPr>
          <p:cNvCxnSpPr>
            <a:cxnSpLocks/>
          </p:cNvCxnSpPr>
          <p:nvPr/>
        </p:nvCxnSpPr>
        <p:spPr>
          <a:xfrm>
            <a:off x="4645436" y="3395416"/>
            <a:ext cx="2894740" cy="72237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C6BEA59-F899-AAFD-CA8A-0C209F13B88E}"/>
              </a:ext>
            </a:extLst>
          </p:cNvPr>
          <p:cNvCxnSpPr>
            <a:cxnSpLocks/>
          </p:cNvCxnSpPr>
          <p:nvPr/>
        </p:nvCxnSpPr>
        <p:spPr>
          <a:xfrm>
            <a:off x="4645436" y="4821147"/>
            <a:ext cx="2894740" cy="27432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79F45E75-2765-7C38-B85D-0818D10D26C1}"/>
              </a:ext>
            </a:extLst>
          </p:cNvPr>
          <p:cNvSpPr/>
          <p:nvPr/>
        </p:nvSpPr>
        <p:spPr bwMode="white">
          <a:xfrm>
            <a:off x="5462461" y="2246016"/>
            <a:ext cx="1260690" cy="3417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bject 58">
            <a:extLst>
              <a:ext uri="{FF2B5EF4-FFF2-40B4-BE49-F238E27FC236}">
                <a16:creationId xmlns:a16="http://schemas.microsoft.com/office/drawing/2014/main" id="{54166627-DCCD-79FB-9DB3-35AF230694EF}"/>
              </a:ext>
            </a:extLst>
          </p:cNvPr>
          <p:cNvSpPr txBox="1"/>
          <p:nvPr/>
        </p:nvSpPr>
        <p:spPr>
          <a:xfrm>
            <a:off x="5283856" y="4862047"/>
            <a:ext cx="1617900"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a:ea typeface="+mn-ea"/>
                <a:cs typeface="Arial"/>
              </a:rPr>
              <a:t>1</a:t>
            </a:r>
            <a:r>
              <a:rPr kumimoji="0" lang="en-US" sz="1300" b="1" i="0" u="none" strike="noStrike" kern="1200" cap="none" spc="0" normalizeH="0" baseline="34722" noProof="0" dirty="0">
                <a:ln>
                  <a:noFill/>
                </a:ln>
                <a:solidFill>
                  <a:prstClr val="black"/>
                </a:solidFill>
                <a:effectLst/>
                <a:uLnTx/>
                <a:uFillTx/>
                <a:latin typeface="Arial"/>
                <a:ea typeface="+mn-ea"/>
                <a:cs typeface="Arial"/>
              </a:rPr>
              <a:t>st </a:t>
            </a:r>
            <a:r>
              <a:rPr kumimoji="0" lang="en-US" sz="1300" b="1" i="0" u="none" strike="noStrike" kern="1200" cap="none" spc="0" normalizeH="0" baseline="0" noProof="0" dirty="0">
                <a:ln>
                  <a:noFill/>
                </a:ln>
                <a:solidFill>
                  <a:prstClr val="black"/>
                </a:solidFill>
                <a:effectLst/>
                <a:uLnTx/>
                <a:uFillTx/>
                <a:latin typeface="Arial"/>
                <a:ea typeface="+mn-ea"/>
                <a:cs typeface="Arial"/>
              </a:rPr>
              <a:t>Event</a:t>
            </a:r>
            <a:endParaRPr lang="en-US" sz="1300" dirty="0">
              <a:solidFill>
                <a:prstClr val="black"/>
              </a:solidFill>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a:rPr>
              <a:t>HR 0.63</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(95% CI 0.48, 0.84)</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P=0.002</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4" name="object 57">
            <a:extLst>
              <a:ext uri="{FF2B5EF4-FFF2-40B4-BE49-F238E27FC236}">
                <a16:creationId xmlns:a16="http://schemas.microsoft.com/office/drawing/2014/main" id="{01944AEE-4A8E-21DD-21E6-49ACB2A7E50D}"/>
              </a:ext>
            </a:extLst>
          </p:cNvPr>
          <p:cNvSpPr txBox="1"/>
          <p:nvPr/>
        </p:nvSpPr>
        <p:spPr>
          <a:xfrm>
            <a:off x="5266910" y="3628836"/>
            <a:ext cx="1651792"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a:ea typeface="+mn-ea"/>
                <a:cs typeface="Arial"/>
              </a:rPr>
              <a:t>2</a:t>
            </a:r>
            <a:r>
              <a:rPr kumimoji="0" lang="en-US" sz="1300" b="1" i="0" u="none" strike="noStrike" kern="1200" cap="none" spc="0" normalizeH="0" baseline="30000" noProof="0" dirty="0">
                <a:ln>
                  <a:noFill/>
                </a:ln>
                <a:solidFill>
                  <a:prstClr val="black"/>
                </a:solidFill>
                <a:effectLst/>
                <a:uLnTx/>
                <a:uFillTx/>
                <a:latin typeface="Arial"/>
                <a:ea typeface="+mn-ea"/>
                <a:cs typeface="Arial"/>
              </a:rPr>
              <a:t>nd</a:t>
            </a:r>
            <a:r>
              <a:rPr kumimoji="0" lang="en-US" sz="1300" b="1" i="0" u="none" strike="noStrike" kern="1200" cap="none" spc="0" normalizeH="0" baseline="34722" noProof="0" dirty="0">
                <a:ln>
                  <a:noFill/>
                </a:ln>
                <a:solidFill>
                  <a:prstClr val="black"/>
                </a:solidFill>
                <a:effectLst/>
                <a:uLnTx/>
                <a:uFillTx/>
                <a:latin typeface="Arial"/>
                <a:ea typeface="+mn-ea"/>
                <a:cs typeface="Arial"/>
              </a:rPr>
              <a:t> </a:t>
            </a:r>
            <a:r>
              <a:rPr kumimoji="0" lang="en-US" sz="1300" b="1" i="0" u="none" strike="noStrike" kern="1200" cap="none" spc="0" normalizeH="0" baseline="0" noProof="0" dirty="0">
                <a:ln>
                  <a:noFill/>
                </a:ln>
                <a:solidFill>
                  <a:prstClr val="black"/>
                </a:solidFill>
                <a:effectLst/>
                <a:uLnTx/>
                <a:uFillTx/>
                <a:latin typeface="Arial"/>
                <a:ea typeface="+mn-ea"/>
                <a:cs typeface="Arial"/>
              </a:rPr>
              <a:t>Event</a:t>
            </a:r>
            <a:endParaRPr lang="en-US" sz="1300" dirty="0">
              <a:solidFill>
                <a:prstClr val="black"/>
              </a:solidFill>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a:rPr>
              <a:t>HR 0.55</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(95% CI 0.38, 0.79)</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P=0.001</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object 57">
            <a:extLst>
              <a:ext uri="{FF2B5EF4-FFF2-40B4-BE49-F238E27FC236}">
                <a16:creationId xmlns:a16="http://schemas.microsoft.com/office/drawing/2014/main" id="{A52F1CB3-7741-FA0A-8C78-A19170A0915A}"/>
              </a:ext>
            </a:extLst>
          </p:cNvPr>
          <p:cNvSpPr txBox="1"/>
          <p:nvPr/>
        </p:nvSpPr>
        <p:spPr>
          <a:xfrm>
            <a:off x="5266910" y="2960381"/>
            <a:ext cx="1651792"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fr-FR" sz="1300" b="1" i="0" u="none" strike="noStrike" kern="1200" cap="none" spc="0" normalizeH="0" baseline="0" noProof="0" dirty="0">
                <a:ln>
                  <a:noFill/>
                </a:ln>
                <a:solidFill>
                  <a:prstClr val="black"/>
                </a:solidFill>
                <a:effectLst/>
                <a:uLnTx/>
                <a:uFillTx/>
                <a:latin typeface="Arial"/>
                <a:ea typeface="+mn-ea"/>
                <a:cs typeface="Arial"/>
              </a:rPr>
              <a:t>3</a:t>
            </a:r>
            <a:r>
              <a:rPr kumimoji="0" lang="fr-FR" sz="1300" b="1" i="0" u="none" strike="noStrike" kern="1200" cap="none" spc="0" normalizeH="0" baseline="30000" noProof="0" dirty="0">
                <a:ln>
                  <a:noFill/>
                </a:ln>
                <a:solidFill>
                  <a:prstClr val="black"/>
                </a:solidFill>
                <a:effectLst/>
                <a:uLnTx/>
                <a:uFillTx/>
                <a:latin typeface="Arial"/>
                <a:ea typeface="+mn-ea"/>
                <a:cs typeface="Arial"/>
              </a:rPr>
              <a:t>rd</a:t>
            </a:r>
            <a:r>
              <a:rPr kumimoji="0" lang="fr-FR" sz="1300" b="1" i="0" u="none" strike="noStrike" kern="1200" cap="none" spc="0" normalizeH="0" baseline="34722" noProof="0" dirty="0">
                <a:ln>
                  <a:noFill/>
                </a:ln>
                <a:solidFill>
                  <a:prstClr val="black"/>
                </a:solidFill>
                <a:effectLst/>
                <a:uLnTx/>
                <a:uFillTx/>
                <a:latin typeface="Arial"/>
                <a:ea typeface="+mn-ea"/>
                <a:cs typeface="Arial"/>
              </a:rPr>
              <a:t> </a:t>
            </a:r>
            <a:r>
              <a:rPr kumimoji="0" lang="fr-FR" sz="1300" b="1" i="0" u="none" strike="noStrike" kern="1200" cap="none" spc="0" normalizeH="0" baseline="0" noProof="0" dirty="0">
                <a:ln>
                  <a:noFill/>
                </a:ln>
                <a:solidFill>
                  <a:prstClr val="black"/>
                </a:solidFill>
                <a:effectLst/>
                <a:uLnTx/>
                <a:uFillTx/>
                <a:latin typeface="Arial"/>
                <a:ea typeface="+mn-ea"/>
                <a:cs typeface="Arial"/>
              </a:rPr>
              <a:t>Event</a:t>
            </a:r>
            <a:endParaRPr lang="fr-FR" sz="1300" dirty="0">
              <a:solidFill>
                <a:prstClr val="black"/>
              </a:solidFill>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a:ea typeface="+mn-ea"/>
                <a:cs typeface="Arial"/>
              </a:rPr>
              <a:t>HR 0.44</a:t>
            </a:r>
            <a:br>
              <a:rPr kumimoji="0" lang="fr-FR" sz="1000" b="0" i="0" u="none" strike="noStrike" kern="1200" cap="none" spc="0" normalizeH="0" baseline="0" noProof="0" dirty="0">
                <a:ln>
                  <a:noFill/>
                </a:ln>
                <a:solidFill>
                  <a:prstClr val="black"/>
                </a:solidFill>
                <a:effectLst/>
                <a:uLnTx/>
                <a:uFillTx/>
                <a:latin typeface="Arial"/>
                <a:ea typeface="+mn-ea"/>
                <a:cs typeface="Arial"/>
              </a:rPr>
            </a:br>
            <a:r>
              <a:rPr kumimoji="0" lang="fr-FR" sz="1000" b="0" i="0" u="none" strike="noStrike" kern="1200" cap="none" spc="0" normalizeH="0" baseline="0" noProof="0" dirty="0">
                <a:ln>
                  <a:noFill/>
                </a:ln>
                <a:solidFill>
                  <a:prstClr val="black"/>
                </a:solidFill>
                <a:effectLst/>
                <a:uLnTx/>
                <a:uFillTx/>
                <a:latin typeface="Arial"/>
                <a:ea typeface="+mn-ea"/>
                <a:cs typeface="Arial"/>
              </a:rPr>
              <a:t>(95% CI 0.26, 0.74)</a:t>
            </a:r>
            <a:br>
              <a:rPr kumimoji="0" lang="fr-FR" sz="1000" b="0" i="0" u="none" strike="noStrike" kern="1200" cap="none" spc="0" normalizeH="0" baseline="0" noProof="0" dirty="0">
                <a:ln>
                  <a:noFill/>
                </a:ln>
                <a:solidFill>
                  <a:prstClr val="black"/>
                </a:solidFill>
                <a:effectLst/>
                <a:uLnTx/>
                <a:uFillTx/>
                <a:latin typeface="Arial"/>
                <a:ea typeface="+mn-ea"/>
                <a:cs typeface="Arial"/>
              </a:rPr>
            </a:br>
            <a:r>
              <a:rPr kumimoji="0" lang="fr-FR" sz="1000" b="0" i="0" u="none" strike="noStrike" kern="1200" cap="none" spc="0" normalizeH="0" baseline="0" noProof="0" dirty="0">
                <a:ln>
                  <a:noFill/>
                </a:ln>
                <a:solidFill>
                  <a:prstClr val="black"/>
                </a:solidFill>
                <a:effectLst/>
                <a:uLnTx/>
                <a:uFillTx/>
                <a:latin typeface="Arial"/>
                <a:ea typeface="+mn-ea"/>
                <a:cs typeface="Arial"/>
              </a:rPr>
              <a:t>P=0.002</a:t>
            </a:r>
            <a:endParaRPr kumimoji="0" lang="fr-F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object 57">
            <a:extLst>
              <a:ext uri="{FF2B5EF4-FFF2-40B4-BE49-F238E27FC236}">
                <a16:creationId xmlns:a16="http://schemas.microsoft.com/office/drawing/2014/main" id="{5C773F33-D7CB-F72C-17B1-4D265A611510}"/>
              </a:ext>
            </a:extLst>
          </p:cNvPr>
          <p:cNvSpPr txBox="1"/>
          <p:nvPr/>
        </p:nvSpPr>
        <p:spPr>
          <a:xfrm>
            <a:off x="5266910" y="2298750"/>
            <a:ext cx="1651792"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fr-FR" sz="1300" b="1" i="0" u="none" strike="noStrike" kern="1200" cap="none" spc="0" normalizeH="0" baseline="0" noProof="0" dirty="0">
                <a:ln>
                  <a:noFill/>
                </a:ln>
                <a:solidFill>
                  <a:schemeClr val="bg1">
                    <a:lumMod val="50000"/>
                  </a:schemeClr>
                </a:solidFill>
                <a:effectLst/>
                <a:uLnTx/>
                <a:uFillTx/>
                <a:latin typeface="Arial"/>
                <a:ea typeface="+mn-ea"/>
                <a:cs typeface="Arial"/>
              </a:rPr>
              <a:t>3 or More Events</a:t>
            </a:r>
            <a:endParaRPr kumimoji="0" lang="fr-FR" sz="1300" b="1" i="0" u="none" strike="noStrike" kern="1200" cap="none" spc="0" normalizeH="0" baseline="0" noProof="0" dirty="0">
              <a:ln>
                <a:noFill/>
              </a:ln>
              <a:solidFill>
                <a:schemeClr val="bg1">
                  <a:lumMod val="50000"/>
                </a:schemeClr>
              </a:solidFill>
              <a:effectLst/>
              <a:uLnTx/>
              <a:uFillTx/>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fr-FR" sz="1000" b="0" i="0" u="none" strike="noStrike" kern="1200" cap="none" spc="0" normalizeH="0" baseline="0" noProof="0" dirty="0">
                <a:ln>
                  <a:noFill/>
                </a:ln>
                <a:solidFill>
                  <a:schemeClr val="bg1">
                    <a:lumMod val="50000"/>
                  </a:schemeClr>
                </a:solidFill>
                <a:effectLst/>
                <a:uLnTx/>
                <a:uFillTx/>
                <a:latin typeface="Arial"/>
                <a:cs typeface="Arial"/>
              </a:rPr>
              <a:t>RR </a:t>
            </a:r>
            <a:r>
              <a:rPr lang="fr-FR" sz="1000" dirty="0">
                <a:solidFill>
                  <a:schemeClr val="bg1">
                    <a:lumMod val="50000"/>
                  </a:schemeClr>
                </a:solidFill>
                <a:latin typeface="Arial"/>
                <a:cs typeface="Arial"/>
              </a:rPr>
              <a:t>0.70</a:t>
            </a:r>
            <a:br>
              <a:rPr kumimoji="0" lang="fr-FR" sz="1000" b="0" i="0" u="none" strike="noStrike" kern="1200" cap="none" spc="0" normalizeH="0" baseline="0" noProof="0" dirty="0">
                <a:ln>
                  <a:noFill/>
                </a:ln>
                <a:solidFill>
                  <a:schemeClr val="bg1">
                    <a:lumMod val="50000"/>
                  </a:schemeClr>
                </a:solidFill>
                <a:effectLst/>
                <a:uLnTx/>
                <a:uFillTx/>
                <a:latin typeface="Arial"/>
                <a:cs typeface="Arial"/>
              </a:rPr>
            </a:br>
            <a:r>
              <a:rPr kumimoji="0" lang="fr-FR" sz="1000" b="0" i="0" u="none" strike="noStrike" kern="1200" cap="none" spc="0" normalizeH="0" baseline="0" noProof="0" dirty="0">
                <a:ln>
                  <a:noFill/>
                </a:ln>
                <a:solidFill>
                  <a:schemeClr val="bg1">
                    <a:lumMod val="50000"/>
                  </a:schemeClr>
                </a:solidFill>
                <a:effectLst/>
                <a:uLnTx/>
                <a:uFillTx/>
                <a:latin typeface="Arial"/>
                <a:cs typeface="Arial"/>
              </a:rPr>
              <a:t>(95% CI 0.31, 1.56)</a:t>
            </a:r>
            <a:br>
              <a:rPr kumimoji="0" lang="fr-FR" sz="1000" b="0" i="0" u="none" strike="noStrike" kern="1200" cap="none" spc="0" normalizeH="0" baseline="0" noProof="0" dirty="0">
                <a:ln>
                  <a:noFill/>
                </a:ln>
                <a:solidFill>
                  <a:schemeClr val="bg1">
                    <a:lumMod val="50000"/>
                  </a:schemeClr>
                </a:solidFill>
                <a:effectLst/>
                <a:uLnTx/>
                <a:uFillTx/>
                <a:latin typeface="Arial"/>
                <a:cs typeface="Arial"/>
              </a:rPr>
            </a:br>
            <a:r>
              <a:rPr kumimoji="0" lang="fr-FR" sz="1000" b="0" i="0" u="none" strike="noStrike" kern="1200" cap="none" spc="0" normalizeH="0" baseline="0" noProof="0" dirty="0">
                <a:ln>
                  <a:noFill/>
                </a:ln>
                <a:solidFill>
                  <a:schemeClr val="bg1">
                    <a:lumMod val="50000"/>
                  </a:schemeClr>
                </a:solidFill>
                <a:effectLst/>
                <a:uLnTx/>
                <a:uFillTx/>
                <a:latin typeface="Arial"/>
                <a:cs typeface="Arial"/>
              </a:rPr>
              <a:t>P=0.38</a:t>
            </a:r>
            <a:endParaRPr kumimoji="0" lang="fr-FR" sz="10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120C6097-6E7C-FE8C-CF90-48263773DE51}"/>
              </a:ext>
            </a:extLst>
          </p:cNvPr>
          <p:cNvCxnSpPr>
            <a:cxnSpLocks/>
          </p:cNvCxnSpPr>
          <p:nvPr/>
        </p:nvCxnSpPr>
        <p:spPr>
          <a:xfrm>
            <a:off x="6835930" y="2390256"/>
            <a:ext cx="601767" cy="1170432"/>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5">
            <a:extLst>
              <a:ext uri="{FF2B5EF4-FFF2-40B4-BE49-F238E27FC236}">
                <a16:creationId xmlns:a16="http://schemas.microsoft.com/office/drawing/2014/main" id="{7C6CE2D8-95B2-AE23-4D24-AEBBF852E31B}"/>
              </a:ext>
            </a:extLst>
          </p:cNvPr>
          <p:cNvSpPr/>
          <p:nvPr/>
        </p:nvSpPr>
        <p:spPr>
          <a:xfrm flipH="1">
            <a:off x="7437696" y="3325917"/>
            <a:ext cx="128185" cy="491226"/>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5">
            <a:extLst>
              <a:ext uri="{FF2B5EF4-FFF2-40B4-BE49-F238E27FC236}">
                <a16:creationId xmlns:a16="http://schemas.microsoft.com/office/drawing/2014/main" id="{D953D119-784E-44F6-B6F0-1E0A036315F9}"/>
              </a:ext>
            </a:extLst>
          </p:cNvPr>
          <p:cNvSpPr/>
          <p:nvPr/>
        </p:nvSpPr>
        <p:spPr>
          <a:xfrm rot="10800000" flipH="1">
            <a:off x="4639706" y="2090600"/>
            <a:ext cx="128185" cy="784979"/>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294945D4-9CB7-E9FF-C1FF-585F92DDFDB3}"/>
              </a:ext>
            </a:extLst>
          </p:cNvPr>
          <p:cNvCxnSpPr>
            <a:cxnSpLocks/>
          </p:cNvCxnSpPr>
          <p:nvPr/>
        </p:nvCxnSpPr>
        <p:spPr>
          <a:xfrm>
            <a:off x="4767890" y="2360805"/>
            <a:ext cx="585216"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Rectangle 15">
            <a:extLst>
              <a:ext uri="{FF2B5EF4-FFF2-40B4-BE49-F238E27FC236}">
                <a16:creationId xmlns:a16="http://schemas.microsoft.com/office/drawing/2014/main" id="{73936F6A-542D-DC8E-8883-C63E94FDA71D}"/>
              </a:ext>
            </a:extLst>
          </p:cNvPr>
          <p:cNvSpPr/>
          <p:nvPr/>
        </p:nvSpPr>
        <p:spPr>
          <a:xfrm>
            <a:off x="9275923" y="3325917"/>
            <a:ext cx="128185" cy="491226"/>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bject 36">
            <a:extLst>
              <a:ext uri="{FF2B5EF4-FFF2-40B4-BE49-F238E27FC236}">
                <a16:creationId xmlns:a16="http://schemas.microsoft.com/office/drawing/2014/main" id="{44FB796D-B05B-3415-1EBF-EA8FF8064368}"/>
              </a:ext>
            </a:extLst>
          </p:cNvPr>
          <p:cNvSpPr txBox="1"/>
          <p:nvPr/>
        </p:nvSpPr>
        <p:spPr>
          <a:xfrm>
            <a:off x="10749651" y="3576812"/>
            <a:ext cx="350082" cy="247923"/>
          </a:xfrm>
          <a:prstGeom prst="rect">
            <a:avLst/>
          </a:prstGeom>
        </p:spPr>
        <p:txBody>
          <a:bodyPr vert="horz" wrap="square" lIns="0" tIns="29845" rIns="0" bIns="0" rtlCol="0">
            <a:spAutoFit/>
          </a:bodyPr>
          <a:lstStyle/>
          <a:p>
            <a:pPr lvl="0" algn="ctr">
              <a:spcBef>
                <a:spcPts val="135"/>
              </a:spcBef>
              <a:defRPr/>
            </a:pPr>
            <a:r>
              <a:rPr lang="en-US" sz="1400" b="1" dirty="0">
                <a:latin typeface="Arial" panose="020B0604020202020204" pitchFamily="34" charset="0"/>
                <a:cs typeface="Arial" panose="020B0604020202020204" pitchFamily="34" charset="0"/>
              </a:rPr>
              <a:t>-19</a:t>
            </a:r>
          </a:p>
        </p:txBody>
      </p:sp>
      <p:sp>
        <p:nvSpPr>
          <p:cNvPr id="51" name="object 35">
            <a:extLst>
              <a:ext uri="{FF2B5EF4-FFF2-40B4-BE49-F238E27FC236}">
                <a16:creationId xmlns:a16="http://schemas.microsoft.com/office/drawing/2014/main" id="{491CC04A-D454-E65E-8117-A715740BDA35}"/>
              </a:ext>
            </a:extLst>
          </p:cNvPr>
          <p:cNvSpPr/>
          <p:nvPr/>
        </p:nvSpPr>
        <p:spPr>
          <a:xfrm>
            <a:off x="9472006" y="3715059"/>
            <a:ext cx="914666"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4" name="object 41">
            <a:extLst>
              <a:ext uri="{FF2B5EF4-FFF2-40B4-BE49-F238E27FC236}">
                <a16:creationId xmlns:a16="http://schemas.microsoft.com/office/drawing/2014/main" id="{A48D34A6-855C-B01B-0D3C-99DC3166760F}"/>
              </a:ext>
            </a:extLst>
          </p:cNvPr>
          <p:cNvSpPr txBox="1"/>
          <p:nvPr/>
        </p:nvSpPr>
        <p:spPr>
          <a:xfrm>
            <a:off x="10544854" y="2368774"/>
            <a:ext cx="759677" cy="615553"/>
          </a:xfrm>
          <a:prstGeom prst="rect">
            <a:avLst/>
          </a:prstGeom>
        </p:spPr>
        <p:txBody>
          <a:bodyPr vert="horz" wrap="square" lIns="0" tIns="12700" rIns="0" bIns="0" rtlCol="0">
            <a:spAutoFit/>
          </a:bodyPr>
          <a:lstStyle/>
          <a:p>
            <a:pPr marL="12700" marR="5080" lvl="0" indent="-12700" algn="ctr" defTabSz="914400" rtl="0" eaLnBrk="1" fontAlgn="auto" latinLnBrk="0" hangingPunct="1">
              <a:lnSpc>
                <a:spcPts val="1500"/>
              </a:lnSpc>
              <a:spcBef>
                <a:spcPts val="100"/>
              </a:spcBef>
              <a:spcAft>
                <a:spcPts val="0"/>
              </a:spcAft>
              <a:buClrTx/>
              <a:buSzTx/>
              <a:buFontTx/>
              <a:buNone/>
              <a:tabLst/>
              <a:defRPr/>
            </a:pP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No. </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of</a:t>
            </a:r>
            <a:endPar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12700" marR="5080" indent="-12700" algn="ctr">
              <a:lnSpc>
                <a:spcPts val="1500"/>
              </a:lnSpc>
              <a:spcBef>
                <a:spcPts val="100"/>
              </a:spcBef>
              <a:defRPr/>
            </a:pPr>
            <a:r>
              <a:rPr kumimoji="0" lang="en-US"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Fewer</a:t>
            </a:r>
            <a:endPar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5080" algn="ctr">
              <a:lnSpc>
                <a:spcPts val="1500"/>
              </a:lnSpc>
              <a:spcBef>
                <a:spcPts val="100"/>
              </a:spcBef>
              <a:defRPr/>
            </a:pPr>
            <a:r>
              <a:rPr kumimoji="0" lang="en-US"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Cases</a:t>
            </a:r>
            <a:endPar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55" name="Rectangle 54">
            <a:extLst>
              <a:ext uri="{FF2B5EF4-FFF2-40B4-BE49-F238E27FC236}">
                <a16:creationId xmlns:a16="http://schemas.microsoft.com/office/drawing/2014/main" id="{35425E93-1FB9-B03A-5019-0FFCE3F6195E}"/>
              </a:ext>
            </a:extLst>
          </p:cNvPr>
          <p:cNvSpPr/>
          <p:nvPr/>
        </p:nvSpPr>
        <p:spPr>
          <a:xfrm>
            <a:off x="10520559" y="2266678"/>
            <a:ext cx="808266" cy="3190356"/>
          </a:xfrm>
          <a:prstGeom prst="rect">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155" name="object 47">
            <a:extLst>
              <a:ext uri="{FF2B5EF4-FFF2-40B4-BE49-F238E27FC236}">
                <a16:creationId xmlns:a16="http://schemas.microsoft.com/office/drawing/2014/main" id="{B9BDFAF0-452B-64F4-B3E0-3380D952DA89}"/>
              </a:ext>
            </a:extLst>
          </p:cNvPr>
          <p:cNvSpPr/>
          <p:nvPr/>
        </p:nvSpPr>
        <p:spPr>
          <a:xfrm>
            <a:off x="9404108" y="3515485"/>
            <a:ext cx="982564" cy="0"/>
          </a:xfrm>
          <a:custGeom>
            <a:avLst/>
            <a:gdLst/>
            <a:ahLst/>
            <a:cxnLst/>
            <a:rect l="l" t="t" r="r" b="b"/>
            <a:pathLst>
              <a:path w="400050">
                <a:moveTo>
                  <a:pt x="0" y="0"/>
                </a:moveTo>
                <a:lnTo>
                  <a:pt x="400050" y="0"/>
                </a:lnTo>
              </a:path>
            </a:pathLst>
          </a:custGeom>
          <a:ln w="9525">
            <a:solidFill>
              <a:schemeClr val="bg1">
                <a:lumMod val="50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989361EB-A82D-6F8B-EAEF-F59E65740283}"/>
              </a:ext>
            </a:extLst>
          </p:cNvPr>
          <p:cNvSpPr txBox="1">
            <a:spLocks/>
          </p:cNvSpPr>
          <p:nvPr/>
        </p:nvSpPr>
        <p:spPr>
          <a:xfrm>
            <a:off x="146469" y="113006"/>
            <a:ext cx="11776590" cy="1258308"/>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defRPr/>
            </a:pPr>
            <a:r>
              <a:rPr lang="en-US" sz="2800" b="1" dirty="0">
                <a:latin typeface="Arial" panose="020B0604020202020204" pitchFamily="34" charset="0"/>
                <a:cs typeface="Arial" panose="020B0604020202020204" pitchFamily="34" charset="0"/>
              </a:rPr>
              <a:t>Primary Endpoint First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and Subsequent Events</a:t>
            </a:r>
          </a:p>
          <a:p>
            <a:pPr>
              <a:defRPr/>
            </a:pPr>
            <a:r>
              <a:rPr lang="en-US" sz="2800" b="1" dirty="0" err="1">
                <a:latin typeface="Arial" panose="020B0604020202020204" pitchFamily="34" charset="0"/>
                <a:cs typeface="Arial" panose="020B0604020202020204" pitchFamily="34" charset="0"/>
              </a:rPr>
              <a:t>i</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 Patients with Recent ACS &lt;12 Months </a:t>
            </a:r>
          </a:p>
        </p:txBody>
      </p:sp>
      <p:sp>
        <p:nvSpPr>
          <p:cNvPr id="7" name="TextBox 6">
            <a:extLst>
              <a:ext uri="{FF2B5EF4-FFF2-40B4-BE49-F238E27FC236}">
                <a16:creationId xmlns:a16="http://schemas.microsoft.com/office/drawing/2014/main" id="{BD6F4F2E-8CD3-60A6-44BC-3C64C4EEB0EF}"/>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343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CDF736F2-3CAD-E405-2B91-D90B3EAF870A}"/>
              </a:ext>
            </a:extLst>
          </p:cNvPr>
          <p:cNvGraphicFramePr/>
          <p:nvPr/>
        </p:nvGraphicFramePr>
        <p:xfrm>
          <a:off x="492382" y="1582529"/>
          <a:ext cx="10257269" cy="4791915"/>
        </p:xfrm>
        <a:graphic>
          <a:graphicData uri="http://schemas.openxmlformats.org/drawingml/2006/chart">
            <c:chart xmlns:c="http://schemas.openxmlformats.org/drawingml/2006/chart" xmlns:r="http://schemas.openxmlformats.org/officeDocument/2006/relationships" r:id="rId2"/>
          </a:graphicData>
        </a:graphic>
      </p:graphicFrame>
      <p:sp>
        <p:nvSpPr>
          <p:cNvPr id="12" name="object 7">
            <a:extLst>
              <a:ext uri="{FF2B5EF4-FFF2-40B4-BE49-F238E27FC236}">
                <a16:creationId xmlns:a16="http://schemas.microsoft.com/office/drawing/2014/main" id="{EB3AF884-6757-58B2-17BD-DFA637D93844}"/>
              </a:ext>
            </a:extLst>
          </p:cNvPr>
          <p:cNvSpPr txBox="1"/>
          <p:nvPr/>
        </p:nvSpPr>
        <p:spPr>
          <a:xfrm rot="16200000">
            <a:off x="-1364687" y="3562114"/>
            <a:ext cx="4276173" cy="412934"/>
          </a:xfrm>
          <a:prstGeom prst="rect">
            <a:avLst/>
          </a:prstGeom>
        </p:spPr>
        <p:txBody>
          <a:bodyPr vert="horz" wrap="square" lIns="0" tIns="12700" rIns="0" bIns="0" rtlCol="0" anchor="b" anchorCtr="0">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13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Number of Key Secondary Composite</a:t>
            </a:r>
            <a:br>
              <a:rPr kumimoji="0" lang="en-US" sz="13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3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Endpoint Events</a:t>
            </a:r>
          </a:p>
        </p:txBody>
      </p:sp>
      <p:sp>
        <p:nvSpPr>
          <p:cNvPr id="15" name="object 7">
            <a:extLst>
              <a:ext uri="{FF2B5EF4-FFF2-40B4-BE49-F238E27FC236}">
                <a16:creationId xmlns:a16="http://schemas.microsoft.com/office/drawing/2014/main" id="{AD1E8CFD-86B4-A530-C3C7-0E2EB0056E5F}"/>
              </a:ext>
            </a:extLst>
          </p:cNvPr>
          <p:cNvSpPr txBox="1"/>
          <p:nvPr/>
        </p:nvSpPr>
        <p:spPr>
          <a:xfrm>
            <a:off x="7635191" y="2603260"/>
            <a:ext cx="1586658" cy="212879"/>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lang="en-US" sz="1300" b="1" dirty="0">
                <a:solidFill>
                  <a:srgbClr val="231F20"/>
                </a:solidFill>
                <a:latin typeface="Arial" panose="020B0604020202020204" pitchFamily="34" charset="0"/>
                <a:cs typeface="Arial" panose="020B0604020202020204" pitchFamily="34" charset="0"/>
              </a:rPr>
              <a:t>7</a:t>
            </a:r>
            <a:r>
              <a:rPr kumimoji="0" lang="en-US" sz="1300" b="1" i="0" u="none" strike="noStrike" kern="1200" cap="none" spc="0" normalizeH="0" baseline="0" noProof="0" dirty="0">
                <a:ln>
                  <a:noFill/>
                </a:ln>
                <a:solidFill>
                  <a:srgbClr val="231F20"/>
                </a:solidFill>
                <a:effectLst/>
                <a:uLnTx/>
                <a:uFillTx/>
                <a:latin typeface="Arial" panose="020B0604020202020204" pitchFamily="34" charset="0"/>
                <a:ea typeface="+mn-ea"/>
                <a:cs typeface="Arial" panose="020B0604020202020204" pitchFamily="34" charset="0"/>
              </a:rPr>
              <a:t>3</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7" name="object 7">
            <a:extLst>
              <a:ext uri="{FF2B5EF4-FFF2-40B4-BE49-F238E27FC236}">
                <a16:creationId xmlns:a16="http://schemas.microsoft.com/office/drawing/2014/main" id="{014A09F2-4F22-27F3-39E1-1048D74F29A0}"/>
              </a:ext>
            </a:extLst>
          </p:cNvPr>
          <p:cNvSpPr txBox="1"/>
          <p:nvPr/>
        </p:nvSpPr>
        <p:spPr>
          <a:xfrm>
            <a:off x="2988469" y="1797677"/>
            <a:ext cx="1573658" cy="212879"/>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kumimoji="0" lang="en-US" sz="1300" b="1" i="0" u="none" strike="noStrike" kern="1200" cap="none" spc="0" normalizeH="0" baseline="0" noProof="0" dirty="0">
                <a:ln>
                  <a:noFill/>
                </a:ln>
                <a:solidFill>
                  <a:srgbClr val="231F20"/>
                </a:solidFill>
                <a:effectLst/>
                <a:uLnTx/>
                <a:uFillTx/>
                <a:latin typeface="Arial" panose="020B0604020202020204" pitchFamily="34" charset="0"/>
                <a:ea typeface="+mn-ea"/>
                <a:cs typeface="Arial" panose="020B0604020202020204" pitchFamily="34" charset="0"/>
              </a:rPr>
              <a:t>93</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3" name="object 39">
            <a:extLst>
              <a:ext uri="{FF2B5EF4-FFF2-40B4-BE49-F238E27FC236}">
                <a16:creationId xmlns:a16="http://schemas.microsoft.com/office/drawing/2014/main" id="{A0C882A0-3BBC-3F1B-4112-2FE594D3019A}"/>
              </a:ext>
            </a:extLst>
          </p:cNvPr>
          <p:cNvSpPr txBox="1"/>
          <p:nvPr/>
        </p:nvSpPr>
        <p:spPr>
          <a:xfrm>
            <a:off x="10692589" y="4639708"/>
            <a:ext cx="464206" cy="231475"/>
          </a:xfrm>
          <a:prstGeom prst="rect">
            <a:avLst/>
          </a:prstGeom>
        </p:spPr>
        <p:txBody>
          <a:bodyPr vert="horz" wrap="square" lIns="0" tIns="12700" rIns="0" bIns="0" rtlCol="0">
            <a:spAutoFit/>
          </a:bodyPr>
          <a:lstStyle/>
          <a:p>
            <a:pPr lvl="0" algn="ctr">
              <a:spcBef>
                <a:spcPts val="100"/>
              </a:spcBef>
              <a:defRPr/>
            </a:pPr>
            <a:r>
              <a:rPr lang="en-US" sz="1400" b="1" dirty="0">
                <a:latin typeface="Arial" panose="020B0604020202020204" pitchFamily="34" charset="0"/>
                <a:cs typeface="Arial" panose="020B0604020202020204" pitchFamily="34" charset="0"/>
              </a:rPr>
              <a:t>-22</a:t>
            </a:r>
          </a:p>
        </p:txBody>
      </p:sp>
      <p:sp>
        <p:nvSpPr>
          <p:cNvPr id="151" name="object 36">
            <a:extLst>
              <a:ext uri="{FF2B5EF4-FFF2-40B4-BE49-F238E27FC236}">
                <a16:creationId xmlns:a16="http://schemas.microsoft.com/office/drawing/2014/main" id="{90C5A322-4AF9-E2FB-ABDB-5D2FBDDF531D}"/>
              </a:ext>
            </a:extLst>
          </p:cNvPr>
          <p:cNvSpPr txBox="1"/>
          <p:nvPr/>
        </p:nvSpPr>
        <p:spPr>
          <a:xfrm>
            <a:off x="10633338" y="2592223"/>
            <a:ext cx="582708" cy="247923"/>
          </a:xfrm>
          <a:prstGeom prst="rect">
            <a:avLst/>
          </a:prstGeom>
        </p:spPr>
        <p:txBody>
          <a:bodyPr vert="horz" wrap="square" lIns="0" tIns="29845" rIns="0" bIns="0" rtlCol="0">
            <a:spAutoFit/>
          </a:bodyPr>
          <a:lstStyle/>
          <a:p>
            <a:pPr marR="0" lvl="0" algn="ctr" defTabSz="914400" rtl="0" eaLnBrk="1" fontAlgn="auto" latinLnBrk="0" hangingPunct="1">
              <a:lnSpc>
                <a:spcPct val="100000"/>
              </a:lnSpc>
              <a:spcBef>
                <a:spcPts val="235"/>
              </a:spcBef>
              <a:spcAft>
                <a:spcPts val="0"/>
              </a:spcAft>
              <a:buClrTx/>
              <a:buSzTx/>
              <a:buFontTx/>
              <a:buNone/>
              <a:tabLst/>
              <a:defRPr/>
            </a:pPr>
            <a:r>
              <a:rPr lang="en-US" sz="1400" b="1">
                <a:latin typeface="Arial" panose="020B0604020202020204" pitchFamily="34" charset="0"/>
                <a:cs typeface="Arial" panose="020B0604020202020204" pitchFamily="34" charset="0"/>
              </a:rPr>
              <a:t>-20</a:t>
            </a:r>
          </a:p>
        </p:txBody>
      </p:sp>
      <p:sp>
        <p:nvSpPr>
          <p:cNvPr id="157" name="object 47">
            <a:extLst>
              <a:ext uri="{FF2B5EF4-FFF2-40B4-BE49-F238E27FC236}">
                <a16:creationId xmlns:a16="http://schemas.microsoft.com/office/drawing/2014/main" id="{5E99610C-F305-F357-6326-4F42F7C66945}"/>
              </a:ext>
            </a:extLst>
          </p:cNvPr>
          <p:cNvSpPr/>
          <p:nvPr/>
        </p:nvSpPr>
        <p:spPr>
          <a:xfrm>
            <a:off x="8740752" y="2716184"/>
            <a:ext cx="1645920"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5" name="object 60">
            <a:extLst>
              <a:ext uri="{FF2B5EF4-FFF2-40B4-BE49-F238E27FC236}">
                <a16:creationId xmlns:a16="http://schemas.microsoft.com/office/drawing/2014/main" id="{7209D280-6584-287B-6E3D-B3EF30509A43}"/>
              </a:ext>
            </a:extLst>
          </p:cNvPr>
          <p:cNvSpPr/>
          <p:nvPr/>
        </p:nvSpPr>
        <p:spPr>
          <a:xfrm>
            <a:off x="6891440" y="1547198"/>
            <a:ext cx="1536192" cy="978408"/>
          </a:xfrm>
          <a:custGeom>
            <a:avLst/>
            <a:gdLst/>
            <a:ahLst/>
            <a:cxnLst/>
            <a:rect l="l" t="t" r="r" b="b"/>
            <a:pathLst>
              <a:path w="750570" h="800100">
                <a:moveTo>
                  <a:pt x="0" y="0"/>
                </a:moveTo>
                <a:lnTo>
                  <a:pt x="749998" y="0"/>
                </a:lnTo>
                <a:lnTo>
                  <a:pt x="748830" y="80010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6" name="object 61">
            <a:extLst>
              <a:ext uri="{FF2B5EF4-FFF2-40B4-BE49-F238E27FC236}">
                <a16:creationId xmlns:a16="http://schemas.microsoft.com/office/drawing/2014/main" id="{2130C2B2-39CC-A79F-933E-646644E0E9DC}"/>
              </a:ext>
            </a:extLst>
          </p:cNvPr>
          <p:cNvSpPr/>
          <p:nvPr/>
        </p:nvSpPr>
        <p:spPr>
          <a:xfrm>
            <a:off x="3771971" y="1547199"/>
            <a:ext cx="1499616" cy="210312"/>
          </a:xfrm>
          <a:custGeom>
            <a:avLst/>
            <a:gdLst/>
            <a:ahLst/>
            <a:cxnLst/>
            <a:rect l="l" t="t" r="r" b="b"/>
            <a:pathLst>
              <a:path w="688339" h="173989">
                <a:moveTo>
                  <a:pt x="688263" y="0"/>
                </a:moveTo>
                <a:lnTo>
                  <a:pt x="0" y="0"/>
                </a:lnTo>
                <a:lnTo>
                  <a:pt x="1066" y="173723"/>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7" name="object 62">
            <a:extLst>
              <a:ext uri="{FF2B5EF4-FFF2-40B4-BE49-F238E27FC236}">
                <a16:creationId xmlns:a16="http://schemas.microsoft.com/office/drawing/2014/main" id="{F5B01477-FA91-36F4-81F6-435991C6BFFF}"/>
              </a:ext>
            </a:extLst>
          </p:cNvPr>
          <p:cNvSpPr txBox="1"/>
          <p:nvPr/>
        </p:nvSpPr>
        <p:spPr>
          <a:xfrm>
            <a:off x="5001263" y="1255712"/>
            <a:ext cx="2183086" cy="936154"/>
          </a:xfrm>
          <a:prstGeom prst="rect">
            <a:avLst/>
          </a:prstGeom>
          <a:noFill/>
        </p:spPr>
        <p:txBody>
          <a:bodyPr vert="horz" wrap="square" lIns="0" tIns="1270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RR</a:t>
            </a:r>
            <a:r>
              <a:rPr kumimoji="0" lang="it-IT" sz="2300" b="1" i="0" u="none" strike="noStrike" kern="1200" cap="none" spc="-10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lang="it-IT" sz="2300" b="1" i="0" u="none" strike="noStrike" kern="1200" cap="none" spc="-1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0.72</a:t>
            </a:r>
            <a:endParaRPr kumimoji="0" lang="it-IT"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endParaRPr>
          </a:p>
          <a:p>
            <a:pPr marL="0" marR="508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(95% </a:t>
            </a:r>
            <a:r>
              <a:rPr kumimoji="0" lang="it-IT" sz="1400" b="0"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CI</a:t>
            </a:r>
            <a:r>
              <a:rPr kumimoji="0" lang="it-IT" sz="1400" b="0" i="0" u="none" strike="noStrike" kern="1200" cap="none" spc="-9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0.47, </a:t>
            </a:r>
            <a:r>
              <a:rPr lang="it-IT" sz="1400" spc="-20">
                <a:solidFill>
                  <a:srgbClr val="0000FF"/>
                </a:solidFill>
                <a:latin typeface="Arial" panose="020B0604020202020204" pitchFamily="34" charset="0"/>
                <a:cs typeface="Arial" panose="020B0604020202020204" pitchFamily="34" charset="0"/>
              </a:rPr>
              <a:t>1</a:t>
            </a:r>
            <a: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.09) </a:t>
            </a:r>
            <a:br>
              <a:rPr kumimoji="0" lang="it-IT"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br>
            <a:r>
              <a:rPr kumimoji="0" lang="it-IT"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P=0.12</a:t>
            </a:r>
          </a:p>
        </p:txBody>
      </p:sp>
      <p:sp>
        <p:nvSpPr>
          <p:cNvPr id="168" name="TextBox 167">
            <a:extLst>
              <a:ext uri="{FF2B5EF4-FFF2-40B4-BE49-F238E27FC236}">
                <a16:creationId xmlns:a16="http://schemas.microsoft.com/office/drawing/2014/main" id="{FF41A8F5-9462-B1EF-289A-5017B717CD10}"/>
              </a:ext>
            </a:extLst>
          </p:cNvPr>
          <p:cNvSpPr txBox="1"/>
          <p:nvPr/>
        </p:nvSpPr>
        <p:spPr>
          <a:xfrm>
            <a:off x="8450168" y="1431785"/>
            <a:ext cx="3614500" cy="3508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rgbClr val="0000FF"/>
                </a:solidFill>
                <a:latin typeface="Arial" panose="020B0604020202020204" pitchFamily="34" charset="0"/>
                <a:cs typeface="Arial" panose="020B0604020202020204" pitchFamily="34" charset="0"/>
              </a:rPr>
              <a:t>2</a:t>
            </a:r>
            <a:r>
              <a:rPr kumimoji="0" lang="en-US" sz="17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8% Reduction in Total Events</a:t>
            </a:r>
            <a:endParaRPr kumimoji="0" lang="en-US" sz="1700" b="1" i="0" u="none" strike="noStrike" kern="1200" cap="none" spc="0" normalizeH="0" baseline="30000" noProof="0" dirty="0">
              <a:ln>
                <a:noFill/>
              </a:ln>
              <a:solidFill>
                <a:srgbClr val="0000FF"/>
              </a:solidFill>
              <a:effectLst/>
              <a:uLnTx/>
              <a:uFillTx/>
              <a:latin typeface="Arial" panose="020B0604020202020204" pitchFamily="34" charset="0"/>
              <a:ea typeface="+mn-ea"/>
              <a:cs typeface="Arial" panose="020B0604020202020204" pitchFamily="34" charset="0"/>
            </a:endParaRPr>
          </a:p>
        </p:txBody>
      </p:sp>
      <p:cxnSp>
        <p:nvCxnSpPr>
          <p:cNvPr id="34" name="Straight Connector 33">
            <a:extLst>
              <a:ext uri="{FF2B5EF4-FFF2-40B4-BE49-F238E27FC236}">
                <a16:creationId xmlns:a16="http://schemas.microsoft.com/office/drawing/2014/main" id="{CCA446E7-CA7C-561B-3D2E-2248535D4F60}"/>
              </a:ext>
            </a:extLst>
          </p:cNvPr>
          <p:cNvCxnSpPr>
            <a:cxnSpLocks/>
          </p:cNvCxnSpPr>
          <p:nvPr/>
        </p:nvCxnSpPr>
        <p:spPr>
          <a:xfrm>
            <a:off x="4645436" y="2578834"/>
            <a:ext cx="2894740" cy="104241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C6BEA59-F899-AAFD-CA8A-0C209F13B88E}"/>
              </a:ext>
            </a:extLst>
          </p:cNvPr>
          <p:cNvCxnSpPr>
            <a:cxnSpLocks/>
          </p:cNvCxnSpPr>
          <p:nvPr/>
        </p:nvCxnSpPr>
        <p:spPr>
          <a:xfrm>
            <a:off x="4645436" y="4327022"/>
            <a:ext cx="2894740" cy="42976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79F45E75-2765-7C38-B85D-0818D10D26C1}"/>
              </a:ext>
            </a:extLst>
          </p:cNvPr>
          <p:cNvSpPr/>
          <p:nvPr/>
        </p:nvSpPr>
        <p:spPr bwMode="white">
          <a:xfrm>
            <a:off x="5462461" y="2246016"/>
            <a:ext cx="1260690" cy="3417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bject 58">
            <a:extLst>
              <a:ext uri="{FF2B5EF4-FFF2-40B4-BE49-F238E27FC236}">
                <a16:creationId xmlns:a16="http://schemas.microsoft.com/office/drawing/2014/main" id="{54166627-DCCD-79FB-9DB3-35AF230694EF}"/>
              </a:ext>
            </a:extLst>
          </p:cNvPr>
          <p:cNvSpPr txBox="1"/>
          <p:nvPr/>
        </p:nvSpPr>
        <p:spPr>
          <a:xfrm>
            <a:off x="5283856" y="4457972"/>
            <a:ext cx="1617900"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a:ea typeface="+mn-ea"/>
                <a:cs typeface="Arial"/>
              </a:rPr>
              <a:t>1</a:t>
            </a:r>
            <a:r>
              <a:rPr kumimoji="0" lang="en-US" sz="1300" b="1" i="0" u="none" strike="noStrike" kern="1200" cap="none" spc="0" normalizeH="0" baseline="34722" noProof="0" dirty="0">
                <a:ln>
                  <a:noFill/>
                </a:ln>
                <a:solidFill>
                  <a:prstClr val="black"/>
                </a:solidFill>
                <a:effectLst/>
                <a:uLnTx/>
                <a:uFillTx/>
                <a:latin typeface="Arial"/>
                <a:ea typeface="+mn-ea"/>
                <a:cs typeface="Arial"/>
              </a:rPr>
              <a:t>st </a:t>
            </a:r>
            <a:r>
              <a:rPr kumimoji="0" lang="en-US" sz="1300" b="1" i="0" u="none" strike="noStrike" kern="1200" cap="none" spc="0" normalizeH="0" baseline="0" noProof="0" dirty="0">
                <a:ln>
                  <a:noFill/>
                </a:ln>
                <a:solidFill>
                  <a:prstClr val="black"/>
                </a:solidFill>
                <a:effectLst/>
                <a:uLnTx/>
                <a:uFillTx/>
                <a:latin typeface="Arial"/>
                <a:ea typeface="+mn-ea"/>
                <a:cs typeface="Arial"/>
              </a:rPr>
              <a:t>Event</a:t>
            </a:r>
            <a:endParaRPr lang="en-US" sz="1300" dirty="0">
              <a:solidFill>
                <a:prstClr val="black"/>
              </a:solidFill>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a:rPr>
              <a:t>HR 0.64</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(95% CI 0.44, 0.92)</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P=0.01</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4" name="object 57">
            <a:extLst>
              <a:ext uri="{FF2B5EF4-FFF2-40B4-BE49-F238E27FC236}">
                <a16:creationId xmlns:a16="http://schemas.microsoft.com/office/drawing/2014/main" id="{01944AEE-4A8E-21DD-21E6-49ACB2A7E50D}"/>
              </a:ext>
            </a:extLst>
          </p:cNvPr>
          <p:cNvSpPr txBox="1"/>
          <p:nvPr/>
        </p:nvSpPr>
        <p:spPr>
          <a:xfrm>
            <a:off x="5266910" y="2939086"/>
            <a:ext cx="1651792"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Arial"/>
                <a:ea typeface="+mn-ea"/>
                <a:cs typeface="Arial"/>
              </a:rPr>
              <a:t>2</a:t>
            </a:r>
            <a:r>
              <a:rPr kumimoji="0" lang="en-US" sz="1300" b="1" i="0" u="none" strike="noStrike" kern="1200" cap="none" spc="0" normalizeH="0" baseline="30000" noProof="0" dirty="0">
                <a:ln>
                  <a:noFill/>
                </a:ln>
                <a:solidFill>
                  <a:prstClr val="black"/>
                </a:solidFill>
                <a:effectLst/>
                <a:uLnTx/>
                <a:uFillTx/>
                <a:latin typeface="Arial"/>
                <a:ea typeface="+mn-ea"/>
                <a:cs typeface="Arial"/>
              </a:rPr>
              <a:t>nd</a:t>
            </a:r>
            <a:r>
              <a:rPr kumimoji="0" lang="en-US" sz="1300" b="1" i="0" u="none" strike="noStrike" kern="1200" cap="none" spc="0" normalizeH="0" baseline="34722" noProof="0" dirty="0">
                <a:ln>
                  <a:noFill/>
                </a:ln>
                <a:solidFill>
                  <a:prstClr val="black"/>
                </a:solidFill>
                <a:effectLst/>
                <a:uLnTx/>
                <a:uFillTx/>
                <a:latin typeface="Arial"/>
                <a:ea typeface="+mn-ea"/>
                <a:cs typeface="Arial"/>
              </a:rPr>
              <a:t> </a:t>
            </a:r>
            <a:r>
              <a:rPr kumimoji="0" lang="en-US" sz="1300" b="1" i="0" u="none" strike="noStrike" kern="1200" cap="none" spc="0" normalizeH="0" baseline="0" noProof="0" dirty="0">
                <a:ln>
                  <a:noFill/>
                </a:ln>
                <a:solidFill>
                  <a:prstClr val="black"/>
                </a:solidFill>
                <a:effectLst/>
                <a:uLnTx/>
                <a:uFillTx/>
                <a:latin typeface="Arial"/>
                <a:ea typeface="+mn-ea"/>
                <a:cs typeface="Arial"/>
              </a:rPr>
              <a:t>Event</a:t>
            </a:r>
            <a:endParaRPr lang="en-US" sz="1300" dirty="0">
              <a:solidFill>
                <a:prstClr val="black"/>
              </a:solidFill>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a:rPr>
              <a:t>HR 0.57</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(95% CI 0.32, </a:t>
            </a:r>
            <a:r>
              <a:rPr lang="en-US" sz="1000" dirty="0">
                <a:solidFill>
                  <a:prstClr val="black"/>
                </a:solidFill>
                <a:latin typeface="Arial"/>
                <a:cs typeface="Arial"/>
              </a:rPr>
              <a:t>1</a:t>
            </a:r>
            <a:r>
              <a:rPr kumimoji="0" lang="en-US" sz="1000" b="0" i="0" u="none" strike="noStrike" kern="1200" cap="none" spc="0" normalizeH="0" baseline="0" noProof="0" dirty="0">
                <a:ln>
                  <a:noFill/>
                </a:ln>
                <a:solidFill>
                  <a:prstClr val="black"/>
                </a:solidFill>
                <a:effectLst/>
                <a:uLnTx/>
                <a:uFillTx/>
                <a:latin typeface="Arial"/>
                <a:ea typeface="+mn-ea"/>
                <a:cs typeface="Arial"/>
              </a:rPr>
              <a:t>.03)</a:t>
            </a:r>
            <a:br>
              <a:rPr kumimoji="0" lang="en-US" sz="1000" b="0" i="0" u="none" strike="noStrike" kern="1200" cap="none" spc="0" normalizeH="0" baseline="0" noProof="0" dirty="0">
                <a:ln>
                  <a:noFill/>
                </a:ln>
                <a:solidFill>
                  <a:prstClr val="black"/>
                </a:solidFill>
                <a:effectLst/>
                <a:uLnTx/>
                <a:uFillTx/>
                <a:latin typeface="Arial"/>
                <a:ea typeface="+mn-ea"/>
                <a:cs typeface="Arial"/>
              </a:rPr>
            </a:br>
            <a:r>
              <a:rPr kumimoji="0" lang="en-US" sz="1000" b="0" i="0" u="none" strike="noStrike" kern="1200" cap="none" spc="0" normalizeH="0" baseline="0" noProof="0" dirty="0">
                <a:ln>
                  <a:noFill/>
                </a:ln>
                <a:solidFill>
                  <a:prstClr val="black"/>
                </a:solidFill>
                <a:effectLst/>
                <a:uLnTx/>
                <a:uFillTx/>
                <a:latin typeface="Arial"/>
                <a:ea typeface="+mn-ea"/>
                <a:cs typeface="Arial"/>
              </a:rPr>
              <a:t>P=0.06</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72C89F41-57C1-BFF9-34C9-4F3B2FF0DFE6}"/>
              </a:ext>
            </a:extLst>
          </p:cNvPr>
          <p:cNvSpPr/>
          <p:nvPr/>
        </p:nvSpPr>
        <p:spPr bwMode="white">
          <a:xfrm>
            <a:off x="5283856" y="2269656"/>
            <a:ext cx="1617900" cy="39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bject 57">
            <a:extLst>
              <a:ext uri="{FF2B5EF4-FFF2-40B4-BE49-F238E27FC236}">
                <a16:creationId xmlns:a16="http://schemas.microsoft.com/office/drawing/2014/main" id="{A52F1CB3-7741-FA0A-8C78-A19170A0915A}"/>
              </a:ext>
            </a:extLst>
          </p:cNvPr>
          <p:cNvSpPr txBox="1"/>
          <p:nvPr/>
        </p:nvSpPr>
        <p:spPr>
          <a:xfrm>
            <a:off x="5266910" y="2269481"/>
            <a:ext cx="1651792" cy="602729"/>
          </a:xfrm>
          <a:prstGeom prst="rect">
            <a:avLst/>
          </a:prstGeom>
        </p:spPr>
        <p:txBody>
          <a:bodyPr vert="horz" wrap="square" lIns="0" tIns="12700" rIns="0" bIns="0" rtlCol="0" anchor="t">
            <a:spAutoFit/>
          </a:bodyPr>
          <a:lstStyle/>
          <a:p>
            <a:pPr marL="0" marR="0" lvl="0" indent="0" algn="ctr" defTabSz="914400" rtl="0" eaLnBrk="1" fontAlgn="auto" latinLnBrk="0" hangingPunct="1">
              <a:lnSpc>
                <a:spcPts val="1100"/>
              </a:lnSpc>
              <a:spcBef>
                <a:spcPts val="100"/>
              </a:spcBef>
              <a:spcAft>
                <a:spcPts val="0"/>
              </a:spcAft>
              <a:buClrTx/>
              <a:buSzTx/>
              <a:buFontTx/>
              <a:buNone/>
              <a:tabLst/>
              <a:defRPr/>
            </a:pPr>
            <a:r>
              <a:rPr lang="fr-FR" sz="1300" b="1" dirty="0">
                <a:solidFill>
                  <a:schemeClr val="bg1">
                    <a:lumMod val="50000"/>
                  </a:schemeClr>
                </a:solidFill>
                <a:latin typeface="Arial"/>
                <a:cs typeface="Arial"/>
              </a:rPr>
              <a:t>2</a:t>
            </a:r>
            <a:r>
              <a:rPr kumimoji="0" lang="fr-FR" sz="1300" b="1" i="0" u="none" strike="noStrike" kern="1200" cap="none" spc="0" normalizeH="0" baseline="0" noProof="0" dirty="0">
                <a:ln>
                  <a:noFill/>
                </a:ln>
                <a:solidFill>
                  <a:schemeClr val="bg1">
                    <a:lumMod val="50000"/>
                  </a:schemeClr>
                </a:solidFill>
                <a:effectLst/>
                <a:uLnTx/>
                <a:uFillTx/>
                <a:latin typeface="Arial"/>
                <a:ea typeface="+mn-ea"/>
                <a:cs typeface="Arial"/>
              </a:rPr>
              <a:t> or More Events</a:t>
            </a:r>
            <a:endParaRPr kumimoji="0" lang="fr-FR" sz="1300" b="1" i="0" u="none" strike="noStrike" kern="1200" cap="none" spc="0" normalizeH="0" baseline="0" noProof="0" dirty="0">
              <a:ln>
                <a:noFill/>
              </a:ln>
              <a:solidFill>
                <a:schemeClr val="bg1">
                  <a:lumMod val="50000"/>
                </a:schemeClr>
              </a:solidFill>
              <a:effectLst/>
              <a:uLnTx/>
              <a:uFillTx/>
              <a:latin typeface="Arial"/>
              <a:cs typeface="Arial"/>
            </a:endParaRPr>
          </a:p>
          <a:p>
            <a:pPr marL="0" marR="0" lvl="0" indent="0" algn="ctr" defTabSz="914400" rtl="0" eaLnBrk="1" fontAlgn="auto" latinLnBrk="0" hangingPunct="1">
              <a:lnSpc>
                <a:spcPts val="1100"/>
              </a:lnSpc>
              <a:spcBef>
                <a:spcPts val="100"/>
              </a:spcBef>
              <a:spcAft>
                <a:spcPts val="0"/>
              </a:spcAft>
              <a:buClrTx/>
              <a:buSzTx/>
              <a:buFontTx/>
              <a:buNone/>
              <a:tabLst/>
              <a:defRPr/>
            </a:pPr>
            <a:r>
              <a:rPr lang="fr-FR" sz="1000" dirty="0">
                <a:solidFill>
                  <a:schemeClr val="bg1">
                    <a:lumMod val="50000"/>
                  </a:schemeClr>
                </a:solidFill>
                <a:latin typeface="Arial"/>
                <a:cs typeface="Arial"/>
              </a:rPr>
              <a:t>R</a:t>
            </a:r>
            <a:r>
              <a:rPr kumimoji="0" lang="fr-FR" sz="1000" b="0" i="0" u="none" strike="noStrike" kern="1200" cap="none" spc="0" normalizeH="0" baseline="0" noProof="0" dirty="0">
                <a:ln>
                  <a:noFill/>
                </a:ln>
                <a:solidFill>
                  <a:schemeClr val="bg1">
                    <a:lumMod val="50000"/>
                  </a:schemeClr>
                </a:solidFill>
                <a:effectLst/>
                <a:uLnTx/>
                <a:uFillTx/>
                <a:latin typeface="Arial"/>
                <a:ea typeface="+mn-ea"/>
                <a:cs typeface="Arial"/>
              </a:rPr>
              <a:t>R 0.96</a:t>
            </a:r>
            <a:br>
              <a:rPr kumimoji="0" lang="fr-FR" sz="1000" b="0" i="0" u="none" strike="noStrike" kern="1200" cap="none" spc="0" normalizeH="0" baseline="0" noProof="0" dirty="0">
                <a:ln>
                  <a:noFill/>
                </a:ln>
                <a:solidFill>
                  <a:schemeClr val="bg1">
                    <a:lumMod val="50000"/>
                  </a:schemeClr>
                </a:solidFill>
                <a:effectLst/>
                <a:uLnTx/>
                <a:uFillTx/>
                <a:latin typeface="Arial"/>
                <a:ea typeface="+mn-ea"/>
                <a:cs typeface="Arial"/>
              </a:rPr>
            </a:br>
            <a:r>
              <a:rPr kumimoji="0" lang="fr-FR" sz="1000" b="0" i="0" u="none" strike="noStrike" kern="1200" cap="none" spc="0" normalizeH="0" baseline="0" noProof="0" dirty="0">
                <a:ln>
                  <a:noFill/>
                </a:ln>
                <a:solidFill>
                  <a:schemeClr val="bg1">
                    <a:lumMod val="50000"/>
                  </a:schemeClr>
                </a:solidFill>
                <a:effectLst/>
                <a:uLnTx/>
                <a:uFillTx/>
                <a:latin typeface="Arial"/>
                <a:ea typeface="+mn-ea"/>
                <a:cs typeface="Arial"/>
              </a:rPr>
              <a:t>(95% CI 0.35, 2.63)</a:t>
            </a:r>
            <a:br>
              <a:rPr kumimoji="0" lang="fr-FR" sz="1000" b="0" i="0" u="none" strike="noStrike" kern="1200" cap="none" spc="0" normalizeH="0" baseline="0" noProof="0" dirty="0">
                <a:ln>
                  <a:noFill/>
                </a:ln>
                <a:solidFill>
                  <a:schemeClr val="bg1">
                    <a:lumMod val="50000"/>
                  </a:schemeClr>
                </a:solidFill>
                <a:effectLst/>
                <a:uLnTx/>
                <a:uFillTx/>
                <a:latin typeface="Arial"/>
                <a:ea typeface="+mn-ea"/>
                <a:cs typeface="Arial"/>
              </a:rPr>
            </a:br>
            <a:r>
              <a:rPr kumimoji="0" lang="fr-FR" sz="1000" b="0" i="0" u="none" strike="noStrike" kern="1200" cap="none" spc="0" normalizeH="0" baseline="0" noProof="0" dirty="0">
                <a:ln>
                  <a:noFill/>
                </a:ln>
                <a:solidFill>
                  <a:schemeClr val="bg1">
                    <a:lumMod val="50000"/>
                  </a:schemeClr>
                </a:solidFill>
                <a:effectLst/>
                <a:uLnTx/>
                <a:uFillTx/>
                <a:latin typeface="Arial"/>
                <a:ea typeface="+mn-ea"/>
                <a:cs typeface="Arial"/>
              </a:rPr>
              <a:t>P=0.93</a:t>
            </a:r>
            <a:endParaRPr kumimoji="0" lang="fr-FR" sz="1000" b="0" i="0" u="none" strike="noStrike" kern="1200" cap="none" spc="0" normalizeH="0" baseline="0" noProof="0" dirty="0">
              <a:ln>
                <a:noFill/>
              </a:ln>
              <a:solidFill>
                <a:schemeClr val="bg1">
                  <a:lumMod val="50000"/>
                </a:schemeClr>
              </a:solidFill>
              <a:effectLst/>
              <a:uLnTx/>
              <a:uFillTx/>
              <a:latin typeface="Arial" panose="020B0604020202020204" pitchFamily="34" charset="0"/>
              <a:ea typeface="+mn-ea"/>
              <a:cs typeface="Arial" panose="020B0604020202020204" pitchFamily="34" charset="0"/>
            </a:endParaRPr>
          </a:p>
        </p:txBody>
      </p:sp>
      <p:cxnSp>
        <p:nvCxnSpPr>
          <p:cNvPr id="25" name="Straight Connector 24">
            <a:extLst>
              <a:ext uri="{FF2B5EF4-FFF2-40B4-BE49-F238E27FC236}">
                <a16:creationId xmlns:a16="http://schemas.microsoft.com/office/drawing/2014/main" id="{79007071-6910-365A-E1A6-6AF8B5B782A3}"/>
              </a:ext>
            </a:extLst>
          </p:cNvPr>
          <p:cNvCxnSpPr>
            <a:cxnSpLocks/>
          </p:cNvCxnSpPr>
          <p:nvPr/>
        </p:nvCxnSpPr>
        <p:spPr>
          <a:xfrm>
            <a:off x="6838950" y="2346600"/>
            <a:ext cx="598747" cy="918267"/>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Rectangle 15">
            <a:extLst>
              <a:ext uri="{FF2B5EF4-FFF2-40B4-BE49-F238E27FC236}">
                <a16:creationId xmlns:a16="http://schemas.microsoft.com/office/drawing/2014/main" id="{2A6ABBE3-E98A-0363-7D5D-644ECFB29875}"/>
              </a:ext>
            </a:extLst>
          </p:cNvPr>
          <p:cNvSpPr/>
          <p:nvPr/>
        </p:nvSpPr>
        <p:spPr>
          <a:xfrm flipH="1">
            <a:off x="7437696" y="2863272"/>
            <a:ext cx="128185" cy="943359"/>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5">
            <a:extLst>
              <a:ext uri="{FF2B5EF4-FFF2-40B4-BE49-F238E27FC236}">
                <a16:creationId xmlns:a16="http://schemas.microsoft.com/office/drawing/2014/main" id="{DA1B4DB0-FF4F-4261-2834-5826708CD626}"/>
              </a:ext>
            </a:extLst>
          </p:cNvPr>
          <p:cNvSpPr/>
          <p:nvPr/>
        </p:nvSpPr>
        <p:spPr>
          <a:xfrm rot="10800000" flipH="1">
            <a:off x="4639706" y="2062142"/>
            <a:ext cx="128185" cy="876320"/>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bject 45">
            <a:extLst>
              <a:ext uri="{FF2B5EF4-FFF2-40B4-BE49-F238E27FC236}">
                <a16:creationId xmlns:a16="http://schemas.microsoft.com/office/drawing/2014/main" id="{E38D8F73-9509-70C8-19FE-65AA39738CC8}"/>
              </a:ext>
            </a:extLst>
          </p:cNvPr>
          <p:cNvSpPr txBox="1"/>
          <p:nvPr/>
        </p:nvSpPr>
        <p:spPr>
          <a:xfrm>
            <a:off x="10692589" y="3503762"/>
            <a:ext cx="464206" cy="231475"/>
          </a:xfrm>
          <a:prstGeom prst="rect">
            <a:avLst/>
          </a:prstGeom>
        </p:spPr>
        <p:txBody>
          <a:bodyPr vert="horz" wrap="square" lIns="0" tIns="12700" rIns="0" bIns="0" rtlCol="0">
            <a:spAutoFit/>
          </a:bodyPr>
          <a:lstStyle/>
          <a:p>
            <a:pPr lvl="0" algn="ctr">
              <a:spcBef>
                <a:spcPts val="100"/>
              </a:spcBef>
              <a:defRPr/>
            </a:pPr>
            <a:r>
              <a:rPr lang="en-US" sz="1400" b="1" dirty="0">
                <a:latin typeface="Arial" panose="020B0604020202020204" pitchFamily="34" charset="0"/>
                <a:cs typeface="Arial" panose="020B0604020202020204" pitchFamily="34" charset="0"/>
              </a:rPr>
              <a:t>-8</a:t>
            </a:r>
          </a:p>
        </p:txBody>
      </p:sp>
      <p:sp>
        <p:nvSpPr>
          <p:cNvPr id="36" name="object 46">
            <a:extLst>
              <a:ext uri="{FF2B5EF4-FFF2-40B4-BE49-F238E27FC236}">
                <a16:creationId xmlns:a16="http://schemas.microsoft.com/office/drawing/2014/main" id="{4F2782A4-322E-5921-9602-26E4A83D05BD}"/>
              </a:ext>
            </a:extLst>
          </p:cNvPr>
          <p:cNvSpPr/>
          <p:nvPr/>
        </p:nvSpPr>
        <p:spPr>
          <a:xfrm>
            <a:off x="9472006" y="3619499"/>
            <a:ext cx="914666"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7" name="object 36">
            <a:extLst>
              <a:ext uri="{FF2B5EF4-FFF2-40B4-BE49-F238E27FC236}">
                <a16:creationId xmlns:a16="http://schemas.microsoft.com/office/drawing/2014/main" id="{8B131EF6-DCC5-1B72-94A7-ADADE3343B0E}"/>
              </a:ext>
            </a:extLst>
          </p:cNvPr>
          <p:cNvSpPr txBox="1"/>
          <p:nvPr/>
        </p:nvSpPr>
        <p:spPr>
          <a:xfrm>
            <a:off x="10749651" y="3196462"/>
            <a:ext cx="350082" cy="247923"/>
          </a:xfrm>
          <a:prstGeom prst="rect">
            <a:avLst/>
          </a:prstGeom>
        </p:spPr>
        <p:txBody>
          <a:bodyPr vert="horz" wrap="square" lIns="0" tIns="29845" rIns="0" bIns="0" rtlCol="0">
            <a:spAutoFit/>
          </a:bodyPr>
          <a:lstStyle/>
          <a:p>
            <a:pPr lvl="0" algn="ctr">
              <a:spcBef>
                <a:spcPts val="235"/>
              </a:spcBef>
              <a:defRPr/>
            </a:pPr>
            <a:r>
              <a:rPr lang="en-US" sz="1400" b="1" dirty="0">
                <a:solidFill>
                  <a:schemeClr val="bg1">
                    <a:lumMod val="50000"/>
                  </a:schemeClr>
                </a:solidFill>
                <a:latin typeface="Arial" panose="020B0604020202020204" pitchFamily="34" charset="0"/>
                <a:cs typeface="Arial" panose="020B0604020202020204" pitchFamily="34" charset="0"/>
              </a:rPr>
              <a:t>2</a:t>
            </a:r>
          </a:p>
        </p:txBody>
      </p:sp>
      <p:sp>
        <p:nvSpPr>
          <p:cNvPr id="40" name="Rectangle 15">
            <a:extLst>
              <a:ext uri="{FF2B5EF4-FFF2-40B4-BE49-F238E27FC236}">
                <a16:creationId xmlns:a16="http://schemas.microsoft.com/office/drawing/2014/main" id="{F5A1AA4C-8792-19E4-B961-E08BDD84776F}"/>
              </a:ext>
            </a:extLst>
          </p:cNvPr>
          <p:cNvSpPr/>
          <p:nvPr/>
        </p:nvSpPr>
        <p:spPr>
          <a:xfrm>
            <a:off x="9275923" y="2863272"/>
            <a:ext cx="128185" cy="941832"/>
          </a:xfrm>
          <a:custGeom>
            <a:avLst/>
            <a:gdLst>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0 w 202774"/>
              <a:gd name="connsiteY4" fmla="*/ 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 name="connsiteX4" fmla="*/ 91440 w 202774"/>
              <a:gd name="connsiteY4" fmla="*/ 91440 h 461913"/>
              <a:gd name="connsiteX0" fmla="*/ 0 w 202774"/>
              <a:gd name="connsiteY0" fmla="*/ 0 h 461913"/>
              <a:gd name="connsiteX1" fmla="*/ 202774 w 202774"/>
              <a:gd name="connsiteY1" fmla="*/ 0 h 461913"/>
              <a:gd name="connsiteX2" fmla="*/ 202774 w 202774"/>
              <a:gd name="connsiteY2" fmla="*/ 461913 h 461913"/>
              <a:gd name="connsiteX3" fmla="*/ 0 w 202774"/>
              <a:gd name="connsiteY3" fmla="*/ 461913 h 461913"/>
            </a:gdLst>
            <a:ahLst/>
            <a:cxnLst>
              <a:cxn ang="0">
                <a:pos x="connsiteX0" y="connsiteY0"/>
              </a:cxn>
              <a:cxn ang="0">
                <a:pos x="connsiteX1" y="connsiteY1"/>
              </a:cxn>
              <a:cxn ang="0">
                <a:pos x="connsiteX2" y="connsiteY2"/>
              </a:cxn>
              <a:cxn ang="0">
                <a:pos x="connsiteX3" y="connsiteY3"/>
              </a:cxn>
            </a:cxnLst>
            <a:rect l="l" t="t" r="r" b="b"/>
            <a:pathLst>
              <a:path w="202774" h="461913">
                <a:moveTo>
                  <a:pt x="0" y="0"/>
                </a:moveTo>
                <a:lnTo>
                  <a:pt x="202774" y="0"/>
                </a:lnTo>
                <a:lnTo>
                  <a:pt x="202774" y="461913"/>
                </a:lnTo>
                <a:lnTo>
                  <a:pt x="0" y="461913"/>
                </a:lnTo>
              </a:path>
            </a:pathLst>
          </a:cu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28B416F2-1D86-F671-A3B4-3CC241BEB99B}"/>
              </a:ext>
            </a:extLst>
          </p:cNvPr>
          <p:cNvCxnSpPr>
            <a:cxnSpLocks/>
          </p:cNvCxnSpPr>
          <p:nvPr/>
        </p:nvCxnSpPr>
        <p:spPr>
          <a:xfrm>
            <a:off x="4767890" y="2318053"/>
            <a:ext cx="585216"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object 35">
            <a:extLst>
              <a:ext uri="{FF2B5EF4-FFF2-40B4-BE49-F238E27FC236}">
                <a16:creationId xmlns:a16="http://schemas.microsoft.com/office/drawing/2014/main" id="{B2CADED5-0B94-C615-40A3-BF1FEF8559DE}"/>
              </a:ext>
            </a:extLst>
          </p:cNvPr>
          <p:cNvSpPr/>
          <p:nvPr/>
        </p:nvSpPr>
        <p:spPr>
          <a:xfrm>
            <a:off x="9472006" y="4755445"/>
            <a:ext cx="914666"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Rectangle 45">
            <a:extLst>
              <a:ext uri="{FF2B5EF4-FFF2-40B4-BE49-F238E27FC236}">
                <a16:creationId xmlns:a16="http://schemas.microsoft.com/office/drawing/2014/main" id="{228F9E82-8800-D450-A7AF-B883E073EC46}"/>
              </a:ext>
            </a:extLst>
          </p:cNvPr>
          <p:cNvSpPr/>
          <p:nvPr/>
        </p:nvSpPr>
        <p:spPr>
          <a:xfrm>
            <a:off x="10520559" y="1870752"/>
            <a:ext cx="808266" cy="3586282"/>
          </a:xfrm>
          <a:prstGeom prst="rect">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47" name="object 41">
            <a:extLst>
              <a:ext uri="{FF2B5EF4-FFF2-40B4-BE49-F238E27FC236}">
                <a16:creationId xmlns:a16="http://schemas.microsoft.com/office/drawing/2014/main" id="{0C389A3E-AA35-520A-F162-309054A392C9}"/>
              </a:ext>
            </a:extLst>
          </p:cNvPr>
          <p:cNvSpPr txBox="1"/>
          <p:nvPr/>
        </p:nvSpPr>
        <p:spPr>
          <a:xfrm>
            <a:off x="10544854" y="1972848"/>
            <a:ext cx="759677" cy="615553"/>
          </a:xfrm>
          <a:prstGeom prst="rect">
            <a:avLst/>
          </a:prstGeom>
        </p:spPr>
        <p:txBody>
          <a:bodyPr vert="horz" wrap="square" lIns="0" tIns="12700" rIns="0" bIns="0" rtlCol="0">
            <a:spAutoFit/>
          </a:bodyPr>
          <a:lstStyle/>
          <a:p>
            <a:pPr marL="12700" marR="5080" lvl="0" indent="-12700" algn="ctr" defTabSz="914400" rtl="0" eaLnBrk="1" fontAlgn="auto" latinLnBrk="0" hangingPunct="1">
              <a:lnSpc>
                <a:spcPts val="1500"/>
              </a:lnSpc>
              <a:spcBef>
                <a:spcPts val="100"/>
              </a:spcBef>
              <a:spcAft>
                <a:spcPts val="0"/>
              </a:spcAft>
              <a:buClrTx/>
              <a:buSzTx/>
              <a:buFontTx/>
              <a:buNone/>
              <a:tabLst/>
              <a:defRPr/>
            </a:pPr>
            <a:r>
              <a:rPr kumimoji="0" sz="1400" b="1" i="0" u="none" strike="noStrike" kern="1200" cap="none" spc="-5" normalizeH="0" baseline="0" noProof="0" dirty="0">
                <a:ln>
                  <a:noFill/>
                </a:ln>
                <a:effectLst/>
                <a:uLnTx/>
                <a:uFillTx/>
                <a:latin typeface="Arial" panose="020B0604020202020204" pitchFamily="34" charset="0"/>
                <a:ea typeface="+mn-ea"/>
                <a:cs typeface="Arial" panose="020B0604020202020204" pitchFamily="34" charset="0"/>
              </a:rPr>
              <a:t>No. </a:t>
            </a:r>
            <a:r>
              <a:rPr kumimoji="0" sz="1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of</a:t>
            </a:r>
            <a:endParaRPr kumimoji="0" lang="en-US" sz="1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12700" marR="5080" indent="-12700" algn="ctr">
              <a:lnSpc>
                <a:spcPts val="1500"/>
              </a:lnSpc>
              <a:spcBef>
                <a:spcPts val="100"/>
              </a:spcBef>
              <a:defRPr/>
            </a:pPr>
            <a:r>
              <a:rPr kumimoji="0" lang="en-US" sz="1400" b="1" i="0" u="none" strike="noStrike" kern="1200" cap="none" spc="-5" normalizeH="0" baseline="0" noProof="0" dirty="0">
                <a:ln>
                  <a:noFill/>
                </a:ln>
                <a:effectLst/>
                <a:uLnTx/>
                <a:uFillTx/>
                <a:latin typeface="Arial" panose="020B0604020202020204" pitchFamily="34" charset="0"/>
                <a:ea typeface="+mn-ea"/>
                <a:cs typeface="Arial" panose="020B0604020202020204" pitchFamily="34" charset="0"/>
              </a:rPr>
              <a:t>Fewer</a:t>
            </a: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5080" algn="ctr">
              <a:lnSpc>
                <a:spcPts val="1500"/>
              </a:lnSpc>
              <a:spcBef>
                <a:spcPts val="100"/>
              </a:spcBef>
              <a:defRPr/>
            </a:pPr>
            <a:r>
              <a:rPr kumimoji="0" lang="en-US" sz="1400" b="1" i="0" u="none" strike="noStrike" kern="1200" cap="none" spc="-5" normalizeH="0" baseline="0" noProof="0" dirty="0">
                <a:ln>
                  <a:noFill/>
                </a:ln>
                <a:effectLst/>
                <a:uLnTx/>
                <a:uFillTx/>
                <a:latin typeface="Arial" panose="020B0604020202020204" pitchFamily="34" charset="0"/>
                <a:ea typeface="+mn-ea"/>
                <a:cs typeface="Arial" panose="020B0604020202020204" pitchFamily="34" charset="0"/>
              </a:rPr>
              <a:t>Cases</a:t>
            </a: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39" name="object 47">
            <a:extLst>
              <a:ext uri="{FF2B5EF4-FFF2-40B4-BE49-F238E27FC236}">
                <a16:creationId xmlns:a16="http://schemas.microsoft.com/office/drawing/2014/main" id="{A215C69B-6790-FD6C-B481-A2877499C482}"/>
              </a:ext>
            </a:extLst>
          </p:cNvPr>
          <p:cNvSpPr/>
          <p:nvPr/>
        </p:nvSpPr>
        <p:spPr>
          <a:xfrm>
            <a:off x="9404108" y="3334188"/>
            <a:ext cx="982564" cy="0"/>
          </a:xfrm>
          <a:custGeom>
            <a:avLst/>
            <a:gdLst/>
            <a:ahLst/>
            <a:cxnLst/>
            <a:rect l="l" t="t" r="r" b="b"/>
            <a:pathLst>
              <a:path w="400050">
                <a:moveTo>
                  <a:pt x="0" y="0"/>
                </a:moveTo>
                <a:lnTo>
                  <a:pt x="400050" y="0"/>
                </a:lnTo>
              </a:path>
            </a:pathLst>
          </a:custGeom>
          <a:ln w="9525">
            <a:solidFill>
              <a:schemeClr val="bg1">
                <a:lumMod val="50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1">
            <a:extLst>
              <a:ext uri="{FF2B5EF4-FFF2-40B4-BE49-F238E27FC236}">
                <a16:creationId xmlns:a16="http://schemas.microsoft.com/office/drawing/2014/main" id="{8D9ED343-02E6-8CF9-C42A-EFA07506ECA7}"/>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defRPr/>
            </a:pPr>
            <a:r>
              <a:rPr lang="en-US" sz="2800" b="1" dirty="0">
                <a:latin typeface="Arial" panose="020B0604020202020204" pitchFamily="34" charset="0"/>
                <a:cs typeface="Arial" panose="020B0604020202020204" pitchFamily="34" charset="0"/>
              </a:rPr>
              <a:t>Key Secondary Endpoint First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and Subsequent Events</a:t>
            </a:r>
          </a:p>
          <a:p>
            <a:pPr>
              <a:defRPr/>
            </a:pPr>
            <a:r>
              <a:rPr lang="en-US" sz="2800" b="1" dirty="0">
                <a:latin typeface="Arial" panose="020B0604020202020204" pitchFamily="34" charset="0"/>
                <a:cs typeface="Arial" panose="020B0604020202020204" pitchFamily="34" charset="0"/>
              </a:rPr>
              <a:t>in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Patients with Recent ACS &lt;12 Months </a:t>
            </a:r>
            <a:b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br>
            <a:endParaRPr lang="en-US" sz="2800" dirty="0"/>
          </a:p>
        </p:txBody>
      </p:sp>
      <p:sp>
        <p:nvSpPr>
          <p:cNvPr id="6" name="TextBox 5">
            <a:extLst>
              <a:ext uri="{FF2B5EF4-FFF2-40B4-BE49-F238E27FC236}">
                <a16:creationId xmlns:a16="http://schemas.microsoft.com/office/drawing/2014/main" id="{B8B51FF3-93D9-2693-857F-979AE6BB9189}"/>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83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E1543796-A27D-11A4-4CD8-EA1379556970}"/>
              </a:ext>
            </a:extLst>
          </p:cNvPr>
          <p:cNvGraphicFramePr>
            <a:graphicFrameLocks noGrp="1"/>
          </p:cNvGraphicFramePr>
          <p:nvPr>
            <p:extLst>
              <p:ext uri="{D42A27DB-BD31-4B8C-83A1-F6EECF244321}">
                <p14:modId xmlns:p14="http://schemas.microsoft.com/office/powerpoint/2010/main" val="4105913720"/>
              </p:ext>
            </p:extLst>
          </p:nvPr>
        </p:nvGraphicFramePr>
        <p:xfrm>
          <a:off x="282809" y="1377840"/>
          <a:ext cx="11626383" cy="4271950"/>
        </p:xfrm>
        <a:graphic>
          <a:graphicData uri="http://schemas.openxmlformats.org/drawingml/2006/table">
            <a:tbl>
              <a:tblPr firstRow="1" firstCol="1" bandRow="1">
                <a:tableStyleId>{2D5ABB26-0587-4C30-8999-92F81FD0307C}</a:tableStyleId>
              </a:tblPr>
              <a:tblGrid>
                <a:gridCol w="4477359">
                  <a:extLst>
                    <a:ext uri="{9D8B030D-6E8A-4147-A177-3AD203B41FA5}">
                      <a16:colId xmlns:a16="http://schemas.microsoft.com/office/drawing/2014/main" val="2594506819"/>
                    </a:ext>
                  </a:extLst>
                </a:gridCol>
                <a:gridCol w="1309767">
                  <a:extLst>
                    <a:ext uri="{9D8B030D-6E8A-4147-A177-3AD203B41FA5}">
                      <a16:colId xmlns:a16="http://schemas.microsoft.com/office/drawing/2014/main" val="2271070825"/>
                    </a:ext>
                  </a:extLst>
                </a:gridCol>
                <a:gridCol w="899243">
                  <a:extLst>
                    <a:ext uri="{9D8B030D-6E8A-4147-A177-3AD203B41FA5}">
                      <a16:colId xmlns:a16="http://schemas.microsoft.com/office/drawing/2014/main" val="360598970"/>
                    </a:ext>
                  </a:extLst>
                </a:gridCol>
                <a:gridCol w="4202590">
                  <a:extLst>
                    <a:ext uri="{9D8B030D-6E8A-4147-A177-3AD203B41FA5}">
                      <a16:colId xmlns:a16="http://schemas.microsoft.com/office/drawing/2014/main" val="2146305987"/>
                    </a:ext>
                  </a:extLst>
                </a:gridCol>
                <a:gridCol w="737424">
                  <a:extLst>
                    <a:ext uri="{9D8B030D-6E8A-4147-A177-3AD203B41FA5}">
                      <a16:colId xmlns:a16="http://schemas.microsoft.com/office/drawing/2014/main" val="2409993155"/>
                    </a:ext>
                  </a:extLst>
                </a:gridCol>
              </a:tblGrid>
              <a:tr h="518795">
                <a:tc>
                  <a:txBody>
                    <a:bodyPr/>
                    <a:lstStyle/>
                    <a:p>
                      <a:pPr marL="0" marR="0" algn="l">
                        <a:lnSpc>
                          <a:spcPct val="100000"/>
                        </a:lnSpc>
                        <a:spcBef>
                          <a:spcPts val="200"/>
                        </a:spcBef>
                        <a:spcAft>
                          <a:spcPts val="0"/>
                        </a:spcAft>
                      </a:pPr>
                      <a:r>
                        <a:rPr lang="en-US" sz="1100" b="1" kern="1200" spc="0">
                          <a:solidFill>
                            <a:schemeClr val="tx1"/>
                          </a:solidFill>
                          <a:effectLst/>
                          <a:latin typeface="Arial" panose="020B0604020202020204" pitchFamily="34" charset="0"/>
                          <a:ea typeface="+mn-ea"/>
                          <a:cs typeface="Arial" panose="020B0604020202020204" pitchFamily="34" charset="0"/>
                        </a:rPr>
                        <a:t>Endpoint</a:t>
                      </a: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0" algn="ctr">
                        <a:lnSpc>
                          <a:spcPct val="100000"/>
                        </a:lnSpc>
                        <a:spcBef>
                          <a:spcPts val="200"/>
                        </a:spcBef>
                        <a:spcAft>
                          <a:spcPts val="0"/>
                        </a:spcAft>
                      </a:pPr>
                      <a:r>
                        <a:rPr lang="en-US" sz="1100" b="1" spc="0">
                          <a:solidFill>
                            <a:schemeClr val="tx1"/>
                          </a:solidFill>
                          <a:latin typeface="Arial"/>
                          <a:cs typeface="Arial"/>
                        </a:rPr>
                        <a:t>Icosapent Ethyl</a:t>
                      </a:r>
                      <a:br>
                        <a:rPr lang="en-US" sz="1100" b="1" spc="0">
                          <a:solidFill>
                            <a:schemeClr val="tx1"/>
                          </a:solidFill>
                          <a:latin typeface="Arial"/>
                          <a:cs typeface="Arial"/>
                        </a:rPr>
                      </a:br>
                      <a:r>
                        <a:rPr lang="en-US" sz="1100" b="1" spc="0">
                          <a:solidFill>
                            <a:schemeClr val="tx1"/>
                          </a:solidFill>
                          <a:latin typeface="Arial"/>
                          <a:cs typeface="Arial"/>
                        </a:rPr>
                        <a:t>(N=433)</a:t>
                      </a:r>
                    </a:p>
                  </a:txBody>
                  <a:tcPr marL="0" marR="0" marT="27432" marB="27432"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0"/>
                        </a:spcAft>
                      </a:pPr>
                      <a:r>
                        <a:rPr lang="en-US" sz="1100" b="1" spc="0">
                          <a:solidFill>
                            <a:schemeClr val="tx1"/>
                          </a:solidFill>
                          <a:latin typeface="Arial"/>
                          <a:cs typeface="Arial"/>
                        </a:rPr>
                        <a:t>Placebo</a:t>
                      </a:r>
                      <a:br>
                        <a:rPr lang="en-US" sz="1100" b="1" spc="0">
                          <a:solidFill>
                            <a:schemeClr val="tx1"/>
                          </a:solidFill>
                          <a:latin typeface="Arial"/>
                          <a:cs typeface="Arial"/>
                        </a:rPr>
                      </a:br>
                      <a:r>
                        <a:rPr lang="en-US" sz="1100" b="1" spc="0">
                          <a:solidFill>
                            <a:schemeClr val="tx1"/>
                          </a:solidFill>
                          <a:latin typeface="Arial"/>
                          <a:cs typeface="Arial"/>
                        </a:rPr>
                        <a:t>(N=407)</a:t>
                      </a:r>
                    </a:p>
                  </a:txBody>
                  <a:tcPr marL="0" marR="0" marT="27432" marB="2743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200"/>
                        </a:spcBef>
                        <a:spcAft>
                          <a:spcPts val="0"/>
                        </a:spcAft>
                      </a:pPr>
                      <a:r>
                        <a:rPr lang="en-US" sz="1100" b="1" spc="0">
                          <a:solidFill>
                            <a:schemeClr val="tx1"/>
                          </a:solidFill>
                          <a:latin typeface="Arial"/>
                          <a:cs typeface="Arial"/>
                        </a:rPr>
                        <a:t>                                </a:t>
                      </a:r>
                      <a:r>
                        <a:rPr lang="en-US" sz="500" b="1" spc="0">
                          <a:solidFill>
                            <a:schemeClr val="tx1"/>
                          </a:solidFill>
                          <a:latin typeface="Arial"/>
                          <a:cs typeface="Arial"/>
                        </a:rPr>
                        <a:t> </a:t>
                      </a:r>
                      <a:r>
                        <a:rPr lang="en-US" sz="1100" b="1" spc="0">
                          <a:solidFill>
                            <a:schemeClr val="tx1"/>
                          </a:solidFill>
                          <a:latin typeface="Arial"/>
                          <a:cs typeface="Arial"/>
                        </a:rPr>
                        <a:t>Icosapent Ethyl vs. Placebo</a:t>
                      </a:r>
                    </a:p>
                  </a:txBody>
                  <a:tcPr marL="0" marR="527148" marT="27432" marB="2743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0"/>
                        </a:spcAft>
                      </a:pPr>
                      <a:r>
                        <a:rPr lang="en-US" sz="1100" b="1" i="0" spc="0">
                          <a:solidFill>
                            <a:schemeClr val="tx1"/>
                          </a:solidFill>
                          <a:effectLst/>
                          <a:latin typeface="Arial" panose="020B0604020202020204" pitchFamily="34" charset="0"/>
                          <a:cs typeface="Arial" panose="020B0604020202020204" pitchFamily="34" charset="0"/>
                        </a:rPr>
                        <a:t>Log-Rank</a:t>
                      </a:r>
                      <a:br>
                        <a:rPr lang="en-US" sz="1100" b="1" i="0" spc="0">
                          <a:solidFill>
                            <a:schemeClr val="tx1"/>
                          </a:solidFill>
                          <a:effectLst/>
                          <a:latin typeface="Arial" panose="020B0604020202020204" pitchFamily="34" charset="0"/>
                          <a:cs typeface="Arial" panose="020B0604020202020204" pitchFamily="34" charset="0"/>
                        </a:rPr>
                      </a:br>
                      <a:r>
                        <a:rPr lang="en-US" sz="1100" b="1" i="0" spc="0">
                          <a:solidFill>
                            <a:schemeClr val="tx1"/>
                          </a:solidFill>
                          <a:effectLst/>
                          <a:latin typeface="Arial" panose="020B0604020202020204" pitchFamily="34" charset="0"/>
                          <a:cs typeface="Arial" panose="020B0604020202020204" pitchFamily="34" charset="0"/>
                        </a:rPr>
                        <a:t>P-value</a:t>
                      </a:r>
                    </a:p>
                  </a:txBody>
                  <a:tcPr marL="56480" marR="0" marT="27432" marB="2743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933741"/>
                  </a:ext>
                </a:extLst>
              </a:tr>
              <a:tr h="308035">
                <a:tc>
                  <a:txBody>
                    <a:bodyPr/>
                    <a:lstStyle/>
                    <a:p>
                      <a:pPr marL="0" marR="0" algn="l">
                        <a:lnSpc>
                          <a:spcPct val="100000"/>
                        </a:lnSpc>
                        <a:spcBef>
                          <a:spcPts val="200"/>
                        </a:spcBef>
                        <a:spcAft>
                          <a:spcPts val="0"/>
                        </a:spcAft>
                      </a:pPr>
                      <a:endParaRPr lang="en-US" sz="1100" b="1" kern="1200" spc="0">
                        <a:solidFill>
                          <a:schemeClr val="tx1"/>
                        </a:solidFill>
                        <a:effectLst/>
                        <a:latin typeface="Arial" panose="020B0604020202020204" pitchFamily="34" charset="0"/>
                        <a:ea typeface="+mn-ea"/>
                        <a:cs typeface="Arial" panose="020B0604020202020204" pitchFamily="34" charset="0"/>
                      </a:endParaRPr>
                    </a:p>
                  </a:txBody>
                  <a:tcPr marL="0" marR="0" marT="27432" marB="36576"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2700" marR="0" lvl="0" indent="0" algn="ctr" defTabSz="914400" rtl="0" eaLnBrk="1" fontAlgn="auto" latinLnBrk="0" hangingPunct="1">
                        <a:lnSpc>
                          <a:spcPct val="100000"/>
                        </a:lnSpc>
                        <a:spcBef>
                          <a:spcPts val="200"/>
                        </a:spcBef>
                        <a:spcAft>
                          <a:spcPts val="0"/>
                        </a:spcAft>
                        <a:buClrTx/>
                        <a:buSzTx/>
                        <a:buFontTx/>
                        <a:buNone/>
                        <a:tabLst/>
                        <a:defRPr/>
                      </a:pPr>
                      <a:r>
                        <a:rPr lang="en-US" sz="1100" i="1" spc="0">
                          <a:solidFill>
                            <a:schemeClr val="tx1"/>
                          </a:solidFill>
                          <a:latin typeface="Arial"/>
                          <a:cs typeface="Arial"/>
                        </a:rPr>
                        <a:t>n (%)</a:t>
                      </a:r>
                    </a:p>
                  </a:txBody>
                  <a:tcPr marL="0" marR="0" marT="27432" marB="36576"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2700" marR="0" lvl="0" indent="0" algn="ctr" defTabSz="914400" rtl="0" eaLnBrk="1" fontAlgn="auto" latinLnBrk="0" hangingPunct="1">
                        <a:lnSpc>
                          <a:spcPct val="100000"/>
                        </a:lnSpc>
                        <a:spcBef>
                          <a:spcPts val="200"/>
                        </a:spcBef>
                        <a:spcAft>
                          <a:spcPts val="0"/>
                        </a:spcAft>
                        <a:buClrTx/>
                        <a:buSzTx/>
                        <a:buFontTx/>
                        <a:buNone/>
                        <a:tabLst/>
                        <a:defRPr/>
                      </a:pPr>
                      <a:r>
                        <a:rPr lang="en-US" sz="1100" i="1" spc="0">
                          <a:solidFill>
                            <a:schemeClr val="tx1"/>
                          </a:solidFill>
                          <a:latin typeface="Arial"/>
                          <a:cs typeface="Arial"/>
                        </a:rPr>
                        <a:t>n (%)</a:t>
                      </a:r>
                    </a:p>
                  </a:txBody>
                  <a:tcPr marL="0" marR="0" marT="27432" marB="36576"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2700" marR="0" lvl="0" indent="0" algn="l" defTabSz="914400" rtl="0" eaLnBrk="1" fontAlgn="auto" latinLnBrk="0" hangingPunct="1">
                        <a:lnSpc>
                          <a:spcPct val="100000"/>
                        </a:lnSpc>
                        <a:spcBef>
                          <a:spcPts val="200"/>
                        </a:spcBef>
                        <a:spcAft>
                          <a:spcPts val="0"/>
                        </a:spcAft>
                        <a:buClrTx/>
                        <a:buSzTx/>
                        <a:buFontTx/>
                        <a:buNone/>
                        <a:tabLst/>
                        <a:defRPr/>
                      </a:pPr>
                      <a:r>
                        <a:rPr kumimoji="0" lang="en-US" sz="1100" b="0" i="1" u="none" strike="noStrike" kern="1200" cap="none" spc="0" normalizeH="0" baseline="0" noProof="0">
                          <a:ln>
                            <a:noFill/>
                          </a:ln>
                          <a:solidFill>
                            <a:schemeClr val="tx1"/>
                          </a:solidFill>
                          <a:effectLst/>
                          <a:uLnTx/>
                          <a:uFillTx/>
                          <a:latin typeface="Arial"/>
                          <a:ea typeface="+mn-ea"/>
                          <a:cs typeface="Arial"/>
                        </a:rPr>
                        <a:t>                                          </a:t>
                      </a:r>
                      <a:r>
                        <a:rPr kumimoji="0" lang="en-US" sz="800" b="0" i="1" u="none" strike="noStrike" kern="1200" cap="none" spc="0" normalizeH="0" baseline="0" noProof="0">
                          <a:ln>
                            <a:noFill/>
                          </a:ln>
                          <a:solidFill>
                            <a:schemeClr val="tx1"/>
                          </a:solidFill>
                          <a:effectLst/>
                          <a:uLnTx/>
                          <a:uFillTx/>
                          <a:latin typeface="Arial"/>
                          <a:ea typeface="+mn-ea"/>
                          <a:cs typeface="Arial"/>
                        </a:rPr>
                        <a:t> </a:t>
                      </a:r>
                      <a:r>
                        <a:rPr kumimoji="0" lang="en-US" sz="1100" b="0" i="1" u="none" strike="noStrike" kern="1200" cap="none" spc="0" normalizeH="0" baseline="0" noProof="0">
                          <a:ln>
                            <a:noFill/>
                          </a:ln>
                          <a:solidFill>
                            <a:schemeClr val="tx1"/>
                          </a:solidFill>
                          <a:effectLst/>
                          <a:uLnTx/>
                          <a:uFillTx/>
                          <a:latin typeface="Arial"/>
                          <a:ea typeface="+mn-ea"/>
                          <a:cs typeface="Arial"/>
                        </a:rPr>
                        <a:t>   HR (95% CI)</a:t>
                      </a:r>
                    </a:p>
                  </a:txBody>
                  <a:tcPr marL="0" marR="0"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ct val="100000"/>
                        </a:lnSpc>
                        <a:spcBef>
                          <a:spcPts val="200"/>
                        </a:spcBef>
                        <a:spcAft>
                          <a:spcPts val="0"/>
                        </a:spcAft>
                      </a:pPr>
                      <a:endParaRPr lang="en-US" sz="1100" b="1" i="0" spc="0">
                        <a:solidFill>
                          <a:schemeClr val="tx1"/>
                        </a:solidFill>
                        <a:effectLst/>
                        <a:latin typeface="Arial" panose="020B0604020202020204" pitchFamily="34" charset="0"/>
                        <a:cs typeface="Arial" panose="020B0604020202020204" pitchFamily="34" charset="0"/>
                      </a:endParaRPr>
                    </a:p>
                  </a:txBody>
                  <a:tcPr marL="0" marR="0"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55767912"/>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Primary Composite Endpoint </a:t>
                      </a:r>
                    </a:p>
                  </a:txBody>
                  <a:tcPr marL="118872" marR="0" anchor="ctr">
                    <a:lnT w="12700" cap="flat" cmpd="sng" algn="ctr">
                      <a:noFill/>
                      <a:prstDash val="solid"/>
                      <a:round/>
                      <a:headEnd type="none" w="med" len="med"/>
                      <a:tailEnd type="none" w="med" len="med"/>
                    </a:lnT>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81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18.7)</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114</a:t>
                      </a:r>
                      <a:r>
                        <a:rPr lang="en-US" sz="1100" spc="-1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28.0)</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0.63</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(0.48</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0.84)</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0.002</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4661339"/>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Key Secondary Composite Endpoint</a:t>
                      </a:r>
                    </a:p>
                  </a:txBody>
                  <a:tcPr marL="118872" marR="0" anchor="ctr">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49</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11.3)</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71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17.4)</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0.64</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(0.44</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0.92)</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0.01</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24857023"/>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Cardiovascular Death or Nonfatal Myocardial Infarction</a:t>
                      </a:r>
                    </a:p>
                  </a:txBody>
                  <a:tcPr marL="118872" marR="0" anchor="ctr">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41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9.5)</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59</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14.5)</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0.64</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(0.43</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0.96)</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0.03</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9377945"/>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Fatal or Nonfatal Myocardial Infarction</a:t>
                      </a:r>
                    </a:p>
                  </a:txBody>
                  <a:tcPr marL="118872" marR="0" anchor="ctr">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32</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7.4)</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44</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10.8)</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0.67</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(0.43</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1.06)</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0.09</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09590543"/>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Urgent or Emergent Revascularization</a:t>
                      </a:r>
                    </a:p>
                  </a:txBody>
                  <a:tcPr marL="118872" marR="0" anchor="ctr">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32</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7.4)</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51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12.5)</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0.56</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(0.36</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0.87)</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0.009</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14473503"/>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Cardiovascular Death</a:t>
                      </a:r>
                    </a:p>
                  </a:txBody>
                  <a:tcPr marL="118872" marR="0" anchor="ctr">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13</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3.0)</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21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5.2)</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0.59</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(0.29</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1.17)</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0.13</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49091982"/>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Hospitalization for Unstable Angina</a:t>
                      </a:r>
                    </a:p>
                  </a:txBody>
                  <a:tcPr marL="118872" marR="0" anchor="ctr">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21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4.8)</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31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7.6)</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0.62</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(0.35</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1.07)</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0.08</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38730109"/>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Fatal or Nonfatal Stroke</a:t>
                      </a:r>
                    </a:p>
                  </a:txBody>
                  <a:tcPr marL="118872" marR="0" anchor="ctr">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12</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2.8)</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16</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3.9)</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0.70</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(0.33</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1.49)</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0.36</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18538323"/>
                  </a:ext>
                </a:extLst>
              </a:tr>
              <a:tr h="344512">
                <a:tc>
                  <a:txBody>
                    <a:bodyPr/>
                    <a:lstStyle/>
                    <a:p>
                      <a:pPr marL="0" indent="0">
                        <a:lnSpc>
                          <a:spcPct val="100000"/>
                        </a:lnSpc>
                        <a:spcBef>
                          <a:spcPts val="400"/>
                        </a:spcBef>
                        <a:spcAft>
                          <a:spcPts val="0"/>
                        </a:spcAft>
                      </a:pPr>
                      <a:r>
                        <a:rPr lang="it-IT" sz="1100" b="1" spc="0">
                          <a:solidFill>
                            <a:schemeClr val="tx1"/>
                          </a:solidFill>
                          <a:latin typeface="Arial"/>
                          <a:cs typeface="Arial"/>
                        </a:rPr>
                        <a:t>Total Mortality / Nonfatal </a:t>
                      </a:r>
                      <a:r>
                        <a:rPr lang="en-US" sz="1100" b="1" spc="0">
                          <a:solidFill>
                            <a:schemeClr val="tx1"/>
                          </a:solidFill>
                          <a:latin typeface="Arial"/>
                          <a:cs typeface="Arial"/>
                        </a:rPr>
                        <a:t>Myocardial Infarction </a:t>
                      </a:r>
                      <a:r>
                        <a:rPr lang="it-IT" sz="1100" b="1" spc="0">
                          <a:solidFill>
                            <a:schemeClr val="tx1"/>
                          </a:solidFill>
                          <a:latin typeface="Arial"/>
                          <a:cs typeface="Arial"/>
                        </a:rPr>
                        <a:t>/ Nonfatal Stroke</a:t>
                      </a:r>
                      <a:endParaRPr lang="en-US" sz="1100" b="1" spc="0">
                        <a:solidFill>
                          <a:schemeClr val="tx1"/>
                        </a:solidFill>
                        <a:latin typeface="Arial"/>
                        <a:cs typeface="Arial"/>
                      </a:endParaRPr>
                    </a:p>
                  </a:txBody>
                  <a:tcPr marL="118872" marR="0" anchor="ctr">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55</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12.7)</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76</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18.7)</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400"/>
                        </a:spcBef>
                        <a:spcAft>
                          <a:spcPts val="0"/>
                        </a:spcAft>
                        <a:buClrTx/>
                        <a:buSzTx/>
                        <a:buFontTx/>
                        <a:buNone/>
                        <a:tabLst/>
                        <a:defRPr/>
                      </a:pPr>
                      <a:r>
                        <a:rPr lang="en-US" sz="1100" spc="0">
                          <a:solidFill>
                            <a:schemeClr val="tx1"/>
                          </a:solidFill>
                          <a:effectLst/>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0.67</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(0.47</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0.94)</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12700" algn="ctr">
                        <a:lnSpc>
                          <a:spcPct val="100000"/>
                        </a:lnSpc>
                      </a:pPr>
                      <a:r>
                        <a:rPr lang="en-US" sz="1100" spc="-20">
                          <a:solidFill>
                            <a:schemeClr val="tx1"/>
                          </a:solidFill>
                          <a:latin typeface="Arial" panose="020B0604020202020204" pitchFamily="34" charset="0"/>
                          <a:cs typeface="Arial" panose="020B0604020202020204" pitchFamily="34" charset="0"/>
                        </a:rPr>
                        <a:t>0.02</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95214007"/>
                  </a:ext>
                </a:extLst>
              </a:tr>
              <a:tr h="344512">
                <a:tc>
                  <a:txBody>
                    <a:bodyPr/>
                    <a:lstStyle/>
                    <a:p>
                      <a:pPr marL="0" indent="0">
                        <a:lnSpc>
                          <a:spcPct val="100000"/>
                        </a:lnSpc>
                        <a:spcBef>
                          <a:spcPts val="400"/>
                        </a:spcBef>
                        <a:spcAft>
                          <a:spcPts val="0"/>
                        </a:spcAft>
                      </a:pPr>
                      <a:r>
                        <a:rPr lang="en-US" sz="1100" b="1" spc="0">
                          <a:solidFill>
                            <a:schemeClr val="tx1"/>
                          </a:solidFill>
                          <a:latin typeface="Arial"/>
                          <a:cs typeface="Arial"/>
                        </a:rPr>
                        <a:t>Total Mortality</a:t>
                      </a:r>
                    </a:p>
                  </a:txBody>
                  <a:tcPr marL="118872" marR="0" anchor="ctr">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21</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4.8)</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a:solidFill>
                            <a:schemeClr val="tx1"/>
                          </a:solidFill>
                          <a:latin typeface="Arial" panose="020B0604020202020204" pitchFamily="34" charset="0"/>
                          <a:cs typeface="Arial" panose="020B0604020202020204" pitchFamily="34" charset="0"/>
                        </a:rPr>
                        <a:t>26</a:t>
                      </a:r>
                      <a:r>
                        <a:rPr lang="en-US" sz="1100" spc="-25">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a:t>
                      </a:r>
                      <a:r>
                        <a:rPr lang="en-US" sz="1100" spc="-10">
                          <a:solidFill>
                            <a:schemeClr val="tx1"/>
                          </a:solidFill>
                          <a:latin typeface="Arial" panose="020B0604020202020204" pitchFamily="34" charset="0"/>
                          <a:cs typeface="Arial" panose="020B0604020202020204" pitchFamily="34" charset="0"/>
                        </a:rPr>
                        <a:t>6.4)</a:t>
                      </a:r>
                      <a:endParaRPr lang="en-US" sz="110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10">
                          <a:solidFill>
                            <a:schemeClr val="tx1"/>
                          </a:solidFill>
                          <a:latin typeface="Arial" panose="020B0604020202020204" pitchFamily="34" charset="0"/>
                          <a:cs typeface="Arial" panose="020B0604020202020204" pitchFamily="34" charset="0"/>
                        </a:rPr>
                        <a:t>0.76</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(0.43</a:t>
                      </a:r>
                      <a:r>
                        <a:rPr lang="en-US" sz="1100" spc="-15">
                          <a:solidFill>
                            <a:schemeClr val="tx1"/>
                          </a:solidFill>
                          <a:latin typeface="Arial" panose="020B0604020202020204" pitchFamily="34" charset="0"/>
                          <a:cs typeface="Arial" panose="020B0604020202020204" pitchFamily="34" charset="0"/>
                        </a:rPr>
                        <a:t>, </a:t>
                      </a:r>
                      <a:r>
                        <a:rPr lang="en-US" sz="1100" spc="-10">
                          <a:solidFill>
                            <a:schemeClr val="tx1"/>
                          </a:solidFill>
                          <a:latin typeface="Arial" panose="020B0604020202020204" pitchFamily="34" charset="0"/>
                          <a:cs typeface="Arial" panose="020B0604020202020204" pitchFamily="34" charset="0"/>
                        </a:rPr>
                        <a:t>1.36)</a:t>
                      </a:r>
                      <a:endParaRPr lang="en-US" sz="1100">
                        <a:solidFill>
                          <a:schemeClr val="tx1"/>
                        </a:solidFill>
                        <a:latin typeface="Arial" panose="020B0604020202020204" pitchFamily="34" charset="0"/>
                        <a:cs typeface="Arial" panose="020B0604020202020204" pitchFamily="34" charset="0"/>
                      </a:endParaRPr>
                    </a:p>
                  </a:txBody>
                  <a:tcPr marL="292608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2700" algn="ctr">
                        <a:lnSpc>
                          <a:spcPct val="100000"/>
                        </a:lnSpc>
                      </a:pPr>
                      <a:r>
                        <a:rPr lang="en-US" sz="1100" spc="-20" dirty="0">
                          <a:solidFill>
                            <a:schemeClr val="tx1"/>
                          </a:solidFill>
                          <a:latin typeface="Arial" panose="020B0604020202020204" pitchFamily="34" charset="0"/>
                          <a:cs typeface="Arial" panose="020B0604020202020204" pitchFamily="34" charset="0"/>
                        </a:rPr>
                        <a:t>0.35</a:t>
                      </a:r>
                      <a:endParaRPr lang="en-US" sz="1100" dirty="0">
                        <a:solidFill>
                          <a:schemeClr val="tx1"/>
                        </a:solidFill>
                        <a:latin typeface="Arial" panose="020B0604020202020204" pitchFamily="34" charset="0"/>
                        <a:cs typeface="Arial" panose="020B0604020202020204" pitchFamily="34" charset="0"/>
                      </a:endParaRPr>
                    </a:p>
                  </a:txBody>
                  <a:tcPr marL="0" marR="0" marT="18288" marB="5486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08737530"/>
                  </a:ext>
                </a:extLst>
              </a:tr>
            </a:tbl>
          </a:graphicData>
        </a:graphic>
      </p:graphicFrame>
      <p:sp>
        <p:nvSpPr>
          <p:cNvPr id="2" name="Title 1">
            <a:extLst>
              <a:ext uri="{FF2B5EF4-FFF2-40B4-BE49-F238E27FC236}">
                <a16:creationId xmlns:a16="http://schemas.microsoft.com/office/drawing/2014/main" id="{990607F6-A07C-5039-901D-8B815070AB05}"/>
              </a:ext>
            </a:extLst>
          </p:cNvPr>
          <p:cNvSpPr txBox="1">
            <a:spLocks/>
          </p:cNvSpPr>
          <p:nvPr/>
        </p:nvSpPr>
        <p:spPr>
          <a:xfrm>
            <a:off x="146469" y="113005"/>
            <a:ext cx="11734800" cy="88024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2800" b="1" dirty="0">
                <a:latin typeface="Arial" panose="020B0604020202020204" pitchFamily="34" charset="0"/>
                <a:cs typeface="Arial" panose="020B0604020202020204" pitchFamily="34" charset="0"/>
              </a:rPr>
              <a:t>Primary and Secondary Outcomes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in Patients</a:t>
            </a:r>
            <a:b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b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with Recent ACS &lt;12 Months</a:t>
            </a:r>
          </a:p>
        </p:txBody>
      </p:sp>
      <p:sp>
        <p:nvSpPr>
          <p:cNvPr id="11" name="object 11">
            <a:extLst>
              <a:ext uri="{FF2B5EF4-FFF2-40B4-BE49-F238E27FC236}">
                <a16:creationId xmlns:a16="http://schemas.microsoft.com/office/drawing/2014/main" id="{C0E0BCD5-3C96-2675-26FF-D8889A3756C5}"/>
              </a:ext>
            </a:extLst>
          </p:cNvPr>
          <p:cNvSpPr/>
          <p:nvPr/>
        </p:nvSpPr>
        <p:spPr>
          <a:xfrm>
            <a:off x="9180375" y="2206803"/>
            <a:ext cx="0" cy="3502152"/>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3" name="Rectangle 361">
            <a:extLst>
              <a:ext uri="{FF2B5EF4-FFF2-40B4-BE49-F238E27FC236}">
                <a16:creationId xmlns:a16="http://schemas.microsoft.com/office/drawing/2014/main" id="{9F8399F2-31ED-3D3C-9163-97029378AB52}"/>
              </a:ext>
            </a:extLst>
          </p:cNvPr>
          <p:cNvSpPr>
            <a:spLocks noChangeArrowheads="1"/>
          </p:cNvSpPr>
          <p:nvPr/>
        </p:nvSpPr>
        <p:spPr bwMode="auto">
          <a:xfrm>
            <a:off x="7985251" y="6121581"/>
            <a:ext cx="1120787" cy="16158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617220" rtl="0" eaLnBrk="0" fontAlgn="base" latinLnBrk="0" hangingPunct="0">
              <a:lnSpc>
                <a:spcPct val="100000"/>
              </a:lnSpc>
              <a:spcBef>
                <a:spcPct val="0"/>
              </a:spcBef>
              <a:spcAft>
                <a:spcPct val="0"/>
              </a:spcAft>
              <a:buClrTx/>
              <a:buSzTx/>
              <a:buFontTx/>
              <a:buNone/>
              <a:tabLst/>
              <a:defRPr/>
            </a:pPr>
            <a:r>
              <a:rPr kumimoji="0" lang="en-US" altLang="en-US" sz="1050" b="1" i="0" u="none" strike="noStrike" kern="1200" cap="none" spc="0" normalizeH="0" baseline="0" noProof="0" err="1">
                <a:ln>
                  <a:noFill/>
                </a:ln>
                <a:solidFill>
                  <a:srgbClr val="000000"/>
                </a:solidFill>
                <a:effectLst/>
                <a:uLnTx/>
                <a:uFillTx/>
                <a:latin typeface="Arial" panose="020B0604020202020204" pitchFamily="34" charset="0"/>
                <a:ea typeface="+mn-ea"/>
                <a:cs typeface="Arial" panose="020B0604020202020204" pitchFamily="34" charset="0"/>
              </a:rPr>
              <a:t>Icosapent</a:t>
            </a:r>
            <a:r>
              <a:rPr kumimoji="0" lang="en-US" altLang="en-US" sz="105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Ethyl Better</a:t>
            </a:r>
            <a:endParaRPr kumimoji="0" lang="en-US" alt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4" name="Rectangle 362">
            <a:extLst>
              <a:ext uri="{FF2B5EF4-FFF2-40B4-BE49-F238E27FC236}">
                <a16:creationId xmlns:a16="http://schemas.microsoft.com/office/drawing/2014/main" id="{B80574A0-D586-5D57-5E31-89DCED8E4670}"/>
              </a:ext>
            </a:extLst>
          </p:cNvPr>
          <p:cNvSpPr>
            <a:spLocks noChangeArrowheads="1"/>
          </p:cNvSpPr>
          <p:nvPr/>
        </p:nvSpPr>
        <p:spPr bwMode="auto">
          <a:xfrm>
            <a:off x="9264549" y="6121581"/>
            <a:ext cx="744243" cy="16158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17220" rtl="0" eaLnBrk="0" fontAlgn="base" latinLnBrk="0" hangingPunct="0">
              <a:lnSpc>
                <a:spcPct val="100000"/>
              </a:lnSpc>
              <a:spcBef>
                <a:spcPct val="0"/>
              </a:spcBef>
              <a:spcAft>
                <a:spcPct val="0"/>
              </a:spcAft>
              <a:buClrTx/>
              <a:buSzTx/>
              <a:buFontTx/>
              <a:buNone/>
              <a:tabLst/>
              <a:defRPr/>
            </a:pPr>
            <a:r>
              <a:rPr kumimoji="0" lang="en-US" altLang="en-US" sz="105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Placebo Better</a:t>
            </a:r>
            <a:endParaRPr kumimoji="0" lang="en-US" alt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5" name="Line 364">
            <a:extLst>
              <a:ext uri="{FF2B5EF4-FFF2-40B4-BE49-F238E27FC236}">
                <a16:creationId xmlns:a16="http://schemas.microsoft.com/office/drawing/2014/main" id="{C785606D-FE37-6A28-D176-84A70B86233F}"/>
              </a:ext>
            </a:extLst>
          </p:cNvPr>
          <p:cNvSpPr>
            <a:spLocks noChangeShapeType="1"/>
          </p:cNvSpPr>
          <p:nvPr/>
        </p:nvSpPr>
        <p:spPr bwMode="auto">
          <a:xfrm>
            <a:off x="9272120" y="6034379"/>
            <a:ext cx="571370"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6" name="Line 366">
            <a:extLst>
              <a:ext uri="{FF2B5EF4-FFF2-40B4-BE49-F238E27FC236}">
                <a16:creationId xmlns:a16="http://schemas.microsoft.com/office/drawing/2014/main" id="{CD29ED52-0FDC-D047-7FAC-3033720FAAE0}"/>
              </a:ext>
            </a:extLst>
          </p:cNvPr>
          <p:cNvSpPr>
            <a:spLocks noChangeShapeType="1"/>
          </p:cNvSpPr>
          <p:nvPr/>
        </p:nvSpPr>
        <p:spPr bwMode="auto">
          <a:xfrm flipH="1">
            <a:off x="8528751" y="6034379"/>
            <a:ext cx="573678" cy="0"/>
          </a:xfrm>
          <a:prstGeom prst="line">
            <a:avLst/>
          </a:prstGeom>
          <a:noFill/>
          <a:ln w="12700" cap="flat">
            <a:solidFill>
              <a:schemeClr val="tx1"/>
            </a:solidFill>
            <a:prstDash val="solid"/>
            <a:miter lim="800000"/>
            <a:headEnd type="none"/>
            <a:tailEnd type="triangle"/>
          </a:ln>
          <a:extLst>
            <a:ext uri="{909E8E84-426E-40DD-AFC4-6F175D3DCCD1}">
              <a14:hiddenFill xmlns:a14="http://schemas.microsoft.com/office/drawing/2010/main">
                <a:noFill/>
              </a14:hiddenFill>
            </a:ext>
          </a:extLst>
        </p:spPr>
        <p:txBody>
          <a:bodyPr vert="horz" wrap="square" lIns="61722" tIns="30861" rIns="61722" bIns="3086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7" name="object 9">
            <a:extLst>
              <a:ext uri="{FF2B5EF4-FFF2-40B4-BE49-F238E27FC236}">
                <a16:creationId xmlns:a16="http://schemas.microsoft.com/office/drawing/2014/main" id="{26BED3B0-702D-FE68-064D-67B972B7396D}"/>
              </a:ext>
            </a:extLst>
          </p:cNvPr>
          <p:cNvSpPr/>
          <p:nvPr/>
        </p:nvSpPr>
        <p:spPr>
          <a:xfrm>
            <a:off x="8062238"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8" name="object 10">
            <a:extLst>
              <a:ext uri="{FF2B5EF4-FFF2-40B4-BE49-F238E27FC236}">
                <a16:creationId xmlns:a16="http://schemas.microsoft.com/office/drawing/2014/main" id="{0E06F136-F911-3DE2-ADA8-5367AB9E8138}"/>
              </a:ext>
            </a:extLst>
          </p:cNvPr>
          <p:cNvSpPr/>
          <p:nvPr/>
        </p:nvSpPr>
        <p:spPr>
          <a:xfrm>
            <a:off x="8359299"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0" name="object 13">
            <a:extLst>
              <a:ext uri="{FF2B5EF4-FFF2-40B4-BE49-F238E27FC236}">
                <a16:creationId xmlns:a16="http://schemas.microsoft.com/office/drawing/2014/main" id="{C7590ADA-DF44-6134-682E-F142215B68B1}"/>
              </a:ext>
            </a:extLst>
          </p:cNvPr>
          <p:cNvSpPr/>
          <p:nvPr/>
        </p:nvSpPr>
        <p:spPr>
          <a:xfrm>
            <a:off x="9732057"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 name="object 14">
            <a:extLst>
              <a:ext uri="{FF2B5EF4-FFF2-40B4-BE49-F238E27FC236}">
                <a16:creationId xmlns:a16="http://schemas.microsoft.com/office/drawing/2014/main" id="{CF733A36-2514-DF9E-53EA-046D439CA3B7}"/>
              </a:ext>
            </a:extLst>
          </p:cNvPr>
          <p:cNvSpPr txBox="1"/>
          <p:nvPr/>
        </p:nvSpPr>
        <p:spPr>
          <a:xfrm>
            <a:off x="9625386"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lang="en-US" sz="1050" spc="5">
                <a:solidFill>
                  <a:prstClr val="black"/>
                </a:solidFill>
                <a:latin typeface="Arial" panose="020B0604020202020204" pitchFamily="34" charset="0"/>
                <a:cs typeface="Arial" panose="020B0604020202020204" pitchFamily="34" charset="0"/>
              </a:rPr>
              <a:t>1</a:t>
            </a: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.4</a:t>
            </a: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3" name="object 14">
            <a:extLst>
              <a:ext uri="{FF2B5EF4-FFF2-40B4-BE49-F238E27FC236}">
                <a16:creationId xmlns:a16="http://schemas.microsoft.com/office/drawing/2014/main" id="{21D696D3-3F4D-3DBF-B274-A110CB10D908}"/>
              </a:ext>
            </a:extLst>
          </p:cNvPr>
          <p:cNvSpPr txBox="1"/>
          <p:nvPr/>
        </p:nvSpPr>
        <p:spPr>
          <a:xfrm>
            <a:off x="8252628"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a:t>
            </a:r>
            <a:r>
              <a:rPr kumimoji="0" lang="en-US" sz="1050" b="0" i="0" u="none" strike="noStrike" kern="1200" cap="none" spc="14" normalizeH="0" baseline="0" noProof="0">
                <a:ln>
                  <a:noFill/>
                </a:ln>
                <a:solidFill>
                  <a:prstClr val="black"/>
                </a:solidFill>
                <a:effectLst/>
                <a:uLnTx/>
                <a:uFillTx/>
                <a:latin typeface="Arial" panose="020B0604020202020204" pitchFamily="34" charset="0"/>
                <a:ea typeface="+mn-ea"/>
                <a:cs typeface="Arial" panose="020B0604020202020204" pitchFamily="34" charset="0"/>
              </a:rPr>
              <a:t>6</a:t>
            </a: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4" name="object 14">
            <a:extLst>
              <a:ext uri="{FF2B5EF4-FFF2-40B4-BE49-F238E27FC236}">
                <a16:creationId xmlns:a16="http://schemas.microsoft.com/office/drawing/2014/main" id="{1ACB0EFE-D886-DB11-6C36-D6DF3EF69DE8}"/>
              </a:ext>
            </a:extLst>
          </p:cNvPr>
          <p:cNvSpPr txBox="1"/>
          <p:nvPr/>
        </p:nvSpPr>
        <p:spPr>
          <a:xfrm>
            <a:off x="7955567"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a:t>
            </a:r>
            <a:r>
              <a:rPr lang="en-US" sz="1050" spc="14">
                <a:solidFill>
                  <a:prstClr val="black"/>
                </a:solidFill>
                <a:latin typeface="Arial" panose="020B0604020202020204" pitchFamily="34" charset="0"/>
                <a:cs typeface="Arial" panose="020B0604020202020204" pitchFamily="34" charset="0"/>
              </a:rPr>
              <a:t>5</a:t>
            </a: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6" name="object 10">
            <a:extLst>
              <a:ext uri="{FF2B5EF4-FFF2-40B4-BE49-F238E27FC236}">
                <a16:creationId xmlns:a16="http://schemas.microsoft.com/office/drawing/2014/main" id="{828F6951-D898-5E5C-EE5B-6B76CC41F563}"/>
              </a:ext>
            </a:extLst>
          </p:cNvPr>
          <p:cNvSpPr/>
          <p:nvPr/>
        </p:nvSpPr>
        <p:spPr>
          <a:xfrm>
            <a:off x="9180375"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7" name="object 14">
            <a:extLst>
              <a:ext uri="{FF2B5EF4-FFF2-40B4-BE49-F238E27FC236}">
                <a16:creationId xmlns:a16="http://schemas.microsoft.com/office/drawing/2014/main" id="{EABAFA76-F8B1-FEC4-F1C9-F13E4A10C63F}"/>
              </a:ext>
            </a:extLst>
          </p:cNvPr>
          <p:cNvSpPr txBox="1"/>
          <p:nvPr/>
        </p:nvSpPr>
        <p:spPr>
          <a:xfrm>
            <a:off x="9074613"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1.0</a:t>
            </a:r>
            <a:endPar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2" name="object 70">
            <a:extLst>
              <a:ext uri="{FF2B5EF4-FFF2-40B4-BE49-F238E27FC236}">
                <a16:creationId xmlns:a16="http://schemas.microsoft.com/office/drawing/2014/main" id="{A830491B-4F7C-1DA2-EE80-E13F51344859}"/>
              </a:ext>
            </a:extLst>
          </p:cNvPr>
          <p:cNvSpPr/>
          <p:nvPr/>
        </p:nvSpPr>
        <p:spPr>
          <a:xfrm>
            <a:off x="7813281" y="5451617"/>
            <a:ext cx="1863554" cy="0"/>
          </a:xfrm>
          <a:custGeom>
            <a:avLst/>
            <a:gdLst/>
            <a:ahLst/>
            <a:cxnLst/>
            <a:rect l="l" t="t" r="r" b="b"/>
            <a:pathLst>
              <a:path w="2118995">
                <a:moveTo>
                  <a:pt x="0" y="0"/>
                </a:moveTo>
                <a:lnTo>
                  <a:pt x="2118868" y="0"/>
                </a:lnTo>
              </a:path>
            </a:pathLst>
          </a:custGeom>
          <a:ln w="22225">
            <a:solidFill>
              <a:schemeClr val="tx1"/>
            </a:solidFill>
          </a:ln>
        </p:spPr>
        <p:txBody>
          <a:bodyPr wrap="square" lIns="0" tIns="0" rIns="0" bIns="0" rtlCol="0"/>
          <a:lstStyle/>
          <a:p>
            <a:endParaRPr/>
          </a:p>
        </p:txBody>
      </p:sp>
      <p:sp>
        <p:nvSpPr>
          <p:cNvPr id="224" name="object 69">
            <a:extLst>
              <a:ext uri="{FF2B5EF4-FFF2-40B4-BE49-F238E27FC236}">
                <a16:creationId xmlns:a16="http://schemas.microsoft.com/office/drawing/2014/main" id="{1CC1F31F-33E2-3393-1123-8490C647E5F3}"/>
              </a:ext>
            </a:extLst>
          </p:cNvPr>
          <p:cNvSpPr/>
          <p:nvPr/>
        </p:nvSpPr>
        <p:spPr>
          <a:xfrm>
            <a:off x="8700330" y="5410469"/>
            <a:ext cx="82296" cy="82296"/>
          </a:xfrm>
          <a:custGeom>
            <a:avLst/>
            <a:gdLst/>
            <a:ahLst/>
            <a:cxnLst/>
            <a:rect l="l" t="t" r="r" b="b"/>
            <a:pathLst>
              <a:path w="79375" h="79375">
                <a:moveTo>
                  <a:pt x="79247" y="0"/>
                </a:moveTo>
                <a:lnTo>
                  <a:pt x="39624" y="0"/>
                </a:lnTo>
                <a:lnTo>
                  <a:pt x="0" y="0"/>
                </a:lnTo>
                <a:lnTo>
                  <a:pt x="0" y="79248"/>
                </a:lnTo>
                <a:lnTo>
                  <a:pt x="79247" y="79248"/>
                </a:lnTo>
                <a:lnTo>
                  <a:pt x="79247" y="0"/>
                </a:lnTo>
                <a:close/>
              </a:path>
            </a:pathLst>
          </a:custGeom>
          <a:solidFill>
            <a:schemeClr val="tx1"/>
          </a:solidFill>
        </p:spPr>
        <p:txBody>
          <a:bodyPr wrap="square" lIns="0" tIns="0" rIns="0" bIns="0" rtlCol="0"/>
          <a:lstStyle/>
          <a:p>
            <a:endParaRPr/>
          </a:p>
        </p:txBody>
      </p:sp>
      <p:grpSp>
        <p:nvGrpSpPr>
          <p:cNvPr id="227" name="Group 226">
            <a:extLst>
              <a:ext uri="{FF2B5EF4-FFF2-40B4-BE49-F238E27FC236}">
                <a16:creationId xmlns:a16="http://schemas.microsoft.com/office/drawing/2014/main" id="{8D54657C-7813-EADC-39FC-B63AA9AF6F32}"/>
              </a:ext>
            </a:extLst>
          </p:cNvPr>
          <p:cNvGrpSpPr/>
          <p:nvPr/>
        </p:nvGrpSpPr>
        <p:grpSpPr>
          <a:xfrm>
            <a:off x="7986401" y="2315898"/>
            <a:ext cx="922563" cy="82296"/>
            <a:chOff x="8005255" y="2816375"/>
            <a:chExt cx="922563" cy="82296"/>
          </a:xfrm>
        </p:grpSpPr>
        <p:sp>
          <p:nvSpPr>
            <p:cNvPr id="200" name="object 53">
              <a:extLst>
                <a:ext uri="{FF2B5EF4-FFF2-40B4-BE49-F238E27FC236}">
                  <a16:creationId xmlns:a16="http://schemas.microsoft.com/office/drawing/2014/main" id="{F59D8A33-823C-C029-0E6C-6D8FE1EEA8FB}"/>
                </a:ext>
              </a:extLst>
            </p:cNvPr>
            <p:cNvSpPr/>
            <p:nvPr/>
          </p:nvSpPr>
          <p:spPr>
            <a:xfrm>
              <a:off x="8005255" y="2857523"/>
              <a:ext cx="922563" cy="0"/>
            </a:xfrm>
            <a:custGeom>
              <a:avLst/>
              <a:gdLst/>
              <a:ahLst/>
              <a:cxnLst/>
              <a:rect l="l" t="t" r="r" b="b"/>
              <a:pathLst>
                <a:path w="1049020">
                  <a:moveTo>
                    <a:pt x="0" y="0"/>
                  </a:moveTo>
                  <a:lnTo>
                    <a:pt x="1049020" y="0"/>
                  </a:lnTo>
                </a:path>
              </a:pathLst>
            </a:custGeom>
            <a:ln w="22225">
              <a:solidFill>
                <a:schemeClr val="tx1"/>
              </a:solidFill>
            </a:ln>
          </p:spPr>
          <p:txBody>
            <a:bodyPr wrap="square" lIns="0" tIns="0" rIns="0" bIns="0" rtlCol="0"/>
            <a:lstStyle/>
            <a:p>
              <a:endParaRPr/>
            </a:p>
          </p:txBody>
        </p:sp>
        <p:sp>
          <p:nvSpPr>
            <p:cNvPr id="217" name="object 52">
              <a:extLst>
                <a:ext uri="{FF2B5EF4-FFF2-40B4-BE49-F238E27FC236}">
                  <a16:creationId xmlns:a16="http://schemas.microsoft.com/office/drawing/2014/main" id="{9D2BFA2A-3DA1-9E6A-A574-5D41FF3A678F}"/>
                </a:ext>
              </a:extLst>
            </p:cNvPr>
            <p:cNvSpPr/>
            <p:nvPr/>
          </p:nvSpPr>
          <p:spPr>
            <a:xfrm>
              <a:off x="8421865" y="2816375"/>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28" name="Group 227">
            <a:extLst>
              <a:ext uri="{FF2B5EF4-FFF2-40B4-BE49-F238E27FC236}">
                <a16:creationId xmlns:a16="http://schemas.microsoft.com/office/drawing/2014/main" id="{54455D68-50A7-AE8A-63FD-67A017C96303}"/>
              </a:ext>
            </a:extLst>
          </p:cNvPr>
          <p:cNvGrpSpPr/>
          <p:nvPr/>
        </p:nvGrpSpPr>
        <p:grpSpPr>
          <a:xfrm>
            <a:off x="7861419" y="2659739"/>
            <a:ext cx="1179451" cy="82296"/>
            <a:chOff x="7880273" y="3152451"/>
            <a:chExt cx="1179451" cy="82296"/>
          </a:xfrm>
        </p:grpSpPr>
        <p:sp>
          <p:nvSpPr>
            <p:cNvPr id="198" name="object 56">
              <a:extLst>
                <a:ext uri="{FF2B5EF4-FFF2-40B4-BE49-F238E27FC236}">
                  <a16:creationId xmlns:a16="http://schemas.microsoft.com/office/drawing/2014/main" id="{9DC8BCCF-24FA-0DFC-9117-59917D9BFAFB}"/>
                </a:ext>
              </a:extLst>
            </p:cNvPr>
            <p:cNvSpPr/>
            <p:nvPr/>
          </p:nvSpPr>
          <p:spPr>
            <a:xfrm>
              <a:off x="7880273" y="3193599"/>
              <a:ext cx="1179451" cy="0"/>
            </a:xfrm>
            <a:custGeom>
              <a:avLst/>
              <a:gdLst/>
              <a:ahLst/>
              <a:cxnLst/>
              <a:rect l="l" t="t" r="r" b="b"/>
              <a:pathLst>
                <a:path w="1341120">
                  <a:moveTo>
                    <a:pt x="0" y="0"/>
                  </a:moveTo>
                  <a:lnTo>
                    <a:pt x="1340993" y="0"/>
                  </a:lnTo>
                </a:path>
              </a:pathLst>
            </a:custGeom>
            <a:ln w="22225">
              <a:solidFill>
                <a:schemeClr val="tx1"/>
              </a:solidFill>
            </a:ln>
          </p:spPr>
          <p:txBody>
            <a:bodyPr wrap="square" lIns="0" tIns="0" rIns="0" bIns="0" rtlCol="0"/>
            <a:lstStyle/>
            <a:p>
              <a:endParaRPr/>
            </a:p>
          </p:txBody>
        </p:sp>
        <p:sp>
          <p:nvSpPr>
            <p:cNvPr id="218" name="object 55">
              <a:extLst>
                <a:ext uri="{FF2B5EF4-FFF2-40B4-BE49-F238E27FC236}">
                  <a16:creationId xmlns:a16="http://schemas.microsoft.com/office/drawing/2014/main" id="{FD5A7C24-63E3-9842-3B08-F1E952217555}"/>
                </a:ext>
              </a:extLst>
            </p:cNvPr>
            <p:cNvSpPr/>
            <p:nvPr/>
          </p:nvSpPr>
          <p:spPr>
            <a:xfrm>
              <a:off x="8425327" y="3152451"/>
              <a:ext cx="82296" cy="82296"/>
            </a:xfrm>
            <a:custGeom>
              <a:avLst/>
              <a:gdLst/>
              <a:ahLst/>
              <a:cxnLst/>
              <a:rect l="l" t="t" r="r" b="b"/>
              <a:pathLst>
                <a:path w="79375" h="79375">
                  <a:moveTo>
                    <a:pt x="79247" y="0"/>
                  </a:moveTo>
                  <a:lnTo>
                    <a:pt x="39624" y="0"/>
                  </a:lnTo>
                  <a:lnTo>
                    <a:pt x="0" y="0"/>
                  </a:lnTo>
                  <a:lnTo>
                    <a:pt x="0" y="79248"/>
                  </a:lnTo>
                  <a:lnTo>
                    <a:pt x="79247" y="79248"/>
                  </a:lnTo>
                  <a:lnTo>
                    <a:pt x="79247" y="0"/>
                  </a:lnTo>
                  <a:close/>
                </a:path>
              </a:pathLst>
            </a:custGeom>
            <a:solidFill>
              <a:schemeClr val="tx1"/>
            </a:solidFill>
          </p:spPr>
          <p:txBody>
            <a:bodyPr wrap="square" lIns="0" tIns="0" rIns="0" bIns="0" rtlCol="0"/>
            <a:lstStyle/>
            <a:p>
              <a:endParaRPr/>
            </a:p>
          </p:txBody>
        </p:sp>
      </p:grpSp>
      <p:grpSp>
        <p:nvGrpSpPr>
          <p:cNvPr id="229" name="Group 228">
            <a:extLst>
              <a:ext uri="{FF2B5EF4-FFF2-40B4-BE49-F238E27FC236}">
                <a16:creationId xmlns:a16="http://schemas.microsoft.com/office/drawing/2014/main" id="{9A8C0485-3B4A-8BB0-9BCB-6DF1CE826C19}"/>
              </a:ext>
            </a:extLst>
          </p:cNvPr>
          <p:cNvGrpSpPr/>
          <p:nvPr/>
        </p:nvGrpSpPr>
        <p:grpSpPr>
          <a:xfrm>
            <a:off x="7824003" y="3003580"/>
            <a:ext cx="1291141" cy="82296"/>
            <a:chOff x="7842857" y="3488527"/>
            <a:chExt cx="1291141" cy="82296"/>
          </a:xfrm>
        </p:grpSpPr>
        <p:sp>
          <p:nvSpPr>
            <p:cNvPr id="196" name="object 59">
              <a:extLst>
                <a:ext uri="{FF2B5EF4-FFF2-40B4-BE49-F238E27FC236}">
                  <a16:creationId xmlns:a16="http://schemas.microsoft.com/office/drawing/2014/main" id="{26B05C2B-361C-9F58-B9F1-39C0173E10FD}"/>
                </a:ext>
              </a:extLst>
            </p:cNvPr>
            <p:cNvSpPr/>
            <p:nvPr/>
          </p:nvSpPr>
          <p:spPr>
            <a:xfrm>
              <a:off x="7842857" y="3529675"/>
              <a:ext cx="1291141" cy="0"/>
            </a:xfrm>
            <a:custGeom>
              <a:avLst/>
              <a:gdLst/>
              <a:ahLst/>
              <a:cxnLst/>
              <a:rect l="l" t="t" r="r" b="b"/>
              <a:pathLst>
                <a:path w="1468120">
                  <a:moveTo>
                    <a:pt x="0" y="0"/>
                  </a:moveTo>
                  <a:lnTo>
                    <a:pt x="1467866" y="0"/>
                  </a:lnTo>
                </a:path>
              </a:pathLst>
            </a:custGeom>
            <a:ln w="22225">
              <a:solidFill>
                <a:schemeClr val="tx1"/>
              </a:solidFill>
            </a:ln>
          </p:spPr>
          <p:txBody>
            <a:bodyPr wrap="square" lIns="0" tIns="0" rIns="0" bIns="0" rtlCol="0"/>
            <a:lstStyle/>
            <a:p>
              <a:endParaRPr/>
            </a:p>
          </p:txBody>
        </p:sp>
        <p:sp>
          <p:nvSpPr>
            <p:cNvPr id="219" name="object 58">
              <a:extLst>
                <a:ext uri="{FF2B5EF4-FFF2-40B4-BE49-F238E27FC236}">
                  <a16:creationId xmlns:a16="http://schemas.microsoft.com/office/drawing/2014/main" id="{D9D449F3-CE94-7C12-04CE-7861E3930FC7}"/>
                </a:ext>
              </a:extLst>
            </p:cNvPr>
            <p:cNvSpPr/>
            <p:nvPr/>
          </p:nvSpPr>
          <p:spPr>
            <a:xfrm>
              <a:off x="8443645" y="3488527"/>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0" name="Group 229">
            <a:extLst>
              <a:ext uri="{FF2B5EF4-FFF2-40B4-BE49-F238E27FC236}">
                <a16:creationId xmlns:a16="http://schemas.microsoft.com/office/drawing/2014/main" id="{BD15594C-07E2-EC52-43F6-1025C9175705}"/>
              </a:ext>
            </a:extLst>
          </p:cNvPr>
          <p:cNvGrpSpPr/>
          <p:nvPr/>
        </p:nvGrpSpPr>
        <p:grpSpPr>
          <a:xfrm>
            <a:off x="7805351" y="3347421"/>
            <a:ext cx="1475430" cy="82296"/>
            <a:chOff x="7824205" y="3824716"/>
            <a:chExt cx="1475430" cy="82296"/>
          </a:xfrm>
        </p:grpSpPr>
        <p:sp>
          <p:nvSpPr>
            <p:cNvPr id="184" name="object 62">
              <a:extLst>
                <a:ext uri="{FF2B5EF4-FFF2-40B4-BE49-F238E27FC236}">
                  <a16:creationId xmlns:a16="http://schemas.microsoft.com/office/drawing/2014/main" id="{876B1123-36E5-3FC1-C11D-1B0C74081975}"/>
                </a:ext>
              </a:extLst>
            </p:cNvPr>
            <p:cNvSpPr/>
            <p:nvPr/>
          </p:nvSpPr>
          <p:spPr>
            <a:xfrm>
              <a:off x="7824205" y="3865864"/>
              <a:ext cx="1475430" cy="0"/>
            </a:xfrm>
            <a:custGeom>
              <a:avLst/>
              <a:gdLst/>
              <a:ahLst/>
              <a:cxnLst/>
              <a:rect l="l" t="t" r="r" b="b"/>
              <a:pathLst>
                <a:path w="1677670">
                  <a:moveTo>
                    <a:pt x="0" y="0"/>
                  </a:moveTo>
                  <a:lnTo>
                    <a:pt x="1677288" y="0"/>
                  </a:lnTo>
                </a:path>
              </a:pathLst>
            </a:custGeom>
            <a:ln w="22225">
              <a:solidFill>
                <a:schemeClr val="tx1"/>
              </a:solidFill>
            </a:ln>
          </p:spPr>
          <p:txBody>
            <a:bodyPr wrap="square" lIns="0" tIns="0" rIns="0" bIns="0" rtlCol="0"/>
            <a:lstStyle/>
            <a:p>
              <a:endParaRPr/>
            </a:p>
          </p:txBody>
        </p:sp>
        <p:sp>
          <p:nvSpPr>
            <p:cNvPr id="220" name="object 61">
              <a:extLst>
                <a:ext uri="{FF2B5EF4-FFF2-40B4-BE49-F238E27FC236}">
                  <a16:creationId xmlns:a16="http://schemas.microsoft.com/office/drawing/2014/main" id="{B3BEAAC2-FF78-2DD5-5BE0-FCD7411FE97E}"/>
                </a:ext>
              </a:extLst>
            </p:cNvPr>
            <p:cNvSpPr/>
            <p:nvPr/>
          </p:nvSpPr>
          <p:spPr>
            <a:xfrm>
              <a:off x="8517136" y="3824716"/>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2" name="Group 231">
            <a:extLst>
              <a:ext uri="{FF2B5EF4-FFF2-40B4-BE49-F238E27FC236}">
                <a16:creationId xmlns:a16="http://schemas.microsoft.com/office/drawing/2014/main" id="{EAF74C4E-4796-52D9-B479-60DC2C85C704}"/>
              </a:ext>
            </a:extLst>
          </p:cNvPr>
          <p:cNvGrpSpPr/>
          <p:nvPr/>
        </p:nvGrpSpPr>
        <p:grpSpPr>
          <a:xfrm>
            <a:off x="7200994" y="4035103"/>
            <a:ext cx="2242185" cy="82296"/>
            <a:chOff x="7219848" y="4496981"/>
            <a:chExt cx="2242185" cy="82296"/>
          </a:xfrm>
        </p:grpSpPr>
        <p:sp>
          <p:nvSpPr>
            <p:cNvPr id="186" name="object 64">
              <a:extLst>
                <a:ext uri="{FF2B5EF4-FFF2-40B4-BE49-F238E27FC236}">
                  <a16:creationId xmlns:a16="http://schemas.microsoft.com/office/drawing/2014/main" id="{0E3A3E91-5792-C151-2986-A410ABAEE2E4}"/>
                </a:ext>
              </a:extLst>
            </p:cNvPr>
            <p:cNvSpPr/>
            <p:nvPr/>
          </p:nvSpPr>
          <p:spPr>
            <a:xfrm>
              <a:off x="7219848" y="4538129"/>
              <a:ext cx="2242185" cy="0"/>
            </a:xfrm>
            <a:custGeom>
              <a:avLst/>
              <a:gdLst/>
              <a:ahLst/>
              <a:cxnLst/>
              <a:rect l="l" t="t" r="r" b="b"/>
              <a:pathLst>
                <a:path w="2549525">
                  <a:moveTo>
                    <a:pt x="0" y="0"/>
                  </a:moveTo>
                  <a:lnTo>
                    <a:pt x="2549017" y="0"/>
                  </a:lnTo>
                </a:path>
              </a:pathLst>
            </a:custGeom>
            <a:ln w="22225">
              <a:solidFill>
                <a:schemeClr val="tx1"/>
              </a:solidFill>
            </a:ln>
          </p:spPr>
          <p:txBody>
            <a:bodyPr wrap="square" lIns="0" tIns="0" rIns="0" bIns="0" rtlCol="0"/>
            <a:lstStyle/>
            <a:p>
              <a:endParaRPr/>
            </a:p>
          </p:txBody>
        </p:sp>
        <p:sp>
          <p:nvSpPr>
            <p:cNvPr id="221" name="object 63">
              <a:extLst>
                <a:ext uri="{FF2B5EF4-FFF2-40B4-BE49-F238E27FC236}">
                  <a16:creationId xmlns:a16="http://schemas.microsoft.com/office/drawing/2014/main" id="{66FB229F-5300-B29B-A89A-B637A8035A57}"/>
                </a:ext>
              </a:extLst>
            </p:cNvPr>
            <p:cNvSpPr/>
            <p:nvPr/>
          </p:nvSpPr>
          <p:spPr>
            <a:xfrm>
              <a:off x="8295989" y="4496981"/>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3" name="Group 232">
            <a:extLst>
              <a:ext uri="{FF2B5EF4-FFF2-40B4-BE49-F238E27FC236}">
                <a16:creationId xmlns:a16="http://schemas.microsoft.com/office/drawing/2014/main" id="{CD8A3C47-68BF-BBC9-44EF-B2E7BD0A82AF}"/>
              </a:ext>
            </a:extLst>
          </p:cNvPr>
          <p:cNvGrpSpPr/>
          <p:nvPr/>
        </p:nvGrpSpPr>
        <p:grpSpPr>
          <a:xfrm>
            <a:off x="7502447" y="4381325"/>
            <a:ext cx="1793748" cy="82296"/>
            <a:chOff x="7521301" y="4833057"/>
            <a:chExt cx="1793748" cy="82296"/>
          </a:xfrm>
        </p:grpSpPr>
        <p:sp>
          <p:nvSpPr>
            <p:cNvPr id="188" name="object 66">
              <a:extLst>
                <a:ext uri="{FF2B5EF4-FFF2-40B4-BE49-F238E27FC236}">
                  <a16:creationId xmlns:a16="http://schemas.microsoft.com/office/drawing/2014/main" id="{FE9A1A60-508F-BC4E-531D-44BC2386AC0C}"/>
                </a:ext>
              </a:extLst>
            </p:cNvPr>
            <p:cNvSpPr/>
            <p:nvPr/>
          </p:nvSpPr>
          <p:spPr>
            <a:xfrm>
              <a:off x="7521301" y="4874205"/>
              <a:ext cx="1793748" cy="0"/>
            </a:xfrm>
            <a:custGeom>
              <a:avLst/>
              <a:gdLst/>
              <a:ahLst/>
              <a:cxnLst/>
              <a:rect l="l" t="t" r="r" b="b"/>
              <a:pathLst>
                <a:path w="2039620">
                  <a:moveTo>
                    <a:pt x="0" y="0"/>
                  </a:moveTo>
                  <a:lnTo>
                    <a:pt x="2039366" y="0"/>
                  </a:lnTo>
                </a:path>
              </a:pathLst>
            </a:custGeom>
            <a:ln w="22225">
              <a:solidFill>
                <a:schemeClr val="tx1"/>
              </a:solidFill>
            </a:ln>
          </p:spPr>
          <p:txBody>
            <a:bodyPr wrap="square" lIns="0" tIns="0" rIns="0" bIns="0" rtlCol="0"/>
            <a:lstStyle/>
            <a:p>
              <a:endParaRPr/>
            </a:p>
          </p:txBody>
        </p:sp>
        <p:sp>
          <p:nvSpPr>
            <p:cNvPr id="222" name="object 65">
              <a:extLst>
                <a:ext uri="{FF2B5EF4-FFF2-40B4-BE49-F238E27FC236}">
                  <a16:creationId xmlns:a16="http://schemas.microsoft.com/office/drawing/2014/main" id="{A5E7A188-9714-39DB-33F9-FAA1249C4E53}"/>
                </a:ext>
              </a:extLst>
            </p:cNvPr>
            <p:cNvSpPr/>
            <p:nvPr/>
          </p:nvSpPr>
          <p:spPr>
            <a:xfrm>
              <a:off x="8373391" y="4833057"/>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4" name="Group 233">
            <a:extLst>
              <a:ext uri="{FF2B5EF4-FFF2-40B4-BE49-F238E27FC236}">
                <a16:creationId xmlns:a16="http://schemas.microsoft.com/office/drawing/2014/main" id="{3C9CD7CD-B098-1322-76F6-00D97A229B33}"/>
              </a:ext>
            </a:extLst>
          </p:cNvPr>
          <p:cNvGrpSpPr/>
          <p:nvPr/>
        </p:nvGrpSpPr>
        <p:grpSpPr>
          <a:xfrm>
            <a:off x="7402707" y="4722785"/>
            <a:ext cx="2425916" cy="82296"/>
            <a:chOff x="7421561" y="5169134"/>
            <a:chExt cx="2425916" cy="82296"/>
          </a:xfrm>
        </p:grpSpPr>
        <p:sp>
          <p:nvSpPr>
            <p:cNvPr id="190" name="object 68">
              <a:extLst>
                <a:ext uri="{FF2B5EF4-FFF2-40B4-BE49-F238E27FC236}">
                  <a16:creationId xmlns:a16="http://schemas.microsoft.com/office/drawing/2014/main" id="{74C091C0-FF01-67BC-B719-6E80EABCF9AD}"/>
                </a:ext>
              </a:extLst>
            </p:cNvPr>
            <p:cNvSpPr/>
            <p:nvPr/>
          </p:nvSpPr>
          <p:spPr>
            <a:xfrm>
              <a:off x="7421561" y="5210282"/>
              <a:ext cx="2425916" cy="0"/>
            </a:xfrm>
            <a:custGeom>
              <a:avLst/>
              <a:gdLst/>
              <a:ahLst/>
              <a:cxnLst/>
              <a:rect l="l" t="t" r="r" b="b"/>
              <a:pathLst>
                <a:path w="2758440">
                  <a:moveTo>
                    <a:pt x="0" y="0"/>
                  </a:moveTo>
                  <a:lnTo>
                    <a:pt x="2758059" y="0"/>
                  </a:lnTo>
                </a:path>
              </a:pathLst>
            </a:custGeom>
            <a:ln w="22225">
              <a:solidFill>
                <a:schemeClr val="tx1"/>
              </a:solidFill>
            </a:ln>
          </p:spPr>
          <p:txBody>
            <a:bodyPr wrap="square" lIns="0" tIns="0" rIns="0" bIns="0" rtlCol="0"/>
            <a:lstStyle/>
            <a:p>
              <a:endParaRPr/>
            </a:p>
          </p:txBody>
        </p:sp>
        <p:sp>
          <p:nvSpPr>
            <p:cNvPr id="223" name="object 67">
              <a:extLst>
                <a:ext uri="{FF2B5EF4-FFF2-40B4-BE49-F238E27FC236}">
                  <a16:creationId xmlns:a16="http://schemas.microsoft.com/office/drawing/2014/main" id="{3F648E9C-4A2D-E9E3-6090-CE69A1F578D5}"/>
                </a:ext>
              </a:extLst>
            </p:cNvPr>
            <p:cNvSpPr/>
            <p:nvPr/>
          </p:nvSpPr>
          <p:spPr>
            <a:xfrm>
              <a:off x="8589735" y="5169134"/>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1" name="Group 230">
            <a:extLst>
              <a:ext uri="{FF2B5EF4-FFF2-40B4-BE49-F238E27FC236}">
                <a16:creationId xmlns:a16="http://schemas.microsoft.com/office/drawing/2014/main" id="{DFA42DDE-03A3-A560-0A93-201A6B40AD39}"/>
              </a:ext>
            </a:extLst>
          </p:cNvPr>
          <p:cNvGrpSpPr/>
          <p:nvPr/>
        </p:nvGrpSpPr>
        <p:grpSpPr>
          <a:xfrm>
            <a:off x="7525678" y="3691262"/>
            <a:ext cx="1431870" cy="82296"/>
            <a:chOff x="7544532" y="4160793"/>
            <a:chExt cx="1431870" cy="82296"/>
          </a:xfrm>
        </p:grpSpPr>
        <p:sp>
          <p:nvSpPr>
            <p:cNvPr id="182" name="object 75">
              <a:extLst>
                <a:ext uri="{FF2B5EF4-FFF2-40B4-BE49-F238E27FC236}">
                  <a16:creationId xmlns:a16="http://schemas.microsoft.com/office/drawing/2014/main" id="{F4217CFB-3222-1715-F6FA-FCD85599DE0B}"/>
                </a:ext>
              </a:extLst>
            </p:cNvPr>
            <p:cNvSpPr/>
            <p:nvPr/>
          </p:nvSpPr>
          <p:spPr>
            <a:xfrm>
              <a:off x="7544532" y="4201941"/>
              <a:ext cx="1431870" cy="0"/>
            </a:xfrm>
            <a:custGeom>
              <a:avLst/>
              <a:gdLst/>
              <a:ahLst/>
              <a:cxnLst/>
              <a:rect l="l" t="t" r="r" b="b"/>
              <a:pathLst>
                <a:path w="1628139">
                  <a:moveTo>
                    <a:pt x="0" y="0"/>
                  </a:moveTo>
                  <a:lnTo>
                    <a:pt x="1627632" y="0"/>
                  </a:lnTo>
                </a:path>
              </a:pathLst>
            </a:custGeom>
            <a:ln w="22225">
              <a:solidFill>
                <a:schemeClr val="tx1"/>
              </a:solidFill>
            </a:ln>
          </p:spPr>
          <p:txBody>
            <a:bodyPr wrap="square" lIns="0" tIns="0" rIns="0" bIns="0" rtlCol="0"/>
            <a:lstStyle/>
            <a:p>
              <a:endParaRPr/>
            </a:p>
          </p:txBody>
        </p:sp>
        <p:sp>
          <p:nvSpPr>
            <p:cNvPr id="225" name="object 74">
              <a:extLst>
                <a:ext uri="{FF2B5EF4-FFF2-40B4-BE49-F238E27FC236}">
                  <a16:creationId xmlns:a16="http://schemas.microsoft.com/office/drawing/2014/main" id="{EE97A60E-45B9-3746-C547-6E67A9A48A0F}"/>
                </a:ext>
              </a:extLst>
            </p:cNvPr>
            <p:cNvSpPr/>
            <p:nvPr/>
          </p:nvSpPr>
          <p:spPr>
            <a:xfrm>
              <a:off x="8215573" y="4160793"/>
              <a:ext cx="82296" cy="82296"/>
            </a:xfrm>
            <a:custGeom>
              <a:avLst/>
              <a:gdLst/>
              <a:ahLst/>
              <a:cxnLst/>
              <a:rect l="l" t="t" r="r" b="b"/>
              <a:pathLst>
                <a:path w="79375" h="79375">
                  <a:moveTo>
                    <a:pt x="79248" y="0"/>
                  </a:moveTo>
                  <a:lnTo>
                    <a:pt x="39624" y="0"/>
                  </a:lnTo>
                  <a:lnTo>
                    <a:pt x="0" y="0"/>
                  </a:lnTo>
                  <a:lnTo>
                    <a:pt x="0" y="79248"/>
                  </a:lnTo>
                  <a:lnTo>
                    <a:pt x="79248" y="79248"/>
                  </a:lnTo>
                  <a:lnTo>
                    <a:pt x="79248" y="0"/>
                  </a:lnTo>
                  <a:close/>
                </a:path>
              </a:pathLst>
            </a:custGeom>
            <a:solidFill>
              <a:schemeClr val="tx1"/>
            </a:solidFill>
          </p:spPr>
          <p:txBody>
            <a:bodyPr wrap="square" lIns="0" tIns="0" rIns="0" bIns="0" rtlCol="0"/>
            <a:lstStyle/>
            <a:p>
              <a:endParaRPr/>
            </a:p>
          </p:txBody>
        </p:sp>
      </p:grpSp>
      <p:grpSp>
        <p:nvGrpSpPr>
          <p:cNvPr id="235" name="Group 234">
            <a:extLst>
              <a:ext uri="{FF2B5EF4-FFF2-40B4-BE49-F238E27FC236}">
                <a16:creationId xmlns:a16="http://schemas.microsoft.com/office/drawing/2014/main" id="{BEFA0349-5BD7-EB59-ED59-D3FC9F2E5300}"/>
              </a:ext>
            </a:extLst>
          </p:cNvPr>
          <p:cNvGrpSpPr/>
          <p:nvPr/>
        </p:nvGrpSpPr>
        <p:grpSpPr>
          <a:xfrm>
            <a:off x="7964957" y="5069007"/>
            <a:ext cx="1124164" cy="82296"/>
            <a:chOff x="7983811" y="5505321"/>
            <a:chExt cx="1124164" cy="82296"/>
          </a:xfrm>
        </p:grpSpPr>
        <p:sp>
          <p:nvSpPr>
            <p:cNvPr id="180" name="object 78">
              <a:extLst>
                <a:ext uri="{FF2B5EF4-FFF2-40B4-BE49-F238E27FC236}">
                  <a16:creationId xmlns:a16="http://schemas.microsoft.com/office/drawing/2014/main" id="{81F62D92-B61A-154D-8D75-1F24C989FCCA}"/>
                </a:ext>
              </a:extLst>
            </p:cNvPr>
            <p:cNvSpPr/>
            <p:nvPr/>
          </p:nvSpPr>
          <p:spPr>
            <a:xfrm>
              <a:off x="7983811" y="5546469"/>
              <a:ext cx="1124164" cy="0"/>
            </a:xfrm>
            <a:custGeom>
              <a:avLst/>
              <a:gdLst/>
              <a:ahLst/>
              <a:cxnLst/>
              <a:rect l="l" t="t" r="r" b="b"/>
              <a:pathLst>
                <a:path w="1278254">
                  <a:moveTo>
                    <a:pt x="0" y="0"/>
                  </a:moveTo>
                  <a:lnTo>
                    <a:pt x="1278255" y="0"/>
                  </a:lnTo>
                </a:path>
              </a:pathLst>
            </a:custGeom>
            <a:ln w="22225">
              <a:solidFill>
                <a:schemeClr val="tx1"/>
              </a:solidFill>
            </a:ln>
          </p:spPr>
          <p:txBody>
            <a:bodyPr wrap="square" lIns="0" tIns="0" rIns="0" bIns="0" rtlCol="0"/>
            <a:lstStyle/>
            <a:p>
              <a:endParaRPr/>
            </a:p>
          </p:txBody>
        </p:sp>
        <p:sp>
          <p:nvSpPr>
            <p:cNvPr id="226" name="object 77">
              <a:extLst>
                <a:ext uri="{FF2B5EF4-FFF2-40B4-BE49-F238E27FC236}">
                  <a16:creationId xmlns:a16="http://schemas.microsoft.com/office/drawing/2014/main" id="{89A8F9EC-8997-8A3C-CE37-DC6C1A4E24CB}"/>
                </a:ext>
              </a:extLst>
            </p:cNvPr>
            <p:cNvSpPr/>
            <p:nvPr/>
          </p:nvSpPr>
          <p:spPr>
            <a:xfrm>
              <a:off x="8501165" y="5505321"/>
              <a:ext cx="82296" cy="82296"/>
            </a:xfrm>
            <a:custGeom>
              <a:avLst/>
              <a:gdLst/>
              <a:ahLst/>
              <a:cxnLst/>
              <a:rect l="l" t="t" r="r" b="b"/>
              <a:pathLst>
                <a:path w="79375" h="79375">
                  <a:moveTo>
                    <a:pt x="79248" y="0"/>
                  </a:moveTo>
                  <a:lnTo>
                    <a:pt x="39624" y="0"/>
                  </a:lnTo>
                  <a:lnTo>
                    <a:pt x="0" y="0"/>
                  </a:lnTo>
                  <a:lnTo>
                    <a:pt x="0" y="79247"/>
                  </a:lnTo>
                  <a:lnTo>
                    <a:pt x="79248" y="79247"/>
                  </a:lnTo>
                  <a:lnTo>
                    <a:pt x="79248" y="0"/>
                  </a:lnTo>
                  <a:close/>
                </a:path>
              </a:pathLst>
            </a:custGeom>
            <a:solidFill>
              <a:schemeClr val="tx1"/>
            </a:solidFill>
          </p:spPr>
          <p:txBody>
            <a:bodyPr wrap="square" lIns="0" tIns="0" rIns="0" bIns="0" rtlCol="0"/>
            <a:lstStyle/>
            <a:p>
              <a:endParaRPr/>
            </a:p>
          </p:txBody>
        </p:sp>
      </p:grpSp>
      <p:sp>
        <p:nvSpPr>
          <p:cNvPr id="273" name="TextBox 272">
            <a:extLst>
              <a:ext uri="{FF2B5EF4-FFF2-40B4-BE49-F238E27FC236}">
                <a16:creationId xmlns:a16="http://schemas.microsoft.com/office/drawing/2014/main" id="{78B9CFF4-3787-B663-23A6-084267F98168}"/>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2" name="object 9">
            <a:extLst>
              <a:ext uri="{FF2B5EF4-FFF2-40B4-BE49-F238E27FC236}">
                <a16:creationId xmlns:a16="http://schemas.microsoft.com/office/drawing/2014/main" id="{C8F4CB9A-979A-482D-76F1-D1D46A02B6C5}"/>
              </a:ext>
            </a:extLst>
          </p:cNvPr>
          <p:cNvSpPr/>
          <p:nvPr/>
        </p:nvSpPr>
        <p:spPr>
          <a:xfrm>
            <a:off x="7697907"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3" name="object 14">
            <a:extLst>
              <a:ext uri="{FF2B5EF4-FFF2-40B4-BE49-F238E27FC236}">
                <a16:creationId xmlns:a16="http://schemas.microsoft.com/office/drawing/2014/main" id="{C560BF46-A4DA-E399-B48B-F997D7015F8C}"/>
              </a:ext>
            </a:extLst>
          </p:cNvPr>
          <p:cNvSpPr txBox="1"/>
          <p:nvPr/>
        </p:nvSpPr>
        <p:spPr>
          <a:xfrm>
            <a:off x="7591236"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a:t>
            </a:r>
            <a:r>
              <a:rPr lang="en-US" sz="1050" spc="14">
                <a:solidFill>
                  <a:prstClr val="black"/>
                </a:solidFill>
                <a:latin typeface="Arial" panose="020B0604020202020204" pitchFamily="34" charset="0"/>
                <a:cs typeface="Arial" panose="020B0604020202020204" pitchFamily="34" charset="0"/>
              </a:rPr>
              <a:t>4</a:t>
            </a: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4" name="object 9">
            <a:extLst>
              <a:ext uri="{FF2B5EF4-FFF2-40B4-BE49-F238E27FC236}">
                <a16:creationId xmlns:a16="http://schemas.microsoft.com/office/drawing/2014/main" id="{F764867A-3226-BBC0-D294-7E62931E70FD}"/>
              </a:ext>
            </a:extLst>
          </p:cNvPr>
          <p:cNvSpPr/>
          <p:nvPr/>
        </p:nvSpPr>
        <p:spPr>
          <a:xfrm>
            <a:off x="7231182" y="5704650"/>
            <a:ext cx="0" cy="54864"/>
          </a:xfrm>
          <a:custGeom>
            <a:avLst/>
            <a:gdLst/>
            <a:ahLst/>
            <a:cxnLst/>
            <a:rect l="l" t="t" r="r" b="b"/>
            <a:pathLst>
              <a:path h="46354">
                <a:moveTo>
                  <a:pt x="0" y="0"/>
                </a:moveTo>
                <a:lnTo>
                  <a:pt x="0" y="46355"/>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5" name="object 14">
            <a:extLst>
              <a:ext uri="{FF2B5EF4-FFF2-40B4-BE49-F238E27FC236}">
                <a16:creationId xmlns:a16="http://schemas.microsoft.com/office/drawing/2014/main" id="{7927902E-7561-C2BD-BE33-0975120EC086}"/>
              </a:ext>
            </a:extLst>
          </p:cNvPr>
          <p:cNvSpPr txBox="1"/>
          <p:nvPr/>
        </p:nvSpPr>
        <p:spPr>
          <a:xfrm>
            <a:off x="7124511" y="5787668"/>
            <a:ext cx="213343" cy="176587"/>
          </a:xfrm>
          <a:prstGeom prst="rect">
            <a:avLst/>
          </a:prstGeom>
        </p:spPr>
        <p:txBody>
          <a:bodyPr vert="horz" wrap="square" lIns="0" tIns="14859" rIns="0" bIns="0" rtlCol="0">
            <a:spAutoFit/>
          </a:bodyPr>
          <a:lstStyle/>
          <a:p>
            <a:pPr marL="11430" marR="0" lvl="0" indent="0" algn="ctr" defTabSz="914400" rtl="0" eaLnBrk="1" fontAlgn="auto" latinLnBrk="0" hangingPunct="1">
              <a:lnSpc>
                <a:spcPct val="100000"/>
              </a:lnSpc>
              <a:spcBef>
                <a:spcPts val="117"/>
              </a:spcBef>
              <a:spcAft>
                <a:spcPts val="0"/>
              </a:spcAft>
              <a:buClrTx/>
              <a:buSzTx/>
              <a:buFontTx/>
              <a:buNone/>
              <a:tabLst/>
              <a:defRPr/>
            </a:pPr>
            <a:r>
              <a:rPr kumimoji="0" lang="en-US" sz="1050" b="0" i="0" u="none" strike="noStrike" kern="1200" cap="none" spc="5" normalizeH="0" baseline="0" noProof="0">
                <a:ln>
                  <a:noFill/>
                </a:ln>
                <a:solidFill>
                  <a:prstClr val="black"/>
                </a:solidFill>
                <a:effectLst/>
                <a:uLnTx/>
                <a:uFillTx/>
                <a:latin typeface="Arial" panose="020B0604020202020204" pitchFamily="34" charset="0"/>
                <a:ea typeface="+mn-ea"/>
                <a:cs typeface="Arial" panose="020B0604020202020204" pitchFamily="34" charset="0"/>
              </a:rPr>
              <a:t>0.</a:t>
            </a:r>
            <a:r>
              <a:rPr lang="en-US" sz="1050" spc="14">
                <a:solidFill>
                  <a:prstClr val="black"/>
                </a:solidFill>
                <a:latin typeface="Arial" panose="020B0604020202020204" pitchFamily="34" charset="0"/>
                <a:cs typeface="Arial" panose="020B0604020202020204" pitchFamily="34" charset="0"/>
              </a:rPr>
              <a:t>3</a:t>
            </a: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5" name="object 8">
            <a:extLst>
              <a:ext uri="{FF2B5EF4-FFF2-40B4-BE49-F238E27FC236}">
                <a16:creationId xmlns:a16="http://schemas.microsoft.com/office/drawing/2014/main" id="{E4D504E2-D5D3-7542-D099-C827C9B29813}"/>
              </a:ext>
            </a:extLst>
          </p:cNvPr>
          <p:cNvSpPr/>
          <p:nvPr/>
        </p:nvSpPr>
        <p:spPr>
          <a:xfrm>
            <a:off x="7231551" y="5704650"/>
            <a:ext cx="2599452" cy="0"/>
          </a:xfrm>
          <a:custGeom>
            <a:avLst/>
            <a:gdLst/>
            <a:ahLst/>
            <a:cxnLst/>
            <a:rect l="l" t="t" r="r" b="b"/>
            <a:pathLst>
              <a:path w="1485264">
                <a:moveTo>
                  <a:pt x="0" y="0"/>
                </a:moveTo>
                <a:lnTo>
                  <a:pt x="1484757"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1697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9BBBC7B9-8CCC-D6DD-91A7-31AF33CD518C}"/>
              </a:ext>
            </a:extLst>
          </p:cNvPr>
          <p:cNvGraphicFramePr>
            <a:graphicFrameLocks noGrp="1"/>
          </p:cNvGraphicFramePr>
          <p:nvPr/>
        </p:nvGraphicFramePr>
        <p:xfrm>
          <a:off x="317849" y="1443764"/>
          <a:ext cx="11556305" cy="4218432"/>
        </p:xfrm>
        <a:graphic>
          <a:graphicData uri="http://schemas.openxmlformats.org/drawingml/2006/table">
            <a:tbl>
              <a:tblPr firstRow="1" bandRow="1">
                <a:tableStyleId>{2D5ABB26-0587-4C30-8999-92F81FD0307C}</a:tableStyleId>
              </a:tblPr>
              <a:tblGrid>
                <a:gridCol w="5724001">
                  <a:extLst>
                    <a:ext uri="{9D8B030D-6E8A-4147-A177-3AD203B41FA5}">
                      <a16:colId xmlns:a16="http://schemas.microsoft.com/office/drawing/2014/main" val="20000"/>
                    </a:ext>
                  </a:extLst>
                </a:gridCol>
                <a:gridCol w="1669276">
                  <a:extLst>
                    <a:ext uri="{9D8B030D-6E8A-4147-A177-3AD203B41FA5}">
                      <a16:colId xmlns:a16="http://schemas.microsoft.com/office/drawing/2014/main" val="20001"/>
                    </a:ext>
                  </a:extLst>
                </a:gridCol>
                <a:gridCol w="1480008">
                  <a:extLst>
                    <a:ext uri="{9D8B030D-6E8A-4147-A177-3AD203B41FA5}">
                      <a16:colId xmlns:a16="http://schemas.microsoft.com/office/drawing/2014/main" val="20002"/>
                    </a:ext>
                  </a:extLst>
                </a:gridCol>
                <a:gridCol w="1187777">
                  <a:extLst>
                    <a:ext uri="{9D8B030D-6E8A-4147-A177-3AD203B41FA5}">
                      <a16:colId xmlns:a16="http://schemas.microsoft.com/office/drawing/2014/main" val="20003"/>
                    </a:ext>
                  </a:extLst>
                </a:gridCol>
                <a:gridCol w="1495243">
                  <a:extLst>
                    <a:ext uri="{9D8B030D-6E8A-4147-A177-3AD203B41FA5}">
                      <a16:colId xmlns:a16="http://schemas.microsoft.com/office/drawing/2014/main" val="20004"/>
                    </a:ext>
                  </a:extLst>
                </a:gridCol>
              </a:tblGrid>
              <a:tr h="0">
                <a:tc>
                  <a:txBody>
                    <a:bodyPr/>
                    <a:lstStyle/>
                    <a:p>
                      <a:pPr>
                        <a:lnSpc>
                          <a:spcPct val="100000"/>
                        </a:lnSpc>
                      </a:pPr>
                      <a:endParaRPr sz="1400" dirty="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r>
                        <a:rPr sz="1400" b="1">
                          <a:solidFill>
                            <a:schemeClr val="tx1"/>
                          </a:solidFill>
                          <a:latin typeface="Arial" panose="020B0604020202020204" pitchFamily="34" charset="0"/>
                          <a:cs typeface="Arial" panose="020B0604020202020204" pitchFamily="34" charset="0"/>
                        </a:rPr>
                        <a:t>Icosapent</a:t>
                      </a:r>
                      <a:r>
                        <a:rPr sz="1400" b="1" spc="95">
                          <a:solidFill>
                            <a:schemeClr val="tx1"/>
                          </a:solidFill>
                          <a:latin typeface="Arial" panose="020B0604020202020204" pitchFamily="34" charset="0"/>
                          <a:cs typeface="Arial" panose="020B0604020202020204" pitchFamily="34" charset="0"/>
                        </a:rPr>
                        <a:t> </a:t>
                      </a:r>
                      <a:r>
                        <a:rPr sz="1400" b="1" spc="-20">
                          <a:solidFill>
                            <a:schemeClr val="tx1"/>
                          </a:solidFill>
                          <a:latin typeface="Arial" panose="020B0604020202020204" pitchFamily="34" charset="0"/>
                          <a:cs typeface="Arial" panose="020B0604020202020204" pitchFamily="34" charset="0"/>
                        </a:rPr>
                        <a:t>Ethyl</a:t>
                      </a:r>
                      <a:endParaRPr lang="en-US" sz="1400" b="1" spc="-20">
                        <a:solidFill>
                          <a:schemeClr val="tx1"/>
                        </a:solidFill>
                        <a:latin typeface="Arial" panose="020B0604020202020204" pitchFamily="34" charset="0"/>
                        <a:cs typeface="Arial" panose="020B0604020202020204" pitchFamily="34" charset="0"/>
                      </a:endParaRPr>
                    </a:p>
                    <a:p>
                      <a:pPr marL="13335" algn="ctr">
                        <a:lnSpc>
                          <a:spcPct val="100000"/>
                        </a:lnSpc>
                      </a:pPr>
                      <a:r>
                        <a:rPr lang="en-US" sz="1400" b="1" spc="-20">
                          <a:solidFill>
                            <a:schemeClr val="tx1"/>
                          </a:solidFill>
                          <a:latin typeface="Arial" panose="020B0604020202020204" pitchFamily="34" charset="0"/>
                          <a:cs typeface="Arial" panose="020B0604020202020204" pitchFamily="34" charset="0"/>
                        </a:rPr>
                        <a:t>(N=433)</a:t>
                      </a: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a:solidFill>
                            <a:schemeClr val="tx1"/>
                          </a:solidFill>
                          <a:latin typeface="Arial" panose="020B0604020202020204" pitchFamily="34" charset="0"/>
                          <a:cs typeface="Arial" panose="020B0604020202020204" pitchFamily="34" charset="0"/>
                        </a:rPr>
                        <a:t>Placebo</a:t>
                      </a:r>
                      <a:endParaRPr lang="en-US" sz="1400" b="1" spc="-10">
                        <a:solidFill>
                          <a:schemeClr val="tx1"/>
                        </a:solidFill>
                        <a:latin typeface="Arial" panose="020B0604020202020204" pitchFamily="34" charset="0"/>
                        <a:cs typeface="Arial" panose="020B0604020202020204" pitchFamily="34" charset="0"/>
                      </a:endParaRPr>
                    </a:p>
                    <a:p>
                      <a:pPr marL="13335" algn="ctr">
                        <a:lnSpc>
                          <a:spcPct val="100000"/>
                        </a:lnSpc>
                      </a:pPr>
                      <a:r>
                        <a:rPr lang="en-US" sz="1400" b="1" spc="-20">
                          <a:solidFill>
                            <a:schemeClr val="tx1"/>
                          </a:solidFill>
                          <a:latin typeface="Arial" panose="020B0604020202020204" pitchFamily="34" charset="0"/>
                          <a:cs typeface="Arial" panose="020B0604020202020204" pitchFamily="34" charset="0"/>
                        </a:rPr>
                        <a:t>(N=407)</a:t>
                      </a:r>
                      <a:endParaRPr lang="en-US"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0">
                          <a:solidFill>
                            <a:schemeClr val="tx1"/>
                          </a:solidFill>
                          <a:latin typeface="Arial" panose="020B0604020202020204" pitchFamily="34" charset="0"/>
                          <a:cs typeface="Arial" panose="020B0604020202020204" pitchFamily="34" charset="0"/>
                        </a:rPr>
                        <a:t>Overall</a:t>
                      </a:r>
                      <a:br>
                        <a:rPr lang="en-US" sz="1400" b="1" spc="-10">
                          <a:solidFill>
                            <a:schemeClr val="tx1"/>
                          </a:solidFill>
                          <a:latin typeface="Arial" panose="020B0604020202020204" pitchFamily="34" charset="0"/>
                          <a:cs typeface="Arial" panose="020B0604020202020204" pitchFamily="34" charset="0"/>
                        </a:rPr>
                      </a:br>
                      <a:r>
                        <a:rPr lang="en-US" sz="1400" b="1" spc="-20">
                          <a:solidFill>
                            <a:schemeClr val="tx1"/>
                          </a:solidFill>
                          <a:latin typeface="Arial" panose="020B0604020202020204" pitchFamily="34" charset="0"/>
                          <a:cs typeface="Arial" panose="020B0604020202020204" pitchFamily="34" charset="0"/>
                        </a:rPr>
                        <a:t>(N=840)</a:t>
                      </a:r>
                      <a:endParaRPr lang="en-US"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Bef>
                          <a:spcPts val="10"/>
                        </a:spcBef>
                      </a:pPr>
                      <a:r>
                        <a:rPr lang="en-US" sz="1400" b="1" kern="1200" spc="-10">
                          <a:solidFill>
                            <a:schemeClr val="tx1"/>
                          </a:solidFill>
                          <a:latin typeface="Arial" panose="020B0604020202020204" pitchFamily="34" charset="0"/>
                          <a:ea typeface="+mn-ea"/>
                          <a:cs typeface="Arial" panose="020B0604020202020204" pitchFamily="34" charset="0"/>
                        </a:rPr>
                        <a:t>Fisher’s Exact</a:t>
                      </a:r>
                      <a:br>
                        <a:rPr lang="en-US" sz="1400" b="1" kern="1200" spc="-10">
                          <a:solidFill>
                            <a:schemeClr val="tx1"/>
                          </a:solidFill>
                          <a:latin typeface="Arial" panose="020B0604020202020204" pitchFamily="34" charset="0"/>
                          <a:ea typeface="+mn-ea"/>
                          <a:cs typeface="Arial" panose="020B0604020202020204" pitchFamily="34" charset="0"/>
                        </a:rPr>
                      </a:br>
                      <a:r>
                        <a:rPr sz="1400" b="1" kern="1200" spc="-10">
                          <a:solidFill>
                            <a:schemeClr val="tx1"/>
                          </a:solidFill>
                          <a:latin typeface="Arial" panose="020B0604020202020204" pitchFamily="34" charset="0"/>
                          <a:ea typeface="+mn-ea"/>
                          <a:cs typeface="Arial" panose="020B0604020202020204" pitchFamily="34" charset="0"/>
                        </a:rPr>
                        <a:t>P-value</a:t>
                      </a: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marT="91440">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lang="en-US" sz="1400" i="1">
                          <a:solidFill>
                            <a:schemeClr val="tx1"/>
                          </a:solidFill>
                          <a:latin typeface="Arial" panose="020B0604020202020204" pitchFamily="34" charset="0"/>
                          <a:cs typeface="Arial" panose="020B0604020202020204" pitchFamily="34" charset="0"/>
                        </a:rPr>
                        <a:t>n</a:t>
                      </a:r>
                      <a:r>
                        <a:rPr lang="en-US" sz="1400" i="1" spc="15">
                          <a:solidFill>
                            <a:schemeClr val="tx1"/>
                          </a:solidFill>
                          <a:latin typeface="Arial" panose="020B0604020202020204" pitchFamily="34" charset="0"/>
                          <a:cs typeface="Arial" panose="020B0604020202020204" pitchFamily="34" charset="0"/>
                        </a:rPr>
                        <a:t> </a:t>
                      </a:r>
                      <a:r>
                        <a:rPr lang="en-US" sz="1400" i="1" spc="-25">
                          <a:solidFill>
                            <a:schemeClr val="tx1"/>
                          </a:solidFill>
                          <a:latin typeface="Arial" panose="020B0604020202020204" pitchFamily="34" charset="0"/>
                          <a:cs typeface="Arial" panose="020B0604020202020204" pitchFamily="34" charset="0"/>
                        </a:rPr>
                        <a:t>(%)</a:t>
                      </a:r>
                      <a:endParaRPr lang="en-US"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lang="en-US" sz="1400" i="1">
                          <a:solidFill>
                            <a:schemeClr val="tx1"/>
                          </a:solidFill>
                          <a:latin typeface="Arial" panose="020B0604020202020204" pitchFamily="34" charset="0"/>
                          <a:cs typeface="Arial" panose="020B0604020202020204" pitchFamily="34" charset="0"/>
                        </a:rPr>
                        <a:t>n</a:t>
                      </a:r>
                      <a:r>
                        <a:rPr lang="en-US" sz="1400" i="1" spc="15">
                          <a:solidFill>
                            <a:schemeClr val="tx1"/>
                          </a:solidFill>
                          <a:latin typeface="Arial" panose="020B0604020202020204" pitchFamily="34" charset="0"/>
                          <a:cs typeface="Arial" panose="020B0604020202020204" pitchFamily="34" charset="0"/>
                        </a:rPr>
                        <a:t> </a:t>
                      </a:r>
                      <a:r>
                        <a:rPr lang="en-US" sz="1400" i="1" spc="-25">
                          <a:solidFill>
                            <a:schemeClr val="tx1"/>
                          </a:solidFill>
                          <a:latin typeface="Arial" panose="020B0604020202020204" pitchFamily="34" charset="0"/>
                          <a:cs typeface="Arial" panose="020B0604020202020204" pitchFamily="34" charset="0"/>
                        </a:rPr>
                        <a:t>(%)</a:t>
                      </a:r>
                      <a:endParaRPr lang="en-US"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0" indent="0">
                        <a:lnSpc>
                          <a:spcPct val="100000"/>
                        </a:lnSpc>
                        <a:spcBef>
                          <a:spcPts val="635"/>
                        </a:spcBef>
                      </a:pPr>
                      <a:r>
                        <a:rPr lang="en-US" sz="1400" b="1">
                          <a:solidFill>
                            <a:schemeClr val="tx1"/>
                          </a:solidFill>
                          <a:latin typeface="Arial" panose="020B0604020202020204" pitchFamily="34" charset="0"/>
                          <a:cs typeface="Arial" panose="020B0604020202020204" pitchFamily="34" charset="0"/>
                        </a:rPr>
                        <a:t>Subjects with at Least One TEAE</a:t>
                      </a:r>
                    </a:p>
                  </a:txBody>
                  <a:tcPr marL="109728" marT="91440" marB="91440">
                    <a:solidFill>
                      <a:schemeClr val="bg1">
                        <a:lumMod val="95000"/>
                      </a:schemeClr>
                    </a:solidFill>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341 (78.8)</a:t>
                      </a:r>
                    </a:p>
                  </a:txBody>
                  <a:tcPr marL="635" marR="635" marT="0" marB="0" anchor="ctr">
                    <a:solidFill>
                      <a:schemeClr val="bg1">
                        <a:lumMod val="95000"/>
                      </a:schemeClr>
                    </a:solidFill>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312 (76.7)</a:t>
                      </a:r>
                    </a:p>
                  </a:txBody>
                  <a:tcPr marL="635" marR="635" marT="0" marB="0" anchor="ctr">
                    <a:solidFill>
                      <a:schemeClr val="bg1">
                        <a:lumMod val="95000"/>
                      </a:schemeClr>
                    </a:solidFill>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653 (77.7)</a:t>
                      </a:r>
                    </a:p>
                  </a:txBody>
                  <a:tcPr marL="635" marR="635" marT="0" marB="0" anchor="ctr">
                    <a:solidFill>
                      <a:schemeClr val="bg1">
                        <a:lumMod val="95000"/>
                      </a:schemeClr>
                    </a:solidFill>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0.51</a:t>
                      </a:r>
                    </a:p>
                  </a:txBody>
                  <a:tcPr marL="635" marR="635" marT="0" marB="0" anchor="ctr">
                    <a:solidFill>
                      <a:schemeClr val="bg1">
                        <a:lumMod val="95000"/>
                      </a:schemeClr>
                    </a:solidFill>
                  </a:tcPr>
                </a:tc>
                <a:extLst>
                  <a:ext uri="{0D108BD9-81ED-4DB2-BD59-A6C34878D82A}">
                    <a16:rowId xmlns:a16="http://schemas.microsoft.com/office/drawing/2014/main" val="10002"/>
                  </a:ext>
                </a:extLst>
              </a:tr>
              <a:tr h="0">
                <a:tc>
                  <a:txBody>
                    <a:bodyPr/>
                    <a:lstStyle/>
                    <a:p>
                      <a:pPr marL="0" marR="0" indent="0" algn="l" defTabSz="914400" rtl="0" eaLnBrk="1" latinLnBrk="0" hangingPunct="1">
                        <a:lnSpc>
                          <a:spcPct val="100000"/>
                        </a:lnSpc>
                        <a:spcBef>
                          <a:spcPts val="400"/>
                        </a:spcBef>
                        <a:spcAft>
                          <a:spcPts val="5"/>
                        </a:spcAft>
                      </a:pPr>
                      <a:r>
                        <a:rPr lang="en-US" sz="1400" kern="1200">
                          <a:solidFill>
                            <a:schemeClr val="tx1"/>
                          </a:solidFill>
                          <a:latin typeface="Arial" panose="020B0604020202020204" pitchFamily="34" charset="0"/>
                          <a:ea typeface="+mn-ea"/>
                          <a:cs typeface="Arial" panose="020B0604020202020204" pitchFamily="34" charset="0"/>
                        </a:rPr>
                        <a:t>Severe TEAE</a:t>
                      </a:r>
                    </a:p>
                  </a:txBody>
                  <a:tcPr marL="228600" marT="73152"/>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70 (16.2)</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57 (14.0)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127 (15.1)</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0.39</a:t>
                      </a:r>
                    </a:p>
                  </a:txBody>
                  <a:tcPr marL="635" marR="635" marT="0" marB="0" anchor="ctr"/>
                </a:tc>
                <a:extLst>
                  <a:ext uri="{0D108BD9-81ED-4DB2-BD59-A6C34878D82A}">
                    <a16:rowId xmlns:a16="http://schemas.microsoft.com/office/drawing/2014/main" val="10003"/>
                  </a:ext>
                </a:extLst>
              </a:tr>
              <a:tr h="0">
                <a:tc>
                  <a:txBody>
                    <a:bodyPr/>
                    <a:lstStyle/>
                    <a:p>
                      <a:pPr marL="0" marR="0" indent="0" algn="l" defTabSz="914400" rtl="0" eaLnBrk="1" latinLnBrk="0" hangingPunct="1">
                        <a:lnSpc>
                          <a:spcPct val="100000"/>
                        </a:lnSpc>
                        <a:spcBef>
                          <a:spcPts val="400"/>
                        </a:spcBef>
                        <a:spcAft>
                          <a:spcPts val="5"/>
                        </a:spcAft>
                      </a:pPr>
                      <a:r>
                        <a:rPr lang="en-US" sz="1400" kern="1200" dirty="0">
                          <a:solidFill>
                            <a:schemeClr val="tx1"/>
                          </a:solidFill>
                          <a:latin typeface="Arial" panose="020B0604020202020204" pitchFamily="34" charset="0"/>
                          <a:ea typeface="+mn-ea"/>
                          <a:cs typeface="Arial" panose="020B0604020202020204" pitchFamily="34" charset="0"/>
                        </a:rPr>
                        <a:t>Drug-related TEAE</a:t>
                      </a:r>
                      <a:r>
                        <a:rPr lang="en-US" sz="1400" kern="1200" baseline="30000" dirty="0">
                          <a:solidFill>
                            <a:schemeClr val="tx1"/>
                          </a:solidFill>
                          <a:latin typeface="Arial" panose="020B0604020202020204" pitchFamily="34" charset="0"/>
                          <a:ea typeface="+mn-ea"/>
                          <a:cs typeface="Arial" panose="020B0604020202020204" pitchFamily="34" charset="0"/>
                        </a:rPr>
                        <a:t> [1]</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47 (10.9)</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45 (11.1)</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92 (11.0)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1.00</a:t>
                      </a:r>
                    </a:p>
                  </a:txBody>
                  <a:tcPr marL="635" marR="635" marT="0" marB="0" anchor="ctr"/>
                </a:tc>
                <a:extLst>
                  <a:ext uri="{0D108BD9-81ED-4DB2-BD59-A6C34878D82A}">
                    <a16:rowId xmlns:a16="http://schemas.microsoft.com/office/drawing/2014/main" val="2814410480"/>
                  </a:ext>
                </a:extLst>
              </a:tr>
              <a:tr h="0">
                <a:tc>
                  <a:txBody>
                    <a:bodyPr/>
                    <a:lstStyle/>
                    <a:p>
                      <a:pPr marL="0" marR="0" indent="0" algn="l" defTabSz="914400" rtl="0" eaLnBrk="1" latinLnBrk="0" hangingPunct="1">
                        <a:lnSpc>
                          <a:spcPct val="100000"/>
                        </a:lnSpc>
                        <a:spcBef>
                          <a:spcPts val="400"/>
                        </a:spcBef>
                        <a:spcAft>
                          <a:spcPts val="5"/>
                        </a:spcAft>
                      </a:pPr>
                      <a:r>
                        <a:rPr lang="en-US" sz="1400" kern="1200">
                          <a:solidFill>
                            <a:schemeClr val="tx1"/>
                          </a:solidFill>
                          <a:latin typeface="Arial" panose="020B0604020202020204" pitchFamily="34" charset="0"/>
                          <a:ea typeface="+mn-ea"/>
                          <a:cs typeface="Arial" panose="020B0604020202020204" pitchFamily="34" charset="0"/>
                        </a:rPr>
                        <a:t>Serious TEAE</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129 (29.8)</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98 (24.1)</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227 (27.0)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0.07</a:t>
                      </a:r>
                    </a:p>
                  </a:txBody>
                  <a:tcPr marL="635" marR="635" marT="0" marB="0" anchor="ctr"/>
                </a:tc>
                <a:extLst>
                  <a:ext uri="{0D108BD9-81ED-4DB2-BD59-A6C34878D82A}">
                    <a16:rowId xmlns:a16="http://schemas.microsoft.com/office/drawing/2014/main" val="3261677240"/>
                  </a:ext>
                </a:extLst>
              </a:tr>
              <a:tr h="0">
                <a:tc>
                  <a:txBody>
                    <a:bodyPr/>
                    <a:lstStyle/>
                    <a:p>
                      <a:pPr marL="0" marR="0" indent="0" algn="l" defTabSz="914400" rtl="0" eaLnBrk="1" latinLnBrk="0" hangingPunct="1">
                        <a:lnSpc>
                          <a:spcPct val="100000"/>
                        </a:lnSpc>
                        <a:spcBef>
                          <a:spcPts val="400"/>
                        </a:spcBef>
                        <a:spcAft>
                          <a:spcPts val="5"/>
                        </a:spcAft>
                      </a:pPr>
                      <a:r>
                        <a:rPr lang="en-US" sz="1400" kern="1200" dirty="0">
                          <a:solidFill>
                            <a:schemeClr val="tx1"/>
                          </a:solidFill>
                          <a:latin typeface="Arial" panose="020B0604020202020204" pitchFamily="34" charset="0"/>
                          <a:ea typeface="+mn-ea"/>
                          <a:cs typeface="Arial" panose="020B0604020202020204" pitchFamily="34" charset="0"/>
                        </a:rPr>
                        <a:t>Drug-related Serious TEAE</a:t>
                      </a:r>
                      <a:r>
                        <a:rPr lang="en-US" sz="1400" kern="1200" baseline="30000" dirty="0">
                          <a:solidFill>
                            <a:schemeClr val="tx1"/>
                          </a:solidFill>
                          <a:latin typeface="Arial" panose="020B0604020202020204" pitchFamily="34" charset="0"/>
                          <a:ea typeface="+mn-ea"/>
                          <a:cs typeface="Arial" panose="020B0604020202020204" pitchFamily="34" charset="0"/>
                        </a:rPr>
                        <a:t> [1]</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3 (0.7)</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 (0.0)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3 (0.4)</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0.25</a:t>
                      </a:r>
                    </a:p>
                  </a:txBody>
                  <a:tcPr marL="635" marR="635" marT="0" marB="0" anchor="ctr"/>
                </a:tc>
                <a:extLst>
                  <a:ext uri="{0D108BD9-81ED-4DB2-BD59-A6C34878D82A}">
                    <a16:rowId xmlns:a16="http://schemas.microsoft.com/office/drawing/2014/main" val="3938605667"/>
                  </a:ext>
                </a:extLst>
              </a:tr>
              <a:tr h="0">
                <a:tc>
                  <a:txBody>
                    <a:bodyPr/>
                    <a:lstStyle/>
                    <a:p>
                      <a:pPr marL="0" marR="0" indent="0" algn="l" defTabSz="914400" rtl="0" eaLnBrk="1" latinLnBrk="0" hangingPunct="1">
                        <a:lnSpc>
                          <a:spcPct val="100000"/>
                        </a:lnSpc>
                        <a:spcBef>
                          <a:spcPts val="400"/>
                        </a:spcBef>
                        <a:spcAft>
                          <a:spcPts val="5"/>
                        </a:spcAft>
                      </a:pPr>
                      <a:r>
                        <a:rPr lang="en-US" sz="1400" kern="1200">
                          <a:solidFill>
                            <a:schemeClr val="tx1"/>
                          </a:solidFill>
                          <a:latin typeface="Arial" panose="020B0604020202020204" pitchFamily="34" charset="0"/>
                          <a:ea typeface="+mn-ea"/>
                          <a:cs typeface="Arial" panose="020B0604020202020204" pitchFamily="34" charset="0"/>
                        </a:rPr>
                        <a:t>TEAE Leading to Withdrawal of Study Drug</a:t>
                      </a:r>
                      <a:r>
                        <a:rPr lang="en-US" sz="1400" kern="1200" baseline="30000">
                          <a:solidFill>
                            <a:schemeClr val="tx1"/>
                          </a:solidFill>
                          <a:latin typeface="Arial" panose="020B0604020202020204" pitchFamily="34" charset="0"/>
                          <a:ea typeface="+mn-ea"/>
                          <a:cs typeface="Arial" panose="020B0604020202020204" pitchFamily="34" charset="0"/>
                        </a:rPr>
                        <a:t> [2]</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26 (6.0)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18 (4.4)</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44 (5.2)</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0.35</a:t>
                      </a:r>
                    </a:p>
                  </a:txBody>
                  <a:tcPr marL="635" marR="635" marT="0" marB="0" anchor="ctr"/>
                </a:tc>
                <a:extLst>
                  <a:ext uri="{0D108BD9-81ED-4DB2-BD59-A6C34878D82A}">
                    <a16:rowId xmlns:a16="http://schemas.microsoft.com/office/drawing/2014/main" val="1074011078"/>
                  </a:ext>
                </a:extLst>
              </a:tr>
              <a:tr h="0">
                <a:tc>
                  <a:txBody>
                    <a:bodyPr/>
                    <a:lstStyle/>
                    <a:p>
                      <a:pPr marL="0" marR="0" indent="0" algn="l" defTabSz="914400" rtl="0" eaLnBrk="1" latinLnBrk="0" hangingPunct="1">
                        <a:lnSpc>
                          <a:spcPct val="100000"/>
                        </a:lnSpc>
                        <a:spcBef>
                          <a:spcPts val="400"/>
                        </a:spcBef>
                        <a:spcAft>
                          <a:spcPts val="5"/>
                        </a:spcAft>
                      </a:pPr>
                      <a:r>
                        <a:rPr lang="en-US" sz="1400" kern="1200" dirty="0">
                          <a:solidFill>
                            <a:schemeClr val="tx1"/>
                          </a:solidFill>
                          <a:latin typeface="Arial" panose="020B0604020202020204" pitchFamily="34" charset="0"/>
                          <a:ea typeface="+mn-ea"/>
                          <a:cs typeface="Arial" panose="020B0604020202020204" pitchFamily="34" charset="0"/>
                        </a:rPr>
                        <a:t>Drug-related TEAE Leading to Withdrawal of Study Drug</a:t>
                      </a:r>
                      <a:r>
                        <a:rPr lang="en-US" sz="1400" kern="1200" baseline="30000" dirty="0">
                          <a:solidFill>
                            <a:schemeClr val="tx1"/>
                          </a:solidFill>
                          <a:latin typeface="Arial" panose="020B0604020202020204" pitchFamily="34" charset="0"/>
                          <a:ea typeface="+mn-ea"/>
                          <a:cs typeface="Arial" panose="020B0604020202020204" pitchFamily="34" charset="0"/>
                        </a:rPr>
                        <a:t> [1,2]</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13 (3.0)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10 (2.5)</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23 (2.7)</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0.68</a:t>
                      </a:r>
                    </a:p>
                  </a:txBody>
                  <a:tcPr marL="635" marR="635" marT="0" marB="0" anchor="ctr"/>
                </a:tc>
                <a:extLst>
                  <a:ext uri="{0D108BD9-81ED-4DB2-BD59-A6C34878D82A}">
                    <a16:rowId xmlns:a16="http://schemas.microsoft.com/office/drawing/2014/main" val="3886727258"/>
                  </a:ext>
                </a:extLst>
              </a:tr>
              <a:tr h="0">
                <a:tc>
                  <a:txBody>
                    <a:bodyPr/>
                    <a:lstStyle/>
                    <a:p>
                      <a:pPr marL="0" marR="0" indent="0" algn="l" defTabSz="914400" rtl="0" eaLnBrk="1" latinLnBrk="0" hangingPunct="1">
                        <a:lnSpc>
                          <a:spcPct val="100000"/>
                        </a:lnSpc>
                        <a:spcBef>
                          <a:spcPts val="400"/>
                        </a:spcBef>
                        <a:spcAft>
                          <a:spcPts val="5"/>
                        </a:spcAft>
                      </a:pPr>
                      <a:r>
                        <a:rPr lang="en-US" sz="1400" kern="1200">
                          <a:solidFill>
                            <a:schemeClr val="tx1"/>
                          </a:solidFill>
                          <a:latin typeface="Arial" panose="020B0604020202020204" pitchFamily="34" charset="0"/>
                          <a:ea typeface="+mn-ea"/>
                          <a:cs typeface="Arial" panose="020B0604020202020204" pitchFamily="34" charset="0"/>
                        </a:rPr>
                        <a:t>Serious TEAE Leading to Withdrawal of Study Drug</a:t>
                      </a:r>
                      <a:r>
                        <a:rPr lang="en-US" sz="1400" kern="1200" baseline="30000">
                          <a:solidFill>
                            <a:schemeClr val="tx1"/>
                          </a:solidFill>
                          <a:latin typeface="Arial" panose="020B0604020202020204" pitchFamily="34" charset="0"/>
                          <a:ea typeface="+mn-ea"/>
                          <a:cs typeface="Arial" panose="020B0604020202020204" pitchFamily="34" charset="0"/>
                        </a:rPr>
                        <a:t> [2]</a:t>
                      </a:r>
                    </a:p>
                  </a:txBody>
                  <a:tcPr marL="228600"/>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5 (1.2)</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3 (0.7)</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8 (1.0)</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0.73</a:t>
                      </a:r>
                    </a:p>
                  </a:txBody>
                  <a:tcPr marL="635" marR="635" marT="0" marB="0" anchor="ctr"/>
                </a:tc>
                <a:extLst>
                  <a:ext uri="{0D108BD9-81ED-4DB2-BD59-A6C34878D82A}">
                    <a16:rowId xmlns:a16="http://schemas.microsoft.com/office/drawing/2014/main" val="3701302462"/>
                  </a:ext>
                </a:extLst>
              </a:tr>
              <a:tr h="0">
                <a:tc>
                  <a:txBody>
                    <a:bodyPr/>
                    <a:lstStyle/>
                    <a:p>
                      <a:pPr marL="0" marR="0" indent="0" algn="l" defTabSz="914400" rtl="0" eaLnBrk="1" latinLnBrk="0" hangingPunct="1">
                        <a:lnSpc>
                          <a:spcPct val="100000"/>
                        </a:lnSpc>
                        <a:spcBef>
                          <a:spcPts val="400"/>
                        </a:spcBef>
                        <a:spcAft>
                          <a:spcPts val="5"/>
                        </a:spcAft>
                      </a:pPr>
                      <a:r>
                        <a:rPr lang="en-US" sz="1400" kern="1200">
                          <a:solidFill>
                            <a:schemeClr val="tx1"/>
                          </a:solidFill>
                          <a:latin typeface="Arial" panose="020B0604020202020204" pitchFamily="34" charset="0"/>
                          <a:ea typeface="+mn-ea"/>
                          <a:cs typeface="Arial" panose="020B0604020202020204" pitchFamily="34" charset="0"/>
                        </a:rPr>
                        <a:t>Serious TEAE Leading to Death</a:t>
                      </a:r>
                    </a:p>
                  </a:txBody>
                  <a:tcPr marL="228600">
                    <a:lnB>
                      <a:noFill/>
                    </a:lnB>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5 (1.2)</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4 (1.0)</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9 (1.1)</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1.00</a:t>
                      </a:r>
                    </a:p>
                  </a:txBody>
                  <a:tcPr marL="635" marR="635" marT="0" marB="0" anchor="ctr">
                    <a:lnB>
                      <a:noFill/>
                    </a:lnB>
                  </a:tcPr>
                </a:tc>
                <a:extLst>
                  <a:ext uri="{0D108BD9-81ED-4DB2-BD59-A6C34878D82A}">
                    <a16:rowId xmlns:a16="http://schemas.microsoft.com/office/drawing/2014/main" val="3406385273"/>
                  </a:ext>
                </a:extLst>
              </a:tr>
              <a:tr h="0">
                <a:tc>
                  <a:txBody>
                    <a:bodyPr/>
                    <a:lstStyle/>
                    <a:p>
                      <a:pPr marL="0" marR="0" indent="0" algn="l" defTabSz="914400" rtl="0" eaLnBrk="1" latinLnBrk="0" hangingPunct="1">
                        <a:lnSpc>
                          <a:spcPct val="100000"/>
                        </a:lnSpc>
                        <a:spcBef>
                          <a:spcPts val="400"/>
                        </a:spcBef>
                        <a:spcAft>
                          <a:spcPts val="5"/>
                        </a:spcAft>
                      </a:pPr>
                      <a:r>
                        <a:rPr lang="en-US" sz="1400" kern="1200" dirty="0">
                          <a:solidFill>
                            <a:schemeClr val="tx1"/>
                          </a:solidFill>
                          <a:latin typeface="Arial" panose="020B0604020202020204" pitchFamily="34" charset="0"/>
                          <a:ea typeface="+mn-ea"/>
                          <a:cs typeface="Arial" panose="020B0604020202020204" pitchFamily="34" charset="0"/>
                        </a:rPr>
                        <a:t>Drug-related Serious TEAE Leading to Withdrawal of Study Drug</a:t>
                      </a:r>
                      <a:r>
                        <a:rPr lang="en-US" sz="1400" kern="1200" baseline="30000" dirty="0">
                          <a:solidFill>
                            <a:schemeClr val="tx1"/>
                          </a:solidFill>
                          <a:latin typeface="Arial" panose="020B0604020202020204" pitchFamily="34" charset="0"/>
                          <a:ea typeface="+mn-ea"/>
                          <a:cs typeface="Arial" panose="020B0604020202020204" pitchFamily="34" charset="0"/>
                        </a:rPr>
                        <a:t> [1,2]</a:t>
                      </a:r>
                    </a:p>
                  </a:txBody>
                  <a:tcPr marL="228600" marB="22860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 (0.2)</a:t>
                      </a:r>
                    </a:p>
                  </a:txBody>
                  <a:tcPr marL="635" marR="635" marT="0" marB="22860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0 (0.0)</a:t>
                      </a:r>
                    </a:p>
                  </a:txBody>
                  <a:tcPr marL="635" marR="635" marT="0" marB="22860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 (0.1)</a:t>
                      </a:r>
                    </a:p>
                  </a:txBody>
                  <a:tcPr marL="635" marR="635" marT="0" marB="22860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445" marR="0" algn="ctr" defTabSz="914400" rtl="0" eaLnBrk="1" latinLnBrk="0" hangingPunct="1">
                        <a:lnSpc>
                          <a:spcPct val="100000"/>
                        </a:lnSpc>
                        <a:spcBef>
                          <a:spcPts val="635"/>
                        </a:spcBef>
                        <a:spcAft>
                          <a:spcPts val="5"/>
                        </a:spcAft>
                      </a:pPr>
                      <a:r>
                        <a:rPr lang="en-US" sz="1400" kern="1200">
                          <a:solidFill>
                            <a:schemeClr val="tx1"/>
                          </a:solidFill>
                          <a:latin typeface="Arial" panose="020B0604020202020204" pitchFamily="34" charset="0"/>
                          <a:ea typeface="+mn-ea"/>
                          <a:cs typeface="Arial" panose="020B0604020202020204" pitchFamily="34" charset="0"/>
                        </a:rPr>
                        <a:t>  1.00</a:t>
                      </a:r>
                    </a:p>
                  </a:txBody>
                  <a:tcPr marL="635" marR="635" marT="0" marB="22860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4796140"/>
                  </a:ext>
                </a:extLst>
              </a:tr>
            </a:tbl>
          </a:graphicData>
        </a:graphic>
      </p:graphicFrame>
      <p:sp>
        <p:nvSpPr>
          <p:cNvPr id="3" name="Title 1">
            <a:extLst>
              <a:ext uri="{FF2B5EF4-FFF2-40B4-BE49-F238E27FC236}">
                <a16:creationId xmlns:a16="http://schemas.microsoft.com/office/drawing/2014/main" id="{8CFE502E-430C-B7B2-7127-4A12449E4352}"/>
              </a:ext>
            </a:extLst>
          </p:cNvPr>
          <p:cNvSpPr txBox="1">
            <a:spLocks/>
          </p:cNvSpPr>
          <p:nvPr/>
        </p:nvSpPr>
        <p:spPr>
          <a:xfrm>
            <a:off x="146469" y="113005"/>
            <a:ext cx="11734800" cy="864147"/>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2800" b="1" dirty="0">
                <a:latin typeface="Arial" panose="020B0604020202020204" pitchFamily="34" charset="0"/>
                <a:cs typeface="Arial" panose="020B0604020202020204" pitchFamily="34" charset="0"/>
              </a:rPr>
              <a:t>Treatment Emergent Adverse Events in Patients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with Recent ACS &lt;12 Months</a:t>
            </a:r>
          </a:p>
        </p:txBody>
      </p:sp>
      <p:sp>
        <p:nvSpPr>
          <p:cNvPr id="5" name="TextBox 4">
            <a:extLst>
              <a:ext uri="{FF2B5EF4-FFF2-40B4-BE49-F238E27FC236}">
                <a16:creationId xmlns:a16="http://schemas.microsoft.com/office/drawing/2014/main" id="{38BB9E45-2FBD-526B-50BA-64B04D1C64D3}"/>
              </a:ext>
            </a:extLst>
          </p:cNvPr>
          <p:cNvSpPr txBox="1"/>
          <p:nvPr/>
        </p:nvSpPr>
        <p:spPr>
          <a:xfrm>
            <a:off x="109184" y="5819370"/>
            <a:ext cx="11764968" cy="990015"/>
          </a:xfrm>
          <a:prstGeom prst="rect">
            <a:avLst/>
          </a:prstGeom>
          <a:noFill/>
        </p:spPr>
        <p:txBody>
          <a:bodyPr wrap="square" rtlCol="0" anchor="b" anchorCtr="0">
            <a:spAutoFit/>
          </a:bodyPr>
          <a:lstStyle/>
          <a:p>
            <a:pPr marL="0" marR="0" indent="0" algn="l" defTabSz="914400" rtl="0" eaLnBrk="1" latinLnBrk="0" hangingPunct="1">
              <a:lnSpc>
                <a:spcPct val="100000"/>
              </a:lnSpc>
              <a:spcBef>
                <a:spcPts val="300"/>
              </a:spcBef>
              <a:spcAft>
                <a:spcPts val="0"/>
              </a:spcAft>
            </a:pPr>
            <a:r>
              <a:rPr lang="en-US" sz="1000" kern="1200" dirty="0">
                <a:solidFill>
                  <a:schemeClr val="tx1"/>
                </a:solidFill>
                <a:latin typeface="Arial" panose="020B0604020202020204" pitchFamily="34" charset="0"/>
                <a:ea typeface="+mn-ea"/>
                <a:cs typeface="Arial" panose="020B0604020202020204" pitchFamily="34" charset="0"/>
              </a:rPr>
              <a:t>Note: A treatment-emergent adverse event (TEAE) is defined as an event that first occurs or worsens in severity on or after the date of dispensing study drug and within 30 days after the completion or withdrawal from study. Percentages are based on the number of subjects randomized to each subgroup population. Events that were positively adjudicated as clinical endpoints are not included.</a:t>
            </a:r>
          </a:p>
          <a:p>
            <a:pPr marL="0" marR="0" indent="0" algn="l" defTabSz="914400" rtl="0" eaLnBrk="1" latinLnBrk="0" hangingPunct="1">
              <a:lnSpc>
                <a:spcPct val="100000"/>
              </a:lnSpc>
              <a:spcBef>
                <a:spcPts val="300"/>
              </a:spcBef>
              <a:spcAft>
                <a:spcPts val="0"/>
              </a:spcAft>
            </a:pPr>
            <a:r>
              <a:rPr lang="en-US" sz="1000" kern="1200" dirty="0">
                <a:solidFill>
                  <a:schemeClr val="tx1"/>
                </a:solidFill>
                <a:latin typeface="Arial" panose="020B0604020202020204" pitchFamily="34" charset="0"/>
                <a:ea typeface="+mn-ea"/>
                <a:cs typeface="Arial" panose="020B0604020202020204" pitchFamily="34" charset="0"/>
              </a:rPr>
              <a:t>[1] Drug-related TEAEs include those characterized as related, probably related, or possibly related.</a:t>
            </a:r>
          </a:p>
          <a:p>
            <a:pPr marL="0" marR="0" indent="0" algn="l" defTabSz="914400" rtl="0" eaLnBrk="1" latinLnBrk="0" hangingPunct="1">
              <a:lnSpc>
                <a:spcPct val="100000"/>
              </a:lnSpc>
              <a:spcBef>
                <a:spcPts val="300"/>
              </a:spcBef>
              <a:spcAft>
                <a:spcPts val="0"/>
              </a:spcAft>
            </a:pPr>
            <a:r>
              <a:rPr lang="en-US" sz="1000" kern="1200" dirty="0">
                <a:solidFill>
                  <a:schemeClr val="tx1"/>
                </a:solidFill>
                <a:latin typeface="Arial" panose="020B0604020202020204" pitchFamily="34" charset="0"/>
                <a:ea typeface="+mn-ea"/>
                <a:cs typeface="Arial" panose="020B0604020202020204" pitchFamily="34" charset="0"/>
              </a:rPr>
              <a:t>[2] Withdrawal of study drug excludes subjects who were off drug in study (ODIS) for 30 days or more, and restarted study drug.</a:t>
            </a:r>
            <a:endParaRPr lang="nb-NO" b="1" dirty="0">
              <a:solidFill>
                <a:prstClr val="black"/>
              </a:solidFill>
              <a:latin typeface="Arial" panose="020B0604020202020204" pitchFamily="34" charset="0"/>
              <a:cs typeface="Arial" panose="020B0604020202020204" pitchFamily="34" charset="0"/>
            </a:endParaRPr>
          </a:p>
          <a:p>
            <a:pPr lvl="0">
              <a:spcBef>
                <a:spcPts val="400"/>
              </a:spcBef>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80380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2">
            <a:extLst>
              <a:ext uri="{FF2B5EF4-FFF2-40B4-BE49-F238E27FC236}">
                <a16:creationId xmlns:a16="http://schemas.microsoft.com/office/drawing/2014/main" id="{4C67C9B4-1B13-E712-1D5C-8966DB60B10E}"/>
              </a:ext>
            </a:extLst>
          </p:cNvPr>
          <p:cNvGraphicFramePr>
            <a:graphicFrameLocks noGrp="1"/>
          </p:cNvGraphicFramePr>
          <p:nvPr/>
        </p:nvGraphicFramePr>
        <p:xfrm>
          <a:off x="1070204" y="1926060"/>
          <a:ext cx="10051592" cy="2526792"/>
        </p:xfrm>
        <a:graphic>
          <a:graphicData uri="http://schemas.openxmlformats.org/drawingml/2006/table">
            <a:tbl>
              <a:tblPr firstRow="1" bandRow="1">
                <a:tableStyleId>{2D5ABB26-0587-4C30-8999-92F81FD0307C}</a:tableStyleId>
              </a:tblPr>
              <a:tblGrid>
                <a:gridCol w="4917160">
                  <a:extLst>
                    <a:ext uri="{9D8B030D-6E8A-4147-A177-3AD203B41FA5}">
                      <a16:colId xmlns:a16="http://schemas.microsoft.com/office/drawing/2014/main" val="20000"/>
                    </a:ext>
                  </a:extLst>
                </a:gridCol>
                <a:gridCol w="1652323">
                  <a:extLst>
                    <a:ext uri="{9D8B030D-6E8A-4147-A177-3AD203B41FA5}">
                      <a16:colId xmlns:a16="http://schemas.microsoft.com/office/drawing/2014/main" val="20001"/>
                    </a:ext>
                  </a:extLst>
                </a:gridCol>
                <a:gridCol w="1274618">
                  <a:extLst>
                    <a:ext uri="{9D8B030D-6E8A-4147-A177-3AD203B41FA5}">
                      <a16:colId xmlns:a16="http://schemas.microsoft.com/office/drawing/2014/main" val="20002"/>
                    </a:ext>
                  </a:extLst>
                </a:gridCol>
                <a:gridCol w="1274618">
                  <a:extLst>
                    <a:ext uri="{9D8B030D-6E8A-4147-A177-3AD203B41FA5}">
                      <a16:colId xmlns:a16="http://schemas.microsoft.com/office/drawing/2014/main" val="20003"/>
                    </a:ext>
                  </a:extLst>
                </a:gridCol>
                <a:gridCol w="932873">
                  <a:extLst>
                    <a:ext uri="{9D8B030D-6E8A-4147-A177-3AD203B41FA5}">
                      <a16:colId xmlns:a16="http://schemas.microsoft.com/office/drawing/2014/main" val="20004"/>
                    </a:ext>
                  </a:extLst>
                </a:gridCol>
              </a:tblGrid>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r>
                        <a:rPr sz="1400" b="1">
                          <a:solidFill>
                            <a:schemeClr val="tx1"/>
                          </a:solidFill>
                          <a:latin typeface="Arial" panose="020B0604020202020204" pitchFamily="34" charset="0"/>
                          <a:cs typeface="Arial" panose="020B0604020202020204" pitchFamily="34" charset="0"/>
                        </a:rPr>
                        <a:t>Icosapent</a:t>
                      </a:r>
                      <a:r>
                        <a:rPr sz="1400" b="1" spc="95">
                          <a:solidFill>
                            <a:schemeClr val="tx1"/>
                          </a:solidFill>
                          <a:latin typeface="Arial" panose="020B0604020202020204" pitchFamily="34" charset="0"/>
                          <a:cs typeface="Arial" panose="020B0604020202020204" pitchFamily="34" charset="0"/>
                        </a:rPr>
                        <a:t> </a:t>
                      </a:r>
                      <a:r>
                        <a:rPr sz="1400" b="1" spc="-20">
                          <a:solidFill>
                            <a:schemeClr val="tx1"/>
                          </a:solidFill>
                          <a:latin typeface="Arial" panose="020B0604020202020204" pitchFamily="34" charset="0"/>
                          <a:cs typeface="Arial" panose="020B0604020202020204" pitchFamily="34" charset="0"/>
                        </a:rPr>
                        <a:t>Ethyl</a:t>
                      </a:r>
                      <a:endParaRPr sz="1400">
                        <a:solidFill>
                          <a:schemeClr val="tx1"/>
                        </a:solidFill>
                        <a:latin typeface="Arial" panose="020B0604020202020204" pitchFamily="34" charset="0"/>
                        <a:cs typeface="Arial" panose="020B0604020202020204" pitchFamily="34" charset="0"/>
                      </a:endParaRPr>
                    </a:p>
                    <a:p>
                      <a:pPr marL="12700" algn="ctr">
                        <a:lnSpc>
                          <a:spcPct val="100000"/>
                        </a:lnSpc>
                        <a:spcBef>
                          <a:spcPts val="30"/>
                        </a:spcBef>
                      </a:pPr>
                      <a:r>
                        <a:rPr sz="1400" b="1" spc="-10">
                          <a:solidFill>
                            <a:schemeClr val="tx1"/>
                          </a:solidFill>
                          <a:latin typeface="Arial" panose="020B0604020202020204" pitchFamily="34" charset="0"/>
                          <a:cs typeface="Arial" panose="020B0604020202020204" pitchFamily="34" charset="0"/>
                        </a:rPr>
                        <a:t>(N=433)</a:t>
                      </a: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a:solidFill>
                            <a:schemeClr val="tx1"/>
                          </a:solidFill>
                          <a:latin typeface="Arial" panose="020B0604020202020204" pitchFamily="34" charset="0"/>
                          <a:cs typeface="Arial" panose="020B0604020202020204" pitchFamily="34" charset="0"/>
                        </a:rPr>
                        <a:t>Placebo</a:t>
                      </a:r>
                      <a:endParaRPr sz="140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a:solidFill>
                            <a:schemeClr val="tx1"/>
                          </a:solidFill>
                          <a:latin typeface="Arial" panose="020B0604020202020204" pitchFamily="34" charset="0"/>
                          <a:cs typeface="Arial" panose="020B0604020202020204" pitchFamily="34" charset="0"/>
                        </a:rPr>
                        <a:t>(N=407)</a:t>
                      </a: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a:solidFill>
                            <a:schemeClr val="tx1"/>
                          </a:solidFill>
                          <a:latin typeface="Arial" panose="020B0604020202020204" pitchFamily="34" charset="0"/>
                          <a:cs typeface="Arial" panose="020B0604020202020204" pitchFamily="34" charset="0"/>
                        </a:rPr>
                        <a:t>Overall</a:t>
                      </a:r>
                      <a:endParaRPr sz="140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a:solidFill>
                            <a:schemeClr val="tx1"/>
                          </a:solidFill>
                          <a:latin typeface="Arial" panose="020B0604020202020204" pitchFamily="34" charset="0"/>
                          <a:cs typeface="Arial" panose="020B0604020202020204" pitchFamily="34" charset="0"/>
                        </a:rPr>
                        <a:t>(N=840)</a:t>
                      </a: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10"/>
                        </a:spcBef>
                      </a:pPr>
                      <a:endParaRPr sz="1400">
                        <a:solidFill>
                          <a:schemeClr val="tx1"/>
                        </a:solidFill>
                        <a:latin typeface="Arial" panose="020B0604020202020204" pitchFamily="34" charset="0"/>
                        <a:cs typeface="Arial" panose="020B0604020202020204" pitchFamily="34" charset="0"/>
                      </a:endParaRPr>
                    </a:p>
                    <a:p>
                      <a:pPr marL="4445" algn="ctr">
                        <a:lnSpc>
                          <a:spcPct val="100000"/>
                        </a:lnSpc>
                      </a:pPr>
                      <a:r>
                        <a:rPr sz="1400" b="1">
                          <a:solidFill>
                            <a:schemeClr val="tx1"/>
                          </a:solidFill>
                          <a:latin typeface="Arial" panose="020B0604020202020204" pitchFamily="34" charset="0"/>
                          <a:cs typeface="Arial" panose="020B0604020202020204" pitchFamily="34" charset="0"/>
                        </a:rPr>
                        <a:t>P-</a:t>
                      </a:r>
                      <a:r>
                        <a:rPr sz="1400" b="1" spc="-10">
                          <a:solidFill>
                            <a:schemeClr val="tx1"/>
                          </a:solidFill>
                          <a:latin typeface="Arial" panose="020B0604020202020204" pitchFamily="34" charset="0"/>
                          <a:cs typeface="Arial" panose="020B0604020202020204" pitchFamily="34" charset="0"/>
                        </a:rPr>
                        <a:t>value</a:t>
                      </a:r>
                      <a:endParaRPr sz="1400">
                        <a:solidFill>
                          <a:schemeClr val="tx1"/>
                        </a:solidFill>
                        <a:latin typeface="Arial" panose="020B0604020202020204" pitchFamily="34" charset="0"/>
                        <a:cs typeface="Arial" panose="020B0604020202020204" pitchFamily="34" charset="0"/>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12700" algn="ctr">
                        <a:lnSpc>
                          <a:spcPct val="100000"/>
                        </a:lnSpc>
                        <a:spcBef>
                          <a:spcPts val="295"/>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57150" indent="0">
                        <a:lnSpc>
                          <a:spcPct val="100000"/>
                        </a:lnSpc>
                        <a:spcBef>
                          <a:spcPts val="635"/>
                        </a:spcBef>
                      </a:pPr>
                      <a:r>
                        <a:rPr sz="1400" dirty="0">
                          <a:solidFill>
                            <a:schemeClr val="tx1"/>
                          </a:solidFill>
                          <a:latin typeface="Arial" panose="020B0604020202020204" pitchFamily="34" charset="0"/>
                          <a:cs typeface="Arial" panose="020B0604020202020204" pitchFamily="34" charset="0"/>
                        </a:rPr>
                        <a:t>Atrial</a:t>
                      </a:r>
                      <a:r>
                        <a:rPr sz="1400" spc="70"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Fibrillation</a:t>
                      </a:r>
                      <a:r>
                        <a:rPr sz="1400" spc="75"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a:t>
                      </a:r>
                      <a:r>
                        <a:rPr sz="1400" spc="70"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Flutter</a:t>
                      </a:r>
                      <a:r>
                        <a:rPr sz="1400" spc="-80" dirty="0">
                          <a:solidFill>
                            <a:schemeClr val="tx1"/>
                          </a:solidFill>
                          <a:latin typeface="Arial" panose="020B0604020202020204" pitchFamily="34" charset="0"/>
                          <a:cs typeface="Arial" panose="020B0604020202020204" pitchFamily="34" charset="0"/>
                        </a:rPr>
                        <a:t> </a:t>
                      </a:r>
                      <a:r>
                        <a:rPr lang="en-US" sz="1400" spc="-80" dirty="0">
                          <a:solidFill>
                            <a:schemeClr val="tx1"/>
                          </a:solidFill>
                          <a:latin typeface="Arial" panose="020B0604020202020204" pitchFamily="34" charset="0"/>
                          <a:cs typeface="Arial" panose="020B0604020202020204" pitchFamily="34" charset="0"/>
                        </a:rPr>
                        <a:t>TEAEs </a:t>
                      </a:r>
                      <a:r>
                        <a:rPr sz="1400" spc="-37" baseline="32407" dirty="0">
                          <a:solidFill>
                            <a:schemeClr val="tx1"/>
                          </a:solidFill>
                          <a:latin typeface="Arial" panose="020B0604020202020204" pitchFamily="34" charset="0"/>
                          <a:cs typeface="Arial" panose="020B0604020202020204" pitchFamily="34" charset="0"/>
                        </a:rPr>
                        <a:t>[1]</a:t>
                      </a:r>
                      <a:endParaRPr sz="1400" baseline="32407" dirty="0">
                        <a:solidFill>
                          <a:schemeClr val="tx1"/>
                        </a:solidFill>
                        <a:latin typeface="Arial" panose="020B0604020202020204" pitchFamily="34" charset="0"/>
                        <a:cs typeface="Arial" panose="020B0604020202020204" pitchFamily="34" charset="0"/>
                      </a:endParaRPr>
                    </a:p>
                  </a:txBody>
                  <a:tcPr marT="91440" marB="91440">
                    <a:solidFill>
                      <a:schemeClr val="bg1">
                        <a:lumMod val="95000"/>
                      </a:schemeClr>
                    </a:solidFill>
                  </a:tcPr>
                </a:tc>
                <a:tc>
                  <a:txBody>
                    <a:bodyPr/>
                    <a:lstStyle/>
                    <a:p>
                      <a:pPr marL="12700" algn="ctr">
                        <a:lnSpc>
                          <a:spcPct val="100000"/>
                        </a:lnSpc>
                        <a:spcBef>
                          <a:spcPts val="640"/>
                        </a:spcBef>
                      </a:pPr>
                      <a:r>
                        <a:rPr sz="1400">
                          <a:solidFill>
                            <a:schemeClr val="tx1"/>
                          </a:solidFill>
                          <a:latin typeface="Arial" panose="020B0604020202020204" pitchFamily="34" charset="0"/>
                          <a:cs typeface="Arial" panose="020B0604020202020204" pitchFamily="34" charset="0"/>
                        </a:rPr>
                        <a:t>32</a:t>
                      </a:r>
                      <a:r>
                        <a:rPr sz="1400" spc="25">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(7.4)</a:t>
                      </a:r>
                      <a:endParaRPr sz="1400">
                        <a:solidFill>
                          <a:schemeClr val="tx1"/>
                        </a:solidFill>
                        <a:latin typeface="Arial" panose="020B0604020202020204" pitchFamily="34" charset="0"/>
                        <a:cs typeface="Arial" panose="020B0604020202020204" pitchFamily="34" charset="0"/>
                      </a:endParaRPr>
                    </a:p>
                  </a:txBody>
                  <a:tcPr marT="91440" marB="91440">
                    <a:solidFill>
                      <a:schemeClr val="bg1">
                        <a:lumMod val="95000"/>
                      </a:schemeClr>
                    </a:solidFill>
                  </a:tcPr>
                </a:tc>
                <a:tc>
                  <a:txBody>
                    <a:bodyPr/>
                    <a:lstStyle/>
                    <a:p>
                      <a:pPr marL="0" indent="0" algn="ctr">
                        <a:lnSpc>
                          <a:spcPct val="100000"/>
                        </a:lnSpc>
                        <a:spcBef>
                          <a:spcPts val="635"/>
                        </a:spcBef>
                      </a:pPr>
                      <a:r>
                        <a:rPr sz="1400">
                          <a:solidFill>
                            <a:schemeClr val="tx1"/>
                          </a:solidFill>
                          <a:latin typeface="Arial" panose="020B0604020202020204" pitchFamily="34" charset="0"/>
                          <a:cs typeface="Arial" panose="020B0604020202020204" pitchFamily="34" charset="0"/>
                        </a:rPr>
                        <a:t>12</a:t>
                      </a:r>
                      <a:r>
                        <a:rPr sz="1400" spc="20">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(2.9)</a:t>
                      </a:r>
                      <a:endParaRPr sz="1400">
                        <a:solidFill>
                          <a:schemeClr val="tx1"/>
                        </a:solidFill>
                        <a:latin typeface="Arial" panose="020B0604020202020204" pitchFamily="34" charset="0"/>
                        <a:cs typeface="Arial" panose="020B0604020202020204" pitchFamily="34" charset="0"/>
                      </a:endParaRPr>
                    </a:p>
                  </a:txBody>
                  <a:tcPr marT="91440" marB="91440">
                    <a:solidFill>
                      <a:schemeClr val="bg1">
                        <a:lumMod val="95000"/>
                      </a:schemeClr>
                    </a:solidFill>
                  </a:tcPr>
                </a:tc>
                <a:tc>
                  <a:txBody>
                    <a:bodyPr/>
                    <a:lstStyle/>
                    <a:p>
                      <a:pPr marL="0" indent="0" algn="ctr">
                        <a:lnSpc>
                          <a:spcPct val="100000"/>
                        </a:lnSpc>
                        <a:spcBef>
                          <a:spcPts val="635"/>
                        </a:spcBef>
                      </a:pPr>
                      <a:r>
                        <a:rPr sz="1400">
                          <a:solidFill>
                            <a:schemeClr val="tx1"/>
                          </a:solidFill>
                          <a:latin typeface="Arial" panose="020B0604020202020204" pitchFamily="34" charset="0"/>
                          <a:cs typeface="Arial" panose="020B0604020202020204" pitchFamily="34" charset="0"/>
                        </a:rPr>
                        <a:t>44</a:t>
                      </a:r>
                      <a:r>
                        <a:rPr sz="1400" spc="20">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(5.2)</a:t>
                      </a:r>
                      <a:endParaRPr sz="1400">
                        <a:solidFill>
                          <a:schemeClr val="tx1"/>
                        </a:solidFill>
                        <a:latin typeface="Arial" panose="020B0604020202020204" pitchFamily="34" charset="0"/>
                        <a:cs typeface="Arial" panose="020B0604020202020204" pitchFamily="34" charset="0"/>
                      </a:endParaRPr>
                    </a:p>
                  </a:txBody>
                  <a:tcPr marT="91440" marB="91440">
                    <a:solidFill>
                      <a:schemeClr val="bg1">
                        <a:lumMod val="95000"/>
                      </a:schemeClr>
                    </a:solidFill>
                  </a:tcPr>
                </a:tc>
                <a:tc>
                  <a:txBody>
                    <a:bodyPr/>
                    <a:lstStyle/>
                    <a:p>
                      <a:pPr marL="0" indent="0" algn="ctr">
                        <a:lnSpc>
                          <a:spcPct val="100000"/>
                        </a:lnSpc>
                        <a:spcBef>
                          <a:spcPts val="635"/>
                        </a:spcBef>
                      </a:pPr>
                      <a:r>
                        <a:rPr sz="1400" spc="-10">
                          <a:solidFill>
                            <a:schemeClr val="tx1"/>
                          </a:solidFill>
                          <a:latin typeface="Arial" panose="020B0604020202020204" pitchFamily="34" charset="0"/>
                          <a:cs typeface="Arial" panose="020B0604020202020204" pitchFamily="34" charset="0"/>
                        </a:rPr>
                        <a:t>0.005</a:t>
                      </a:r>
                      <a:endParaRPr sz="1400">
                        <a:solidFill>
                          <a:schemeClr val="tx1"/>
                        </a:solidFill>
                        <a:latin typeface="Arial" panose="020B0604020202020204" pitchFamily="34" charset="0"/>
                        <a:cs typeface="Arial" panose="020B0604020202020204" pitchFamily="34" charset="0"/>
                      </a:endParaRPr>
                    </a:p>
                  </a:txBody>
                  <a:tcPr marT="91440" marB="91440">
                    <a:solidFill>
                      <a:schemeClr val="bg1">
                        <a:lumMod val="95000"/>
                      </a:schemeClr>
                    </a:solidFill>
                  </a:tcPr>
                </a:tc>
                <a:extLst>
                  <a:ext uri="{0D108BD9-81ED-4DB2-BD59-A6C34878D82A}">
                    <a16:rowId xmlns:a16="http://schemas.microsoft.com/office/drawing/2014/main" val="10002"/>
                  </a:ext>
                </a:extLst>
              </a:tr>
              <a:tr h="0">
                <a:tc>
                  <a:txBody>
                    <a:bodyPr/>
                    <a:lstStyle/>
                    <a:p>
                      <a:pPr marL="57150" indent="0">
                        <a:lnSpc>
                          <a:spcPct val="100000"/>
                        </a:lnSpc>
                        <a:spcBef>
                          <a:spcPts val="550"/>
                        </a:spcBef>
                      </a:pPr>
                      <a:r>
                        <a:rPr lang="en-US" sz="1400"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Serious</a:t>
                      </a:r>
                      <a:r>
                        <a:rPr sz="1400" spc="70"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Atrial</a:t>
                      </a:r>
                      <a:r>
                        <a:rPr sz="1400" spc="75"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Fibrillation</a:t>
                      </a:r>
                      <a:r>
                        <a:rPr sz="1400" spc="70"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a:t>
                      </a:r>
                      <a:r>
                        <a:rPr sz="1400" spc="75" dirty="0">
                          <a:solidFill>
                            <a:schemeClr val="tx1"/>
                          </a:solidFill>
                          <a:latin typeface="Arial" panose="020B0604020202020204" pitchFamily="34" charset="0"/>
                          <a:cs typeface="Arial" panose="020B0604020202020204" pitchFamily="34" charset="0"/>
                        </a:rPr>
                        <a:t> </a:t>
                      </a:r>
                      <a:r>
                        <a:rPr sz="1400" dirty="0">
                          <a:solidFill>
                            <a:schemeClr val="tx1"/>
                          </a:solidFill>
                          <a:latin typeface="Arial" panose="020B0604020202020204" pitchFamily="34" charset="0"/>
                          <a:cs typeface="Arial" panose="020B0604020202020204" pitchFamily="34" charset="0"/>
                        </a:rPr>
                        <a:t>Flutter</a:t>
                      </a:r>
                      <a:r>
                        <a:rPr sz="1400" spc="-90" dirty="0">
                          <a:solidFill>
                            <a:schemeClr val="tx1"/>
                          </a:solidFill>
                          <a:latin typeface="Arial" panose="020B0604020202020204" pitchFamily="34" charset="0"/>
                          <a:cs typeface="Arial" panose="020B0604020202020204" pitchFamily="34" charset="0"/>
                        </a:rPr>
                        <a:t> </a:t>
                      </a:r>
                      <a:r>
                        <a:rPr lang="en-US" sz="1400" spc="-90" dirty="0">
                          <a:solidFill>
                            <a:schemeClr val="tx1"/>
                          </a:solidFill>
                          <a:latin typeface="Arial" panose="020B0604020202020204" pitchFamily="34" charset="0"/>
                          <a:cs typeface="Arial" panose="020B0604020202020204" pitchFamily="34" charset="0"/>
                        </a:rPr>
                        <a:t>TEAEs </a:t>
                      </a:r>
                      <a:r>
                        <a:rPr sz="1400" spc="-37" baseline="32407" dirty="0">
                          <a:solidFill>
                            <a:schemeClr val="tx1"/>
                          </a:solidFill>
                          <a:latin typeface="Arial" panose="020B0604020202020204" pitchFamily="34" charset="0"/>
                          <a:cs typeface="Arial" panose="020B0604020202020204" pitchFamily="34" charset="0"/>
                        </a:rPr>
                        <a:t>[</a:t>
                      </a:r>
                      <a:r>
                        <a:rPr lang="en-US" sz="1400" spc="-37" baseline="32407" dirty="0">
                          <a:solidFill>
                            <a:schemeClr val="tx1"/>
                          </a:solidFill>
                          <a:latin typeface="Arial" panose="020B0604020202020204" pitchFamily="34" charset="0"/>
                          <a:cs typeface="Arial" panose="020B0604020202020204" pitchFamily="34" charset="0"/>
                        </a:rPr>
                        <a:t>1</a:t>
                      </a:r>
                      <a:r>
                        <a:rPr sz="1400" spc="-37" baseline="32407" dirty="0">
                          <a:solidFill>
                            <a:schemeClr val="tx1"/>
                          </a:solidFill>
                          <a:latin typeface="Arial" panose="020B0604020202020204" pitchFamily="34" charset="0"/>
                          <a:cs typeface="Arial" panose="020B0604020202020204" pitchFamily="34" charset="0"/>
                        </a:rPr>
                        <a:t>]</a:t>
                      </a:r>
                      <a:endParaRPr sz="1400" baseline="32407" dirty="0">
                        <a:solidFill>
                          <a:schemeClr val="tx1"/>
                        </a:solidFill>
                        <a:latin typeface="Arial" panose="020B0604020202020204" pitchFamily="34" charset="0"/>
                        <a:cs typeface="Arial" panose="020B0604020202020204" pitchFamily="34" charset="0"/>
                      </a:endParaRPr>
                    </a:p>
                  </a:txBody>
                  <a:tcPr marT="91440" marB="91440"/>
                </a:tc>
                <a:tc>
                  <a:txBody>
                    <a:bodyPr/>
                    <a:lstStyle/>
                    <a:p>
                      <a:pPr marL="12700" algn="ctr">
                        <a:lnSpc>
                          <a:spcPct val="100000"/>
                        </a:lnSpc>
                        <a:spcBef>
                          <a:spcPts val="550"/>
                        </a:spcBef>
                      </a:pPr>
                      <a:r>
                        <a:rPr sz="1400">
                          <a:solidFill>
                            <a:schemeClr val="tx1"/>
                          </a:solidFill>
                          <a:latin typeface="Arial" panose="020B0604020202020204" pitchFamily="34" charset="0"/>
                          <a:cs typeface="Arial" panose="020B0604020202020204" pitchFamily="34" charset="0"/>
                        </a:rPr>
                        <a:t>5</a:t>
                      </a:r>
                      <a:r>
                        <a:rPr sz="1400" spc="15">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(1.2)</a:t>
                      </a:r>
                      <a:endParaRPr sz="1400">
                        <a:solidFill>
                          <a:schemeClr val="tx1"/>
                        </a:solidFill>
                        <a:latin typeface="Arial" panose="020B0604020202020204" pitchFamily="34" charset="0"/>
                        <a:cs typeface="Arial" panose="020B0604020202020204" pitchFamily="34" charset="0"/>
                      </a:endParaRPr>
                    </a:p>
                  </a:txBody>
                  <a:tcPr marT="91440" marB="91440"/>
                </a:tc>
                <a:tc>
                  <a:txBody>
                    <a:bodyPr/>
                    <a:lstStyle/>
                    <a:p>
                      <a:pPr marL="0" indent="0" algn="ctr">
                        <a:lnSpc>
                          <a:spcPct val="100000"/>
                        </a:lnSpc>
                        <a:spcBef>
                          <a:spcPts val="550"/>
                        </a:spcBef>
                      </a:pPr>
                      <a:r>
                        <a:rPr sz="1400">
                          <a:solidFill>
                            <a:schemeClr val="tx1"/>
                          </a:solidFill>
                          <a:latin typeface="Arial" panose="020B0604020202020204" pitchFamily="34" charset="0"/>
                          <a:cs typeface="Arial" panose="020B0604020202020204" pitchFamily="34" charset="0"/>
                        </a:rPr>
                        <a:t>3</a:t>
                      </a:r>
                      <a:r>
                        <a:rPr sz="1400" spc="15">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(0.7)</a:t>
                      </a:r>
                      <a:endParaRPr sz="1400">
                        <a:solidFill>
                          <a:schemeClr val="tx1"/>
                        </a:solidFill>
                        <a:latin typeface="Arial" panose="020B0604020202020204" pitchFamily="34" charset="0"/>
                        <a:cs typeface="Arial" panose="020B0604020202020204" pitchFamily="34" charset="0"/>
                      </a:endParaRPr>
                    </a:p>
                  </a:txBody>
                  <a:tcPr marT="91440" marB="91440"/>
                </a:tc>
                <a:tc>
                  <a:txBody>
                    <a:bodyPr/>
                    <a:lstStyle/>
                    <a:p>
                      <a:pPr marL="0" indent="0" algn="ctr">
                        <a:lnSpc>
                          <a:spcPct val="100000"/>
                        </a:lnSpc>
                        <a:spcBef>
                          <a:spcPts val="550"/>
                        </a:spcBef>
                      </a:pPr>
                      <a:r>
                        <a:rPr sz="1400">
                          <a:solidFill>
                            <a:schemeClr val="tx1"/>
                          </a:solidFill>
                          <a:latin typeface="Arial" panose="020B0604020202020204" pitchFamily="34" charset="0"/>
                          <a:cs typeface="Arial" panose="020B0604020202020204" pitchFamily="34" charset="0"/>
                        </a:rPr>
                        <a:t>8</a:t>
                      </a:r>
                      <a:r>
                        <a:rPr sz="1400" spc="15">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(1.0)</a:t>
                      </a:r>
                      <a:endParaRPr sz="1400">
                        <a:solidFill>
                          <a:schemeClr val="tx1"/>
                        </a:solidFill>
                        <a:latin typeface="Arial" panose="020B0604020202020204" pitchFamily="34" charset="0"/>
                        <a:cs typeface="Arial" panose="020B0604020202020204" pitchFamily="34" charset="0"/>
                      </a:endParaRPr>
                    </a:p>
                  </a:txBody>
                  <a:tcPr marT="91440" marB="91440"/>
                </a:tc>
                <a:tc>
                  <a:txBody>
                    <a:bodyPr/>
                    <a:lstStyle/>
                    <a:p>
                      <a:pPr marL="0" indent="0" algn="ctr">
                        <a:lnSpc>
                          <a:spcPct val="100000"/>
                        </a:lnSpc>
                        <a:spcBef>
                          <a:spcPts val="550"/>
                        </a:spcBef>
                      </a:pPr>
                      <a:r>
                        <a:rPr sz="1400" spc="-20">
                          <a:solidFill>
                            <a:schemeClr val="tx1"/>
                          </a:solidFill>
                          <a:latin typeface="Arial" panose="020B0604020202020204" pitchFamily="34" charset="0"/>
                          <a:cs typeface="Arial" panose="020B0604020202020204" pitchFamily="34" charset="0"/>
                        </a:rPr>
                        <a:t>0.73</a:t>
                      </a:r>
                      <a:endParaRPr sz="1400">
                        <a:solidFill>
                          <a:schemeClr val="tx1"/>
                        </a:solidFill>
                        <a:latin typeface="Arial" panose="020B0604020202020204" pitchFamily="34" charset="0"/>
                        <a:cs typeface="Arial" panose="020B0604020202020204" pitchFamily="34" charset="0"/>
                      </a:endParaRPr>
                    </a:p>
                  </a:txBody>
                  <a:tcPr marT="91440" marB="91440"/>
                </a:tc>
                <a:extLst>
                  <a:ext uri="{0D108BD9-81ED-4DB2-BD59-A6C34878D82A}">
                    <a16:rowId xmlns:a16="http://schemas.microsoft.com/office/drawing/2014/main" val="10003"/>
                  </a:ext>
                </a:extLst>
              </a:tr>
              <a:tr h="0">
                <a:tc>
                  <a:txBody>
                    <a:bodyPr/>
                    <a:lstStyle/>
                    <a:p>
                      <a:pPr marL="57150" indent="0">
                        <a:lnSpc>
                          <a:spcPct val="100000"/>
                        </a:lnSpc>
                        <a:spcBef>
                          <a:spcPts val="645"/>
                        </a:spcBef>
                      </a:pPr>
                      <a:r>
                        <a:rPr sz="1400">
                          <a:solidFill>
                            <a:schemeClr val="tx1"/>
                          </a:solidFill>
                          <a:latin typeface="Arial" panose="020B0604020202020204" pitchFamily="34" charset="0"/>
                          <a:cs typeface="Arial" panose="020B0604020202020204" pitchFamily="34" charset="0"/>
                        </a:rPr>
                        <a:t>Positively</a:t>
                      </a:r>
                      <a:r>
                        <a:rPr sz="1400" spc="70">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Adjudicated</a:t>
                      </a:r>
                      <a:r>
                        <a:rPr sz="1400" spc="70">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Atrial</a:t>
                      </a:r>
                      <a:r>
                        <a:rPr sz="1400" spc="70">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Fibrillation</a:t>
                      </a:r>
                      <a:r>
                        <a:rPr sz="1400" spc="75">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a:t>
                      </a:r>
                      <a:r>
                        <a:rPr sz="1400" spc="70">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Flutter</a:t>
                      </a:r>
                      <a:r>
                        <a:rPr lang="en-US" sz="1400" spc="-10">
                          <a:solidFill>
                            <a:schemeClr val="tx1"/>
                          </a:solidFill>
                          <a:latin typeface="Arial" panose="020B0604020202020204" pitchFamily="34" charset="0"/>
                          <a:cs typeface="Arial" panose="020B0604020202020204" pitchFamily="34" charset="0"/>
                        </a:rPr>
                        <a:t> Endpoints</a:t>
                      </a:r>
                      <a:endParaRPr sz="1400">
                        <a:solidFill>
                          <a:schemeClr val="tx1"/>
                        </a:solidFill>
                        <a:latin typeface="Arial" panose="020B0604020202020204" pitchFamily="34" charset="0"/>
                        <a:cs typeface="Arial" panose="020B0604020202020204" pitchFamily="34" charset="0"/>
                      </a:endParaRPr>
                    </a:p>
                    <a:p>
                      <a:pPr marL="57150" indent="0">
                        <a:lnSpc>
                          <a:spcPct val="100000"/>
                        </a:lnSpc>
                        <a:spcBef>
                          <a:spcPts val="35"/>
                        </a:spcBef>
                      </a:pPr>
                      <a:r>
                        <a:rPr sz="1400">
                          <a:solidFill>
                            <a:schemeClr val="tx1"/>
                          </a:solidFill>
                          <a:latin typeface="Arial" panose="020B0604020202020204" pitchFamily="34" charset="0"/>
                          <a:cs typeface="Arial" panose="020B0604020202020204" pitchFamily="34" charset="0"/>
                        </a:rPr>
                        <a:t>Requiring</a:t>
                      </a:r>
                      <a:r>
                        <a:rPr sz="1400" spc="50">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≥24</a:t>
                      </a:r>
                      <a:r>
                        <a:rPr sz="1400" spc="55">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Hours</a:t>
                      </a:r>
                      <a:r>
                        <a:rPr sz="1400" spc="50">
                          <a:solidFill>
                            <a:schemeClr val="tx1"/>
                          </a:solidFill>
                          <a:latin typeface="Arial" panose="020B0604020202020204" pitchFamily="34" charset="0"/>
                          <a:cs typeface="Arial" panose="020B0604020202020204" pitchFamily="34" charset="0"/>
                        </a:rPr>
                        <a:t> </a:t>
                      </a:r>
                      <a:r>
                        <a:rPr sz="1400">
                          <a:solidFill>
                            <a:schemeClr val="tx1"/>
                          </a:solidFill>
                          <a:latin typeface="Arial" panose="020B0604020202020204" pitchFamily="34" charset="0"/>
                          <a:cs typeface="Arial" panose="020B0604020202020204" pitchFamily="34" charset="0"/>
                        </a:rPr>
                        <a:t>Hospitalization</a:t>
                      </a:r>
                      <a:r>
                        <a:rPr sz="1400" spc="-80">
                          <a:solidFill>
                            <a:schemeClr val="tx1"/>
                          </a:solidFill>
                          <a:latin typeface="Arial" panose="020B0604020202020204" pitchFamily="34" charset="0"/>
                          <a:cs typeface="Arial" panose="020B0604020202020204" pitchFamily="34" charset="0"/>
                        </a:rPr>
                        <a:t> </a:t>
                      </a:r>
                      <a:r>
                        <a:rPr sz="1400" spc="-37" baseline="32407">
                          <a:solidFill>
                            <a:schemeClr val="tx1"/>
                          </a:solidFill>
                          <a:latin typeface="Arial" panose="020B0604020202020204" pitchFamily="34" charset="0"/>
                          <a:cs typeface="Arial" panose="020B0604020202020204" pitchFamily="34" charset="0"/>
                        </a:rPr>
                        <a:t>[</a:t>
                      </a:r>
                      <a:r>
                        <a:rPr lang="en-US" sz="1400" spc="-37" baseline="32407">
                          <a:solidFill>
                            <a:schemeClr val="tx1"/>
                          </a:solidFill>
                          <a:latin typeface="Arial" panose="020B0604020202020204" pitchFamily="34" charset="0"/>
                          <a:cs typeface="Arial" panose="020B0604020202020204" pitchFamily="34" charset="0"/>
                        </a:rPr>
                        <a:t>2</a:t>
                      </a:r>
                      <a:r>
                        <a:rPr sz="1400" spc="-37" baseline="32407">
                          <a:solidFill>
                            <a:schemeClr val="tx1"/>
                          </a:solidFill>
                          <a:latin typeface="Arial" panose="020B0604020202020204" pitchFamily="34" charset="0"/>
                          <a:cs typeface="Arial" panose="020B0604020202020204" pitchFamily="34" charset="0"/>
                        </a:rPr>
                        <a:t>]</a:t>
                      </a:r>
                      <a:endParaRPr sz="1400" baseline="32407">
                        <a:solidFill>
                          <a:schemeClr val="tx1"/>
                        </a:solidFill>
                        <a:latin typeface="Arial" panose="020B0604020202020204" pitchFamily="34" charset="0"/>
                        <a:cs typeface="Arial" panose="020B0604020202020204" pitchFamily="34" charset="0"/>
                      </a:endParaRPr>
                    </a:p>
                  </a:txBody>
                  <a:tcPr marT="91440" marB="91440">
                    <a:lnB>
                      <a:noFill/>
                    </a:lnB>
                    <a:solidFill>
                      <a:schemeClr val="bg1">
                        <a:lumMod val="95000"/>
                      </a:schemeClr>
                    </a:solidFill>
                  </a:tcPr>
                </a:tc>
                <a:tc>
                  <a:txBody>
                    <a:bodyPr/>
                    <a:lstStyle/>
                    <a:p>
                      <a:pPr marL="12700" algn="ctr">
                        <a:lnSpc>
                          <a:spcPct val="100000"/>
                        </a:lnSpc>
                        <a:spcBef>
                          <a:spcPts val="645"/>
                        </a:spcBef>
                      </a:pPr>
                      <a:r>
                        <a:rPr sz="1400">
                          <a:solidFill>
                            <a:schemeClr val="tx1"/>
                          </a:solidFill>
                          <a:latin typeface="Arial" panose="020B0604020202020204" pitchFamily="34" charset="0"/>
                          <a:cs typeface="Arial" panose="020B0604020202020204" pitchFamily="34" charset="0"/>
                        </a:rPr>
                        <a:t>21</a:t>
                      </a:r>
                      <a:r>
                        <a:rPr sz="1400" spc="20">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(4.8)</a:t>
                      </a:r>
                      <a:endParaRPr sz="1400">
                        <a:solidFill>
                          <a:schemeClr val="tx1"/>
                        </a:solidFill>
                        <a:latin typeface="Arial" panose="020B0604020202020204" pitchFamily="34" charset="0"/>
                        <a:cs typeface="Arial" panose="020B0604020202020204" pitchFamily="34" charset="0"/>
                      </a:endParaRPr>
                    </a:p>
                  </a:txBody>
                  <a:tcPr marT="91440" marB="91440">
                    <a:lnB>
                      <a:noFill/>
                    </a:lnB>
                    <a:solidFill>
                      <a:schemeClr val="bg1">
                        <a:lumMod val="95000"/>
                      </a:schemeClr>
                    </a:solidFill>
                  </a:tcPr>
                </a:tc>
                <a:tc>
                  <a:txBody>
                    <a:bodyPr/>
                    <a:lstStyle/>
                    <a:p>
                      <a:pPr marL="0" indent="0" algn="ctr">
                        <a:lnSpc>
                          <a:spcPct val="100000"/>
                        </a:lnSpc>
                        <a:spcBef>
                          <a:spcPts val="645"/>
                        </a:spcBef>
                      </a:pPr>
                      <a:r>
                        <a:rPr sz="1400">
                          <a:solidFill>
                            <a:schemeClr val="tx1"/>
                          </a:solidFill>
                          <a:latin typeface="Arial" panose="020B0604020202020204" pitchFamily="34" charset="0"/>
                          <a:cs typeface="Arial" panose="020B0604020202020204" pitchFamily="34" charset="0"/>
                        </a:rPr>
                        <a:t>7</a:t>
                      </a:r>
                      <a:r>
                        <a:rPr sz="1400" spc="15">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(1.7)</a:t>
                      </a:r>
                      <a:endParaRPr sz="1400">
                        <a:solidFill>
                          <a:schemeClr val="tx1"/>
                        </a:solidFill>
                        <a:latin typeface="Arial" panose="020B0604020202020204" pitchFamily="34" charset="0"/>
                        <a:cs typeface="Arial" panose="020B0604020202020204" pitchFamily="34" charset="0"/>
                      </a:endParaRPr>
                    </a:p>
                  </a:txBody>
                  <a:tcPr marT="91440" marB="91440">
                    <a:lnB>
                      <a:noFill/>
                    </a:lnB>
                    <a:solidFill>
                      <a:schemeClr val="bg1">
                        <a:lumMod val="95000"/>
                      </a:schemeClr>
                    </a:solidFill>
                  </a:tcPr>
                </a:tc>
                <a:tc>
                  <a:txBody>
                    <a:bodyPr/>
                    <a:lstStyle/>
                    <a:p>
                      <a:pPr marL="0" indent="0" algn="ctr">
                        <a:lnSpc>
                          <a:spcPct val="100000"/>
                        </a:lnSpc>
                        <a:spcBef>
                          <a:spcPts val="645"/>
                        </a:spcBef>
                      </a:pPr>
                      <a:r>
                        <a:rPr sz="1400">
                          <a:solidFill>
                            <a:schemeClr val="tx1"/>
                          </a:solidFill>
                          <a:latin typeface="Arial" panose="020B0604020202020204" pitchFamily="34" charset="0"/>
                          <a:cs typeface="Arial" panose="020B0604020202020204" pitchFamily="34" charset="0"/>
                        </a:rPr>
                        <a:t>28</a:t>
                      </a:r>
                      <a:r>
                        <a:rPr sz="1400" spc="20">
                          <a:solidFill>
                            <a:schemeClr val="tx1"/>
                          </a:solidFill>
                          <a:latin typeface="Arial" panose="020B0604020202020204" pitchFamily="34" charset="0"/>
                          <a:cs typeface="Arial" panose="020B0604020202020204" pitchFamily="34" charset="0"/>
                        </a:rPr>
                        <a:t> </a:t>
                      </a:r>
                      <a:r>
                        <a:rPr sz="1400" spc="-10">
                          <a:solidFill>
                            <a:schemeClr val="tx1"/>
                          </a:solidFill>
                          <a:latin typeface="Arial" panose="020B0604020202020204" pitchFamily="34" charset="0"/>
                          <a:cs typeface="Arial" panose="020B0604020202020204" pitchFamily="34" charset="0"/>
                        </a:rPr>
                        <a:t>(3.3)</a:t>
                      </a:r>
                      <a:endParaRPr sz="1400">
                        <a:solidFill>
                          <a:schemeClr val="tx1"/>
                        </a:solidFill>
                        <a:latin typeface="Arial" panose="020B0604020202020204" pitchFamily="34" charset="0"/>
                        <a:cs typeface="Arial" panose="020B0604020202020204" pitchFamily="34" charset="0"/>
                      </a:endParaRPr>
                    </a:p>
                  </a:txBody>
                  <a:tcPr marT="91440" marB="91440">
                    <a:lnB>
                      <a:noFill/>
                    </a:lnB>
                    <a:solidFill>
                      <a:schemeClr val="bg1">
                        <a:lumMod val="95000"/>
                      </a:schemeClr>
                    </a:solidFill>
                  </a:tcPr>
                </a:tc>
                <a:tc>
                  <a:txBody>
                    <a:bodyPr/>
                    <a:lstStyle/>
                    <a:p>
                      <a:pPr marL="0" indent="0" algn="ctr">
                        <a:lnSpc>
                          <a:spcPct val="100000"/>
                        </a:lnSpc>
                        <a:spcBef>
                          <a:spcPts val="645"/>
                        </a:spcBef>
                      </a:pPr>
                      <a:r>
                        <a:rPr sz="1400" spc="-20">
                          <a:solidFill>
                            <a:schemeClr val="tx1"/>
                          </a:solidFill>
                          <a:latin typeface="Arial" panose="020B0604020202020204" pitchFamily="34" charset="0"/>
                          <a:cs typeface="Arial" panose="020B0604020202020204" pitchFamily="34" charset="0"/>
                        </a:rPr>
                        <a:t>0.01</a:t>
                      </a:r>
                      <a:endParaRPr sz="1400">
                        <a:solidFill>
                          <a:schemeClr val="tx1"/>
                        </a:solidFill>
                        <a:latin typeface="Arial" panose="020B0604020202020204" pitchFamily="34" charset="0"/>
                        <a:cs typeface="Arial" panose="020B0604020202020204" pitchFamily="34" charset="0"/>
                      </a:endParaRPr>
                    </a:p>
                  </a:txBody>
                  <a:tcPr marT="91440" marB="91440">
                    <a:lnB>
                      <a:noFill/>
                    </a:lnB>
                    <a:solidFill>
                      <a:schemeClr val="bg1">
                        <a:lumMod val="95000"/>
                      </a:schemeClr>
                    </a:solidFill>
                  </a:tcPr>
                </a:tc>
                <a:extLst>
                  <a:ext uri="{0D108BD9-81ED-4DB2-BD59-A6C34878D82A}">
                    <a16:rowId xmlns:a16="http://schemas.microsoft.com/office/drawing/2014/main" val="10004"/>
                  </a:ext>
                </a:extLst>
              </a:tr>
              <a:tr h="0">
                <a:tc>
                  <a:txBody>
                    <a:bodyPr/>
                    <a:lstStyle/>
                    <a:p>
                      <a:pPr marL="113030">
                        <a:lnSpc>
                          <a:spcPct val="100000"/>
                        </a:lnSpc>
                        <a:spcBef>
                          <a:spcPts val="35"/>
                        </a:spcBef>
                      </a:pPr>
                      <a:endParaRPr sz="1200" baseline="32407">
                        <a:solidFill>
                          <a:schemeClr val="tx1"/>
                        </a:solidFill>
                        <a:latin typeface="Arial" panose="020B0604020202020204" pitchFamily="34" charset="0"/>
                        <a:cs typeface="Arial" panose="020B0604020202020204" pitchFamily="34" charset="0"/>
                      </a:endParaRPr>
                    </a:p>
                  </a:txBody>
                  <a:tcPr marT="91440" marB="27432">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algn="ctr">
                        <a:lnSpc>
                          <a:spcPct val="100000"/>
                        </a:lnSpc>
                        <a:spcBef>
                          <a:spcPts val="645"/>
                        </a:spcBef>
                      </a:pPr>
                      <a:endParaRPr sz="1200">
                        <a:solidFill>
                          <a:schemeClr val="tx1"/>
                        </a:solidFill>
                        <a:latin typeface="Arial" panose="020B0604020202020204" pitchFamily="34" charset="0"/>
                        <a:cs typeface="Arial" panose="020B0604020202020204" pitchFamily="34" charset="0"/>
                      </a:endParaRPr>
                    </a:p>
                  </a:txBody>
                  <a:tcPr marT="91440" marB="27432">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2245">
                        <a:lnSpc>
                          <a:spcPct val="100000"/>
                        </a:lnSpc>
                        <a:spcBef>
                          <a:spcPts val="645"/>
                        </a:spcBef>
                      </a:pPr>
                      <a:endParaRPr sz="1200" dirty="0">
                        <a:solidFill>
                          <a:schemeClr val="tx1"/>
                        </a:solidFill>
                        <a:latin typeface="Arial" panose="020B0604020202020204" pitchFamily="34" charset="0"/>
                        <a:cs typeface="Arial" panose="020B0604020202020204" pitchFamily="34" charset="0"/>
                      </a:endParaRPr>
                    </a:p>
                  </a:txBody>
                  <a:tcPr marT="91440" marB="27432">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8595">
                        <a:lnSpc>
                          <a:spcPct val="100000"/>
                        </a:lnSpc>
                        <a:spcBef>
                          <a:spcPts val="645"/>
                        </a:spcBef>
                      </a:pPr>
                      <a:endParaRPr sz="1200">
                        <a:solidFill>
                          <a:schemeClr val="tx1"/>
                        </a:solidFill>
                        <a:latin typeface="Arial" panose="020B0604020202020204" pitchFamily="34" charset="0"/>
                        <a:cs typeface="Arial" panose="020B0604020202020204" pitchFamily="34" charset="0"/>
                      </a:endParaRPr>
                    </a:p>
                  </a:txBody>
                  <a:tcPr marT="91440" marB="27432">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algn="ctr">
                        <a:lnSpc>
                          <a:spcPct val="100000"/>
                        </a:lnSpc>
                        <a:spcBef>
                          <a:spcPts val="645"/>
                        </a:spcBef>
                      </a:pPr>
                      <a:endParaRPr sz="1200" dirty="0">
                        <a:solidFill>
                          <a:schemeClr val="tx1"/>
                        </a:solidFill>
                        <a:latin typeface="Arial" panose="020B0604020202020204" pitchFamily="34" charset="0"/>
                        <a:cs typeface="Arial" panose="020B0604020202020204" pitchFamily="34" charset="0"/>
                      </a:endParaRPr>
                    </a:p>
                  </a:txBody>
                  <a:tcPr marT="91440" marB="27432">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844775"/>
                  </a:ext>
                </a:extLst>
              </a:tr>
            </a:tbl>
          </a:graphicData>
        </a:graphic>
      </p:graphicFrame>
      <p:sp>
        <p:nvSpPr>
          <p:cNvPr id="18" name="TextBox 17">
            <a:extLst>
              <a:ext uri="{FF2B5EF4-FFF2-40B4-BE49-F238E27FC236}">
                <a16:creationId xmlns:a16="http://schemas.microsoft.com/office/drawing/2014/main" id="{D49A0AE1-25F5-FAF1-2AFE-1E15B744A8C1}"/>
              </a:ext>
            </a:extLst>
          </p:cNvPr>
          <p:cNvSpPr txBox="1"/>
          <p:nvPr/>
        </p:nvSpPr>
        <p:spPr>
          <a:xfrm>
            <a:off x="109728" y="5819146"/>
            <a:ext cx="11466931" cy="990015"/>
          </a:xfrm>
          <a:prstGeom prst="rect">
            <a:avLst/>
          </a:prstGeom>
          <a:noFill/>
        </p:spPr>
        <p:txBody>
          <a:bodyPr wrap="square" rtlCol="0" anchor="b" anchorCtr="0">
            <a:spAutoFit/>
          </a:bodyPr>
          <a:lstStyle/>
          <a:p>
            <a:pPr marL="0" indent="0">
              <a:lnSpc>
                <a:spcPct val="100000"/>
              </a:lnSpc>
              <a:spcBef>
                <a:spcPts val="200"/>
              </a:spcBef>
            </a:pPr>
            <a:r>
              <a:rPr lang="en-US" sz="1000" baseline="0" dirty="0">
                <a:solidFill>
                  <a:schemeClr val="tx1"/>
                </a:solidFill>
                <a:latin typeface="Arial" panose="020B0604020202020204" pitchFamily="34" charset="0"/>
                <a:cs typeface="Arial" panose="020B0604020202020204" pitchFamily="34" charset="0"/>
              </a:rPr>
              <a:t>TEAE=Treatment-emergent adverse effect.</a:t>
            </a:r>
          </a:p>
          <a:p>
            <a:pPr marL="0" indent="0">
              <a:lnSpc>
                <a:spcPct val="100000"/>
              </a:lnSpc>
              <a:spcBef>
                <a:spcPts val="200"/>
              </a:spcBef>
            </a:pPr>
            <a:r>
              <a:rPr lang="en-US" sz="1000" baseline="0" dirty="0">
                <a:solidFill>
                  <a:schemeClr val="tx1"/>
                </a:solidFill>
                <a:latin typeface="Arial" panose="020B0604020202020204" pitchFamily="34" charset="0"/>
                <a:cs typeface="Arial" panose="020B0604020202020204" pitchFamily="34" charset="0"/>
              </a:rPr>
              <a:t>All adverse events are coded using the Medical Dictionary for Regulatory Activities (MedDRA Version 20.1).</a:t>
            </a:r>
          </a:p>
          <a:p>
            <a:pPr marL="0" indent="0">
              <a:lnSpc>
                <a:spcPct val="100000"/>
              </a:lnSpc>
              <a:spcBef>
                <a:spcPts val="200"/>
              </a:spcBef>
            </a:pPr>
            <a:r>
              <a:rPr lang="en-US" sz="1000" baseline="0" dirty="0">
                <a:solidFill>
                  <a:schemeClr val="tx1"/>
                </a:solidFill>
                <a:latin typeface="Arial" panose="020B0604020202020204" pitchFamily="34" charset="0"/>
                <a:cs typeface="Arial" panose="020B0604020202020204" pitchFamily="34" charset="0"/>
              </a:rPr>
              <a:t>[1] Adverse AF events, exclusive of positively adjudicated AF endpoints. P-value is based on Fisher's Exact test.</a:t>
            </a:r>
          </a:p>
          <a:p>
            <a:pPr marL="0" indent="0">
              <a:lnSpc>
                <a:spcPct val="100000"/>
              </a:lnSpc>
              <a:spcBef>
                <a:spcPts val="200"/>
              </a:spcBef>
            </a:pPr>
            <a:r>
              <a:rPr lang="en-US" sz="1000" baseline="0" dirty="0">
                <a:solidFill>
                  <a:schemeClr val="tx1"/>
                </a:solidFill>
                <a:latin typeface="Arial" panose="020B0604020202020204" pitchFamily="34" charset="0"/>
                <a:cs typeface="Arial" panose="020B0604020202020204" pitchFamily="34" charset="0"/>
              </a:rPr>
              <a:t>[2] P-value is based on stratified log-rank test.</a:t>
            </a:r>
            <a:endParaRPr lang="nb-NO" b="1" dirty="0">
              <a:solidFill>
                <a:prstClr val="black"/>
              </a:solidFill>
              <a:latin typeface="Arial" panose="020B0604020202020204" pitchFamily="34" charset="0"/>
              <a:cs typeface="Arial" panose="020B0604020202020204" pitchFamily="34" charset="0"/>
            </a:endParaRPr>
          </a:p>
          <a:p>
            <a:pPr lvl="0">
              <a:spcBef>
                <a:spcPts val="400"/>
              </a:spcBef>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67841032-3842-38FE-5E8F-7F5DA4F2CB63}"/>
              </a:ext>
            </a:extLst>
          </p:cNvPr>
          <p:cNvSpPr txBox="1">
            <a:spLocks/>
          </p:cNvSpPr>
          <p:nvPr/>
        </p:nvSpPr>
        <p:spPr>
          <a:xfrm>
            <a:off x="109728" y="364018"/>
            <a:ext cx="11768507" cy="45177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Atrial Fibrillation / Flutter in Patients with Recent ACS</a:t>
            </a:r>
            <a:r>
              <a:rPr kumimoji="0" lang="en-US" sz="2800" b="1" i="0" u="none" strike="noStrike" kern="1200" cap="none" spc="0" normalizeH="0" noProof="0" dirty="0">
                <a:ln>
                  <a:noFill/>
                </a:ln>
                <a:effectLst/>
                <a:uLnTx/>
                <a:uFillTx/>
                <a:latin typeface="Arial" panose="020B0604020202020204" pitchFamily="34" charset="0"/>
                <a:ea typeface="+mj-ea"/>
                <a:cs typeface="Arial" panose="020B0604020202020204" pitchFamily="34" charset="0"/>
              </a:rPr>
              <a:t>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&lt;12 Months</a:t>
            </a:r>
          </a:p>
        </p:txBody>
      </p:sp>
    </p:spTree>
    <p:extLst>
      <p:ext uri="{BB962C8B-B14F-4D97-AF65-F5344CB8AC3E}">
        <p14:creationId xmlns:p14="http://schemas.microsoft.com/office/powerpoint/2010/main" val="380743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2">
            <a:extLst>
              <a:ext uri="{FF2B5EF4-FFF2-40B4-BE49-F238E27FC236}">
                <a16:creationId xmlns:a16="http://schemas.microsoft.com/office/drawing/2014/main" id="{D7D83190-AC02-BAB0-07DA-EF51BAE29C02}"/>
              </a:ext>
            </a:extLst>
          </p:cNvPr>
          <p:cNvGraphicFramePr>
            <a:graphicFrameLocks noGrp="1"/>
          </p:cNvGraphicFramePr>
          <p:nvPr>
            <p:extLst>
              <p:ext uri="{D42A27DB-BD31-4B8C-83A1-F6EECF244321}">
                <p14:modId xmlns:p14="http://schemas.microsoft.com/office/powerpoint/2010/main" val="3816143092"/>
              </p:ext>
            </p:extLst>
          </p:nvPr>
        </p:nvGraphicFramePr>
        <p:xfrm>
          <a:off x="786287" y="1924013"/>
          <a:ext cx="10619427" cy="3130296"/>
        </p:xfrm>
        <a:graphic>
          <a:graphicData uri="http://schemas.openxmlformats.org/drawingml/2006/table">
            <a:tbl>
              <a:tblPr firstRow="1" bandRow="1">
                <a:tableStyleId>{2D5ABB26-0587-4C30-8999-92F81FD0307C}</a:tableStyleId>
              </a:tblPr>
              <a:tblGrid>
                <a:gridCol w="4781654">
                  <a:extLst>
                    <a:ext uri="{9D8B030D-6E8A-4147-A177-3AD203B41FA5}">
                      <a16:colId xmlns:a16="http://schemas.microsoft.com/office/drawing/2014/main" val="20000"/>
                    </a:ext>
                  </a:extLst>
                </a:gridCol>
                <a:gridCol w="1719032">
                  <a:extLst>
                    <a:ext uri="{9D8B030D-6E8A-4147-A177-3AD203B41FA5}">
                      <a16:colId xmlns:a16="http://schemas.microsoft.com/office/drawing/2014/main" val="3494856570"/>
                    </a:ext>
                  </a:extLst>
                </a:gridCol>
                <a:gridCol w="1371214">
                  <a:extLst>
                    <a:ext uri="{9D8B030D-6E8A-4147-A177-3AD203B41FA5}">
                      <a16:colId xmlns:a16="http://schemas.microsoft.com/office/drawing/2014/main" val="20002"/>
                    </a:ext>
                  </a:extLst>
                </a:gridCol>
                <a:gridCol w="1371214">
                  <a:extLst>
                    <a:ext uri="{9D8B030D-6E8A-4147-A177-3AD203B41FA5}">
                      <a16:colId xmlns:a16="http://schemas.microsoft.com/office/drawing/2014/main" val="20003"/>
                    </a:ext>
                  </a:extLst>
                </a:gridCol>
                <a:gridCol w="1376313">
                  <a:extLst>
                    <a:ext uri="{9D8B030D-6E8A-4147-A177-3AD203B41FA5}">
                      <a16:colId xmlns:a16="http://schemas.microsoft.com/office/drawing/2014/main" val="20004"/>
                    </a:ext>
                  </a:extLst>
                </a:gridCol>
              </a:tblGrid>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r>
                        <a:rPr lang="en-US" sz="1400" b="1">
                          <a:solidFill>
                            <a:schemeClr val="tx1"/>
                          </a:solidFill>
                          <a:latin typeface="Arial" panose="020B0604020202020204" pitchFamily="34" charset="0"/>
                          <a:cs typeface="Arial" panose="020B0604020202020204" pitchFamily="34" charset="0"/>
                        </a:rPr>
                        <a:t>Icosapent</a:t>
                      </a:r>
                      <a:r>
                        <a:rPr lang="en-US" sz="1400" b="1" spc="95">
                          <a:solidFill>
                            <a:schemeClr val="tx1"/>
                          </a:solidFill>
                          <a:latin typeface="Arial" panose="020B0604020202020204" pitchFamily="34" charset="0"/>
                          <a:cs typeface="Arial" panose="020B0604020202020204" pitchFamily="34" charset="0"/>
                        </a:rPr>
                        <a:t> </a:t>
                      </a:r>
                      <a:r>
                        <a:rPr lang="en-US" sz="1400" b="1" spc="-20">
                          <a:solidFill>
                            <a:schemeClr val="tx1"/>
                          </a:solidFill>
                          <a:latin typeface="Arial" panose="020B0604020202020204" pitchFamily="34" charset="0"/>
                          <a:cs typeface="Arial" panose="020B0604020202020204" pitchFamily="34" charset="0"/>
                        </a:rPr>
                        <a:t>Ethyl</a:t>
                      </a:r>
                      <a:endParaRPr lang="en-US" sz="1400">
                        <a:solidFill>
                          <a:schemeClr val="tx1"/>
                        </a:solidFill>
                        <a:latin typeface="Arial" panose="020B0604020202020204" pitchFamily="34" charset="0"/>
                        <a:cs typeface="Arial" panose="020B0604020202020204" pitchFamily="34" charset="0"/>
                      </a:endParaRPr>
                    </a:p>
                    <a:p>
                      <a:pPr marL="12700" algn="ctr">
                        <a:lnSpc>
                          <a:spcPct val="100000"/>
                        </a:lnSpc>
                        <a:spcBef>
                          <a:spcPts val="30"/>
                        </a:spcBef>
                      </a:pPr>
                      <a:r>
                        <a:rPr lang="en-US" sz="1400" b="1" spc="-10">
                          <a:solidFill>
                            <a:schemeClr val="tx1"/>
                          </a:solidFill>
                          <a:latin typeface="Arial" panose="020B0604020202020204" pitchFamily="34" charset="0"/>
                          <a:cs typeface="Arial" panose="020B0604020202020204" pitchFamily="34" charset="0"/>
                        </a:rPr>
                        <a:t>(N=433)</a:t>
                      </a:r>
                      <a:endParaRPr lang="en-US" sz="140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a:solidFill>
                            <a:schemeClr val="tx1"/>
                          </a:solidFill>
                          <a:latin typeface="Arial" panose="020B0604020202020204" pitchFamily="34" charset="0"/>
                          <a:cs typeface="Arial" panose="020B0604020202020204" pitchFamily="34" charset="0"/>
                        </a:rPr>
                        <a:t>Placebo</a:t>
                      </a:r>
                      <a:endParaRPr sz="140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a:solidFill>
                            <a:schemeClr val="tx1"/>
                          </a:solidFill>
                          <a:latin typeface="Arial" panose="020B0604020202020204" pitchFamily="34" charset="0"/>
                          <a:cs typeface="Arial" panose="020B0604020202020204" pitchFamily="34" charset="0"/>
                        </a:rPr>
                        <a:t>(N=407)</a:t>
                      </a:r>
                      <a:endParaRPr sz="140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a:solidFill>
                            <a:schemeClr val="tx1"/>
                          </a:solidFill>
                          <a:latin typeface="Arial" panose="020B0604020202020204" pitchFamily="34" charset="0"/>
                          <a:cs typeface="Arial" panose="020B0604020202020204" pitchFamily="34" charset="0"/>
                        </a:rPr>
                        <a:t>Overall</a:t>
                      </a:r>
                      <a:endParaRPr sz="140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a:solidFill>
                            <a:schemeClr val="tx1"/>
                          </a:solidFill>
                          <a:latin typeface="Arial" panose="020B0604020202020204" pitchFamily="34" charset="0"/>
                          <a:cs typeface="Arial" panose="020B0604020202020204" pitchFamily="34" charset="0"/>
                        </a:rPr>
                        <a:t>(N=840)</a:t>
                      </a:r>
                      <a:endParaRPr sz="140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defTabSz="914400" rtl="0" eaLnBrk="1" latinLnBrk="0" hangingPunct="1">
                        <a:lnSpc>
                          <a:spcPct val="100000"/>
                        </a:lnSpc>
                        <a:spcBef>
                          <a:spcPts val="10"/>
                        </a:spcBef>
                      </a:pPr>
                      <a:r>
                        <a:rPr lang="en-US" sz="1400" b="1" kern="1200" spc="-10" dirty="0">
                          <a:solidFill>
                            <a:schemeClr val="tx1"/>
                          </a:solidFill>
                          <a:latin typeface="Arial" panose="020B0604020202020204" pitchFamily="34" charset="0"/>
                          <a:ea typeface="+mn-ea"/>
                          <a:cs typeface="Arial" panose="020B0604020202020204" pitchFamily="34" charset="0"/>
                        </a:rPr>
                        <a:t>Fisher’s Exact </a:t>
                      </a:r>
                    </a:p>
                    <a:p>
                      <a:pPr marL="4445" algn="ctr" defTabSz="914400" rtl="0" eaLnBrk="1" latinLnBrk="0" hangingPunct="1">
                        <a:lnSpc>
                          <a:spcPct val="100000"/>
                        </a:lnSpc>
                      </a:pPr>
                      <a:r>
                        <a:rPr sz="1400" b="1" kern="1200" spc="-10" dirty="0">
                          <a:solidFill>
                            <a:schemeClr val="tx1"/>
                          </a:solidFill>
                          <a:latin typeface="Arial" panose="020B0604020202020204" pitchFamily="34" charset="0"/>
                          <a:ea typeface="+mn-ea"/>
                          <a:cs typeface="Arial" panose="020B0604020202020204" pitchFamily="34" charset="0"/>
                        </a:rPr>
                        <a:t>P-val</a:t>
                      </a:r>
                      <a:r>
                        <a:rPr sz="1400" b="1" spc="-10" dirty="0">
                          <a:solidFill>
                            <a:schemeClr val="tx1"/>
                          </a:solidFill>
                          <a:latin typeface="Arial" panose="020B0604020202020204" pitchFamily="34" charset="0"/>
                          <a:cs typeface="Arial" panose="020B0604020202020204" pitchFamily="34" charset="0"/>
                        </a:rPr>
                        <a:t>ue</a:t>
                      </a:r>
                      <a:endParaRPr sz="1400" dirty="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lang="en-US" sz="1400" i="1">
                          <a:solidFill>
                            <a:schemeClr val="tx1"/>
                          </a:solidFill>
                          <a:latin typeface="Arial" panose="020B0604020202020204" pitchFamily="34" charset="0"/>
                          <a:cs typeface="Arial" panose="020B0604020202020204" pitchFamily="34" charset="0"/>
                        </a:rPr>
                        <a:t>n (%)</a:t>
                      </a:r>
                    </a:p>
                  </a:txBody>
                  <a:tcPr anchor="ct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57150" indent="0">
                        <a:lnSpc>
                          <a:spcPct val="100000"/>
                        </a:lnSpc>
                        <a:spcBef>
                          <a:spcPts val="635"/>
                        </a:spcBef>
                      </a:pPr>
                      <a:r>
                        <a:rPr lang="en-US" sz="1400">
                          <a:solidFill>
                            <a:schemeClr val="tx1"/>
                          </a:solidFill>
                          <a:latin typeface="Arial" panose="020B0604020202020204" pitchFamily="34" charset="0"/>
                          <a:cs typeface="Arial" panose="020B0604020202020204" pitchFamily="34" charset="0"/>
                        </a:rPr>
                        <a:t>Subjects with Any Bleeding TEAE or Hemorrhagic Stroke</a:t>
                      </a:r>
                    </a:p>
                  </a:txBody>
                  <a:tcPr>
                    <a:solidFill>
                      <a:schemeClr val="bg1">
                        <a:lumMod val="95000"/>
                      </a:schemeClr>
                    </a:solidFill>
                  </a:tcPr>
                </a:tc>
                <a:tc>
                  <a:txBody>
                    <a:bodyPr/>
                    <a:lstStyle/>
                    <a:p>
                      <a:pPr marL="4445" marR="0" lvl="0" indent="0" algn="ctr" defTabSz="914400" rtl="0" eaLnBrk="1" fontAlgn="auto" latinLnBrk="0" hangingPunct="1">
                        <a:lnSpc>
                          <a:spcPct val="100000"/>
                        </a:lnSpc>
                        <a:spcBef>
                          <a:spcPts val="635"/>
                        </a:spcBef>
                        <a:spcAft>
                          <a:spcPts val="0"/>
                        </a:spcAft>
                        <a:buClrTx/>
                        <a:buSzTx/>
                        <a:buFontTx/>
                        <a:buNone/>
                        <a:tabLst/>
                        <a:defRPr/>
                      </a:pPr>
                      <a:endParaRPr lang="en-US"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defTabSz="914400" rtl="0" eaLnBrk="1" latinLnBrk="0" hangingPunct="1">
                        <a:lnSpc>
                          <a:spcPct val="100000"/>
                        </a:lnSpc>
                        <a:spcBef>
                          <a:spcPts val="635"/>
                        </a:spcBef>
                      </a:pPr>
                      <a:endParaRPr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defTabSz="914400" rtl="0" eaLnBrk="1" latinLnBrk="0" hangingPunct="1">
                        <a:lnSpc>
                          <a:spcPct val="100000"/>
                        </a:lnSpc>
                        <a:spcBef>
                          <a:spcPts val="635"/>
                        </a:spcBef>
                      </a:pPr>
                      <a:endParaRPr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a:lnSpc>
                          <a:spcPct val="100000"/>
                        </a:lnSpc>
                        <a:spcBef>
                          <a:spcPts val="635"/>
                        </a:spcBef>
                      </a:pPr>
                      <a:endParaRPr lang="en-US" sz="1400" spc="-1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2"/>
                  </a:ext>
                </a:extLst>
              </a:tr>
              <a:tr h="0">
                <a:tc>
                  <a:txBody>
                    <a:bodyPr/>
                    <a:lstStyle/>
                    <a:p>
                      <a:pPr marL="57150" indent="0">
                        <a:lnSpc>
                          <a:spcPct val="100000"/>
                        </a:lnSpc>
                        <a:spcBef>
                          <a:spcPts val="550"/>
                        </a:spcBef>
                      </a:pPr>
                      <a:r>
                        <a:rPr lang="en-US" sz="1400">
                          <a:solidFill>
                            <a:schemeClr val="tx1"/>
                          </a:solidFill>
                          <a:latin typeface="Arial" panose="020B0604020202020204" pitchFamily="34" charset="0"/>
                          <a:cs typeface="Arial" panose="020B0604020202020204" pitchFamily="34" charset="0"/>
                        </a:rPr>
                        <a:t>    All Bleeding TEAEs</a:t>
                      </a:r>
                    </a:p>
                  </a:txBody>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30 (6.9)</a:t>
                      </a:r>
                    </a:p>
                  </a:txBody>
                  <a:tcPr anchor="ct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33 (8.1)</a:t>
                      </a:r>
                    </a:p>
                  </a:txBody>
                  <a:tcPr anchor="ct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6</a:t>
                      </a:r>
                      <a:r>
                        <a:rPr sz="1400" kern="1200" spc="-10">
                          <a:solidFill>
                            <a:schemeClr val="tx1"/>
                          </a:solidFill>
                          <a:latin typeface="Arial" panose="020B0604020202020204" pitchFamily="34" charset="0"/>
                          <a:ea typeface="+mn-ea"/>
                          <a:cs typeface="Arial" panose="020B0604020202020204" pitchFamily="34" charset="0"/>
                        </a:rPr>
                        <a:t>3 (</a:t>
                      </a:r>
                      <a:r>
                        <a:rPr lang="en-US" sz="1400" kern="1200" spc="-10">
                          <a:solidFill>
                            <a:schemeClr val="tx1"/>
                          </a:solidFill>
                          <a:latin typeface="Arial" panose="020B0604020202020204" pitchFamily="34" charset="0"/>
                          <a:ea typeface="+mn-ea"/>
                          <a:cs typeface="Arial" panose="020B0604020202020204" pitchFamily="34" charset="0"/>
                        </a:rPr>
                        <a:t>7</a:t>
                      </a:r>
                      <a:r>
                        <a:rPr sz="1400" kern="1200" spc="-10">
                          <a:solidFill>
                            <a:schemeClr val="tx1"/>
                          </a:solidFill>
                          <a:latin typeface="Arial" panose="020B0604020202020204" pitchFamily="34" charset="0"/>
                          <a:ea typeface="+mn-ea"/>
                          <a:cs typeface="Arial" panose="020B0604020202020204" pitchFamily="34" charset="0"/>
                        </a:rPr>
                        <a:t>.</a:t>
                      </a:r>
                      <a:r>
                        <a:rPr lang="en-US" sz="1400" kern="1200" spc="-10">
                          <a:solidFill>
                            <a:schemeClr val="tx1"/>
                          </a:solidFill>
                          <a:latin typeface="Arial" panose="020B0604020202020204" pitchFamily="34" charset="0"/>
                          <a:ea typeface="+mn-ea"/>
                          <a:cs typeface="Arial" panose="020B0604020202020204" pitchFamily="34" charset="0"/>
                        </a:rPr>
                        <a:t>5</a:t>
                      </a:r>
                      <a:r>
                        <a:rPr sz="1400" kern="1200" spc="-10">
                          <a:solidFill>
                            <a:schemeClr val="tx1"/>
                          </a:solidFill>
                          <a:latin typeface="Arial" panose="020B0604020202020204" pitchFamily="34" charset="0"/>
                          <a:ea typeface="+mn-ea"/>
                          <a:cs typeface="Arial" panose="020B0604020202020204" pitchFamily="34" charset="0"/>
                        </a:rPr>
                        <a:t>)</a:t>
                      </a:r>
                    </a:p>
                  </a:txBody>
                  <a:tcPr anchor="ctr"/>
                </a:tc>
                <a:tc>
                  <a:txBody>
                    <a:bodyPr/>
                    <a:lstStyle/>
                    <a:p>
                      <a:pPr marL="4445" algn="ctr">
                        <a:lnSpc>
                          <a:spcPct val="100000"/>
                        </a:lnSpc>
                        <a:spcBef>
                          <a:spcPts val="550"/>
                        </a:spcBef>
                      </a:pPr>
                      <a:r>
                        <a:rPr lang="en-US" sz="1400" spc="-20">
                          <a:solidFill>
                            <a:schemeClr val="tx1"/>
                          </a:solidFill>
                          <a:latin typeface="Arial" panose="020B0604020202020204" pitchFamily="34" charset="0"/>
                          <a:cs typeface="Arial" panose="020B0604020202020204" pitchFamily="34" charset="0"/>
                        </a:rPr>
                        <a:t>0.60</a:t>
                      </a:r>
                    </a:p>
                  </a:txBody>
                  <a:tcPr/>
                </a:tc>
                <a:extLst>
                  <a:ext uri="{0D108BD9-81ED-4DB2-BD59-A6C34878D82A}">
                    <a16:rowId xmlns:a16="http://schemas.microsoft.com/office/drawing/2014/main" val="10003"/>
                  </a:ext>
                </a:extLst>
              </a:tr>
              <a:tr h="0">
                <a:tc>
                  <a:txBody>
                    <a:bodyPr/>
                    <a:lstStyle/>
                    <a:p>
                      <a:pPr marL="57150" indent="0">
                        <a:lnSpc>
                          <a:spcPct val="100000"/>
                        </a:lnSpc>
                        <a:spcBef>
                          <a:spcPts val="550"/>
                        </a:spcBef>
                      </a:pPr>
                      <a:r>
                        <a:rPr lang="en-US" sz="1400" kern="1200">
                          <a:solidFill>
                            <a:schemeClr val="tx1"/>
                          </a:solidFill>
                          <a:latin typeface="Arial" panose="020B0604020202020204" pitchFamily="34" charset="0"/>
                          <a:ea typeface="+mn-ea"/>
                          <a:cs typeface="Arial" panose="020B0604020202020204" pitchFamily="34" charset="0"/>
                        </a:rPr>
                        <a:t>        Bleeding SAEs</a:t>
                      </a:r>
                    </a:p>
                  </a:txBody>
                  <a:tcP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7 (1.6)</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13 (3.2)</a:t>
                      </a:r>
                    </a:p>
                  </a:txBody>
                  <a:tcPr anchor="ct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20</a:t>
                      </a:r>
                      <a:r>
                        <a:rPr sz="1400" kern="1200" spc="-10">
                          <a:solidFill>
                            <a:schemeClr val="tx1"/>
                          </a:solidFill>
                          <a:latin typeface="Arial" panose="020B0604020202020204" pitchFamily="34" charset="0"/>
                          <a:ea typeface="+mn-ea"/>
                          <a:cs typeface="Arial" panose="020B0604020202020204" pitchFamily="34" charset="0"/>
                        </a:rPr>
                        <a:t> (</a:t>
                      </a:r>
                      <a:r>
                        <a:rPr lang="en-US" sz="1400" kern="1200" spc="-10">
                          <a:solidFill>
                            <a:schemeClr val="tx1"/>
                          </a:solidFill>
                          <a:latin typeface="Arial" panose="020B0604020202020204" pitchFamily="34" charset="0"/>
                          <a:ea typeface="+mn-ea"/>
                          <a:cs typeface="Arial" panose="020B0604020202020204" pitchFamily="34" charset="0"/>
                        </a:rPr>
                        <a:t>2</a:t>
                      </a:r>
                      <a:r>
                        <a:rPr sz="1400" kern="1200" spc="-10">
                          <a:solidFill>
                            <a:schemeClr val="tx1"/>
                          </a:solidFill>
                          <a:latin typeface="Arial" panose="020B0604020202020204" pitchFamily="34" charset="0"/>
                          <a:ea typeface="+mn-ea"/>
                          <a:cs typeface="Arial" panose="020B0604020202020204" pitchFamily="34" charset="0"/>
                        </a:rPr>
                        <a:t>.</a:t>
                      </a:r>
                      <a:r>
                        <a:rPr lang="en-US" sz="1400" kern="1200" spc="-10">
                          <a:solidFill>
                            <a:schemeClr val="tx1"/>
                          </a:solidFill>
                          <a:latin typeface="Arial" panose="020B0604020202020204" pitchFamily="34" charset="0"/>
                          <a:ea typeface="+mn-ea"/>
                          <a:cs typeface="Arial" panose="020B0604020202020204" pitchFamily="34" charset="0"/>
                        </a:rPr>
                        <a:t>4</a:t>
                      </a:r>
                      <a:r>
                        <a:rPr sz="1400" kern="1200" spc="-10">
                          <a:solidFill>
                            <a:schemeClr val="tx1"/>
                          </a:solidFill>
                          <a:latin typeface="Arial" panose="020B0604020202020204" pitchFamily="34" charset="0"/>
                          <a:ea typeface="+mn-ea"/>
                          <a:cs typeface="Arial" panose="020B0604020202020204" pitchFamily="34" charset="0"/>
                        </a:rPr>
                        <a:t>)</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0.17</a:t>
                      </a:r>
                    </a:p>
                  </a:txBody>
                  <a:tcPr anchor="ctr">
                    <a:noFill/>
                  </a:tcPr>
                </a:tc>
                <a:extLst>
                  <a:ext uri="{0D108BD9-81ED-4DB2-BD59-A6C34878D82A}">
                    <a16:rowId xmlns:a16="http://schemas.microsoft.com/office/drawing/2014/main" val="2894558522"/>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a:solidFill>
                            <a:schemeClr val="tx1"/>
                          </a:solidFill>
                          <a:latin typeface="Arial" panose="020B0604020202020204" pitchFamily="34" charset="0"/>
                          <a:ea typeface="+mn-ea"/>
                          <a:cs typeface="Arial" panose="020B0604020202020204" pitchFamily="34" charset="0"/>
                        </a:rPr>
                        <a:t>            Gastrointestinal Bleeding</a:t>
                      </a:r>
                    </a:p>
                  </a:txBody>
                  <a:tcP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3 (0.7)</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8 (2.0)</a:t>
                      </a:r>
                    </a:p>
                  </a:txBody>
                  <a:tcPr anchor="ct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11</a:t>
                      </a:r>
                      <a:r>
                        <a:rPr sz="1400" kern="1200" spc="-10">
                          <a:solidFill>
                            <a:schemeClr val="tx1"/>
                          </a:solidFill>
                          <a:latin typeface="Arial" panose="020B0604020202020204" pitchFamily="34" charset="0"/>
                          <a:ea typeface="+mn-ea"/>
                          <a:cs typeface="Arial" panose="020B0604020202020204" pitchFamily="34" charset="0"/>
                        </a:rPr>
                        <a:t> (</a:t>
                      </a:r>
                      <a:r>
                        <a:rPr lang="en-US" sz="1400" kern="1200" spc="-10">
                          <a:solidFill>
                            <a:schemeClr val="tx1"/>
                          </a:solidFill>
                          <a:latin typeface="Arial" panose="020B0604020202020204" pitchFamily="34" charset="0"/>
                          <a:ea typeface="+mn-ea"/>
                          <a:cs typeface="Arial" panose="020B0604020202020204" pitchFamily="34" charset="0"/>
                        </a:rPr>
                        <a:t>1</a:t>
                      </a:r>
                      <a:r>
                        <a:rPr sz="1400" kern="1200" spc="-10">
                          <a:solidFill>
                            <a:schemeClr val="tx1"/>
                          </a:solidFill>
                          <a:latin typeface="Arial" panose="020B0604020202020204" pitchFamily="34" charset="0"/>
                          <a:ea typeface="+mn-ea"/>
                          <a:cs typeface="Arial" panose="020B0604020202020204" pitchFamily="34" charset="0"/>
                        </a:rPr>
                        <a:t>.</a:t>
                      </a:r>
                      <a:r>
                        <a:rPr lang="en-US" sz="1400" kern="1200" spc="-10">
                          <a:solidFill>
                            <a:schemeClr val="tx1"/>
                          </a:solidFill>
                          <a:latin typeface="Arial" panose="020B0604020202020204" pitchFamily="34" charset="0"/>
                          <a:ea typeface="+mn-ea"/>
                          <a:cs typeface="Arial" panose="020B0604020202020204" pitchFamily="34" charset="0"/>
                        </a:rPr>
                        <a:t>3</a:t>
                      </a:r>
                      <a:r>
                        <a:rPr sz="1400" kern="1200" spc="-10">
                          <a:solidFill>
                            <a:schemeClr val="tx1"/>
                          </a:solidFill>
                          <a:latin typeface="Arial" panose="020B0604020202020204" pitchFamily="34" charset="0"/>
                          <a:ea typeface="+mn-ea"/>
                          <a:cs typeface="Arial" panose="020B0604020202020204" pitchFamily="34" charset="0"/>
                        </a:rPr>
                        <a:t>)</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0.13</a:t>
                      </a:r>
                    </a:p>
                  </a:txBody>
                  <a:tcPr anchor="ctr">
                    <a:noFill/>
                  </a:tcPr>
                </a:tc>
                <a:extLst>
                  <a:ext uri="{0D108BD9-81ED-4DB2-BD59-A6C34878D82A}">
                    <a16:rowId xmlns:a16="http://schemas.microsoft.com/office/drawing/2014/main" val="33869957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a:solidFill>
                            <a:schemeClr val="tx1"/>
                          </a:solidFill>
                          <a:latin typeface="Arial" panose="020B0604020202020204" pitchFamily="34" charset="0"/>
                          <a:ea typeface="+mn-ea"/>
                          <a:cs typeface="Arial" panose="020B0604020202020204" pitchFamily="34" charset="0"/>
                        </a:rPr>
                        <a:t>            Central Nervous System Bleeding</a:t>
                      </a:r>
                    </a:p>
                  </a:txBody>
                  <a:tcP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1 (0.2)</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1 (0.2)</a:t>
                      </a:r>
                    </a:p>
                  </a:txBody>
                  <a:tcPr anchor="ct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2</a:t>
                      </a:r>
                      <a:r>
                        <a:rPr sz="1400" kern="1200" spc="-10">
                          <a:solidFill>
                            <a:schemeClr val="tx1"/>
                          </a:solidFill>
                          <a:latin typeface="Arial" panose="020B0604020202020204" pitchFamily="34" charset="0"/>
                          <a:ea typeface="+mn-ea"/>
                          <a:cs typeface="Arial" panose="020B0604020202020204" pitchFamily="34" charset="0"/>
                        </a:rPr>
                        <a:t> (0.2)</a:t>
                      </a:r>
                    </a:p>
                  </a:txBody>
                  <a:tcPr anchor="c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1.00</a:t>
                      </a:r>
                    </a:p>
                  </a:txBody>
                  <a:tcPr anchor="ctr">
                    <a:noFill/>
                  </a:tcPr>
                </a:tc>
                <a:extLst>
                  <a:ext uri="{0D108BD9-81ED-4DB2-BD59-A6C34878D82A}">
                    <a16:rowId xmlns:a16="http://schemas.microsoft.com/office/drawing/2014/main" val="427799059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a:solidFill>
                            <a:schemeClr val="tx1"/>
                          </a:solidFill>
                          <a:latin typeface="Arial" panose="020B0604020202020204" pitchFamily="34" charset="0"/>
                          <a:ea typeface="+mn-ea"/>
                          <a:cs typeface="Arial" panose="020B0604020202020204" pitchFamily="34" charset="0"/>
                        </a:rPr>
                        <a:t>            Other Bleeding</a:t>
                      </a:r>
                    </a:p>
                  </a:txBody>
                  <a:tcPr>
                    <a:lnB>
                      <a:noFill/>
                    </a:lnB>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3 (0.7)</a:t>
                      </a:r>
                    </a:p>
                  </a:txBody>
                  <a:tcPr anchor="ctr">
                    <a:lnB>
                      <a:noFill/>
                    </a:lnB>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4 (1.0)</a:t>
                      </a:r>
                    </a:p>
                  </a:txBody>
                  <a:tcPr anchor="ctr">
                    <a:lnB>
                      <a:noFill/>
                    </a:lnB>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7</a:t>
                      </a:r>
                      <a:r>
                        <a:rPr sz="1400" kern="1200" spc="-10">
                          <a:solidFill>
                            <a:schemeClr val="tx1"/>
                          </a:solidFill>
                          <a:latin typeface="Arial" panose="020B0604020202020204" pitchFamily="34" charset="0"/>
                          <a:ea typeface="+mn-ea"/>
                          <a:cs typeface="Arial" panose="020B0604020202020204" pitchFamily="34" charset="0"/>
                        </a:rPr>
                        <a:t> (</a:t>
                      </a:r>
                      <a:r>
                        <a:rPr lang="en-US" sz="1400" kern="1200" spc="-10">
                          <a:solidFill>
                            <a:schemeClr val="tx1"/>
                          </a:solidFill>
                          <a:latin typeface="Arial" panose="020B0604020202020204" pitchFamily="34" charset="0"/>
                          <a:ea typeface="+mn-ea"/>
                          <a:cs typeface="Arial" panose="020B0604020202020204" pitchFamily="34" charset="0"/>
                        </a:rPr>
                        <a:t>0</a:t>
                      </a:r>
                      <a:r>
                        <a:rPr sz="1400" kern="1200" spc="-10">
                          <a:solidFill>
                            <a:schemeClr val="tx1"/>
                          </a:solidFill>
                          <a:latin typeface="Arial" panose="020B0604020202020204" pitchFamily="34" charset="0"/>
                          <a:ea typeface="+mn-ea"/>
                          <a:cs typeface="Arial" panose="020B0604020202020204" pitchFamily="34" charset="0"/>
                        </a:rPr>
                        <a:t>.</a:t>
                      </a:r>
                      <a:r>
                        <a:rPr lang="en-US" sz="1400" kern="1200" spc="-10">
                          <a:solidFill>
                            <a:schemeClr val="tx1"/>
                          </a:solidFill>
                          <a:latin typeface="Arial" panose="020B0604020202020204" pitchFamily="34" charset="0"/>
                          <a:ea typeface="+mn-ea"/>
                          <a:cs typeface="Arial" panose="020B0604020202020204" pitchFamily="34" charset="0"/>
                        </a:rPr>
                        <a:t>8</a:t>
                      </a:r>
                      <a:r>
                        <a:rPr sz="1400" kern="1200" spc="-10">
                          <a:solidFill>
                            <a:schemeClr val="tx1"/>
                          </a:solidFill>
                          <a:latin typeface="Arial" panose="020B0604020202020204" pitchFamily="34" charset="0"/>
                          <a:ea typeface="+mn-ea"/>
                          <a:cs typeface="Arial" panose="020B0604020202020204" pitchFamily="34" charset="0"/>
                        </a:rPr>
                        <a:t>)</a:t>
                      </a:r>
                    </a:p>
                  </a:txBody>
                  <a:tcPr anchor="ctr">
                    <a:lnB>
                      <a:noFill/>
                    </a:lnB>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0.72</a:t>
                      </a:r>
                    </a:p>
                  </a:txBody>
                  <a:tcPr anchor="ctr">
                    <a:lnB>
                      <a:noFill/>
                    </a:lnB>
                  </a:tcPr>
                </a:tc>
                <a:extLst>
                  <a:ext uri="{0D108BD9-81ED-4DB2-BD59-A6C34878D82A}">
                    <a16:rowId xmlns:a16="http://schemas.microsoft.com/office/drawing/2014/main" val="113794423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a:solidFill>
                            <a:schemeClr val="tx1"/>
                          </a:solidFill>
                          <a:latin typeface="Arial" panose="020B0604020202020204" pitchFamily="34" charset="0"/>
                          <a:ea typeface="+mn-ea"/>
                          <a:cs typeface="Arial" panose="020B0604020202020204" pitchFamily="34" charset="0"/>
                        </a:rPr>
                        <a:t>    Hemorrhagic Stroke</a:t>
                      </a:r>
                    </a:p>
                  </a:txBody>
                  <a:tcPr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algn="ctr" defTabSz="914400" rtl="0" eaLnBrk="1" latinLnBrk="0" hangingPunct="1">
                        <a:lnSpc>
                          <a:spcPct val="100000"/>
                        </a:lnSpc>
                        <a:spcBef>
                          <a:spcPts val="635"/>
                        </a:spcBef>
                      </a:pPr>
                      <a:r>
                        <a:rPr lang="en-US" sz="1400" kern="1200" spc="-10">
                          <a:solidFill>
                            <a:schemeClr val="tx1"/>
                          </a:solidFill>
                          <a:latin typeface="Arial" panose="020B0604020202020204" pitchFamily="34" charset="0"/>
                          <a:ea typeface="+mn-ea"/>
                          <a:cs typeface="Arial" panose="020B0604020202020204" pitchFamily="34" charset="0"/>
                        </a:rPr>
                        <a:t>0 (0.0)</a:t>
                      </a:r>
                    </a:p>
                  </a:txBody>
                  <a:tcPr marT="91440"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0 (0.0)</a:t>
                      </a:r>
                    </a:p>
                  </a:txBody>
                  <a:tcPr marT="91440"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algn="ctr" defTabSz="914400" rtl="0" eaLnBrk="1" latinLnBrk="0" hangingPunct="1">
                        <a:lnSpc>
                          <a:spcPct val="100000"/>
                        </a:lnSpc>
                        <a:spcBef>
                          <a:spcPts val="635"/>
                        </a:spcBef>
                      </a:pPr>
                      <a:r>
                        <a:rPr sz="1400" kern="1200" spc="-10">
                          <a:solidFill>
                            <a:schemeClr val="tx1"/>
                          </a:solidFill>
                          <a:latin typeface="Arial" panose="020B0604020202020204" pitchFamily="34" charset="0"/>
                          <a:ea typeface="+mn-ea"/>
                          <a:cs typeface="Arial" panose="020B0604020202020204" pitchFamily="34" charset="0"/>
                        </a:rPr>
                        <a:t>0 (0.0)</a:t>
                      </a:r>
                    </a:p>
                  </a:txBody>
                  <a:tcPr marT="91440"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algn="ctr" defTabSz="914400" rtl="0" eaLnBrk="1" latinLnBrk="0" hangingPunct="1">
                        <a:lnSpc>
                          <a:spcPct val="100000"/>
                        </a:lnSpc>
                        <a:spcBef>
                          <a:spcPts val="635"/>
                        </a:spcBef>
                      </a:pPr>
                      <a:endParaRPr sz="1400" kern="1200" spc="-10" dirty="0">
                        <a:solidFill>
                          <a:schemeClr val="tx1"/>
                        </a:solidFill>
                        <a:latin typeface="Arial" panose="020B0604020202020204" pitchFamily="34" charset="0"/>
                        <a:ea typeface="+mn-ea"/>
                        <a:cs typeface="Arial" panose="020B0604020202020204" pitchFamily="34" charset="0"/>
                      </a:endParaRPr>
                    </a:p>
                  </a:txBody>
                  <a:tcPr marT="91440"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0120544"/>
                  </a:ext>
                </a:extLst>
              </a:tr>
            </a:tbl>
          </a:graphicData>
        </a:graphic>
      </p:graphicFrame>
      <p:sp>
        <p:nvSpPr>
          <p:cNvPr id="4" name="Title 1">
            <a:extLst>
              <a:ext uri="{FF2B5EF4-FFF2-40B4-BE49-F238E27FC236}">
                <a16:creationId xmlns:a16="http://schemas.microsoft.com/office/drawing/2014/main" id="{00ED7475-333B-D0C9-AD49-33CEE6B8CA0E}"/>
              </a:ext>
            </a:extLst>
          </p:cNvPr>
          <p:cNvSpPr txBox="1">
            <a:spLocks/>
          </p:cNvSpPr>
          <p:nvPr/>
        </p:nvSpPr>
        <p:spPr>
          <a:xfrm>
            <a:off x="146468" y="113006"/>
            <a:ext cx="11259245" cy="928459"/>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Treatment Emergent Bleeding Adverse Events or Hemorrhagic Stroke Endpoints in Patients with Recent ACS &lt;12 Months</a:t>
            </a:r>
          </a:p>
        </p:txBody>
      </p:sp>
      <p:sp>
        <p:nvSpPr>
          <p:cNvPr id="10" name="TextBox 9">
            <a:extLst>
              <a:ext uri="{FF2B5EF4-FFF2-40B4-BE49-F238E27FC236}">
                <a16:creationId xmlns:a16="http://schemas.microsoft.com/office/drawing/2014/main" id="{E682C1DF-3839-FB19-C5CE-89DDC785AE0E}"/>
              </a:ext>
            </a:extLst>
          </p:cNvPr>
          <p:cNvSpPr txBox="1"/>
          <p:nvPr/>
        </p:nvSpPr>
        <p:spPr>
          <a:xfrm>
            <a:off x="109184" y="5511594"/>
            <a:ext cx="11873808" cy="1297791"/>
          </a:xfrm>
          <a:prstGeom prst="rect">
            <a:avLst/>
          </a:prstGeom>
          <a:noFill/>
        </p:spPr>
        <p:txBody>
          <a:bodyPr wrap="square" rtlCol="0" anchor="b" anchorCtr="0">
            <a:spAutoFit/>
          </a:bodyPr>
          <a:lstStyle/>
          <a:p>
            <a:pPr marL="0" indent="0">
              <a:lnSpc>
                <a:spcPct val="100000"/>
              </a:lnSpc>
              <a:spcBef>
                <a:spcPts val="400"/>
              </a:spcBef>
            </a:pPr>
            <a:r>
              <a:rPr lang="en-US" sz="1000" baseline="0" dirty="0">
                <a:solidFill>
                  <a:schemeClr val="tx1"/>
                </a:solidFill>
                <a:latin typeface="Arial" panose="020B0604020202020204" pitchFamily="34" charset="0"/>
                <a:cs typeface="Arial" panose="020B0604020202020204" pitchFamily="34" charset="0"/>
              </a:rPr>
              <a:t>Note: A treatment emergent adverse event (TEAE) is defined as an event that first occurs or worsens in severity on or after the date of dispensing study drug and within 30 days after the completion or withdrawal from study. For each subject, multiple TEAEs of the same grouped term are counted only once within each grouped term.</a:t>
            </a:r>
            <a:r>
              <a:rPr lang="en-US" sz="1000" baseline="0" dirty="0">
                <a:solidFill>
                  <a:srgbClr val="FF0000"/>
                </a:solidFill>
                <a:latin typeface="Arial" panose="020B0604020202020204" pitchFamily="34" charset="0"/>
                <a:cs typeface="Arial" panose="020B0604020202020204" pitchFamily="34" charset="0"/>
              </a:rPr>
              <a:t> </a:t>
            </a:r>
            <a:r>
              <a:rPr lang="en-US" sz="1000" baseline="0" dirty="0">
                <a:solidFill>
                  <a:schemeClr val="tx1"/>
                </a:solidFill>
                <a:latin typeface="Arial" panose="020B0604020202020204" pitchFamily="34" charset="0"/>
                <a:cs typeface="Arial" panose="020B0604020202020204" pitchFamily="34" charset="0"/>
              </a:rPr>
              <a:t>Events that were positively adjudicated as clinical endpoints are not included.</a:t>
            </a:r>
          </a:p>
          <a:p>
            <a:pPr marL="0" indent="0">
              <a:lnSpc>
                <a:spcPct val="100000"/>
              </a:lnSpc>
              <a:spcBef>
                <a:spcPts val="300"/>
              </a:spcBef>
            </a:pPr>
            <a:r>
              <a:rPr lang="en-US" sz="1000" baseline="0" dirty="0">
                <a:solidFill>
                  <a:schemeClr val="tx1"/>
                </a:solidFill>
                <a:latin typeface="Arial" panose="020B0604020202020204" pitchFamily="34" charset="0"/>
                <a:cs typeface="Arial" panose="020B0604020202020204" pitchFamily="34" charset="0"/>
              </a:rPr>
              <a:t>Bleeding-related TEAEs are identified by the standardized MedDRA queries of ‘Gastrointestinal </a:t>
            </a:r>
            <a:r>
              <a:rPr lang="en-US" sz="1000" baseline="0" dirty="0" err="1">
                <a:solidFill>
                  <a:schemeClr val="tx1"/>
                </a:solidFill>
                <a:latin typeface="Arial" panose="020B0604020202020204" pitchFamily="34" charset="0"/>
                <a:cs typeface="Arial" panose="020B0604020202020204" pitchFamily="34" charset="0"/>
              </a:rPr>
              <a:t>haemorrhage</a:t>
            </a:r>
            <a:r>
              <a:rPr lang="en-US" sz="1000" baseline="0" dirty="0">
                <a:solidFill>
                  <a:schemeClr val="tx1"/>
                </a:solidFill>
                <a:latin typeface="Arial" panose="020B0604020202020204" pitchFamily="34" charset="0"/>
                <a:cs typeface="Arial" panose="020B0604020202020204" pitchFamily="34" charset="0"/>
              </a:rPr>
              <a:t>’, ‘Central Nervous System </a:t>
            </a:r>
            <a:r>
              <a:rPr lang="en-US" sz="1000" baseline="0" dirty="0" err="1">
                <a:solidFill>
                  <a:schemeClr val="tx1"/>
                </a:solidFill>
                <a:latin typeface="Arial" panose="020B0604020202020204" pitchFamily="34" charset="0"/>
                <a:cs typeface="Arial" panose="020B0604020202020204" pitchFamily="34" charset="0"/>
              </a:rPr>
              <a:t>haemorrhages</a:t>
            </a:r>
            <a:r>
              <a:rPr lang="en-US" sz="1000" baseline="0" dirty="0">
                <a:solidFill>
                  <a:schemeClr val="tx1"/>
                </a:solidFill>
                <a:latin typeface="Arial" panose="020B0604020202020204" pitchFamily="34" charset="0"/>
                <a:cs typeface="Arial" panose="020B0604020202020204" pitchFamily="34" charset="0"/>
              </a:rPr>
              <a:t> and cerebrovascular conditions’ and ‘</a:t>
            </a:r>
            <a:r>
              <a:rPr lang="en-US" sz="1000" baseline="0" dirty="0" err="1">
                <a:solidFill>
                  <a:schemeClr val="tx1"/>
                </a:solidFill>
                <a:latin typeface="Arial" panose="020B0604020202020204" pitchFamily="34" charset="0"/>
                <a:cs typeface="Arial" panose="020B0604020202020204" pitchFamily="34" charset="0"/>
              </a:rPr>
              <a:t>Haemorrhage</a:t>
            </a:r>
            <a:r>
              <a:rPr lang="en-US" sz="1000" baseline="0" dirty="0">
                <a:solidFill>
                  <a:schemeClr val="tx1"/>
                </a:solidFill>
                <a:latin typeface="Arial" panose="020B0604020202020204" pitchFamily="34" charset="0"/>
                <a:cs typeface="Arial" panose="020B0604020202020204" pitchFamily="34" charset="0"/>
              </a:rPr>
              <a:t> terms (excl laboratory terms)’.</a:t>
            </a:r>
          </a:p>
          <a:p>
            <a:pPr marL="0" indent="0">
              <a:lnSpc>
                <a:spcPct val="100000"/>
              </a:lnSpc>
              <a:spcBef>
                <a:spcPts val="300"/>
              </a:spcBef>
            </a:pPr>
            <a:r>
              <a:rPr lang="en-US" sz="1000" baseline="0" dirty="0">
                <a:solidFill>
                  <a:schemeClr val="tx1"/>
                </a:solidFill>
                <a:latin typeface="Arial" panose="020B0604020202020204" pitchFamily="34" charset="0"/>
                <a:cs typeface="Arial" panose="020B0604020202020204" pitchFamily="34" charset="0"/>
              </a:rPr>
              <a:t>Note: Hemorrhagic stroke is an adjudicated endpoint.</a:t>
            </a:r>
            <a:endParaRPr lang="nb-NO" b="1" dirty="0">
              <a:solidFill>
                <a:prstClr val="black"/>
              </a:solidFill>
              <a:latin typeface="Arial" panose="020B0604020202020204" pitchFamily="34" charset="0"/>
              <a:cs typeface="Arial" panose="020B0604020202020204" pitchFamily="34" charset="0"/>
            </a:endParaRPr>
          </a:p>
          <a:p>
            <a:pPr lvl="0">
              <a:spcBef>
                <a:spcPts val="400"/>
              </a:spcBef>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2444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2">
            <a:extLst>
              <a:ext uri="{FF2B5EF4-FFF2-40B4-BE49-F238E27FC236}">
                <a16:creationId xmlns:a16="http://schemas.microsoft.com/office/drawing/2014/main" id="{D7D83190-AC02-BAB0-07DA-EF51BAE29C02}"/>
              </a:ext>
            </a:extLst>
          </p:cNvPr>
          <p:cNvGraphicFramePr>
            <a:graphicFrameLocks noGrp="1"/>
          </p:cNvGraphicFramePr>
          <p:nvPr/>
        </p:nvGraphicFramePr>
        <p:xfrm>
          <a:off x="786287" y="1924013"/>
          <a:ext cx="10619427" cy="3084576"/>
        </p:xfrm>
        <a:graphic>
          <a:graphicData uri="http://schemas.openxmlformats.org/drawingml/2006/table">
            <a:tbl>
              <a:tblPr firstRow="1" bandRow="1">
                <a:tableStyleId>{2D5ABB26-0587-4C30-8999-92F81FD0307C}</a:tableStyleId>
              </a:tblPr>
              <a:tblGrid>
                <a:gridCol w="4781654">
                  <a:extLst>
                    <a:ext uri="{9D8B030D-6E8A-4147-A177-3AD203B41FA5}">
                      <a16:colId xmlns:a16="http://schemas.microsoft.com/office/drawing/2014/main" val="20000"/>
                    </a:ext>
                  </a:extLst>
                </a:gridCol>
                <a:gridCol w="1719032">
                  <a:extLst>
                    <a:ext uri="{9D8B030D-6E8A-4147-A177-3AD203B41FA5}">
                      <a16:colId xmlns:a16="http://schemas.microsoft.com/office/drawing/2014/main" val="3494856570"/>
                    </a:ext>
                  </a:extLst>
                </a:gridCol>
                <a:gridCol w="1371214">
                  <a:extLst>
                    <a:ext uri="{9D8B030D-6E8A-4147-A177-3AD203B41FA5}">
                      <a16:colId xmlns:a16="http://schemas.microsoft.com/office/drawing/2014/main" val="20002"/>
                    </a:ext>
                  </a:extLst>
                </a:gridCol>
                <a:gridCol w="1371214">
                  <a:extLst>
                    <a:ext uri="{9D8B030D-6E8A-4147-A177-3AD203B41FA5}">
                      <a16:colId xmlns:a16="http://schemas.microsoft.com/office/drawing/2014/main" val="20003"/>
                    </a:ext>
                  </a:extLst>
                </a:gridCol>
                <a:gridCol w="1376313">
                  <a:extLst>
                    <a:ext uri="{9D8B030D-6E8A-4147-A177-3AD203B41FA5}">
                      <a16:colId xmlns:a16="http://schemas.microsoft.com/office/drawing/2014/main" val="20004"/>
                    </a:ext>
                  </a:extLst>
                </a:gridCol>
              </a:tblGrid>
              <a:tr h="0">
                <a:tc>
                  <a:txBody>
                    <a:bodyPr/>
                    <a:lstStyle/>
                    <a:p>
                      <a:pPr>
                        <a:lnSpc>
                          <a:spcPct val="100000"/>
                        </a:lnSpc>
                      </a:pPr>
                      <a:endParaRPr sz="1400" dirty="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335" algn="ctr">
                        <a:lnSpc>
                          <a:spcPct val="100000"/>
                        </a:lnSpc>
                      </a:pPr>
                      <a:r>
                        <a:rPr lang="en-US" sz="1400" b="1" dirty="0">
                          <a:solidFill>
                            <a:schemeClr val="tx1"/>
                          </a:solidFill>
                          <a:latin typeface="Arial" panose="020B0604020202020204" pitchFamily="34" charset="0"/>
                          <a:cs typeface="Arial" panose="020B0604020202020204" pitchFamily="34" charset="0"/>
                        </a:rPr>
                        <a:t>Icosapent</a:t>
                      </a:r>
                      <a:r>
                        <a:rPr lang="en-US" sz="1400" b="1" spc="95" dirty="0">
                          <a:solidFill>
                            <a:schemeClr val="tx1"/>
                          </a:solidFill>
                          <a:latin typeface="Arial" panose="020B0604020202020204" pitchFamily="34" charset="0"/>
                          <a:cs typeface="Arial" panose="020B0604020202020204" pitchFamily="34" charset="0"/>
                        </a:rPr>
                        <a:t> </a:t>
                      </a:r>
                      <a:r>
                        <a:rPr lang="en-US" sz="1400" b="1" spc="-20" dirty="0">
                          <a:solidFill>
                            <a:schemeClr val="tx1"/>
                          </a:solidFill>
                          <a:latin typeface="Arial" panose="020B0604020202020204" pitchFamily="34" charset="0"/>
                          <a:cs typeface="Arial" panose="020B0604020202020204" pitchFamily="34" charset="0"/>
                        </a:rPr>
                        <a:t>Ethyl</a:t>
                      </a:r>
                      <a:endParaRPr lang="en-US" sz="1400" dirty="0">
                        <a:solidFill>
                          <a:schemeClr val="tx1"/>
                        </a:solidFill>
                        <a:latin typeface="Arial" panose="020B0604020202020204" pitchFamily="34" charset="0"/>
                        <a:cs typeface="Arial" panose="020B0604020202020204" pitchFamily="34" charset="0"/>
                      </a:endParaRPr>
                    </a:p>
                    <a:p>
                      <a:pPr marL="12700" algn="ctr">
                        <a:lnSpc>
                          <a:spcPct val="100000"/>
                        </a:lnSpc>
                        <a:spcBef>
                          <a:spcPts val="30"/>
                        </a:spcBef>
                      </a:pPr>
                      <a:r>
                        <a:rPr lang="en-US" sz="1400" b="1" spc="-10" dirty="0">
                          <a:solidFill>
                            <a:schemeClr val="tx1"/>
                          </a:solidFill>
                          <a:latin typeface="Arial" panose="020B0604020202020204" pitchFamily="34" charset="0"/>
                          <a:cs typeface="Arial" panose="020B0604020202020204" pitchFamily="34" charset="0"/>
                        </a:rPr>
                        <a:t>(N=287)</a:t>
                      </a:r>
                      <a:endParaRPr lang="en-US" sz="1400" dirty="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dirty="0">
                          <a:solidFill>
                            <a:schemeClr val="tx1"/>
                          </a:solidFill>
                          <a:latin typeface="Arial" panose="020B0604020202020204" pitchFamily="34" charset="0"/>
                          <a:cs typeface="Arial" panose="020B0604020202020204" pitchFamily="34" charset="0"/>
                        </a:rPr>
                        <a:t>Placebo</a:t>
                      </a:r>
                      <a:endParaRPr sz="1400"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dirty="0">
                          <a:solidFill>
                            <a:schemeClr val="tx1"/>
                          </a:solidFill>
                          <a:latin typeface="Arial" panose="020B0604020202020204" pitchFamily="34" charset="0"/>
                          <a:cs typeface="Arial" panose="020B0604020202020204" pitchFamily="34" charset="0"/>
                        </a:rPr>
                        <a:t>(N=</a:t>
                      </a:r>
                      <a:r>
                        <a:rPr lang="en-US" sz="1400" b="1" spc="-10" dirty="0">
                          <a:solidFill>
                            <a:schemeClr val="tx1"/>
                          </a:solidFill>
                          <a:latin typeface="Arial" panose="020B0604020202020204" pitchFamily="34" charset="0"/>
                          <a:cs typeface="Arial" panose="020B0604020202020204" pitchFamily="34" charset="0"/>
                        </a:rPr>
                        <a:t>297</a:t>
                      </a:r>
                      <a:r>
                        <a:rPr sz="1400" b="1" spc="-10" dirty="0">
                          <a:solidFill>
                            <a:schemeClr val="tx1"/>
                          </a:solidFill>
                          <a:latin typeface="Arial" panose="020B0604020202020204" pitchFamily="34" charset="0"/>
                          <a:cs typeface="Arial" panose="020B0604020202020204" pitchFamily="34" charset="0"/>
                        </a:rPr>
                        <a:t>)</a:t>
                      </a:r>
                      <a:endParaRPr sz="1400" dirty="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lnSpc>
                          <a:spcPct val="100000"/>
                        </a:lnSpc>
                      </a:pPr>
                      <a:r>
                        <a:rPr sz="1400" b="1" spc="-10" dirty="0">
                          <a:solidFill>
                            <a:schemeClr val="tx1"/>
                          </a:solidFill>
                          <a:latin typeface="Arial" panose="020B0604020202020204" pitchFamily="34" charset="0"/>
                          <a:cs typeface="Arial" panose="020B0604020202020204" pitchFamily="34" charset="0"/>
                        </a:rPr>
                        <a:t>Overall</a:t>
                      </a:r>
                      <a:endParaRPr sz="1400"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30"/>
                        </a:spcBef>
                      </a:pPr>
                      <a:r>
                        <a:rPr sz="1400" b="1" spc="-10" dirty="0">
                          <a:solidFill>
                            <a:schemeClr val="tx1"/>
                          </a:solidFill>
                          <a:latin typeface="Arial" panose="020B0604020202020204" pitchFamily="34" charset="0"/>
                          <a:cs typeface="Arial" panose="020B0604020202020204" pitchFamily="34" charset="0"/>
                        </a:rPr>
                        <a:t>(N=</a:t>
                      </a:r>
                      <a:r>
                        <a:rPr lang="en-US" sz="1400" b="1" spc="-10" dirty="0">
                          <a:solidFill>
                            <a:schemeClr val="tx1"/>
                          </a:solidFill>
                          <a:latin typeface="Arial" panose="020B0604020202020204" pitchFamily="34" charset="0"/>
                          <a:cs typeface="Arial" panose="020B0604020202020204" pitchFamily="34" charset="0"/>
                        </a:rPr>
                        <a:t>584</a:t>
                      </a:r>
                      <a:r>
                        <a:rPr sz="1400" b="1" spc="-10" dirty="0">
                          <a:solidFill>
                            <a:schemeClr val="tx1"/>
                          </a:solidFill>
                          <a:latin typeface="Arial" panose="020B0604020202020204" pitchFamily="34" charset="0"/>
                          <a:cs typeface="Arial" panose="020B0604020202020204" pitchFamily="34" charset="0"/>
                        </a:rPr>
                        <a:t>)</a:t>
                      </a:r>
                      <a:endParaRPr sz="1400" dirty="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defTabSz="914400" rtl="0" eaLnBrk="1" latinLnBrk="0" hangingPunct="1">
                        <a:lnSpc>
                          <a:spcPct val="100000"/>
                        </a:lnSpc>
                        <a:spcBef>
                          <a:spcPts val="10"/>
                        </a:spcBef>
                      </a:pPr>
                      <a:r>
                        <a:rPr lang="en-US" sz="1400" b="1" kern="1200" spc="-10">
                          <a:solidFill>
                            <a:schemeClr val="tx1"/>
                          </a:solidFill>
                          <a:latin typeface="Arial" panose="020B0604020202020204" pitchFamily="34" charset="0"/>
                          <a:ea typeface="+mn-ea"/>
                          <a:cs typeface="Arial" panose="020B0604020202020204" pitchFamily="34" charset="0"/>
                        </a:rPr>
                        <a:t>Fisher’s Exact </a:t>
                      </a:r>
                    </a:p>
                    <a:p>
                      <a:pPr marL="4445" algn="ctr" defTabSz="914400" rtl="0" eaLnBrk="1" latinLnBrk="0" hangingPunct="1">
                        <a:lnSpc>
                          <a:spcPct val="100000"/>
                        </a:lnSpc>
                      </a:pPr>
                      <a:r>
                        <a:rPr sz="1400" b="1" kern="1200" spc="-10">
                          <a:solidFill>
                            <a:schemeClr val="tx1"/>
                          </a:solidFill>
                          <a:latin typeface="Arial" panose="020B0604020202020204" pitchFamily="34" charset="0"/>
                          <a:ea typeface="+mn-ea"/>
                          <a:cs typeface="Arial" panose="020B0604020202020204" pitchFamily="34" charset="0"/>
                        </a:rPr>
                        <a:t>P-val</a:t>
                      </a:r>
                      <a:r>
                        <a:rPr sz="1400" b="1" spc="-10">
                          <a:solidFill>
                            <a:schemeClr val="tx1"/>
                          </a:solidFill>
                          <a:latin typeface="Arial" panose="020B0604020202020204" pitchFamily="34" charset="0"/>
                          <a:cs typeface="Arial" panose="020B0604020202020204" pitchFamily="34" charset="0"/>
                        </a:rPr>
                        <a:t>ue</a:t>
                      </a:r>
                      <a:endParaRPr sz="1400">
                        <a:solidFill>
                          <a:schemeClr val="tx1"/>
                        </a:solidFill>
                        <a:latin typeface="Arial" panose="020B0604020202020204" pitchFamily="34" charset="0"/>
                        <a:cs typeface="Arial" panose="020B0604020202020204" pitchFamily="34" charset="0"/>
                      </a:endParaRPr>
                    </a:p>
                  </a:txBody>
                  <a:tcPr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lang="en-US" sz="1400" i="1">
                          <a:solidFill>
                            <a:schemeClr val="tx1"/>
                          </a:solidFill>
                          <a:latin typeface="Arial" panose="020B0604020202020204" pitchFamily="34" charset="0"/>
                          <a:cs typeface="Arial" panose="020B0604020202020204" pitchFamily="34" charset="0"/>
                        </a:rPr>
                        <a:t>n (%)</a:t>
                      </a:r>
                    </a:p>
                  </a:txBody>
                  <a:tcPr anchor="ct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indent="0" algn="ctr">
                        <a:lnSpc>
                          <a:spcPct val="100000"/>
                        </a:lnSpc>
                        <a:spcBef>
                          <a:spcPts val="290"/>
                        </a:spcBef>
                      </a:pPr>
                      <a:r>
                        <a:rPr sz="1400" i="1">
                          <a:solidFill>
                            <a:schemeClr val="tx1"/>
                          </a:solidFill>
                          <a:latin typeface="Arial" panose="020B0604020202020204" pitchFamily="34" charset="0"/>
                          <a:cs typeface="Arial" panose="020B0604020202020204" pitchFamily="34" charset="0"/>
                        </a:rPr>
                        <a:t>n</a:t>
                      </a:r>
                      <a:r>
                        <a:rPr sz="1400" i="1" spc="15">
                          <a:solidFill>
                            <a:schemeClr val="tx1"/>
                          </a:solidFill>
                          <a:latin typeface="Arial" panose="020B0604020202020204" pitchFamily="34" charset="0"/>
                          <a:cs typeface="Arial" panose="020B0604020202020204" pitchFamily="34" charset="0"/>
                        </a:rPr>
                        <a:t> </a:t>
                      </a:r>
                      <a:r>
                        <a:rPr sz="1400" i="1" spc="-25">
                          <a:solidFill>
                            <a:schemeClr val="tx1"/>
                          </a:solidFill>
                          <a:latin typeface="Arial" panose="020B0604020202020204" pitchFamily="34" charset="0"/>
                          <a:cs typeface="Arial" panose="020B0604020202020204" pitchFamily="34" charset="0"/>
                        </a:rPr>
                        <a:t>(%)</a:t>
                      </a:r>
                      <a:endParaRPr sz="140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nSpc>
                          <a:spcPct val="100000"/>
                        </a:lnSpc>
                      </a:pPr>
                      <a:endParaRPr sz="140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marL="57150" indent="0">
                        <a:lnSpc>
                          <a:spcPct val="100000"/>
                        </a:lnSpc>
                        <a:spcBef>
                          <a:spcPts val="635"/>
                        </a:spcBef>
                      </a:pPr>
                      <a:r>
                        <a:rPr lang="en-US" sz="1400" dirty="0">
                          <a:solidFill>
                            <a:schemeClr val="tx1"/>
                          </a:solidFill>
                          <a:latin typeface="Arial" panose="020B0604020202020204" pitchFamily="34" charset="0"/>
                          <a:cs typeface="Arial" panose="020B0604020202020204" pitchFamily="34" charset="0"/>
                        </a:rPr>
                        <a:t>Subjects with Any Bleeding TEAE or Hemorrhagic Stroke</a:t>
                      </a:r>
                    </a:p>
                  </a:txBody>
                  <a:tcPr>
                    <a:solidFill>
                      <a:schemeClr val="bg1">
                        <a:lumMod val="95000"/>
                      </a:schemeClr>
                    </a:solidFill>
                  </a:tcPr>
                </a:tc>
                <a:tc>
                  <a:txBody>
                    <a:bodyPr/>
                    <a:lstStyle/>
                    <a:p>
                      <a:pPr marL="4445" marR="0" lvl="0" indent="0" algn="ctr" defTabSz="914400" rtl="0" eaLnBrk="1" fontAlgn="auto" latinLnBrk="0" hangingPunct="1">
                        <a:lnSpc>
                          <a:spcPct val="100000"/>
                        </a:lnSpc>
                        <a:spcBef>
                          <a:spcPts val="635"/>
                        </a:spcBef>
                        <a:spcAft>
                          <a:spcPts val="0"/>
                        </a:spcAft>
                        <a:buClrTx/>
                        <a:buSzTx/>
                        <a:buFontTx/>
                        <a:buNone/>
                        <a:tabLst/>
                        <a:defRPr/>
                      </a:pPr>
                      <a:endParaRPr lang="en-US"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defTabSz="914400" rtl="0" eaLnBrk="1" latinLnBrk="0" hangingPunct="1">
                        <a:lnSpc>
                          <a:spcPct val="100000"/>
                        </a:lnSpc>
                        <a:spcBef>
                          <a:spcPts val="635"/>
                        </a:spcBef>
                      </a:pPr>
                      <a:endParaRPr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defTabSz="914400" rtl="0" eaLnBrk="1" latinLnBrk="0" hangingPunct="1">
                        <a:lnSpc>
                          <a:spcPct val="100000"/>
                        </a:lnSpc>
                        <a:spcBef>
                          <a:spcPts val="635"/>
                        </a:spcBef>
                      </a:pPr>
                      <a:endParaRPr sz="1400" kern="1200" spc="-10">
                        <a:solidFill>
                          <a:schemeClr val="tx1"/>
                        </a:solidFill>
                        <a:latin typeface="Arial" panose="020B0604020202020204" pitchFamily="34" charset="0"/>
                        <a:ea typeface="+mn-ea"/>
                        <a:cs typeface="Arial" panose="020B0604020202020204" pitchFamily="34" charset="0"/>
                      </a:endParaRPr>
                    </a:p>
                  </a:txBody>
                  <a:tcPr anchor="ctr">
                    <a:solidFill>
                      <a:schemeClr val="bg1">
                        <a:lumMod val="95000"/>
                      </a:schemeClr>
                    </a:solidFill>
                  </a:tcPr>
                </a:tc>
                <a:tc>
                  <a:txBody>
                    <a:bodyPr/>
                    <a:lstStyle/>
                    <a:p>
                      <a:pPr marL="4445" algn="ctr">
                        <a:lnSpc>
                          <a:spcPct val="100000"/>
                        </a:lnSpc>
                        <a:spcBef>
                          <a:spcPts val="635"/>
                        </a:spcBef>
                      </a:pPr>
                      <a:endParaRPr lang="en-US" sz="1400" spc="-1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2"/>
                  </a:ext>
                </a:extLst>
              </a:tr>
              <a:tr h="0">
                <a:tc>
                  <a:txBody>
                    <a:bodyPr/>
                    <a:lstStyle/>
                    <a:p>
                      <a:pPr marL="57150" indent="0">
                        <a:lnSpc>
                          <a:spcPct val="100000"/>
                        </a:lnSpc>
                        <a:spcBef>
                          <a:spcPts val="550"/>
                        </a:spcBef>
                      </a:pPr>
                      <a:r>
                        <a:rPr lang="en-US" sz="1400" dirty="0">
                          <a:solidFill>
                            <a:schemeClr val="tx1"/>
                          </a:solidFill>
                          <a:latin typeface="Arial" panose="020B0604020202020204" pitchFamily="34" charset="0"/>
                          <a:cs typeface="Arial" panose="020B0604020202020204" pitchFamily="34" charset="0"/>
                        </a:rPr>
                        <a:t>    All Bleeding TEAEs</a:t>
                      </a:r>
                    </a:p>
                  </a:txBody>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22 (7.7)</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28 (9.4)</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50 (8.6)</a:t>
                      </a:r>
                    </a:p>
                  </a:txBody>
                  <a:tcPr marL="635" marR="635" marT="0" marB="0" anchor="ct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0.46</a:t>
                      </a:r>
                    </a:p>
                  </a:txBody>
                  <a:tcPr marL="635" marR="635" marT="0" marB="0" anchor="ctr"/>
                </a:tc>
                <a:extLst>
                  <a:ext uri="{0D108BD9-81ED-4DB2-BD59-A6C34878D82A}">
                    <a16:rowId xmlns:a16="http://schemas.microsoft.com/office/drawing/2014/main" val="10003"/>
                  </a:ext>
                </a:extLst>
              </a:tr>
              <a:tr h="0">
                <a:tc>
                  <a:txBody>
                    <a:bodyPr/>
                    <a:lstStyle/>
                    <a:p>
                      <a:pPr marL="57150" indent="0">
                        <a:lnSpc>
                          <a:spcPct val="100000"/>
                        </a:lnSpc>
                        <a:spcBef>
                          <a:spcPts val="550"/>
                        </a:spcBef>
                      </a:pPr>
                      <a:r>
                        <a:rPr lang="en-US" sz="1400" kern="1200" dirty="0">
                          <a:solidFill>
                            <a:schemeClr val="tx1"/>
                          </a:solidFill>
                          <a:latin typeface="Arial" panose="020B0604020202020204" pitchFamily="34" charset="0"/>
                          <a:ea typeface="+mn-ea"/>
                          <a:cs typeface="Arial" panose="020B0604020202020204" pitchFamily="34" charset="0"/>
                        </a:rPr>
                        <a:t>        Bleeding SAEs</a:t>
                      </a:r>
                    </a:p>
                  </a:txBody>
                  <a:tcP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5 (1.7)</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11 (3.7)</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16 (2.7)</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0.20</a:t>
                      </a:r>
                    </a:p>
                  </a:txBody>
                  <a:tcPr marL="635" marR="635" marT="0" marB="0" anchor="ctr">
                    <a:noFill/>
                  </a:tcPr>
                </a:tc>
                <a:extLst>
                  <a:ext uri="{0D108BD9-81ED-4DB2-BD59-A6C34878D82A}">
                    <a16:rowId xmlns:a16="http://schemas.microsoft.com/office/drawing/2014/main" val="2894558522"/>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dirty="0">
                          <a:solidFill>
                            <a:schemeClr val="tx1"/>
                          </a:solidFill>
                          <a:latin typeface="Arial" panose="020B0604020202020204" pitchFamily="34" charset="0"/>
                          <a:ea typeface="+mn-ea"/>
                          <a:cs typeface="Arial" panose="020B0604020202020204" pitchFamily="34" charset="0"/>
                        </a:rPr>
                        <a:t>            Gastrointestinal Bleeding</a:t>
                      </a:r>
                    </a:p>
                  </a:txBody>
                  <a:tcP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2 (0.7)</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7 (2.4)</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9 (1.5)</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0.18</a:t>
                      </a:r>
                    </a:p>
                  </a:txBody>
                  <a:tcPr marL="635" marR="635" marT="0" marB="0" anchor="ctr">
                    <a:noFill/>
                  </a:tcPr>
                </a:tc>
                <a:extLst>
                  <a:ext uri="{0D108BD9-81ED-4DB2-BD59-A6C34878D82A}">
                    <a16:rowId xmlns:a16="http://schemas.microsoft.com/office/drawing/2014/main" val="33869957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dirty="0">
                          <a:solidFill>
                            <a:schemeClr val="tx1"/>
                          </a:solidFill>
                          <a:latin typeface="Arial" panose="020B0604020202020204" pitchFamily="34" charset="0"/>
                          <a:ea typeface="+mn-ea"/>
                          <a:cs typeface="Arial" panose="020B0604020202020204" pitchFamily="34" charset="0"/>
                        </a:rPr>
                        <a:t>            Central Nervous System Bleeding</a:t>
                      </a:r>
                    </a:p>
                  </a:txBody>
                  <a:tcP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 (0.0)</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 (0.3)</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 (0.2)</a:t>
                      </a:r>
                    </a:p>
                  </a:txBody>
                  <a:tcPr marL="635" marR="635" marT="0" marB="0" anchor="c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1.00</a:t>
                      </a:r>
                    </a:p>
                  </a:txBody>
                  <a:tcPr marL="635" marR="635" marT="0" marB="0" anchor="ctr">
                    <a:noFill/>
                  </a:tcPr>
                </a:tc>
                <a:extLst>
                  <a:ext uri="{0D108BD9-81ED-4DB2-BD59-A6C34878D82A}">
                    <a16:rowId xmlns:a16="http://schemas.microsoft.com/office/drawing/2014/main" val="427799059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dirty="0">
                          <a:solidFill>
                            <a:schemeClr val="tx1"/>
                          </a:solidFill>
                          <a:latin typeface="Arial" panose="020B0604020202020204" pitchFamily="34" charset="0"/>
                          <a:ea typeface="+mn-ea"/>
                          <a:cs typeface="Arial" panose="020B0604020202020204" pitchFamily="34" charset="0"/>
                        </a:rPr>
                        <a:t>            Other Bleeding</a:t>
                      </a:r>
                    </a:p>
                  </a:txBody>
                  <a:tcPr>
                    <a:lnB>
                      <a:noFill/>
                    </a:lnB>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3 (1.0)</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3 (1.0)</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6 (1.0)</a:t>
                      </a:r>
                    </a:p>
                  </a:txBody>
                  <a:tcPr marL="635" marR="635" marT="0" marB="0" anchor="ctr">
                    <a:lnB>
                      <a:noFill/>
                    </a:lnB>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1.00</a:t>
                      </a:r>
                    </a:p>
                  </a:txBody>
                  <a:tcPr marL="635" marR="635" marT="0" marB="0" anchor="ctr">
                    <a:lnB>
                      <a:noFill/>
                    </a:lnB>
                  </a:tcPr>
                </a:tc>
                <a:extLst>
                  <a:ext uri="{0D108BD9-81ED-4DB2-BD59-A6C34878D82A}">
                    <a16:rowId xmlns:a16="http://schemas.microsoft.com/office/drawing/2014/main" val="1137944238"/>
                  </a:ext>
                </a:extLst>
              </a:tr>
              <a:tr h="0">
                <a:tc>
                  <a:txBody>
                    <a:bodyPr/>
                    <a:lstStyle/>
                    <a:p>
                      <a:pPr marL="57150" marR="0" lvl="0" indent="0" algn="l" defTabSz="914400" rtl="0" eaLnBrk="1" fontAlgn="auto" latinLnBrk="0" hangingPunct="1">
                        <a:lnSpc>
                          <a:spcPct val="100000"/>
                        </a:lnSpc>
                        <a:spcBef>
                          <a:spcPts val="550"/>
                        </a:spcBef>
                        <a:spcAft>
                          <a:spcPts val="0"/>
                        </a:spcAft>
                        <a:buClrTx/>
                        <a:buSzTx/>
                        <a:buFontTx/>
                        <a:buNone/>
                        <a:tabLst/>
                        <a:defRPr/>
                      </a:pPr>
                      <a:r>
                        <a:rPr lang="en-US" sz="1400" kern="1200" dirty="0">
                          <a:solidFill>
                            <a:schemeClr val="tx1"/>
                          </a:solidFill>
                          <a:latin typeface="Arial" panose="020B0604020202020204" pitchFamily="34" charset="0"/>
                          <a:ea typeface="+mn-ea"/>
                          <a:cs typeface="Arial" panose="020B0604020202020204" pitchFamily="34" charset="0"/>
                        </a:rPr>
                        <a:t>    Hemorrhagic Stroke</a:t>
                      </a:r>
                    </a:p>
                  </a:txBody>
                  <a:tcPr marB="173736">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 (0.0)</a:t>
                      </a:r>
                    </a:p>
                  </a:txBody>
                  <a:tcPr marL="635" marR="635"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 (0.0)</a:t>
                      </a:r>
                    </a:p>
                  </a:txBody>
                  <a:tcPr marL="635" marR="635"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marR="0" algn="ctr" defTabSz="914400" rtl="0" eaLnBrk="1" latinLnBrk="0" hangingPunct="1">
                        <a:lnSpc>
                          <a:spcPct val="100000"/>
                        </a:lnSpc>
                        <a:spcBef>
                          <a:spcPts val="635"/>
                        </a:spcBef>
                        <a:spcAft>
                          <a:spcPts val="5"/>
                        </a:spcAft>
                      </a:pPr>
                      <a:r>
                        <a:rPr lang="en-US" sz="1400" kern="1200" spc="-10" dirty="0">
                          <a:solidFill>
                            <a:schemeClr val="tx1"/>
                          </a:solidFill>
                          <a:latin typeface="Arial" panose="020B0604020202020204" pitchFamily="34" charset="0"/>
                          <a:ea typeface="+mn-ea"/>
                          <a:cs typeface="Arial" panose="020B0604020202020204" pitchFamily="34" charset="0"/>
                        </a:rPr>
                        <a:t>0 (0.0)</a:t>
                      </a:r>
                    </a:p>
                  </a:txBody>
                  <a:tcPr marL="635" marR="635"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445" marR="0" algn="ctr" defTabSz="914400" rtl="0" eaLnBrk="1" latinLnBrk="0" hangingPunct="1">
                        <a:lnSpc>
                          <a:spcPct val="100000"/>
                        </a:lnSpc>
                        <a:spcBef>
                          <a:spcPts val="635"/>
                        </a:spcBef>
                        <a:spcAft>
                          <a:spcPts val="5"/>
                        </a:spcAft>
                      </a:pPr>
                      <a:endParaRPr lang="en-US" sz="1400" kern="1200" spc="-10" dirty="0">
                        <a:solidFill>
                          <a:schemeClr val="tx1"/>
                        </a:solidFill>
                        <a:latin typeface="Arial" panose="020B0604020202020204" pitchFamily="34" charset="0"/>
                        <a:ea typeface="+mn-ea"/>
                        <a:cs typeface="Arial" panose="020B0604020202020204" pitchFamily="34" charset="0"/>
                      </a:endParaRPr>
                    </a:p>
                  </a:txBody>
                  <a:tcPr marL="635" marR="635"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0120544"/>
                  </a:ext>
                </a:extLst>
              </a:tr>
            </a:tbl>
          </a:graphicData>
        </a:graphic>
      </p:graphicFrame>
      <p:sp>
        <p:nvSpPr>
          <p:cNvPr id="10" name="TextBox 9">
            <a:extLst>
              <a:ext uri="{FF2B5EF4-FFF2-40B4-BE49-F238E27FC236}">
                <a16:creationId xmlns:a16="http://schemas.microsoft.com/office/drawing/2014/main" id="{E682C1DF-3839-FB19-C5CE-89DDC785AE0E}"/>
              </a:ext>
            </a:extLst>
          </p:cNvPr>
          <p:cNvSpPr txBox="1"/>
          <p:nvPr/>
        </p:nvSpPr>
        <p:spPr>
          <a:xfrm>
            <a:off x="109184" y="5473122"/>
            <a:ext cx="12011098" cy="1336263"/>
          </a:xfrm>
          <a:prstGeom prst="rect">
            <a:avLst/>
          </a:prstGeom>
          <a:noFill/>
        </p:spPr>
        <p:txBody>
          <a:bodyPr wrap="square" rtlCol="0" anchor="b" anchorCtr="0">
            <a:spAutoFit/>
          </a:bodyPr>
          <a:lstStyle/>
          <a:p>
            <a:pPr marL="0" indent="0">
              <a:lnSpc>
                <a:spcPct val="100000"/>
              </a:lnSpc>
              <a:spcBef>
                <a:spcPts val="300"/>
              </a:spcBef>
            </a:pPr>
            <a:r>
              <a:rPr lang="en-US" sz="1000" dirty="0">
                <a:latin typeface="Arial" panose="020B0604020202020204" pitchFamily="34" charset="0"/>
                <a:cs typeface="Arial" panose="020B0604020202020204" pitchFamily="34" charset="0"/>
              </a:rPr>
              <a:t>Note: </a:t>
            </a:r>
            <a:r>
              <a:rPr lang="en-US" sz="1000" baseline="0" dirty="0">
                <a:solidFill>
                  <a:schemeClr val="tx1"/>
                </a:solidFill>
                <a:latin typeface="Arial" panose="020B0604020202020204" pitchFamily="34" charset="0"/>
                <a:cs typeface="Arial" panose="020B0604020202020204" pitchFamily="34" charset="0"/>
              </a:rPr>
              <a:t>Dual anti-platelet therapy is two or more anti-platelet therapies.</a:t>
            </a:r>
          </a:p>
          <a:p>
            <a:pPr marL="0" indent="0">
              <a:lnSpc>
                <a:spcPct val="100000"/>
              </a:lnSpc>
              <a:spcBef>
                <a:spcPts val="300"/>
              </a:spcBef>
            </a:pPr>
            <a:r>
              <a:rPr lang="en-US" sz="1000" baseline="0" dirty="0">
                <a:solidFill>
                  <a:schemeClr val="tx1"/>
                </a:solidFill>
                <a:latin typeface="Arial" panose="020B0604020202020204" pitchFamily="34" charset="0"/>
                <a:cs typeface="Arial" panose="020B0604020202020204" pitchFamily="34" charset="0"/>
              </a:rPr>
              <a:t>Note: A treatment emergent adverse event (TEAE) is defined as an event that first occurs or worsens in severity on or after the date of dispensing study drug and within 30 days after the completion or withdrawal from study. For each subject, multiple TEAEs of the same grouped term are counted only once within each grouped term.</a:t>
            </a:r>
            <a:r>
              <a:rPr lang="en-US" sz="1000" dirty="0">
                <a:latin typeface="Arial" panose="020B0604020202020204" pitchFamily="34" charset="0"/>
                <a:cs typeface="Arial" panose="020B0604020202020204" pitchFamily="34" charset="0"/>
              </a:rPr>
              <a:t> </a:t>
            </a:r>
            <a:r>
              <a:rPr lang="en-US" sz="1000" baseline="0" dirty="0">
                <a:solidFill>
                  <a:schemeClr val="tx1"/>
                </a:solidFill>
                <a:latin typeface="Arial" panose="020B0604020202020204" pitchFamily="34" charset="0"/>
                <a:cs typeface="Arial" panose="020B0604020202020204" pitchFamily="34" charset="0"/>
              </a:rPr>
              <a:t>Events that were positively adjudicated as clinical endpoints are not included.</a:t>
            </a:r>
          </a:p>
          <a:p>
            <a:pPr marL="0" indent="0">
              <a:lnSpc>
                <a:spcPct val="100000"/>
              </a:lnSpc>
              <a:spcBef>
                <a:spcPts val="300"/>
              </a:spcBef>
            </a:pPr>
            <a:r>
              <a:rPr lang="en-US" sz="1000" baseline="0" dirty="0">
                <a:solidFill>
                  <a:schemeClr val="tx1"/>
                </a:solidFill>
                <a:latin typeface="Arial" panose="020B0604020202020204" pitchFamily="34" charset="0"/>
                <a:cs typeface="Arial" panose="020B0604020202020204" pitchFamily="34" charset="0"/>
              </a:rPr>
              <a:t>Bleeding-related TEAEs are identified by the standardized MedDRA queries of ‘Gastrointestinal </a:t>
            </a:r>
            <a:r>
              <a:rPr lang="en-US" sz="1000" baseline="0" dirty="0" err="1">
                <a:solidFill>
                  <a:schemeClr val="tx1"/>
                </a:solidFill>
                <a:latin typeface="Arial" panose="020B0604020202020204" pitchFamily="34" charset="0"/>
                <a:cs typeface="Arial" panose="020B0604020202020204" pitchFamily="34" charset="0"/>
              </a:rPr>
              <a:t>haemorrhage</a:t>
            </a:r>
            <a:r>
              <a:rPr lang="en-US" sz="1000" baseline="0" dirty="0">
                <a:solidFill>
                  <a:schemeClr val="tx1"/>
                </a:solidFill>
                <a:latin typeface="Arial" panose="020B0604020202020204" pitchFamily="34" charset="0"/>
                <a:cs typeface="Arial" panose="020B0604020202020204" pitchFamily="34" charset="0"/>
              </a:rPr>
              <a:t>’, ‘Central Nervous System </a:t>
            </a:r>
            <a:r>
              <a:rPr lang="en-US" sz="1000" baseline="0" dirty="0" err="1">
                <a:solidFill>
                  <a:schemeClr val="tx1"/>
                </a:solidFill>
                <a:latin typeface="Arial" panose="020B0604020202020204" pitchFamily="34" charset="0"/>
                <a:cs typeface="Arial" panose="020B0604020202020204" pitchFamily="34" charset="0"/>
              </a:rPr>
              <a:t>haemorrhages</a:t>
            </a:r>
            <a:r>
              <a:rPr lang="en-US" sz="1000" baseline="0" dirty="0">
                <a:solidFill>
                  <a:schemeClr val="tx1"/>
                </a:solidFill>
                <a:latin typeface="Arial" panose="020B0604020202020204" pitchFamily="34" charset="0"/>
                <a:cs typeface="Arial" panose="020B0604020202020204" pitchFamily="34" charset="0"/>
              </a:rPr>
              <a:t> and cerebrovascular conditions’ and ‘</a:t>
            </a:r>
            <a:r>
              <a:rPr lang="en-US" sz="1000" baseline="0" dirty="0" err="1">
                <a:solidFill>
                  <a:schemeClr val="tx1"/>
                </a:solidFill>
                <a:latin typeface="Arial" panose="020B0604020202020204" pitchFamily="34" charset="0"/>
                <a:cs typeface="Arial" panose="020B0604020202020204" pitchFamily="34" charset="0"/>
              </a:rPr>
              <a:t>Haemorrhage</a:t>
            </a:r>
            <a:r>
              <a:rPr lang="en-US" sz="1000" baseline="0" dirty="0">
                <a:solidFill>
                  <a:schemeClr val="tx1"/>
                </a:solidFill>
                <a:latin typeface="Arial" panose="020B0604020202020204" pitchFamily="34" charset="0"/>
                <a:cs typeface="Arial" panose="020B0604020202020204" pitchFamily="34" charset="0"/>
              </a:rPr>
              <a:t> terms (excl laboratory terms)’.</a:t>
            </a:r>
          </a:p>
          <a:p>
            <a:pPr marL="0" indent="0">
              <a:lnSpc>
                <a:spcPct val="100000"/>
              </a:lnSpc>
              <a:spcBef>
                <a:spcPts val="300"/>
              </a:spcBef>
            </a:pPr>
            <a:r>
              <a:rPr lang="en-US" sz="1000" baseline="0" dirty="0">
                <a:solidFill>
                  <a:schemeClr val="tx1"/>
                </a:solidFill>
                <a:latin typeface="Arial" panose="020B0604020202020204" pitchFamily="34" charset="0"/>
                <a:cs typeface="Arial" panose="020B0604020202020204" pitchFamily="34" charset="0"/>
              </a:rPr>
              <a:t>Note: Hemorrhagic stroke is an adjudicated endpoint.</a:t>
            </a:r>
          </a:p>
          <a:p>
            <a:pPr lvl="0">
              <a:spcBef>
                <a:spcPts val="400"/>
              </a:spcBef>
              <a:defRPr/>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itle 1">
            <a:extLst>
              <a:ext uri="{FF2B5EF4-FFF2-40B4-BE49-F238E27FC236}">
                <a16:creationId xmlns:a16="http://schemas.microsoft.com/office/drawing/2014/main" id="{0EE46F8C-D1A7-C6C6-C723-6A65BA8C52D2}"/>
              </a:ext>
            </a:extLst>
          </p:cNvPr>
          <p:cNvSpPr txBox="1">
            <a:spLocks/>
          </p:cNvSpPr>
          <p:nvPr/>
        </p:nvSpPr>
        <p:spPr>
          <a:xfrm>
            <a:off x="146468" y="113005"/>
            <a:ext cx="11713837" cy="1339277"/>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defRPr/>
            </a:pP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Treatment Emergent Bleeding Adverse Events or Hemorrhagic Stroke Endpoints in Patients </a:t>
            </a:r>
            <a:r>
              <a:rPr lang="en-US" sz="2800" b="1" dirty="0">
                <a:latin typeface="Arial" panose="020B0604020202020204" pitchFamily="34" charset="0"/>
                <a:cs typeface="Arial" panose="020B0604020202020204" pitchFamily="34" charset="0"/>
              </a:rPr>
              <a:t>with Recent ACS &lt;12 Months on </a:t>
            </a:r>
            <a:r>
              <a:rPr kumimoji="0" lang="en-US" sz="2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Dual Anti-platelet Therapy at Baseline</a:t>
            </a:r>
          </a:p>
        </p:txBody>
      </p:sp>
    </p:spTree>
    <p:extLst>
      <p:ext uri="{BB962C8B-B14F-4D97-AF65-F5344CB8AC3E}">
        <p14:creationId xmlns:p14="http://schemas.microsoft.com/office/powerpoint/2010/main" val="234434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C227F97-77CC-4A99-A4C9-FD5E22A6A285}"/>
              </a:ext>
            </a:extLst>
          </p:cNvPr>
          <p:cNvSpPr txBox="1">
            <a:spLocks/>
          </p:cNvSpPr>
          <p:nvPr/>
        </p:nvSpPr>
        <p:spPr>
          <a:xfrm>
            <a:off x="146469" y="113006"/>
            <a:ext cx="11588496" cy="666334"/>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REDUCE-IT</a:t>
            </a:r>
            <a:r>
              <a:rPr kumimoji="0" lang="en-US" sz="3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en-US" sz="3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Design</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8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j-ea"/>
              <a:cs typeface="Arial" panose="020B0604020202020204" pitchFamily="34" charset="0"/>
            </a:endParaRPr>
          </a:p>
        </p:txBody>
      </p:sp>
      <p:sp>
        <p:nvSpPr>
          <p:cNvPr id="121" name="Rectangle 120">
            <a:extLst>
              <a:ext uri="{FF2B5EF4-FFF2-40B4-BE49-F238E27FC236}">
                <a16:creationId xmlns:a16="http://schemas.microsoft.com/office/drawing/2014/main" id="{CE5DEC95-1806-4B8F-AE47-C2EB4BC099A3}"/>
              </a:ext>
            </a:extLst>
          </p:cNvPr>
          <p:cNvSpPr/>
          <p:nvPr/>
        </p:nvSpPr>
        <p:spPr>
          <a:xfrm>
            <a:off x="146468" y="5250483"/>
            <a:ext cx="11574823" cy="977191"/>
          </a:xfrm>
          <a:prstGeom prst="rect">
            <a:avLst/>
          </a:prstGeom>
        </p:spPr>
        <p:txBody>
          <a:bodyPr wrap="square" anchor="b" anchorCtr="0">
            <a:spAutoFit/>
          </a:bodyPr>
          <a:lstStyle/>
          <a:p>
            <a:pPr marL="60325" marR="0" lvl="0" indent="-60325" algn="l" defTabSz="914400" rtl="0" eaLnBrk="1" fontAlgn="auto" latinLnBrk="0" hangingPunct="1">
              <a:lnSpc>
                <a:spcPct val="100000"/>
              </a:lnSpc>
              <a:spcBef>
                <a:spcPts val="300"/>
              </a:spcBef>
              <a:spcAft>
                <a:spcPts val="0"/>
              </a:spcAft>
              <a:buClrTx/>
              <a:buSzTx/>
              <a:buFontTx/>
              <a:buNone/>
              <a:tabLst/>
              <a:defRPr/>
            </a:pP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Due to the variability of triglycerides, a 10% allowance existed in the initial protocol, which permitted patients to be enrolled with qualifying triglycerides ≥135 mg/dL (</a:t>
            </a:r>
            <a:r>
              <a:rPr kumimoji="0" lang="en-US" sz="1000" b="0" i="0" u="none" strike="noStrike" kern="1200" cap="none" spc="0" normalizeH="0" baseline="0" noProof="0" dirty="0">
                <a:ln>
                  <a:noFill/>
                </a:ln>
                <a:effectLst/>
                <a:uLnTx/>
                <a:uFillTx/>
                <a:latin typeface="Arial"/>
                <a:ea typeface="+mn-ea"/>
                <a:cs typeface="Arial"/>
              </a:rPr>
              <a:t>≥</a:t>
            </a: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1.5</a:t>
            </a:r>
            <a:r>
              <a:rPr lang="en-US" sz="1000" dirty="0">
                <a:latin typeface="Arial" panose="020B0604020202020204" pitchFamily="34" charset="0"/>
                <a:cs typeface="Arial" panose="020B0604020202020204" pitchFamily="34" charset="0"/>
              </a:rPr>
              <a:t> mmol/L).</a:t>
            </a: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b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Protocol amendment 1 (May 2013) changed the lower limit of acceptable triglycerides from 150 mg/dL to 200 mg/dL (1.7 mmol/L to 2.3 mmol/L), with no variability allowance.</a:t>
            </a:r>
          </a:p>
          <a:p>
            <a:pPr marL="60325" marR="0" lvl="0" indent="-60325" algn="l" defTabSz="914400" rtl="0" eaLnBrk="1" fontAlgn="auto" latinLnBrk="0" hangingPunct="1">
              <a:lnSpc>
                <a:spcPct val="100000"/>
              </a:lnSpc>
              <a:spcBef>
                <a:spcPts val="300"/>
              </a:spcBef>
              <a:spcAft>
                <a:spcPts val="0"/>
              </a:spcAft>
              <a:buClrTx/>
              <a:buSzTx/>
              <a:buFontTx/>
              <a:buNone/>
              <a:tabLst/>
              <a:defRPr/>
            </a:pPr>
            <a:r>
              <a:rPr kumimoji="0" lang="en-US" sz="1000" b="0"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Median trial follow-up duration was 4.9 years (minimum 0.0, maximum 6.2 years).</a:t>
            </a:r>
          </a:p>
          <a:p>
            <a:pPr marL="60325" marR="0" lvl="0" indent="-60325" algn="l" defTabSz="914400" rtl="0" eaLnBrk="1" fontAlgn="auto" latinLnBrk="0" hangingPunct="1">
              <a:lnSpc>
                <a:spcPct val="100000"/>
              </a:lnSpc>
              <a:spcBef>
                <a:spcPts val="300"/>
              </a:spcBef>
              <a:spcAft>
                <a:spcPts val="0"/>
              </a:spcAft>
              <a:buClrTx/>
              <a:buSzTx/>
              <a:buFontTx/>
              <a:buNone/>
              <a:tabLst/>
              <a:defRPr/>
            </a:pPr>
            <a:r>
              <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CVD=cardiovascular disease; DM=diabetes mellitus; LDL-C=low density lipoprotein cholesterol; TG=triglycerides.</a:t>
            </a:r>
          </a:p>
          <a:p>
            <a:pPr marL="60325" marR="0" lvl="0" indent="-60325" algn="l" defTabSz="914400" rtl="0" eaLnBrk="1" fontAlgn="auto" latinLnBrk="0" hangingPunct="1">
              <a:lnSpc>
                <a:spcPct val="100000"/>
              </a:lnSpc>
              <a:spcBef>
                <a:spcPts val="300"/>
              </a:spcBef>
              <a:spcAft>
                <a:spcPts val="0"/>
              </a:spcAft>
              <a:buClrTx/>
              <a:buSzTx/>
              <a:buFontTx/>
              <a:buNone/>
              <a:tabLst/>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259" name="TextBox 258">
            <a:extLst>
              <a:ext uri="{FF2B5EF4-FFF2-40B4-BE49-F238E27FC236}">
                <a16:creationId xmlns:a16="http://schemas.microsoft.com/office/drawing/2014/main" id="{AADE06AF-C9E2-4D11-8438-1AE5BDF5F8F4}"/>
              </a:ext>
            </a:extLst>
          </p:cNvPr>
          <p:cNvSpPr txBox="1"/>
          <p:nvPr/>
        </p:nvSpPr>
        <p:spPr>
          <a:xfrm>
            <a:off x="146468" y="6232303"/>
            <a:ext cx="11790428" cy="577081"/>
          </a:xfrm>
          <a:prstGeom prst="rect">
            <a:avLst/>
          </a:prstGeom>
          <a:noFill/>
        </p:spPr>
        <p:txBody>
          <a:bodyPr wrap="square"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Bhatt DL, Steg PG, Brinton EA, et al; on behalf of the REDUCE-IT Investigators. Rationale and design of REDUCE-IT: </a:t>
            </a:r>
            <a:br>
              <a:rPr kumimoji="0" lang="en-US" sz="105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br>
            <a:r>
              <a:rPr kumimoji="0" lang="en-US" sz="105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Reduction of Cardiovascular Events with Icosapent Ethyl–Intervention Trial. </a:t>
            </a:r>
            <a:r>
              <a:rPr kumimoji="0" lang="en-US" sz="1050" i="1"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Clin </a:t>
            </a:r>
            <a:r>
              <a:rPr kumimoji="0" lang="en-US" sz="1050" i="1" u="none" strike="noStrike" kern="1200" cap="none" spc="0" normalizeH="0" baseline="0" noProof="0" err="1">
                <a:ln>
                  <a:noFill/>
                </a:ln>
                <a:effectLst/>
                <a:uLnTx/>
                <a:uFillTx/>
                <a:latin typeface="Arial" panose="020B0604020202020204" pitchFamily="34" charset="0"/>
                <a:ea typeface="+mn-ea"/>
                <a:cs typeface="Arial" panose="020B0604020202020204" pitchFamily="34" charset="0"/>
              </a:rPr>
              <a:t>Cardiol</a:t>
            </a:r>
            <a:r>
              <a:rPr kumimoji="0" lang="en-US" sz="105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2017;40:138-148.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REDUCE-IT ClinicalTrials.gov number, NCT01492361. </a:t>
            </a:r>
          </a:p>
        </p:txBody>
      </p:sp>
      <p:sp>
        <p:nvSpPr>
          <p:cNvPr id="130" name="object 30">
            <a:extLst>
              <a:ext uri="{FF2B5EF4-FFF2-40B4-BE49-F238E27FC236}">
                <a16:creationId xmlns:a16="http://schemas.microsoft.com/office/drawing/2014/main" id="{04C108E8-5B9E-4B25-AC73-4889F10DD900}"/>
              </a:ext>
            </a:extLst>
          </p:cNvPr>
          <p:cNvSpPr txBox="1"/>
          <p:nvPr/>
        </p:nvSpPr>
        <p:spPr>
          <a:xfrm>
            <a:off x="253661" y="861339"/>
            <a:ext cx="1672046" cy="2711420"/>
          </a:xfrm>
          <a:prstGeom prst="rect">
            <a:avLst/>
          </a:prstGeom>
          <a:solidFill>
            <a:schemeClr val="bg1"/>
          </a:solidFill>
          <a:ln w="15875">
            <a:solidFill>
              <a:schemeClr val="tx1"/>
            </a:solidFill>
          </a:ln>
        </p:spPr>
        <p:txBody>
          <a:bodyPr vert="horz" wrap="square" lIns="54864" tIns="18288" rIns="54864" bIns="18288" rtlCol="0" anchor="ctr" anchorCtr="1">
            <a:noAutofit/>
          </a:bodyPr>
          <a:lstStyle/>
          <a:p>
            <a:pPr marL="109538" marR="0" lvl="0" indent="-109538" algn="l" defTabSz="914400" rtl="0" eaLnBrk="1" fontAlgn="auto" latinLnBrk="0" hangingPunct="1">
              <a:lnSpc>
                <a:spcPct val="100000"/>
              </a:lnSpc>
              <a:spcBef>
                <a:spcPts val="600"/>
              </a:spcBef>
              <a:spcAft>
                <a:spcPts val="0"/>
              </a:spcAft>
              <a:buClrTx/>
              <a:buSzTx/>
              <a:buFontTx/>
              <a:buNone/>
              <a:tabLst/>
              <a:defRPr/>
            </a:pPr>
            <a:r>
              <a:rPr kumimoji="0" sz="1050" b="1" i="0" u="none" strike="noStrike" kern="1200" cap="none" spc="-10" normalizeH="0" baseline="0" noProof="0">
                <a:ln>
                  <a:noFill/>
                </a:ln>
                <a:effectLst/>
                <a:uLnTx/>
                <a:uFillTx/>
                <a:latin typeface="Arial"/>
                <a:ea typeface="+mn-ea"/>
                <a:cs typeface="Arial"/>
              </a:rPr>
              <a:t>Key </a:t>
            </a:r>
            <a:r>
              <a:rPr kumimoji="0" sz="1050" b="1" i="0" u="none" strike="noStrike" kern="1200" cap="none" spc="0" normalizeH="0" baseline="0" noProof="0">
                <a:ln>
                  <a:noFill/>
                </a:ln>
                <a:effectLst/>
                <a:uLnTx/>
                <a:uFillTx/>
                <a:latin typeface="Arial"/>
                <a:ea typeface="+mn-ea"/>
                <a:cs typeface="Arial"/>
              </a:rPr>
              <a:t>Inclusion</a:t>
            </a:r>
            <a:r>
              <a:rPr kumimoji="0" sz="1050" b="1" i="0" u="none" strike="noStrike" kern="1200" cap="none" spc="-20" normalizeH="0" baseline="0" noProof="0">
                <a:ln>
                  <a:noFill/>
                </a:ln>
                <a:effectLst/>
                <a:uLnTx/>
                <a:uFillTx/>
                <a:latin typeface="Arial"/>
                <a:ea typeface="+mn-ea"/>
                <a:cs typeface="Arial"/>
              </a:rPr>
              <a:t> </a:t>
            </a:r>
            <a:r>
              <a:rPr kumimoji="0" sz="1050" b="1" i="0" u="none" strike="noStrike" kern="1200" cap="none" spc="-5" normalizeH="0" baseline="0" noProof="0">
                <a:ln>
                  <a:noFill/>
                </a:ln>
                <a:effectLst/>
                <a:uLnTx/>
                <a:uFillTx/>
                <a:latin typeface="Arial"/>
                <a:ea typeface="+mn-ea"/>
                <a:cs typeface="Arial"/>
              </a:rPr>
              <a:t>Criteria</a:t>
            </a:r>
            <a:endParaRPr kumimoji="0" lang="en-US" sz="1050" b="0" i="0" u="none" strike="noStrike" kern="1200" cap="none" spc="0" normalizeH="0" baseline="0" noProof="0">
              <a:ln>
                <a:noFill/>
              </a:ln>
              <a:effectLst/>
              <a:uLnTx/>
              <a:uFillTx/>
              <a:latin typeface="Arial"/>
              <a:ea typeface="+mn-ea"/>
              <a:cs typeface="Arial"/>
            </a:endParaRPr>
          </a:p>
          <a:p>
            <a:pPr marL="109538" marR="0" lvl="0" indent="-109538" algn="l" defTabSz="914400" rtl="0" eaLnBrk="1" fontAlgn="auto" latinLnBrk="0" hangingPunct="1">
              <a:lnSpc>
                <a:spcPct val="100000"/>
              </a:lnSpc>
              <a:spcBef>
                <a:spcPts val="600"/>
              </a:spcBef>
              <a:spcAft>
                <a:spcPts val="0"/>
              </a:spcAft>
              <a:buClr>
                <a:srgbClr val="020303"/>
              </a:buClr>
              <a:buSzPct val="105882"/>
              <a:buFontTx/>
              <a:buChar char="•"/>
              <a:tabLst>
                <a:tab pos="176530" algn="l"/>
              </a:tabLst>
              <a:defRPr/>
            </a:pPr>
            <a:r>
              <a:rPr kumimoji="0" sz="1050" b="0" i="0" u="none" strike="noStrike" kern="1200" cap="none" spc="0" normalizeH="0" baseline="0" noProof="0">
                <a:ln>
                  <a:noFill/>
                </a:ln>
                <a:effectLst/>
                <a:uLnTx/>
                <a:uFillTx/>
                <a:latin typeface="Arial"/>
                <a:ea typeface="+mn-ea"/>
                <a:cs typeface="Arial"/>
              </a:rPr>
              <a:t>Statin-treated</a:t>
            </a:r>
            <a:r>
              <a:rPr kumimoji="0" sz="1050" b="0" i="0" u="none" strike="noStrike" kern="1200" cap="none" spc="-15" normalizeH="0" baseline="0" noProof="0">
                <a:ln>
                  <a:noFill/>
                </a:ln>
                <a:effectLst/>
                <a:uLnTx/>
                <a:uFillTx/>
                <a:latin typeface="Arial"/>
                <a:ea typeface="+mn-ea"/>
                <a:cs typeface="Arial"/>
              </a:rPr>
              <a:t> </a:t>
            </a:r>
            <a:r>
              <a:rPr kumimoji="0" sz="1050" b="0" i="0" u="none" strike="noStrike" kern="1200" cap="none" spc="0" normalizeH="0" baseline="0" noProof="0">
                <a:ln>
                  <a:noFill/>
                </a:ln>
                <a:effectLst/>
                <a:uLnTx/>
                <a:uFillTx/>
                <a:latin typeface="Arial"/>
                <a:ea typeface="+mn-ea"/>
                <a:cs typeface="Arial"/>
              </a:rPr>
              <a:t>men</a:t>
            </a:r>
            <a:br>
              <a:rPr kumimoji="0" lang="en-US" sz="1050" b="0" i="0" u="none" strike="noStrike" kern="1200" cap="none" spc="0" normalizeH="0" baseline="0" noProof="0">
                <a:ln>
                  <a:noFill/>
                </a:ln>
                <a:effectLst/>
                <a:uLnTx/>
                <a:uFillTx/>
                <a:latin typeface="Arial"/>
                <a:ea typeface="+mn-ea"/>
                <a:cs typeface="Arial"/>
              </a:rPr>
            </a:br>
            <a:r>
              <a:rPr kumimoji="0" sz="1050" b="0" i="0" u="none" strike="noStrike" kern="1200" cap="none" spc="-5" normalizeH="0" baseline="0" noProof="0">
                <a:ln>
                  <a:noFill/>
                </a:ln>
                <a:effectLst/>
                <a:uLnTx/>
                <a:uFillTx/>
                <a:latin typeface="Arial"/>
                <a:ea typeface="+mn-ea"/>
                <a:cs typeface="Arial"/>
              </a:rPr>
              <a:t>and women </a:t>
            </a:r>
            <a:r>
              <a:rPr kumimoji="0" sz="1050" b="0" i="0" u="none" strike="noStrike" kern="1200" cap="none" spc="0" normalizeH="0" baseline="0" noProof="0">
                <a:ln>
                  <a:noFill/>
                </a:ln>
                <a:effectLst/>
                <a:uLnTx/>
                <a:uFillTx/>
                <a:latin typeface="Arial"/>
                <a:ea typeface="+mn-ea"/>
                <a:cs typeface="Arial"/>
              </a:rPr>
              <a:t>≥45</a:t>
            </a:r>
            <a:r>
              <a:rPr kumimoji="0" sz="1050" b="0" i="0" u="none" strike="noStrike" kern="1200" cap="none" spc="-30" normalizeH="0" baseline="0" noProof="0">
                <a:ln>
                  <a:noFill/>
                </a:ln>
                <a:effectLst/>
                <a:uLnTx/>
                <a:uFillTx/>
                <a:latin typeface="Arial"/>
                <a:ea typeface="+mn-ea"/>
                <a:cs typeface="Arial"/>
              </a:rPr>
              <a:t> </a:t>
            </a:r>
            <a:r>
              <a:rPr kumimoji="0" lang="en-US" sz="1050" b="0" i="0" u="none" strike="noStrike" kern="1200" cap="none" spc="0" normalizeH="0" baseline="0" noProof="0">
                <a:ln>
                  <a:noFill/>
                </a:ln>
                <a:effectLst/>
                <a:uLnTx/>
                <a:uFillTx/>
                <a:latin typeface="Arial"/>
                <a:ea typeface="+mn-ea"/>
                <a:cs typeface="Arial"/>
              </a:rPr>
              <a:t>years</a:t>
            </a:r>
          </a:p>
          <a:p>
            <a:pPr marL="109538" marR="100965" lvl="0" indent="-109538" algn="l" defTabSz="914400" rtl="0" eaLnBrk="1" fontAlgn="auto" latinLnBrk="0" hangingPunct="1">
              <a:lnSpc>
                <a:spcPct val="100000"/>
              </a:lnSpc>
              <a:spcBef>
                <a:spcPts val="600"/>
              </a:spcBef>
              <a:spcAft>
                <a:spcPts val="0"/>
              </a:spcAft>
              <a:buClr>
                <a:srgbClr val="020303"/>
              </a:buClr>
              <a:buSzPct val="105882"/>
              <a:buFontTx/>
              <a:buChar char="•"/>
              <a:defRPr/>
            </a:pPr>
            <a:r>
              <a:rPr kumimoji="0" sz="1050" b="0" i="0" u="none" strike="noStrike" kern="1200" cap="none" spc="0" normalizeH="0" baseline="0" noProof="0">
                <a:ln>
                  <a:noFill/>
                </a:ln>
                <a:effectLst/>
                <a:uLnTx/>
                <a:uFillTx/>
                <a:latin typeface="Arial"/>
                <a:ea typeface="+mn-ea"/>
                <a:cs typeface="Arial"/>
              </a:rPr>
              <a:t>Established </a:t>
            </a:r>
            <a:r>
              <a:rPr kumimoji="0" sz="1050" b="0" i="0" u="none" strike="noStrike" kern="1200" cap="none" spc="-5" normalizeH="0" baseline="0" noProof="0">
                <a:ln>
                  <a:noFill/>
                </a:ln>
                <a:effectLst/>
                <a:uLnTx/>
                <a:uFillTx/>
                <a:latin typeface="Arial"/>
                <a:ea typeface="+mn-ea"/>
                <a:cs typeface="Arial"/>
              </a:rPr>
              <a:t>CVD  </a:t>
            </a:r>
            <a:r>
              <a:rPr kumimoji="0" sz="1050" b="0" i="0" u="none" strike="noStrike" kern="1200" cap="none" spc="0" normalizeH="0" baseline="0" noProof="0">
                <a:ln>
                  <a:noFill/>
                </a:ln>
                <a:effectLst/>
                <a:uLnTx/>
                <a:uFillTx/>
                <a:latin typeface="Arial"/>
                <a:ea typeface="+mn-ea"/>
                <a:cs typeface="Arial"/>
              </a:rPr>
              <a:t>(~70% </a:t>
            </a:r>
            <a:r>
              <a:rPr kumimoji="0" sz="1050" b="0" i="0" u="none" strike="noStrike" kern="1200" cap="none" spc="-5" normalizeH="0" baseline="0" noProof="0">
                <a:ln>
                  <a:noFill/>
                </a:ln>
                <a:effectLst/>
                <a:uLnTx/>
                <a:uFillTx/>
                <a:latin typeface="Arial"/>
                <a:ea typeface="+mn-ea"/>
                <a:cs typeface="Arial"/>
              </a:rPr>
              <a:t>of patients)</a:t>
            </a:r>
            <a:r>
              <a:rPr kumimoji="0" sz="1050" b="0" i="0" u="none" strike="noStrike" kern="1200" cap="none" spc="-90" normalizeH="0" baseline="0" noProof="0">
                <a:ln>
                  <a:noFill/>
                </a:ln>
                <a:effectLst/>
                <a:uLnTx/>
                <a:uFillTx/>
                <a:latin typeface="Arial"/>
                <a:ea typeface="+mn-ea"/>
                <a:cs typeface="Arial"/>
              </a:rPr>
              <a:t> </a:t>
            </a:r>
            <a:r>
              <a:rPr kumimoji="0" sz="1050" b="0" i="0" u="none" strike="noStrike" kern="1200" cap="none" spc="-5" normalizeH="0" baseline="0" noProof="0">
                <a:ln>
                  <a:noFill/>
                </a:ln>
                <a:effectLst/>
                <a:uLnTx/>
                <a:uFillTx/>
                <a:latin typeface="Arial"/>
                <a:ea typeface="+mn-ea"/>
                <a:cs typeface="Arial"/>
              </a:rPr>
              <a:t>or  </a:t>
            </a:r>
            <a:r>
              <a:rPr kumimoji="0" sz="1050" b="0" i="0" u="none" strike="noStrike" kern="1200" cap="none" spc="0" normalizeH="0" baseline="0" noProof="0">
                <a:ln>
                  <a:noFill/>
                </a:ln>
                <a:effectLst/>
                <a:uLnTx/>
                <a:uFillTx/>
                <a:latin typeface="Arial"/>
                <a:ea typeface="+mn-ea"/>
                <a:cs typeface="Arial"/>
              </a:rPr>
              <a:t>DM + ≥1 risk factor</a:t>
            </a:r>
            <a:endParaRPr kumimoji="0" lang="en-US" sz="1050" b="0" i="0" u="none" strike="noStrike" kern="1200" cap="none" spc="0" normalizeH="0" baseline="0" noProof="0">
              <a:ln>
                <a:noFill/>
              </a:ln>
              <a:effectLst/>
              <a:uLnTx/>
              <a:uFillTx/>
              <a:latin typeface="Arial"/>
              <a:ea typeface="+mn-ea"/>
              <a:cs typeface="Arial"/>
            </a:endParaRPr>
          </a:p>
          <a:p>
            <a:pPr marL="109538" marR="0" lvl="0" indent="-109538" algn="l" defTabSz="914400" rtl="0" eaLnBrk="1" fontAlgn="auto" latinLnBrk="0" hangingPunct="1">
              <a:lnSpc>
                <a:spcPct val="100000"/>
              </a:lnSpc>
              <a:spcBef>
                <a:spcPts val="600"/>
              </a:spcBef>
              <a:spcAft>
                <a:spcPts val="0"/>
              </a:spcAft>
              <a:buClr>
                <a:srgbClr val="020303"/>
              </a:buClr>
              <a:buSzPct val="105882"/>
              <a:buFontTx/>
              <a:buChar char="•"/>
              <a:tabLst>
                <a:tab pos="176530" algn="l"/>
              </a:tabLst>
              <a:defRPr/>
            </a:pPr>
            <a:r>
              <a:rPr kumimoji="0" sz="1050" b="0" i="0" u="none" strike="noStrike" kern="1200" cap="none" spc="0" normalizeH="0" baseline="0" noProof="0">
                <a:ln>
                  <a:noFill/>
                </a:ln>
                <a:effectLst/>
                <a:uLnTx/>
                <a:uFillTx/>
                <a:latin typeface="Arial"/>
                <a:ea typeface="+mn-ea"/>
                <a:cs typeface="Arial"/>
              </a:rPr>
              <a:t>TG </a:t>
            </a:r>
            <a:r>
              <a:rPr kumimoji="0" lang="en-US" sz="1050" b="0" i="0" u="none" strike="noStrike" kern="1200" cap="none" spc="0" normalizeH="0" baseline="0" noProof="0">
                <a:ln>
                  <a:noFill/>
                </a:ln>
                <a:effectLst/>
                <a:uLnTx/>
                <a:uFillTx/>
                <a:latin typeface="Arial"/>
                <a:ea typeface="+mn-ea"/>
                <a:cs typeface="Arial"/>
              </a:rPr>
              <a:t>≥150 mg/dL</a:t>
            </a:r>
            <a:r>
              <a:rPr lang="en-US" sz="1050">
                <a:latin typeface="Arial"/>
                <a:cs typeface="Arial"/>
              </a:rPr>
              <a:t> </a:t>
            </a:r>
            <a:br>
              <a:rPr lang="en-US" sz="1050">
                <a:latin typeface="Arial"/>
                <a:cs typeface="Arial"/>
              </a:rPr>
            </a:br>
            <a:r>
              <a:rPr kumimoji="0" lang="en-US" sz="1050" b="0" i="0" u="none" strike="noStrike" kern="1200" cap="none" spc="0" normalizeH="0" baseline="0" noProof="0">
                <a:ln>
                  <a:noFill/>
                </a:ln>
                <a:effectLst/>
                <a:uLnTx/>
                <a:uFillTx/>
                <a:latin typeface="Arial"/>
                <a:ea typeface="+mn-ea"/>
                <a:cs typeface="Arial"/>
              </a:rPr>
              <a:t>and</a:t>
            </a:r>
            <a:r>
              <a:rPr lang="en-US" sz="1050">
                <a:latin typeface="Arial"/>
                <a:cs typeface="Arial"/>
              </a:rPr>
              <a:t> </a:t>
            </a:r>
            <a:r>
              <a:rPr kumimoji="0" lang="en-US" sz="1050" b="0" i="0" u="none" strike="noStrike" kern="1200" cap="none" spc="0" normalizeH="0" baseline="0" noProof="0">
                <a:ln>
                  <a:noFill/>
                </a:ln>
                <a:effectLst/>
                <a:uLnTx/>
                <a:uFillTx/>
                <a:latin typeface="Arial"/>
                <a:ea typeface="+mn-ea"/>
                <a:cs typeface="Arial"/>
              </a:rPr>
              <a:t>&lt;500 mg/dL</a:t>
            </a:r>
            <a:br>
              <a:rPr kumimoji="0" lang="en-US" sz="1050" b="0" i="0" u="none" strike="noStrike" kern="1200" cap="none" spc="0" normalizeH="0" baseline="0" noProof="0">
                <a:ln>
                  <a:noFill/>
                </a:ln>
                <a:effectLst/>
                <a:uLnTx/>
                <a:uFillTx/>
                <a:latin typeface="Arial"/>
                <a:ea typeface="+mn-ea"/>
                <a:cs typeface="Arial"/>
              </a:rPr>
            </a:br>
            <a:r>
              <a:rPr kumimoji="0" lang="en-US" sz="1050" b="0" i="0" u="none" strike="noStrike" kern="1200" cap="none" spc="0" normalizeH="0" baseline="0" noProof="0">
                <a:ln>
                  <a:noFill/>
                </a:ln>
                <a:effectLst/>
                <a:uLnTx/>
                <a:uFillTx/>
                <a:latin typeface="Arial"/>
                <a:ea typeface="+mn-ea"/>
                <a:cs typeface="Arial"/>
              </a:rPr>
              <a:t>(≥1.7 mmol/L and</a:t>
            </a:r>
            <a:br>
              <a:rPr kumimoji="0" lang="en-US" sz="1050" b="0" i="0" u="none" strike="noStrike" kern="1200" cap="none" spc="0" normalizeH="0" baseline="0" noProof="0">
                <a:ln>
                  <a:noFill/>
                </a:ln>
                <a:effectLst/>
                <a:uLnTx/>
                <a:uFillTx/>
                <a:latin typeface="Arial"/>
                <a:ea typeface="+mn-ea"/>
                <a:cs typeface="Arial"/>
              </a:rPr>
            </a:br>
            <a:r>
              <a:rPr kumimoji="0" lang="en-US" sz="1050" b="0" i="0" u="none" strike="noStrike" kern="1200" cap="none" spc="0" normalizeH="0" baseline="0" noProof="0">
                <a:ln>
                  <a:noFill/>
                </a:ln>
                <a:effectLst/>
                <a:uLnTx/>
                <a:uFillTx/>
                <a:latin typeface="Arial"/>
                <a:ea typeface="+mn-ea"/>
                <a:cs typeface="Arial"/>
              </a:rPr>
              <a:t>&lt;5.6 mmol/L)</a:t>
            </a:r>
            <a:r>
              <a:rPr kumimoji="0" sz="1050" b="0" i="0" u="none" strike="noStrike" kern="1200" cap="none" spc="0" normalizeH="0" baseline="0" noProof="0">
                <a:ln>
                  <a:noFill/>
                </a:ln>
                <a:effectLst/>
                <a:uLnTx/>
                <a:uFillTx/>
                <a:latin typeface="Arial"/>
                <a:ea typeface="+mn-ea"/>
                <a:cs typeface="Arial"/>
              </a:rPr>
              <a:t>*</a:t>
            </a:r>
            <a:endParaRPr kumimoji="0" lang="en-US" sz="1050" b="0" i="0" u="none" strike="noStrike" kern="1200" cap="none" spc="0" normalizeH="0" baseline="0" noProof="0">
              <a:ln>
                <a:noFill/>
              </a:ln>
              <a:effectLst/>
              <a:uLnTx/>
              <a:uFillTx/>
              <a:latin typeface="Arial"/>
              <a:ea typeface="+mn-ea"/>
              <a:cs typeface="Arial"/>
            </a:endParaRPr>
          </a:p>
          <a:p>
            <a:pPr marL="109538" marR="250825" lvl="0" indent="-109538" algn="l" defTabSz="914400" rtl="0" eaLnBrk="1" fontAlgn="auto" latinLnBrk="0" hangingPunct="1">
              <a:lnSpc>
                <a:spcPct val="100000"/>
              </a:lnSpc>
              <a:spcBef>
                <a:spcPts val="400"/>
              </a:spcBef>
              <a:spcAft>
                <a:spcPts val="0"/>
              </a:spcAft>
              <a:buClr>
                <a:srgbClr val="020303"/>
              </a:buClr>
              <a:buSzPct val="105882"/>
              <a:buFontTx/>
              <a:buChar char="•"/>
              <a:tabLst>
                <a:tab pos="176530" algn="l"/>
              </a:tabLst>
              <a:defRPr/>
            </a:pPr>
            <a:r>
              <a:rPr kumimoji="0" sz="1050" b="0" i="0" u="none" strike="noStrike" kern="1200" cap="none" spc="0" normalizeH="0" baseline="0" noProof="0">
                <a:ln>
                  <a:noFill/>
                </a:ln>
                <a:effectLst/>
                <a:uLnTx/>
                <a:uFillTx/>
                <a:latin typeface="Arial"/>
                <a:ea typeface="+mn-ea"/>
                <a:cs typeface="Arial"/>
              </a:rPr>
              <a:t>LDL-C &gt;40 mg/dL</a:t>
            </a:r>
            <a:r>
              <a:rPr kumimoji="0" lang="en-US" sz="1050" b="0" i="0" u="none" strike="noStrike" kern="1200" cap="none" spc="0" normalizeH="0" baseline="0" noProof="0">
                <a:ln>
                  <a:noFill/>
                </a:ln>
                <a:effectLst/>
                <a:uLnTx/>
                <a:uFillTx/>
                <a:latin typeface="Arial"/>
                <a:ea typeface="+mn-ea"/>
                <a:cs typeface="Arial"/>
              </a:rPr>
              <a:t> </a:t>
            </a:r>
            <a:r>
              <a:rPr kumimoji="0" sz="1050" b="0" i="0" u="none" strike="noStrike" kern="1200" cap="none" spc="0" normalizeH="0" baseline="0" noProof="0">
                <a:ln>
                  <a:noFill/>
                </a:ln>
                <a:effectLst/>
                <a:uLnTx/>
                <a:uFillTx/>
                <a:latin typeface="Arial"/>
                <a:ea typeface="+mn-ea"/>
                <a:cs typeface="Arial"/>
              </a:rPr>
              <a:t>and ≤100 mg/dL</a:t>
            </a:r>
            <a:r>
              <a:rPr kumimoji="0" lang="en-US" sz="1050" b="0" i="0" u="none" strike="noStrike" kern="1200" cap="none" spc="0" normalizeH="0" baseline="0" noProof="0">
                <a:ln>
                  <a:noFill/>
                </a:ln>
                <a:effectLst/>
                <a:uLnTx/>
                <a:uFillTx/>
                <a:latin typeface="Arial"/>
                <a:ea typeface="+mn-ea"/>
                <a:cs typeface="Arial"/>
              </a:rPr>
              <a:t> (&gt;1.0 mmol/L and ≤2.6 mmol/L)</a:t>
            </a:r>
          </a:p>
        </p:txBody>
      </p:sp>
      <p:grpSp>
        <p:nvGrpSpPr>
          <p:cNvPr id="97" name="Group 96">
            <a:extLst>
              <a:ext uri="{FF2B5EF4-FFF2-40B4-BE49-F238E27FC236}">
                <a16:creationId xmlns:a16="http://schemas.microsoft.com/office/drawing/2014/main" id="{63F7BEF4-6F17-44AE-A0A3-B31975BED0A3}"/>
              </a:ext>
            </a:extLst>
          </p:cNvPr>
          <p:cNvGrpSpPr/>
          <p:nvPr/>
        </p:nvGrpSpPr>
        <p:grpSpPr>
          <a:xfrm>
            <a:off x="6538608" y="2722152"/>
            <a:ext cx="873260" cy="92869"/>
            <a:chOff x="6583127" y="1597924"/>
            <a:chExt cx="873260" cy="92869"/>
          </a:xfrm>
        </p:grpSpPr>
        <p:sp>
          <p:nvSpPr>
            <p:cNvPr id="98" name="object 3">
              <a:extLst>
                <a:ext uri="{FF2B5EF4-FFF2-40B4-BE49-F238E27FC236}">
                  <a16:creationId xmlns:a16="http://schemas.microsoft.com/office/drawing/2014/main" id="{4244924D-61B6-4138-8854-8D6C48B98B76}"/>
                </a:ext>
              </a:extLst>
            </p:cNvPr>
            <p:cNvSpPr/>
            <p:nvPr/>
          </p:nvSpPr>
          <p:spPr>
            <a:xfrm>
              <a:off x="6583127" y="1644358"/>
              <a:ext cx="81937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9" name="object 4">
              <a:extLst>
                <a:ext uri="{FF2B5EF4-FFF2-40B4-BE49-F238E27FC236}">
                  <a16:creationId xmlns:a16="http://schemas.microsoft.com/office/drawing/2014/main" id="{089E6B68-27A8-4EF4-AE90-0A87FF3FE31D}"/>
                </a:ext>
              </a:extLst>
            </p:cNvPr>
            <p:cNvSpPr/>
            <p:nvPr/>
          </p:nvSpPr>
          <p:spPr>
            <a:xfrm>
              <a:off x="7365207" y="1597924"/>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04" name="object 63">
            <a:extLst>
              <a:ext uri="{FF2B5EF4-FFF2-40B4-BE49-F238E27FC236}">
                <a16:creationId xmlns:a16="http://schemas.microsoft.com/office/drawing/2014/main" id="{31D01183-F6E9-47D4-991F-0B02792ED034}"/>
              </a:ext>
            </a:extLst>
          </p:cNvPr>
          <p:cNvSpPr/>
          <p:nvPr/>
        </p:nvSpPr>
        <p:spPr>
          <a:xfrm>
            <a:off x="5127984" y="1647825"/>
            <a:ext cx="264850" cy="1121500"/>
          </a:xfrm>
          <a:custGeom>
            <a:avLst/>
            <a:gdLst/>
            <a:ahLst/>
            <a:cxnLst/>
            <a:rect l="l" t="t" r="r" b="b"/>
            <a:pathLst>
              <a:path w="203200" h="862330">
                <a:moveTo>
                  <a:pt x="198450" y="0"/>
                </a:moveTo>
                <a:lnTo>
                  <a:pt x="0" y="0"/>
                </a:lnTo>
                <a:lnTo>
                  <a:pt x="0" y="861758"/>
                </a:lnTo>
                <a:lnTo>
                  <a:pt x="203174" y="861758"/>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5" name="object 34">
            <a:extLst>
              <a:ext uri="{FF2B5EF4-FFF2-40B4-BE49-F238E27FC236}">
                <a16:creationId xmlns:a16="http://schemas.microsoft.com/office/drawing/2014/main" id="{B24EE484-CCFD-4D0C-A995-6377B9D14530}"/>
              </a:ext>
            </a:extLst>
          </p:cNvPr>
          <p:cNvSpPr/>
          <p:nvPr/>
        </p:nvSpPr>
        <p:spPr>
          <a:xfrm>
            <a:off x="5363209" y="2283102"/>
            <a:ext cx="1219135" cy="970968"/>
          </a:xfrm>
          <a:custGeom>
            <a:avLst/>
            <a:gdLst/>
            <a:ahLst/>
            <a:cxnLst/>
            <a:rect l="l" t="t" r="r" b="b"/>
            <a:pathLst>
              <a:path w="935354" h="749935">
                <a:moveTo>
                  <a:pt x="0" y="0"/>
                </a:moveTo>
                <a:lnTo>
                  <a:pt x="935329" y="0"/>
                </a:lnTo>
                <a:lnTo>
                  <a:pt x="935329" y="749668"/>
                </a:lnTo>
                <a:lnTo>
                  <a:pt x="0" y="749668"/>
                </a:lnTo>
                <a:lnTo>
                  <a:pt x="0" y="0"/>
                </a:lnTo>
                <a:close/>
              </a:path>
            </a:pathLst>
          </a:custGeom>
          <a:solidFill>
            <a:srgbClr val="FF0000"/>
          </a:solidFill>
          <a:ln w="15875">
            <a:solidFill>
              <a:schemeClr val="tx1"/>
            </a:solidFill>
          </a:ln>
        </p:spPr>
        <p:txBody>
          <a:bodyPr wrap="square" lIns="0" tIns="0" rIns="0" bIns="0" rtlCol="0" anchor="ctr" anchorCtr="0"/>
          <a:lstStyle/>
          <a:p>
            <a:pPr marL="0" marR="0" lvl="0" indent="0" algn="ctr" defTabSz="914400" rtl="0" eaLnBrk="1" fontAlgn="auto" latinLnBrk="0" hangingPunct="1">
              <a:lnSpc>
                <a:spcPct val="100000"/>
              </a:lnSpc>
              <a:spcBef>
                <a:spcPts val="180"/>
              </a:spcBef>
              <a:spcAft>
                <a:spcPts val="0"/>
              </a:spcAft>
              <a:buClrTx/>
              <a:buSzTx/>
              <a:buFontTx/>
              <a:buNone/>
              <a:tabLst/>
              <a:defRPr/>
            </a:pPr>
            <a:r>
              <a:rPr kumimoji="0" lang="en-US" sz="1400" b="1" i="0" u="none" strike="noStrike" kern="1200" cap="none" spc="-5" normalizeH="0" baseline="0" noProof="0">
                <a:ln>
                  <a:noFill/>
                </a:ln>
                <a:solidFill>
                  <a:prstClr val="white"/>
                </a:solidFill>
                <a:effectLst/>
                <a:uLnTx/>
                <a:uFillTx/>
                <a:latin typeface="Arial"/>
                <a:ea typeface="+mn-ea"/>
                <a:cs typeface="Arial"/>
              </a:rPr>
              <a:t>Placebo</a:t>
            </a:r>
            <a:br>
              <a:rPr kumimoji="0" lang="en-US" sz="1400" b="1" i="0" u="none" strike="noStrike" kern="1200" cap="none" spc="-5" normalizeH="0" baseline="0" noProof="0">
                <a:ln>
                  <a:noFill/>
                </a:ln>
                <a:solidFill>
                  <a:prstClr val="white"/>
                </a:solidFill>
                <a:effectLst/>
                <a:uLnTx/>
                <a:uFillTx/>
                <a:latin typeface="Arial"/>
                <a:ea typeface="+mn-ea"/>
                <a:cs typeface="Arial"/>
              </a:rPr>
            </a:br>
            <a:r>
              <a:rPr kumimoji="0" lang="en-US" sz="1050" b="0" i="0" u="none" strike="noStrike" kern="1200" cap="none" spc="-5" normalizeH="0" baseline="0" noProof="0">
                <a:ln>
                  <a:noFill/>
                </a:ln>
                <a:solidFill>
                  <a:prstClr val="white"/>
                </a:solidFill>
                <a:effectLst/>
                <a:uLnTx/>
                <a:uFillTx/>
                <a:latin typeface="Arial"/>
                <a:ea typeface="+mn-ea"/>
                <a:cs typeface="Arial"/>
              </a:rPr>
              <a:t>(n=4090)</a:t>
            </a:r>
            <a:endParaRPr kumimoji="0" lang="en-US" sz="1050" b="0" i="0" u="none" strike="noStrike" kern="1200" cap="none" spc="0" normalizeH="0" baseline="0" noProof="0">
              <a:ln>
                <a:noFill/>
              </a:ln>
              <a:solidFill>
                <a:prstClr val="white"/>
              </a:solidFill>
              <a:effectLst/>
              <a:uLnTx/>
              <a:uFillTx/>
              <a:latin typeface="Arial"/>
              <a:ea typeface="+mn-ea"/>
              <a:cs typeface="Arial"/>
            </a:endParaRPr>
          </a:p>
        </p:txBody>
      </p:sp>
      <p:grpSp>
        <p:nvGrpSpPr>
          <p:cNvPr id="106" name="Group 105">
            <a:extLst>
              <a:ext uri="{FF2B5EF4-FFF2-40B4-BE49-F238E27FC236}">
                <a16:creationId xmlns:a16="http://schemas.microsoft.com/office/drawing/2014/main" id="{BC518AE8-46CC-4916-9C56-4E1638C33B28}"/>
              </a:ext>
            </a:extLst>
          </p:cNvPr>
          <p:cNvGrpSpPr/>
          <p:nvPr/>
        </p:nvGrpSpPr>
        <p:grpSpPr>
          <a:xfrm>
            <a:off x="8459023" y="1600305"/>
            <a:ext cx="399393" cy="92869"/>
            <a:chOff x="8508206" y="1597924"/>
            <a:chExt cx="399393" cy="92869"/>
          </a:xfrm>
        </p:grpSpPr>
        <p:sp>
          <p:nvSpPr>
            <p:cNvPr id="118" name="object 4">
              <a:extLst>
                <a:ext uri="{FF2B5EF4-FFF2-40B4-BE49-F238E27FC236}">
                  <a16:creationId xmlns:a16="http://schemas.microsoft.com/office/drawing/2014/main" id="{12AF875A-DB9E-4435-B9E1-03894CA95A9D}"/>
                </a:ext>
              </a:extLst>
            </p:cNvPr>
            <p:cNvSpPr/>
            <p:nvPr/>
          </p:nvSpPr>
          <p:spPr>
            <a:xfrm>
              <a:off x="8816419" y="1597924"/>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9" name="object 3">
              <a:extLst>
                <a:ext uri="{FF2B5EF4-FFF2-40B4-BE49-F238E27FC236}">
                  <a16:creationId xmlns:a16="http://schemas.microsoft.com/office/drawing/2014/main" id="{288D4E5C-5BAB-408A-ACE0-BCBE1E97311B}"/>
                </a:ext>
              </a:extLst>
            </p:cNvPr>
            <p:cNvSpPr/>
            <p:nvPr/>
          </p:nvSpPr>
          <p:spPr>
            <a:xfrm>
              <a:off x="8508206" y="1644358"/>
              <a:ext cx="34074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20" name="Group 119">
            <a:extLst>
              <a:ext uri="{FF2B5EF4-FFF2-40B4-BE49-F238E27FC236}">
                <a16:creationId xmlns:a16="http://schemas.microsoft.com/office/drawing/2014/main" id="{E183908A-EB59-4431-95AB-4F75D4594E57}"/>
              </a:ext>
            </a:extLst>
          </p:cNvPr>
          <p:cNvGrpSpPr/>
          <p:nvPr/>
        </p:nvGrpSpPr>
        <p:grpSpPr>
          <a:xfrm>
            <a:off x="8459023" y="2722152"/>
            <a:ext cx="399393" cy="92869"/>
            <a:chOff x="8508206" y="2722152"/>
            <a:chExt cx="399393" cy="92869"/>
          </a:xfrm>
        </p:grpSpPr>
        <p:sp>
          <p:nvSpPr>
            <p:cNvPr id="122" name="object 3">
              <a:extLst>
                <a:ext uri="{FF2B5EF4-FFF2-40B4-BE49-F238E27FC236}">
                  <a16:creationId xmlns:a16="http://schemas.microsoft.com/office/drawing/2014/main" id="{349928B2-2D7B-4856-89A1-6315321636B8}"/>
                </a:ext>
              </a:extLst>
            </p:cNvPr>
            <p:cNvSpPr/>
            <p:nvPr/>
          </p:nvSpPr>
          <p:spPr>
            <a:xfrm>
              <a:off x="8508206" y="2768586"/>
              <a:ext cx="34074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4" name="object 4">
              <a:extLst>
                <a:ext uri="{FF2B5EF4-FFF2-40B4-BE49-F238E27FC236}">
                  <a16:creationId xmlns:a16="http://schemas.microsoft.com/office/drawing/2014/main" id="{0748214B-B44E-473C-B53C-C2CF8AF402E1}"/>
                </a:ext>
              </a:extLst>
            </p:cNvPr>
            <p:cNvSpPr/>
            <p:nvPr/>
          </p:nvSpPr>
          <p:spPr>
            <a:xfrm>
              <a:off x="8816419" y="2722152"/>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26" name="Group 125">
            <a:extLst>
              <a:ext uri="{FF2B5EF4-FFF2-40B4-BE49-F238E27FC236}">
                <a16:creationId xmlns:a16="http://schemas.microsoft.com/office/drawing/2014/main" id="{ABFDB103-67A6-4596-AE13-E6F4CFA8E114}"/>
              </a:ext>
            </a:extLst>
          </p:cNvPr>
          <p:cNvGrpSpPr/>
          <p:nvPr/>
        </p:nvGrpSpPr>
        <p:grpSpPr>
          <a:xfrm>
            <a:off x="6538608" y="1600305"/>
            <a:ext cx="873260" cy="92869"/>
            <a:chOff x="6583127" y="1597924"/>
            <a:chExt cx="873260" cy="92869"/>
          </a:xfrm>
        </p:grpSpPr>
        <p:sp>
          <p:nvSpPr>
            <p:cNvPr id="127" name="object 3">
              <a:extLst>
                <a:ext uri="{FF2B5EF4-FFF2-40B4-BE49-F238E27FC236}">
                  <a16:creationId xmlns:a16="http://schemas.microsoft.com/office/drawing/2014/main" id="{E1C2AB1F-5FF5-4915-81E6-6A12A18DB60B}"/>
                </a:ext>
              </a:extLst>
            </p:cNvPr>
            <p:cNvSpPr/>
            <p:nvPr/>
          </p:nvSpPr>
          <p:spPr>
            <a:xfrm>
              <a:off x="6583127" y="1644358"/>
              <a:ext cx="81937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8" name="object 4">
              <a:extLst>
                <a:ext uri="{FF2B5EF4-FFF2-40B4-BE49-F238E27FC236}">
                  <a16:creationId xmlns:a16="http://schemas.microsoft.com/office/drawing/2014/main" id="{52815AF8-233E-4EAA-813D-DB290F0DF1AC}"/>
                </a:ext>
              </a:extLst>
            </p:cNvPr>
            <p:cNvSpPr/>
            <p:nvPr/>
          </p:nvSpPr>
          <p:spPr>
            <a:xfrm>
              <a:off x="7365207" y="1597924"/>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29" name="object 24">
            <a:extLst>
              <a:ext uri="{FF2B5EF4-FFF2-40B4-BE49-F238E27FC236}">
                <a16:creationId xmlns:a16="http://schemas.microsoft.com/office/drawing/2014/main" id="{F4F7740A-B748-456F-B222-8709020C2EDE}"/>
              </a:ext>
            </a:extLst>
          </p:cNvPr>
          <p:cNvSpPr/>
          <p:nvPr/>
        </p:nvSpPr>
        <p:spPr>
          <a:xfrm>
            <a:off x="3405925" y="2207621"/>
            <a:ext cx="174635" cy="0"/>
          </a:xfrm>
          <a:custGeom>
            <a:avLst/>
            <a:gdLst/>
            <a:ahLst/>
            <a:cxnLst/>
            <a:rect l="l" t="t" r="r" b="b"/>
            <a:pathLst>
              <a:path w="133985">
                <a:moveTo>
                  <a:pt x="0" y="0"/>
                </a:moveTo>
                <a:lnTo>
                  <a:pt x="133654"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32" name="object 27">
            <a:extLst>
              <a:ext uri="{FF2B5EF4-FFF2-40B4-BE49-F238E27FC236}">
                <a16:creationId xmlns:a16="http://schemas.microsoft.com/office/drawing/2014/main" id="{BE3370F5-11D7-4E53-A7B4-2F0F322BC085}"/>
              </a:ext>
            </a:extLst>
          </p:cNvPr>
          <p:cNvSpPr/>
          <p:nvPr/>
        </p:nvSpPr>
        <p:spPr>
          <a:xfrm>
            <a:off x="2151744" y="1377029"/>
            <a:ext cx="1271278" cy="1661184"/>
          </a:xfrm>
          <a:custGeom>
            <a:avLst/>
            <a:gdLst/>
            <a:ahLst/>
            <a:cxnLst/>
            <a:rect l="l" t="t" r="r" b="b"/>
            <a:pathLst>
              <a:path w="975360" h="1263650">
                <a:moveTo>
                  <a:pt x="0" y="0"/>
                </a:moveTo>
                <a:lnTo>
                  <a:pt x="975029" y="0"/>
                </a:lnTo>
                <a:lnTo>
                  <a:pt x="975029" y="1263459"/>
                </a:lnTo>
                <a:lnTo>
                  <a:pt x="0" y="1263459"/>
                </a:lnTo>
                <a:lnTo>
                  <a:pt x="0" y="0"/>
                </a:lnTo>
                <a:close/>
              </a:path>
            </a:pathLst>
          </a:custGeom>
          <a:solidFill>
            <a:schemeClr val="bg1"/>
          </a:solidFill>
          <a:ln w="15875">
            <a:solidFill>
              <a:schemeClr val="tx1"/>
            </a:solidFill>
          </a:ln>
        </p:spPr>
        <p:txBody>
          <a:bodyPr wrap="none" lIns="0" tIns="0" rIns="0" bIns="0" rtlCol="0" anchor="ctr" anchorCtr="1"/>
          <a:lstStyle/>
          <a:p>
            <a:pPr marL="109538" marR="0" lvl="0" indent="-109538" algn="l" defTabSz="914400" rtl="0" eaLnBrk="1" fontAlgn="auto" latinLnBrk="0" hangingPunct="1">
              <a:lnSpc>
                <a:spcPct val="100000"/>
              </a:lnSpc>
              <a:spcBef>
                <a:spcPts val="600"/>
              </a:spcBef>
              <a:spcAft>
                <a:spcPts val="0"/>
              </a:spcAft>
              <a:buClrTx/>
              <a:buSzTx/>
              <a:buFontTx/>
              <a:buNone/>
              <a:tabLst/>
              <a:defRPr/>
            </a:pPr>
            <a:r>
              <a:rPr kumimoji="0" lang="en-US" sz="105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Lead-in</a:t>
            </a:r>
            <a:endPar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109538" marR="10795" lvl="0" indent="-109538" algn="l" defTabSz="914400" rtl="0" eaLnBrk="1" fontAlgn="auto" latinLnBrk="0" hangingPunct="1">
              <a:lnSpc>
                <a:spcPct val="100000"/>
              </a:lnSpc>
              <a:spcBef>
                <a:spcPts val="600"/>
              </a:spcBef>
              <a:spcAft>
                <a:spcPts val="0"/>
              </a:spcAft>
              <a:buClr>
                <a:srgbClr val="020303"/>
              </a:buClr>
              <a:buSzPct val="105882"/>
              <a:buFontTx/>
              <a:buChar char="•"/>
              <a:tabLst>
                <a:tab pos="91440" algn="l"/>
              </a:tabLst>
              <a:defRPr/>
            </a:pPr>
            <a: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Statin</a:t>
            </a:r>
            <a:b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br>
            <a: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stabilization</a:t>
            </a:r>
          </a:p>
          <a:p>
            <a:pPr marL="109538" marR="52705" lvl="0" indent="-109538" algn="l" defTabSz="914400" rtl="0" eaLnBrk="1" fontAlgn="auto" latinLnBrk="0" hangingPunct="1">
              <a:lnSpc>
                <a:spcPct val="100000"/>
              </a:lnSpc>
              <a:spcBef>
                <a:spcPts val="600"/>
              </a:spcBef>
              <a:spcAft>
                <a:spcPts val="0"/>
              </a:spcAft>
              <a:buClr>
                <a:srgbClr val="020303"/>
              </a:buClr>
              <a:buSzPct val="105882"/>
              <a:buFontTx/>
              <a:buChar char="•"/>
              <a:tabLst>
                <a:tab pos="91440" algn="l"/>
              </a:tabLst>
              <a:defRPr/>
            </a:pPr>
            <a: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Medication</a:t>
            </a:r>
            <a:b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br>
            <a:r>
              <a:rPr kumimoji="0" lang="en-US" sz="105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washout</a:t>
            </a:r>
            <a:endPar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109538" marR="0" lvl="0" indent="-109538" algn="l" defTabSz="914400" rtl="0" eaLnBrk="1" fontAlgn="auto" latinLnBrk="0" hangingPunct="1">
              <a:lnSpc>
                <a:spcPct val="100000"/>
              </a:lnSpc>
              <a:spcBef>
                <a:spcPts val="600"/>
              </a:spcBef>
              <a:spcAft>
                <a:spcPts val="0"/>
              </a:spcAft>
              <a:buClr>
                <a:srgbClr val="020303"/>
              </a:buClr>
              <a:buSzPct val="105882"/>
              <a:buFontTx/>
              <a:buChar char="•"/>
              <a:tabLst>
                <a:tab pos="91440" algn="l"/>
              </a:tabLst>
              <a:defRPr/>
            </a:pPr>
            <a:r>
              <a:rPr kumimoji="0" lang="en-US" sz="105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Lipid</a:t>
            </a:r>
            <a:br>
              <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br>
            <a:r>
              <a:rPr kumimoji="0" lang="en-US" sz="105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qualification</a:t>
            </a:r>
            <a:endParaRPr kumimoji="0" lang="en-US" sz="105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33" name="object 27">
            <a:extLst>
              <a:ext uri="{FF2B5EF4-FFF2-40B4-BE49-F238E27FC236}">
                <a16:creationId xmlns:a16="http://schemas.microsoft.com/office/drawing/2014/main" id="{E0454E6A-A772-450A-88BE-29F054B9506D}"/>
              </a:ext>
            </a:extLst>
          </p:cNvPr>
          <p:cNvSpPr/>
          <p:nvPr/>
        </p:nvSpPr>
        <p:spPr>
          <a:xfrm>
            <a:off x="3580130" y="1377029"/>
            <a:ext cx="1271278" cy="1661184"/>
          </a:xfrm>
          <a:custGeom>
            <a:avLst/>
            <a:gdLst/>
            <a:ahLst/>
            <a:cxnLst/>
            <a:rect l="l" t="t" r="r" b="b"/>
            <a:pathLst>
              <a:path w="975360" h="1263650">
                <a:moveTo>
                  <a:pt x="0" y="0"/>
                </a:moveTo>
                <a:lnTo>
                  <a:pt x="975029" y="0"/>
                </a:lnTo>
                <a:lnTo>
                  <a:pt x="975029" y="1263459"/>
                </a:lnTo>
                <a:lnTo>
                  <a:pt x="0" y="1263459"/>
                </a:lnTo>
                <a:lnTo>
                  <a:pt x="0" y="0"/>
                </a:lnTo>
                <a:close/>
              </a:path>
            </a:pathLst>
          </a:custGeom>
          <a:solidFill>
            <a:schemeClr val="bg1"/>
          </a:solidFill>
          <a:ln w="15875">
            <a:solidFill>
              <a:schemeClr val="tx1"/>
            </a:solidFill>
          </a:ln>
        </p:spPr>
        <p:txBody>
          <a:bodyPr wrap="none" lIns="0" tIns="0" rIns="0" bIns="0" rtlCol="0" anchor="ctr" anchorCtr="1"/>
          <a:lstStyle/>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1" i="0" u="none" strike="noStrike" kern="1200" cap="none" spc="-5" normalizeH="0" baseline="0" noProof="0">
                <a:ln>
                  <a:noFill/>
                </a:ln>
                <a:effectLst/>
                <a:uLnTx/>
                <a:uFillTx/>
                <a:latin typeface="Arial"/>
                <a:ea typeface="+mn-ea"/>
                <a:cs typeface="Arial"/>
              </a:rPr>
              <a:t>1:1</a:t>
            </a:r>
            <a:br>
              <a:rPr kumimoji="0" lang="en-US" sz="1050" b="0" i="0" u="none" strike="noStrike" kern="1200" cap="none" spc="0" normalizeH="0" baseline="0" noProof="0">
                <a:ln>
                  <a:noFill/>
                </a:ln>
                <a:effectLst/>
                <a:uLnTx/>
                <a:uFillTx/>
                <a:latin typeface="Arial"/>
                <a:ea typeface="+mn-ea"/>
                <a:cs typeface="Arial"/>
              </a:rPr>
            </a:br>
            <a:r>
              <a:rPr kumimoji="0" lang="en-US" sz="1050" b="1" i="0" u="none" strike="noStrike" kern="1200" cap="none" spc="-5" normalizeH="0" baseline="0" noProof="0">
                <a:ln>
                  <a:noFill/>
                </a:ln>
                <a:effectLst/>
                <a:uLnTx/>
                <a:uFillTx/>
                <a:latin typeface="Arial"/>
                <a:ea typeface="+mn-ea"/>
                <a:cs typeface="Arial"/>
              </a:rPr>
              <a:t>Randomization</a:t>
            </a:r>
          </a:p>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0" i="0" u="none" strike="noStrike" kern="1200" cap="none" spc="-5" normalizeH="0" baseline="0" noProof="0">
                <a:ln>
                  <a:noFill/>
                </a:ln>
                <a:effectLst/>
                <a:uLnTx/>
                <a:uFillTx/>
                <a:latin typeface="Arial"/>
                <a:ea typeface="+mn-ea"/>
                <a:cs typeface="Arial"/>
              </a:rPr>
              <a:t>with</a:t>
            </a:r>
          </a:p>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0" i="0" u="none" strike="noStrike" kern="1200" cap="none" spc="0" normalizeH="0" baseline="0" noProof="0">
                <a:ln>
                  <a:noFill/>
                </a:ln>
                <a:effectLst/>
                <a:uLnTx/>
                <a:uFillTx/>
                <a:latin typeface="Arial"/>
                <a:ea typeface="+mn-ea"/>
                <a:cs typeface="Arial"/>
              </a:rPr>
              <a:t>continuation</a:t>
            </a:r>
            <a:r>
              <a:rPr kumimoji="0" lang="en-US" sz="1050" b="0" i="0" u="none" strike="noStrike" kern="1200" cap="none" spc="-95" normalizeH="0" baseline="0" noProof="0">
                <a:ln>
                  <a:noFill/>
                </a:ln>
                <a:effectLst/>
                <a:uLnTx/>
                <a:uFillTx/>
                <a:latin typeface="Arial"/>
                <a:ea typeface="+mn-ea"/>
                <a:cs typeface="Arial"/>
              </a:rPr>
              <a:t> </a:t>
            </a:r>
            <a:r>
              <a:rPr kumimoji="0" lang="en-US" sz="1050" b="0" i="0" u="none" strike="noStrike" kern="1200" cap="none" spc="-5" normalizeH="0" baseline="0" noProof="0">
                <a:ln>
                  <a:noFill/>
                </a:ln>
                <a:effectLst/>
                <a:uLnTx/>
                <a:uFillTx/>
                <a:latin typeface="Arial"/>
                <a:ea typeface="+mn-ea"/>
                <a:cs typeface="Arial"/>
              </a:rPr>
              <a:t>of</a:t>
            </a:r>
          </a:p>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0" i="0" u="none" strike="noStrike" kern="1200" cap="none" spc="0" normalizeH="0" baseline="0" noProof="0">
                <a:ln>
                  <a:noFill/>
                </a:ln>
                <a:effectLst/>
                <a:uLnTx/>
                <a:uFillTx/>
                <a:latin typeface="Arial"/>
                <a:ea typeface="+mn-ea"/>
                <a:cs typeface="Arial"/>
              </a:rPr>
              <a:t>stable statin</a:t>
            </a:r>
          </a:p>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0" i="0" u="none" strike="noStrike" kern="1200" cap="none" spc="0" normalizeH="0" baseline="0" noProof="0">
                <a:ln>
                  <a:noFill/>
                </a:ln>
                <a:effectLst/>
                <a:uLnTx/>
                <a:uFillTx/>
                <a:latin typeface="Arial"/>
                <a:ea typeface="+mn-ea"/>
                <a:cs typeface="Arial"/>
              </a:rPr>
              <a:t>therapy</a:t>
            </a:r>
          </a:p>
          <a:p>
            <a:pPr marL="0" marR="4445" lvl="0" indent="0" algn="ctr" defTabSz="914400" rtl="0" eaLnBrk="1" fontAlgn="auto" latinLnBrk="0" hangingPunct="1">
              <a:lnSpc>
                <a:spcPts val="1400"/>
              </a:lnSpc>
              <a:spcBef>
                <a:spcPts val="0"/>
              </a:spcBef>
              <a:spcAft>
                <a:spcPts val="0"/>
              </a:spcAft>
              <a:buClrTx/>
              <a:buSzTx/>
              <a:buFontTx/>
              <a:buNone/>
              <a:tabLst/>
              <a:defRPr/>
            </a:pPr>
            <a:r>
              <a:rPr kumimoji="0" lang="en-US" sz="1050" b="0" i="0" u="none" strike="noStrike" kern="1200" cap="none" spc="0" normalizeH="0" baseline="0" noProof="0">
                <a:ln>
                  <a:noFill/>
                </a:ln>
                <a:effectLst/>
                <a:uLnTx/>
                <a:uFillTx/>
                <a:latin typeface="Arial"/>
                <a:ea typeface="+mn-ea"/>
                <a:cs typeface="Arial"/>
              </a:rPr>
              <a:t>(N=8179)</a:t>
            </a:r>
          </a:p>
        </p:txBody>
      </p:sp>
      <p:sp>
        <p:nvSpPr>
          <p:cNvPr id="137" name="object 7">
            <a:extLst>
              <a:ext uri="{FF2B5EF4-FFF2-40B4-BE49-F238E27FC236}">
                <a16:creationId xmlns:a16="http://schemas.microsoft.com/office/drawing/2014/main" id="{A87D954B-0405-4038-9F2D-E7A9EF07F695}"/>
              </a:ext>
            </a:extLst>
          </p:cNvPr>
          <p:cNvSpPr/>
          <p:nvPr/>
        </p:nvSpPr>
        <p:spPr>
          <a:xfrm>
            <a:off x="7442479" y="2401082"/>
            <a:ext cx="1027947" cy="735009"/>
          </a:xfrm>
          <a:custGeom>
            <a:avLst/>
            <a:gdLst/>
            <a:ahLst/>
            <a:cxnLst/>
            <a:rect l="l" t="t" r="r" b="b"/>
            <a:pathLst>
              <a:path w="788670" h="567689">
                <a:moveTo>
                  <a:pt x="0" y="0"/>
                </a:moveTo>
                <a:lnTo>
                  <a:pt x="788200" y="0"/>
                </a:lnTo>
                <a:lnTo>
                  <a:pt x="788200" y="567499"/>
                </a:lnTo>
                <a:lnTo>
                  <a:pt x="0" y="567499"/>
                </a:lnTo>
                <a:lnTo>
                  <a:pt x="0" y="0"/>
                </a:lnTo>
                <a:close/>
              </a:path>
            </a:pathLst>
          </a:custGeom>
          <a:solidFill>
            <a:srgbClr val="FF0000"/>
          </a:solidFill>
          <a:ln w="15875">
            <a:solidFill>
              <a:schemeClr val="tx1"/>
            </a:solidFill>
          </a:ln>
        </p:spPr>
        <p:txBody>
          <a:bodyPr wrap="none" lIns="0" tIns="0" rIns="0" bIns="0" rtlCol="0" anchor="ctr" anchorCtr="0"/>
          <a:lstStyle/>
          <a:p>
            <a:pPr marL="14604" marR="0" lvl="0" indent="0" algn="ctr" defTabSz="914400" rtl="0" eaLnBrk="1" fontAlgn="auto" latinLnBrk="0" hangingPunct="1">
              <a:lnSpc>
                <a:spcPct val="100000"/>
              </a:lnSpc>
              <a:spcBef>
                <a:spcPts val="100"/>
              </a:spcBef>
              <a:spcAft>
                <a:spcPts val="0"/>
              </a:spcAft>
              <a:buClrTx/>
              <a:buSzTx/>
              <a:buFontTx/>
              <a:buNone/>
              <a:tabLst/>
              <a:defRPr/>
            </a:pPr>
            <a:r>
              <a:rPr kumimoji="0" lang="en-US" sz="1000" b="0" i="0" u="none" strike="noStrike" kern="1200" cap="none" spc="0" normalizeH="0" baseline="0" noProof="0">
                <a:ln>
                  <a:noFill/>
                </a:ln>
                <a:solidFill>
                  <a:schemeClr val="bg1"/>
                </a:solidFill>
                <a:effectLst/>
                <a:uLnTx/>
                <a:uFillTx/>
                <a:latin typeface="Arial"/>
                <a:ea typeface="+mn-ea"/>
                <a:cs typeface="Arial"/>
              </a:rPr>
              <a:t>4</a:t>
            </a:r>
            <a:r>
              <a:rPr kumimoji="0" lang="en-US" sz="1000" b="0" i="0" u="none" strike="noStrike" kern="1200" cap="none" spc="-40" normalizeH="0" baseline="0" noProof="0">
                <a:ln>
                  <a:noFill/>
                </a:ln>
                <a:solidFill>
                  <a:schemeClr val="bg1"/>
                </a:solidFill>
                <a:effectLst/>
                <a:uLnTx/>
                <a:uFillTx/>
                <a:latin typeface="Arial"/>
                <a:ea typeface="+mn-ea"/>
                <a:cs typeface="Arial"/>
              </a:rPr>
              <a:t> </a:t>
            </a:r>
            <a:r>
              <a:rPr kumimoji="0" lang="en-US" sz="1000" b="0" i="0" u="none" strike="noStrike" kern="1200" cap="none" spc="0" normalizeH="0" baseline="0" noProof="0">
                <a:ln>
                  <a:noFill/>
                </a:ln>
                <a:solidFill>
                  <a:schemeClr val="bg1"/>
                </a:solidFill>
                <a:effectLst/>
                <a:uLnTx/>
                <a:uFillTx/>
                <a:latin typeface="Arial"/>
                <a:ea typeface="+mn-ea"/>
                <a:cs typeface="Arial"/>
              </a:rPr>
              <a:t>months,</a:t>
            </a:r>
          </a:p>
          <a:p>
            <a:pPr marL="65405" marR="5080" lvl="0" indent="-66040" algn="ctr" defTabSz="914400" rtl="0" eaLnBrk="1" fontAlgn="auto" latinLnBrk="0" hangingPunct="1">
              <a:lnSpc>
                <a:spcPct val="100000"/>
              </a:lnSpc>
              <a:spcBef>
                <a:spcPts val="40"/>
              </a:spcBef>
              <a:spcAft>
                <a:spcPts val="0"/>
              </a:spcAft>
              <a:buClrTx/>
              <a:buSzTx/>
              <a:buFontTx/>
              <a:buNone/>
              <a:tabLst/>
              <a:defRPr/>
            </a:pPr>
            <a:r>
              <a:rPr kumimoji="0" lang="en-US" sz="1000" b="0" i="0" u="none" strike="noStrike" kern="1200" cap="none" spc="-5" normalizeH="0" baseline="0" noProof="0">
                <a:ln>
                  <a:noFill/>
                </a:ln>
                <a:solidFill>
                  <a:schemeClr val="bg1"/>
                </a:solidFill>
                <a:effectLst/>
                <a:uLnTx/>
                <a:uFillTx/>
                <a:latin typeface="Arial"/>
                <a:ea typeface="+mn-ea"/>
                <a:cs typeface="Arial"/>
              </a:rPr>
              <a:t>12</a:t>
            </a:r>
            <a:r>
              <a:rPr kumimoji="0" lang="en-US" sz="1000" b="0" i="0" u="none" strike="noStrike" kern="1200" cap="none" spc="-95" normalizeH="0" baseline="0" noProof="0">
                <a:ln>
                  <a:noFill/>
                </a:ln>
                <a:solidFill>
                  <a:schemeClr val="bg1"/>
                </a:solidFill>
                <a:effectLst/>
                <a:uLnTx/>
                <a:uFillTx/>
                <a:latin typeface="Arial"/>
                <a:ea typeface="+mn-ea"/>
                <a:cs typeface="Arial"/>
              </a:rPr>
              <a:t> </a:t>
            </a:r>
            <a:r>
              <a:rPr kumimoji="0" lang="en-US" sz="1000" b="0" i="0" u="none" strike="noStrike" kern="1200" cap="none" spc="0" normalizeH="0" baseline="0" noProof="0">
                <a:ln>
                  <a:noFill/>
                </a:ln>
                <a:solidFill>
                  <a:schemeClr val="bg1"/>
                </a:solidFill>
                <a:effectLst/>
                <a:uLnTx/>
                <a:uFillTx/>
                <a:latin typeface="Arial"/>
                <a:ea typeface="+mn-ea"/>
                <a:cs typeface="Arial"/>
              </a:rPr>
              <a:t>months,</a:t>
            </a:r>
            <a:br>
              <a:rPr kumimoji="0" lang="en-US" sz="1000" b="0" i="0" u="none" strike="noStrike" kern="1200" cap="none" spc="0" normalizeH="0" baseline="0" noProof="0">
                <a:ln>
                  <a:noFill/>
                </a:ln>
                <a:solidFill>
                  <a:schemeClr val="bg1"/>
                </a:solidFill>
                <a:effectLst/>
                <a:uLnTx/>
                <a:uFillTx/>
                <a:latin typeface="Arial"/>
                <a:ea typeface="+mn-ea"/>
                <a:cs typeface="Arial"/>
              </a:rPr>
            </a:br>
            <a:r>
              <a:rPr kumimoji="0" lang="en-US" sz="1000" b="0" i="0" u="none" strike="noStrike" kern="1200" cap="none" spc="-5" normalizeH="0" baseline="0" noProof="0">
                <a:ln>
                  <a:noFill/>
                </a:ln>
                <a:solidFill>
                  <a:schemeClr val="bg1"/>
                </a:solidFill>
                <a:effectLst/>
                <a:uLnTx/>
                <a:uFillTx/>
                <a:latin typeface="Arial"/>
                <a:ea typeface="+mn-ea"/>
                <a:cs typeface="Arial"/>
              </a:rPr>
              <a:t>annually</a:t>
            </a:r>
            <a:endParaRPr kumimoji="0" lang="en-US" sz="1000" b="0" i="0" u="none" strike="noStrike" kern="1200" cap="none" spc="0" normalizeH="0" baseline="0" noProof="0">
              <a:ln>
                <a:noFill/>
              </a:ln>
              <a:solidFill>
                <a:schemeClr val="bg1"/>
              </a:solidFill>
              <a:effectLst/>
              <a:uLnTx/>
              <a:uFillTx/>
              <a:latin typeface="Arial"/>
              <a:ea typeface="+mn-ea"/>
              <a:cs typeface="Arial"/>
            </a:endParaRPr>
          </a:p>
        </p:txBody>
      </p:sp>
      <p:sp>
        <p:nvSpPr>
          <p:cNvPr id="138" name="object 9">
            <a:extLst>
              <a:ext uri="{FF2B5EF4-FFF2-40B4-BE49-F238E27FC236}">
                <a16:creationId xmlns:a16="http://schemas.microsoft.com/office/drawing/2014/main" id="{9A74DE77-8B99-49AB-BD76-CB89A16945BB}"/>
              </a:ext>
            </a:extLst>
          </p:cNvPr>
          <p:cNvSpPr/>
          <p:nvPr/>
        </p:nvSpPr>
        <p:spPr>
          <a:xfrm>
            <a:off x="4850977" y="2207621"/>
            <a:ext cx="274320" cy="0"/>
          </a:xfrm>
          <a:custGeom>
            <a:avLst/>
            <a:gdLst/>
            <a:ahLst/>
            <a:cxnLst/>
            <a:rect l="l" t="t" r="r" b="b"/>
            <a:pathLst>
              <a:path w="205739">
                <a:moveTo>
                  <a:pt x="0" y="0"/>
                </a:moveTo>
                <a:lnTo>
                  <a:pt x="205515"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0" name="object 31">
            <a:extLst>
              <a:ext uri="{FF2B5EF4-FFF2-40B4-BE49-F238E27FC236}">
                <a16:creationId xmlns:a16="http://schemas.microsoft.com/office/drawing/2014/main" id="{C92A4642-E5DB-4210-A9A1-D4500476BAF3}"/>
              </a:ext>
            </a:extLst>
          </p:cNvPr>
          <p:cNvSpPr/>
          <p:nvPr/>
        </p:nvSpPr>
        <p:spPr>
          <a:xfrm>
            <a:off x="5363209" y="1162078"/>
            <a:ext cx="1219135" cy="969323"/>
          </a:xfrm>
          <a:custGeom>
            <a:avLst/>
            <a:gdLst/>
            <a:ahLst/>
            <a:cxnLst/>
            <a:rect l="l" t="t" r="r" b="b"/>
            <a:pathLst>
              <a:path w="935354" h="748665">
                <a:moveTo>
                  <a:pt x="0" y="0"/>
                </a:moveTo>
                <a:lnTo>
                  <a:pt x="935329" y="0"/>
                </a:lnTo>
                <a:lnTo>
                  <a:pt x="935329" y="748499"/>
                </a:lnTo>
                <a:lnTo>
                  <a:pt x="0" y="748499"/>
                </a:lnTo>
                <a:lnTo>
                  <a:pt x="0" y="0"/>
                </a:lnTo>
                <a:close/>
              </a:path>
            </a:pathLst>
          </a:custGeom>
          <a:solidFill>
            <a:srgbClr val="0000FF"/>
          </a:solidFill>
          <a:ln w="15875">
            <a:solidFill>
              <a:schemeClr val="tx1"/>
            </a:solidFill>
          </a:ln>
        </p:spPr>
        <p:txBody>
          <a:bodyPr wrap="square" lIns="0" tIns="0" rIns="0" bIns="0" rtlCol="0" anchor="ctr" anchorCtr="0"/>
          <a:lstStyle/>
          <a:p>
            <a:pPr marL="0" marR="5080" lvl="0" indent="0" algn="ctr" defTabSz="914400" rtl="0" eaLnBrk="1" fontAlgn="auto" latinLnBrk="0" hangingPunct="1">
              <a:lnSpc>
                <a:spcPct val="100000"/>
              </a:lnSpc>
              <a:spcBef>
                <a:spcPts val="200"/>
              </a:spcBef>
              <a:spcAft>
                <a:spcPts val="0"/>
              </a:spcAft>
              <a:buClrTx/>
              <a:buSzTx/>
              <a:buFontTx/>
              <a:buNone/>
              <a:tabLst/>
              <a:defRPr/>
            </a:pPr>
            <a:r>
              <a:rPr kumimoji="0" lang="en-US" sz="1400" b="1" i="0" u="none" strike="noStrike" kern="1200" cap="none" spc="-5" normalizeH="0" baseline="0" noProof="0" err="1">
                <a:ln>
                  <a:noFill/>
                </a:ln>
                <a:solidFill>
                  <a:prstClr val="white"/>
                </a:solidFill>
                <a:effectLst/>
                <a:uLnTx/>
                <a:uFillTx/>
                <a:latin typeface="Arial"/>
                <a:ea typeface="+mn-ea"/>
                <a:cs typeface="Arial"/>
              </a:rPr>
              <a:t>I</a:t>
            </a:r>
            <a:r>
              <a:rPr kumimoji="0" lang="en-US" sz="1400" b="1" i="0" u="none" strike="noStrike" kern="1200" cap="none" spc="0" normalizeH="0" baseline="0" noProof="0" err="1">
                <a:ln>
                  <a:noFill/>
                </a:ln>
                <a:solidFill>
                  <a:prstClr val="white"/>
                </a:solidFill>
                <a:effectLst/>
                <a:uLnTx/>
                <a:uFillTx/>
                <a:latin typeface="Arial"/>
                <a:ea typeface="+mn-ea"/>
                <a:cs typeface="Arial"/>
              </a:rPr>
              <a:t>co</a:t>
            </a:r>
            <a:r>
              <a:rPr kumimoji="0" lang="en-US" sz="1400" b="1" i="0" u="none" strike="noStrike" kern="1200" cap="none" spc="-5" normalizeH="0" baseline="0" noProof="0" err="1">
                <a:ln>
                  <a:noFill/>
                </a:ln>
                <a:solidFill>
                  <a:prstClr val="white"/>
                </a:solidFill>
                <a:effectLst/>
                <a:uLnTx/>
                <a:uFillTx/>
                <a:latin typeface="Arial"/>
                <a:ea typeface="+mn-ea"/>
                <a:cs typeface="Arial"/>
              </a:rPr>
              <a:t>s</a:t>
            </a:r>
            <a:r>
              <a:rPr kumimoji="0" lang="en-US" sz="1400" b="1" i="0" u="none" strike="noStrike" kern="1200" cap="none" spc="0" normalizeH="0" baseline="0" noProof="0" err="1">
                <a:ln>
                  <a:noFill/>
                </a:ln>
                <a:solidFill>
                  <a:prstClr val="white"/>
                </a:solidFill>
                <a:effectLst/>
                <a:uLnTx/>
                <a:uFillTx/>
                <a:latin typeface="Arial"/>
                <a:ea typeface="+mn-ea"/>
                <a:cs typeface="Arial"/>
              </a:rPr>
              <a:t>a</a:t>
            </a:r>
            <a:r>
              <a:rPr kumimoji="0" lang="en-US" sz="1400" b="1" i="0" u="none" strike="noStrike" kern="1200" cap="none" spc="-5" normalizeH="0" baseline="0" noProof="0" err="1">
                <a:ln>
                  <a:noFill/>
                </a:ln>
                <a:solidFill>
                  <a:prstClr val="white"/>
                </a:solidFill>
                <a:effectLst/>
                <a:uLnTx/>
                <a:uFillTx/>
                <a:latin typeface="Arial"/>
                <a:ea typeface="+mn-ea"/>
                <a:cs typeface="Arial"/>
              </a:rPr>
              <a:t>pen</a:t>
            </a:r>
            <a:r>
              <a:rPr kumimoji="0" lang="en-US" sz="1400" b="1" i="0" u="none" strike="noStrike" kern="1200" cap="none" spc="0" normalizeH="0" baseline="0" noProof="0" err="1">
                <a:ln>
                  <a:noFill/>
                </a:ln>
                <a:solidFill>
                  <a:prstClr val="white"/>
                </a:solidFill>
                <a:effectLst/>
                <a:uLnTx/>
                <a:uFillTx/>
                <a:latin typeface="Arial"/>
                <a:ea typeface="+mn-ea"/>
                <a:cs typeface="Arial"/>
              </a:rPr>
              <a:t>t</a:t>
            </a:r>
            <a:r>
              <a:rPr kumimoji="0" lang="en-US" sz="1400" b="1" i="0" u="none" strike="noStrike" kern="1200" cap="none" spc="0" normalizeH="0" baseline="0" noProof="0">
                <a:ln>
                  <a:noFill/>
                </a:ln>
                <a:solidFill>
                  <a:prstClr val="white"/>
                </a:solidFill>
                <a:effectLst/>
                <a:uLnTx/>
                <a:uFillTx/>
                <a:latin typeface="Arial"/>
                <a:ea typeface="+mn-ea"/>
                <a:cs typeface="Arial"/>
              </a:rPr>
              <a:t>  </a:t>
            </a:r>
            <a:r>
              <a:rPr kumimoji="0" lang="en-US" sz="1400" b="1" i="0" u="none" strike="noStrike" kern="1200" cap="none" spc="-5" normalizeH="0" baseline="0" noProof="0">
                <a:ln>
                  <a:noFill/>
                </a:ln>
                <a:solidFill>
                  <a:prstClr val="white"/>
                </a:solidFill>
                <a:effectLst/>
                <a:uLnTx/>
                <a:uFillTx/>
                <a:latin typeface="Arial"/>
                <a:ea typeface="+mn-ea"/>
                <a:cs typeface="Arial"/>
              </a:rPr>
              <a:t>Ethyl</a:t>
            </a:r>
            <a:endParaRPr kumimoji="0" lang="en-US" sz="1400" b="0" i="0" u="none" strike="noStrike" kern="1200" cap="none" spc="0" normalizeH="0" baseline="0" noProof="0">
              <a:ln>
                <a:noFill/>
              </a:ln>
              <a:solidFill>
                <a:prstClr val="white"/>
              </a:solidFill>
              <a:effectLst/>
              <a:uLnTx/>
              <a:uFillTx/>
              <a:latin typeface="Arial"/>
              <a:ea typeface="+mn-ea"/>
              <a:cs typeface="Arial"/>
            </a:endParaRPr>
          </a:p>
          <a:p>
            <a:pPr marL="94615" marR="99695" lvl="0" indent="0" algn="ctr" defTabSz="914400" rtl="0" eaLnBrk="1" fontAlgn="auto" latinLnBrk="0" hangingPunct="1">
              <a:lnSpc>
                <a:spcPct val="100000"/>
              </a:lnSpc>
              <a:spcBef>
                <a:spcPts val="229"/>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Arial"/>
                <a:ea typeface="+mn-ea"/>
                <a:cs typeface="Arial"/>
              </a:rPr>
              <a:t>4 </a:t>
            </a:r>
            <a:r>
              <a:rPr kumimoji="0" lang="en-US" sz="1050" b="0" i="0" u="none" strike="noStrike" kern="1200" cap="none" spc="-5" normalizeH="0" baseline="0" noProof="0">
                <a:ln>
                  <a:noFill/>
                </a:ln>
                <a:solidFill>
                  <a:prstClr val="white"/>
                </a:solidFill>
                <a:effectLst/>
                <a:uLnTx/>
                <a:uFillTx/>
                <a:latin typeface="Arial"/>
                <a:ea typeface="+mn-ea"/>
                <a:cs typeface="Arial"/>
              </a:rPr>
              <a:t>g/day </a:t>
            </a:r>
            <a:br>
              <a:rPr kumimoji="0" lang="en-US" sz="1050" b="0" i="0" u="none" strike="noStrike" kern="1200" cap="none" spc="-5" normalizeH="0" baseline="0" noProof="0">
                <a:ln>
                  <a:noFill/>
                </a:ln>
                <a:solidFill>
                  <a:prstClr val="white"/>
                </a:solidFill>
                <a:effectLst/>
                <a:uLnTx/>
                <a:uFillTx/>
                <a:latin typeface="Arial"/>
                <a:ea typeface="+mn-ea"/>
                <a:cs typeface="Arial"/>
              </a:rPr>
            </a:br>
            <a:r>
              <a:rPr kumimoji="0" lang="en-US" sz="1050" b="0" i="0" u="none" strike="noStrike" kern="1200" cap="none" spc="-5" normalizeH="0" baseline="0" noProof="0">
                <a:ln>
                  <a:noFill/>
                </a:ln>
                <a:solidFill>
                  <a:prstClr val="white"/>
                </a:solidFill>
                <a:effectLst/>
                <a:uLnTx/>
                <a:uFillTx/>
                <a:latin typeface="Arial"/>
                <a:ea typeface="+mn-ea"/>
                <a:cs typeface="Arial"/>
              </a:rPr>
              <a:t>(n</a:t>
            </a:r>
            <a:r>
              <a:rPr kumimoji="0" lang="en-US" sz="1050" b="0" i="0" u="none" strike="noStrike" kern="1200" cap="none" spc="0" normalizeH="0" baseline="0" noProof="0">
                <a:ln>
                  <a:noFill/>
                </a:ln>
                <a:solidFill>
                  <a:prstClr val="white"/>
                </a:solidFill>
                <a:effectLst/>
                <a:uLnTx/>
                <a:uFillTx/>
                <a:latin typeface="Arial"/>
                <a:ea typeface="+mn-ea"/>
                <a:cs typeface="Arial"/>
              </a:rPr>
              <a:t>=4089)</a:t>
            </a:r>
          </a:p>
        </p:txBody>
      </p:sp>
      <p:sp>
        <p:nvSpPr>
          <p:cNvPr id="141" name="object 64">
            <a:extLst>
              <a:ext uri="{FF2B5EF4-FFF2-40B4-BE49-F238E27FC236}">
                <a16:creationId xmlns:a16="http://schemas.microsoft.com/office/drawing/2014/main" id="{7C384F6E-F209-4FE1-B767-52D62BA67F19}"/>
              </a:ext>
            </a:extLst>
          </p:cNvPr>
          <p:cNvSpPr txBox="1"/>
          <p:nvPr/>
        </p:nvSpPr>
        <p:spPr>
          <a:xfrm>
            <a:off x="9026487" y="3992372"/>
            <a:ext cx="1803460" cy="20069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125"/>
              </a:spcBef>
              <a:spcAft>
                <a:spcPts val="0"/>
              </a:spcAft>
              <a:buClrTx/>
              <a:buSzTx/>
              <a:buFontTx/>
              <a:buNone/>
              <a:tabLst/>
              <a:defRPr/>
            </a:pPr>
            <a:r>
              <a:rPr kumimoji="0" sz="1200" b="1" i="0" u="none" strike="noStrike" kern="1200" cap="none" spc="15" normalizeH="0" baseline="0" noProof="0">
                <a:ln>
                  <a:noFill/>
                </a:ln>
                <a:effectLst/>
                <a:uLnTx/>
                <a:uFillTx/>
                <a:latin typeface="Arial"/>
                <a:ea typeface="+mn-ea"/>
                <a:cs typeface="Arial"/>
              </a:rPr>
              <a:t>End </a:t>
            </a:r>
            <a:r>
              <a:rPr kumimoji="0" sz="1200" b="1" i="0" u="none" strike="noStrike" kern="1200" cap="none" spc="10" normalizeH="0" baseline="0" noProof="0">
                <a:ln>
                  <a:noFill/>
                </a:ln>
                <a:effectLst/>
                <a:uLnTx/>
                <a:uFillTx/>
                <a:latin typeface="Arial"/>
                <a:ea typeface="+mn-ea"/>
                <a:cs typeface="Arial"/>
              </a:rPr>
              <a:t>of</a:t>
            </a:r>
            <a:r>
              <a:rPr kumimoji="0" sz="1200" b="1" i="0" u="none" strike="noStrike" kern="1200" cap="none" spc="-40" normalizeH="0" baseline="0" noProof="0">
                <a:ln>
                  <a:noFill/>
                </a:ln>
                <a:effectLst/>
                <a:uLnTx/>
                <a:uFillTx/>
                <a:latin typeface="Arial"/>
                <a:ea typeface="+mn-ea"/>
                <a:cs typeface="Arial"/>
              </a:rPr>
              <a:t> </a:t>
            </a:r>
            <a:r>
              <a:rPr kumimoji="0" sz="1200" b="1" i="0" u="none" strike="noStrike" kern="1200" cap="none" spc="10" normalizeH="0" baseline="0" noProof="0">
                <a:ln>
                  <a:noFill/>
                </a:ln>
                <a:effectLst/>
                <a:uLnTx/>
                <a:uFillTx/>
                <a:latin typeface="Arial"/>
                <a:ea typeface="+mn-ea"/>
                <a:cs typeface="Arial"/>
              </a:rPr>
              <a:t>Study</a:t>
            </a:r>
            <a:endParaRPr kumimoji="0" sz="1200" b="0" i="0" u="none" strike="noStrike" kern="1200" cap="none" spc="0" normalizeH="0" baseline="0" noProof="0">
              <a:ln>
                <a:noFill/>
              </a:ln>
              <a:effectLst/>
              <a:uLnTx/>
              <a:uFillTx/>
              <a:latin typeface="Arial"/>
              <a:ea typeface="+mn-ea"/>
              <a:cs typeface="Arial"/>
            </a:endParaRPr>
          </a:p>
        </p:txBody>
      </p:sp>
      <p:sp>
        <p:nvSpPr>
          <p:cNvPr id="142" name="object 7">
            <a:extLst>
              <a:ext uri="{FF2B5EF4-FFF2-40B4-BE49-F238E27FC236}">
                <a16:creationId xmlns:a16="http://schemas.microsoft.com/office/drawing/2014/main" id="{233B06B1-87BC-4588-A563-F939DFA1BCBD}"/>
              </a:ext>
            </a:extLst>
          </p:cNvPr>
          <p:cNvSpPr/>
          <p:nvPr/>
        </p:nvSpPr>
        <p:spPr>
          <a:xfrm>
            <a:off x="8893788" y="2401082"/>
            <a:ext cx="1027947" cy="735009"/>
          </a:xfrm>
          <a:custGeom>
            <a:avLst/>
            <a:gdLst/>
            <a:ahLst/>
            <a:cxnLst/>
            <a:rect l="l" t="t" r="r" b="b"/>
            <a:pathLst>
              <a:path w="788670" h="567689">
                <a:moveTo>
                  <a:pt x="0" y="0"/>
                </a:moveTo>
                <a:lnTo>
                  <a:pt x="788200" y="0"/>
                </a:lnTo>
                <a:lnTo>
                  <a:pt x="788200" y="567499"/>
                </a:lnTo>
                <a:lnTo>
                  <a:pt x="0" y="567499"/>
                </a:lnTo>
                <a:lnTo>
                  <a:pt x="0" y="0"/>
                </a:lnTo>
                <a:close/>
              </a:path>
            </a:pathLst>
          </a:custGeom>
          <a:solidFill>
            <a:srgbClr val="FF0000"/>
          </a:solidFill>
          <a:ln w="15875">
            <a:solidFill>
              <a:schemeClr val="tx1"/>
            </a:solidFill>
          </a:ln>
        </p:spPr>
        <p:txBody>
          <a:bodyPr wrap="none" lIns="0" tIns="0" rIns="0" bIns="0" rtlCol="0" anchor="ctr" anchorCtr="0"/>
          <a:lstStyle/>
          <a:p>
            <a:pPr marL="14604" marR="0" lvl="0" indent="0" algn="ctr" defTabSz="914400" rtl="0" eaLnBrk="1" fontAlgn="auto" latinLnBrk="0" hangingPunct="1">
              <a:lnSpc>
                <a:spcPct val="100000"/>
              </a:lnSpc>
              <a:spcBef>
                <a:spcPts val="100"/>
              </a:spcBef>
              <a:spcAft>
                <a:spcPts val="0"/>
              </a:spcAft>
              <a:buClrTx/>
              <a:buSzTx/>
              <a:buFontTx/>
              <a:buNone/>
              <a:tabLst/>
              <a:defRPr/>
            </a:pPr>
            <a:r>
              <a:rPr kumimoji="0" lang="en-US" sz="1000" b="0" i="0" u="none" strike="noStrike" kern="1200" cap="none" spc="0" normalizeH="0" baseline="0" noProof="0">
                <a:ln>
                  <a:noFill/>
                </a:ln>
                <a:solidFill>
                  <a:schemeClr val="bg1"/>
                </a:solidFill>
                <a:effectLst/>
                <a:uLnTx/>
                <a:uFillTx/>
                <a:latin typeface="Arial"/>
                <a:ea typeface="+mn-ea"/>
                <a:cs typeface="Arial"/>
              </a:rPr>
              <a:t>End-of-study</a:t>
            </a:r>
            <a:br>
              <a:rPr kumimoji="0" lang="en-US" sz="1000" b="0" i="0" u="none" strike="noStrike" kern="1200" cap="none" spc="0" normalizeH="0" baseline="0" noProof="0">
                <a:ln>
                  <a:noFill/>
                </a:ln>
                <a:solidFill>
                  <a:schemeClr val="bg1"/>
                </a:solidFill>
                <a:effectLst/>
                <a:uLnTx/>
                <a:uFillTx/>
                <a:latin typeface="Arial"/>
                <a:ea typeface="+mn-ea"/>
                <a:cs typeface="Arial"/>
              </a:rPr>
            </a:br>
            <a:r>
              <a:rPr kumimoji="0" lang="en-US" sz="1000" b="0" i="0" u="none" strike="noStrike" kern="1200" cap="none" spc="0" normalizeH="0" baseline="0" noProof="0">
                <a:ln>
                  <a:noFill/>
                </a:ln>
                <a:solidFill>
                  <a:schemeClr val="bg1"/>
                </a:solidFill>
                <a:effectLst/>
                <a:uLnTx/>
                <a:uFillTx/>
                <a:latin typeface="Arial"/>
                <a:ea typeface="+mn-ea"/>
                <a:cs typeface="Arial"/>
              </a:rPr>
              <a:t>follow-up</a:t>
            </a:r>
            <a:br>
              <a:rPr lang="en-US" sz="1000">
                <a:solidFill>
                  <a:schemeClr val="bg1"/>
                </a:solidFill>
                <a:latin typeface="Arial"/>
                <a:cs typeface="Arial"/>
              </a:rPr>
            </a:br>
            <a:r>
              <a:rPr kumimoji="0" lang="en-US" sz="1000" b="0" i="0" u="none" strike="noStrike" kern="1200" cap="none" spc="0" normalizeH="0" baseline="0" noProof="0">
                <a:ln>
                  <a:noFill/>
                </a:ln>
                <a:solidFill>
                  <a:schemeClr val="bg1"/>
                </a:solidFill>
                <a:effectLst/>
                <a:uLnTx/>
                <a:uFillTx/>
                <a:latin typeface="Arial"/>
                <a:ea typeface="+mn-ea"/>
                <a:cs typeface="Arial"/>
              </a:rPr>
              <a:t>visit</a:t>
            </a:r>
          </a:p>
        </p:txBody>
      </p:sp>
      <p:sp>
        <p:nvSpPr>
          <p:cNvPr id="143" name="object 7">
            <a:extLst>
              <a:ext uri="{FF2B5EF4-FFF2-40B4-BE49-F238E27FC236}">
                <a16:creationId xmlns:a16="http://schemas.microsoft.com/office/drawing/2014/main" id="{C5901F98-BA44-419D-8244-02C6254EDF7E}"/>
              </a:ext>
            </a:extLst>
          </p:cNvPr>
          <p:cNvSpPr/>
          <p:nvPr/>
        </p:nvSpPr>
        <p:spPr>
          <a:xfrm>
            <a:off x="7442479" y="1279235"/>
            <a:ext cx="1027947" cy="735009"/>
          </a:xfrm>
          <a:custGeom>
            <a:avLst/>
            <a:gdLst/>
            <a:ahLst/>
            <a:cxnLst/>
            <a:rect l="l" t="t" r="r" b="b"/>
            <a:pathLst>
              <a:path w="788670" h="567689">
                <a:moveTo>
                  <a:pt x="0" y="0"/>
                </a:moveTo>
                <a:lnTo>
                  <a:pt x="788200" y="0"/>
                </a:lnTo>
                <a:lnTo>
                  <a:pt x="788200" y="567499"/>
                </a:lnTo>
                <a:lnTo>
                  <a:pt x="0" y="567499"/>
                </a:lnTo>
                <a:lnTo>
                  <a:pt x="0" y="0"/>
                </a:lnTo>
                <a:close/>
              </a:path>
            </a:pathLst>
          </a:custGeom>
          <a:solidFill>
            <a:srgbClr val="0000FF"/>
          </a:solidFill>
          <a:ln w="15875">
            <a:solidFill>
              <a:schemeClr val="tx1"/>
            </a:solidFill>
          </a:ln>
        </p:spPr>
        <p:txBody>
          <a:bodyPr wrap="none" lIns="0" tIns="0" rIns="0" bIns="0" rtlCol="0" anchor="ctr" anchorCtr="0"/>
          <a:lstStyle/>
          <a:p>
            <a:pPr marL="14604" marR="0" lvl="0" indent="0" algn="ctr" defTabSz="914400" rtl="0" eaLnBrk="1" fontAlgn="auto" latinLnBrk="0" hangingPunct="1">
              <a:lnSpc>
                <a:spcPct val="100000"/>
              </a:lnSpc>
              <a:spcBef>
                <a:spcPts val="100"/>
              </a:spcBef>
              <a:spcAft>
                <a:spcPts val="0"/>
              </a:spcAft>
              <a:buClrTx/>
              <a:buSzTx/>
              <a:buFontTx/>
              <a:buNone/>
              <a:tabLst/>
              <a:defRPr/>
            </a:pPr>
            <a:r>
              <a:rPr kumimoji="0" lang="en-US" sz="1000" b="0" i="0" u="none" strike="noStrike" kern="1200" cap="none" spc="0" normalizeH="0" baseline="0" noProof="0">
                <a:ln>
                  <a:noFill/>
                </a:ln>
                <a:solidFill>
                  <a:schemeClr val="bg1"/>
                </a:solidFill>
                <a:effectLst/>
                <a:uLnTx/>
                <a:uFillTx/>
                <a:latin typeface="Arial"/>
                <a:ea typeface="+mn-ea"/>
                <a:cs typeface="Arial"/>
              </a:rPr>
              <a:t>4 months,</a:t>
            </a:r>
          </a:p>
          <a:p>
            <a:pPr marL="14604" marR="0" lvl="0" indent="0" algn="ctr" defTabSz="914400" rtl="0" eaLnBrk="1" fontAlgn="auto" latinLnBrk="0" hangingPunct="1">
              <a:lnSpc>
                <a:spcPct val="100000"/>
              </a:lnSpc>
              <a:spcBef>
                <a:spcPts val="100"/>
              </a:spcBef>
              <a:spcAft>
                <a:spcPts val="0"/>
              </a:spcAft>
              <a:buClrTx/>
              <a:buSzTx/>
              <a:buFontTx/>
              <a:buNone/>
              <a:tabLst/>
              <a:defRPr/>
            </a:pPr>
            <a:r>
              <a:rPr kumimoji="0" lang="en-US" sz="1000" b="0" i="0" u="none" strike="noStrike" kern="1200" cap="none" spc="0" normalizeH="0" baseline="0" noProof="0">
                <a:ln>
                  <a:noFill/>
                </a:ln>
                <a:solidFill>
                  <a:schemeClr val="bg1"/>
                </a:solidFill>
                <a:effectLst/>
                <a:uLnTx/>
                <a:uFillTx/>
                <a:latin typeface="Arial"/>
                <a:ea typeface="+mn-ea"/>
                <a:cs typeface="Arial"/>
              </a:rPr>
              <a:t>12 months,</a:t>
            </a:r>
            <a:br>
              <a:rPr kumimoji="0" lang="en-US" sz="1000" b="0" i="0" u="none" strike="noStrike" kern="1200" cap="none" spc="0" normalizeH="0" baseline="0" noProof="0">
                <a:ln>
                  <a:noFill/>
                </a:ln>
                <a:solidFill>
                  <a:schemeClr val="bg1"/>
                </a:solidFill>
                <a:effectLst/>
                <a:uLnTx/>
                <a:uFillTx/>
                <a:latin typeface="Arial"/>
                <a:ea typeface="+mn-ea"/>
                <a:cs typeface="Arial"/>
              </a:rPr>
            </a:br>
            <a:r>
              <a:rPr kumimoji="0" lang="en-US" sz="1000" b="0" i="0" u="none" strike="noStrike" kern="1200" cap="none" spc="0" normalizeH="0" baseline="0" noProof="0">
                <a:ln>
                  <a:noFill/>
                </a:ln>
                <a:solidFill>
                  <a:schemeClr val="bg1"/>
                </a:solidFill>
                <a:effectLst/>
                <a:uLnTx/>
                <a:uFillTx/>
                <a:latin typeface="Arial"/>
                <a:ea typeface="+mn-ea"/>
                <a:cs typeface="Arial"/>
              </a:rPr>
              <a:t>annually</a:t>
            </a:r>
          </a:p>
        </p:txBody>
      </p:sp>
      <p:sp>
        <p:nvSpPr>
          <p:cNvPr id="144" name="object 7">
            <a:extLst>
              <a:ext uri="{FF2B5EF4-FFF2-40B4-BE49-F238E27FC236}">
                <a16:creationId xmlns:a16="http://schemas.microsoft.com/office/drawing/2014/main" id="{94CD0010-8246-4B2E-8A9C-03177F49E5BF}"/>
              </a:ext>
            </a:extLst>
          </p:cNvPr>
          <p:cNvSpPr/>
          <p:nvPr/>
        </p:nvSpPr>
        <p:spPr>
          <a:xfrm>
            <a:off x="8893788" y="1279235"/>
            <a:ext cx="1027947" cy="735009"/>
          </a:xfrm>
          <a:custGeom>
            <a:avLst/>
            <a:gdLst/>
            <a:ahLst/>
            <a:cxnLst/>
            <a:rect l="l" t="t" r="r" b="b"/>
            <a:pathLst>
              <a:path w="788670" h="567689">
                <a:moveTo>
                  <a:pt x="0" y="0"/>
                </a:moveTo>
                <a:lnTo>
                  <a:pt x="788200" y="0"/>
                </a:lnTo>
                <a:lnTo>
                  <a:pt x="788200" y="567499"/>
                </a:lnTo>
                <a:lnTo>
                  <a:pt x="0" y="567499"/>
                </a:lnTo>
                <a:lnTo>
                  <a:pt x="0" y="0"/>
                </a:lnTo>
                <a:close/>
              </a:path>
            </a:pathLst>
          </a:custGeom>
          <a:solidFill>
            <a:srgbClr val="0000FF"/>
          </a:solidFill>
          <a:ln w="15875">
            <a:solidFill>
              <a:schemeClr val="tx1"/>
            </a:solidFill>
          </a:ln>
        </p:spPr>
        <p:txBody>
          <a:bodyPr wrap="none" lIns="0" tIns="0" rIns="0" bIns="0" rtlCol="0" anchor="ctr" anchorCtr="0"/>
          <a:lstStyle/>
          <a:p>
            <a:pPr marL="14604" marR="0" lvl="0" indent="0" algn="ctr" defTabSz="914400" rtl="0" eaLnBrk="1" fontAlgn="auto" latinLnBrk="0" hangingPunct="1">
              <a:lnSpc>
                <a:spcPct val="100000"/>
              </a:lnSpc>
              <a:spcBef>
                <a:spcPts val="100"/>
              </a:spcBef>
              <a:spcAft>
                <a:spcPts val="0"/>
              </a:spcAft>
              <a:buClrTx/>
              <a:buSzTx/>
              <a:buFontTx/>
              <a:buNone/>
              <a:tabLst/>
              <a:defRPr/>
            </a:pPr>
            <a:r>
              <a:rPr kumimoji="0" lang="en-US" sz="1000" b="0" i="0" u="none" strike="noStrike" kern="1200" cap="none" spc="0" normalizeH="0" baseline="0" noProof="0">
                <a:ln>
                  <a:noFill/>
                </a:ln>
                <a:solidFill>
                  <a:schemeClr val="bg1"/>
                </a:solidFill>
                <a:effectLst/>
                <a:uLnTx/>
                <a:uFillTx/>
                <a:latin typeface="Arial"/>
                <a:ea typeface="+mn-ea"/>
                <a:cs typeface="Arial"/>
              </a:rPr>
              <a:t>End-of-study</a:t>
            </a:r>
            <a:br>
              <a:rPr kumimoji="0" lang="en-US" sz="1000" b="0" i="0" u="none" strike="noStrike" kern="1200" cap="none" spc="0" normalizeH="0" baseline="0" noProof="0">
                <a:ln>
                  <a:noFill/>
                </a:ln>
                <a:solidFill>
                  <a:schemeClr val="bg1"/>
                </a:solidFill>
                <a:effectLst/>
                <a:uLnTx/>
                <a:uFillTx/>
                <a:latin typeface="Arial"/>
                <a:ea typeface="+mn-ea"/>
                <a:cs typeface="Arial"/>
              </a:rPr>
            </a:br>
            <a:r>
              <a:rPr kumimoji="0" lang="en-US" sz="1000" b="0" i="0" u="none" strike="noStrike" kern="1200" cap="none" spc="0" normalizeH="0" baseline="0" noProof="0">
                <a:ln>
                  <a:noFill/>
                </a:ln>
                <a:solidFill>
                  <a:schemeClr val="bg1"/>
                </a:solidFill>
                <a:effectLst/>
                <a:uLnTx/>
                <a:uFillTx/>
                <a:latin typeface="Arial"/>
                <a:ea typeface="+mn-ea"/>
                <a:cs typeface="Arial"/>
              </a:rPr>
              <a:t>follow-up</a:t>
            </a:r>
            <a:br>
              <a:rPr lang="en-US" sz="1000">
                <a:solidFill>
                  <a:schemeClr val="bg1"/>
                </a:solidFill>
                <a:latin typeface="Arial"/>
                <a:cs typeface="Arial"/>
              </a:rPr>
            </a:br>
            <a:r>
              <a:rPr kumimoji="0" lang="en-US" sz="1000" b="0" i="0" u="none" strike="noStrike" kern="1200" cap="none" spc="0" normalizeH="0" baseline="0" noProof="0">
                <a:ln>
                  <a:noFill/>
                </a:ln>
                <a:solidFill>
                  <a:schemeClr val="bg1"/>
                </a:solidFill>
                <a:effectLst/>
                <a:uLnTx/>
                <a:uFillTx/>
                <a:latin typeface="Arial"/>
                <a:ea typeface="+mn-ea"/>
                <a:cs typeface="Arial"/>
              </a:rPr>
              <a:t>visit</a:t>
            </a:r>
          </a:p>
        </p:txBody>
      </p:sp>
      <p:sp>
        <p:nvSpPr>
          <p:cNvPr id="145" name="object 69">
            <a:extLst>
              <a:ext uri="{FF2B5EF4-FFF2-40B4-BE49-F238E27FC236}">
                <a16:creationId xmlns:a16="http://schemas.microsoft.com/office/drawing/2014/main" id="{45BE63EE-2BC9-43B5-AADB-D6D329D410D3}"/>
              </a:ext>
            </a:extLst>
          </p:cNvPr>
          <p:cNvSpPr txBox="1"/>
          <p:nvPr/>
        </p:nvSpPr>
        <p:spPr>
          <a:xfrm>
            <a:off x="10141749" y="1073426"/>
            <a:ext cx="1806665" cy="2263744"/>
          </a:xfrm>
          <a:prstGeom prst="rect">
            <a:avLst/>
          </a:prstGeom>
          <a:ln w="15875">
            <a:solidFill>
              <a:schemeClr val="tx1"/>
            </a:solidFill>
          </a:ln>
        </p:spPr>
        <p:txBody>
          <a:bodyPr vert="horz" wrap="none" lIns="54864" tIns="0" rIns="0" bIns="0" rtlCol="0" anchor="ctr" anchorCtr="1">
            <a:noAutofit/>
          </a:bodyPr>
          <a:lstStyle/>
          <a:p>
            <a:pPr marR="71120">
              <a:spcBef>
                <a:spcPts val="300"/>
              </a:spcBef>
              <a:defRPr/>
            </a:pPr>
            <a:r>
              <a:rPr kumimoji="0" lang="en-US" sz="1050" b="1" i="0" u="none" strike="noStrike" kern="1200" cap="none" spc="-5" normalizeH="0" baseline="0" noProof="0">
                <a:ln>
                  <a:noFill/>
                </a:ln>
                <a:effectLst/>
                <a:uLnTx/>
                <a:uFillTx/>
                <a:latin typeface="Arial"/>
                <a:ea typeface="+mn-ea"/>
                <a:cs typeface="Arial"/>
              </a:rPr>
              <a:t>Primary</a:t>
            </a:r>
            <a:r>
              <a:rPr kumimoji="0" lang="en-US" sz="1050" b="1" i="0" u="none" strike="noStrike" kern="1200" cap="none" spc="-20" normalizeH="0" baseline="0" noProof="0">
                <a:ln>
                  <a:noFill/>
                </a:ln>
                <a:effectLst/>
                <a:uLnTx/>
                <a:uFillTx/>
                <a:latin typeface="Arial"/>
                <a:ea typeface="+mn-ea"/>
                <a:cs typeface="Arial"/>
              </a:rPr>
              <a:t> </a:t>
            </a:r>
            <a:r>
              <a:rPr kumimoji="0" lang="en-US" sz="1050" b="1" i="0" u="none" strike="noStrike" kern="1200" cap="none" spc="-5" normalizeH="0" baseline="0" noProof="0">
                <a:ln>
                  <a:noFill/>
                </a:ln>
                <a:effectLst/>
                <a:uLnTx/>
                <a:uFillTx/>
                <a:latin typeface="Arial"/>
                <a:ea typeface="+mn-ea"/>
                <a:cs typeface="Arial"/>
              </a:rPr>
              <a:t>Endpoint</a:t>
            </a:r>
            <a:endParaRPr kumimoji="0" lang="en-US" sz="1050" b="0" i="0" u="none" strike="noStrike" kern="1200" cap="none" spc="0" normalizeH="0" baseline="0" noProof="0">
              <a:ln>
                <a:noFill/>
              </a:ln>
              <a:effectLst/>
              <a:uLnTx/>
              <a:uFillTx/>
              <a:latin typeface="Arial"/>
              <a:ea typeface="+mn-ea"/>
              <a:cs typeface="Arial"/>
            </a:endParaRPr>
          </a:p>
          <a:p>
            <a:pPr marL="0" marR="71120" lvl="0" indent="0" defTabSz="914400" rtl="0" eaLnBrk="1" fontAlgn="auto" latinLnBrk="0" hangingPunct="1">
              <a:spcBef>
                <a:spcPts val="300"/>
              </a:spcBef>
              <a:spcAft>
                <a:spcPts val="0"/>
              </a:spcAft>
              <a:buClrTx/>
              <a:buSzTx/>
              <a:buFontTx/>
              <a:buNone/>
              <a:tabLst/>
              <a:defRPr/>
            </a:pPr>
            <a:r>
              <a:rPr kumimoji="0" lang="en-US" sz="1050" b="0" i="0" u="none" strike="noStrike" kern="1200" cap="none" spc="0" normalizeH="0" baseline="0" noProof="0">
                <a:ln>
                  <a:noFill/>
                </a:ln>
                <a:effectLst/>
                <a:uLnTx/>
                <a:uFillTx/>
                <a:latin typeface="Arial"/>
                <a:ea typeface="+mn-ea"/>
                <a:cs typeface="Arial"/>
              </a:rPr>
              <a:t>Time from</a:t>
            </a:r>
            <a:r>
              <a:rPr lang="en-US" sz="1050">
                <a:latin typeface="Arial"/>
                <a:cs typeface="Arial"/>
              </a:rPr>
              <a:t> </a:t>
            </a:r>
            <a:r>
              <a:rPr kumimoji="0" lang="en-US" sz="1050" b="0" i="0" u="none" strike="noStrike" kern="1200" cap="none" spc="0" normalizeH="0" baseline="0" noProof="0">
                <a:ln>
                  <a:noFill/>
                </a:ln>
                <a:effectLst/>
                <a:uLnTx/>
                <a:uFillTx/>
                <a:latin typeface="Arial"/>
                <a:ea typeface="+mn-ea"/>
                <a:cs typeface="Arial"/>
              </a:rPr>
              <a:t>randomization</a:t>
            </a:r>
            <a:br>
              <a:rPr kumimoji="0" lang="en-US" sz="1050" b="0" i="0" u="none" strike="noStrike" kern="1200" cap="none" spc="0" normalizeH="0" baseline="0" noProof="0">
                <a:ln>
                  <a:noFill/>
                </a:ln>
                <a:effectLst/>
                <a:uLnTx/>
                <a:uFillTx/>
                <a:latin typeface="Arial"/>
                <a:ea typeface="+mn-ea"/>
                <a:cs typeface="Arial"/>
              </a:rPr>
            </a:br>
            <a:r>
              <a:rPr kumimoji="0" lang="en-US" sz="1050" b="0" i="0" u="none" strike="noStrike" kern="1200" cap="none" spc="0" normalizeH="0" baseline="0" noProof="0">
                <a:ln>
                  <a:noFill/>
                </a:ln>
                <a:effectLst/>
                <a:uLnTx/>
                <a:uFillTx/>
                <a:latin typeface="Arial"/>
                <a:ea typeface="+mn-ea"/>
                <a:cs typeface="Arial"/>
              </a:rPr>
              <a:t>to the</a:t>
            </a:r>
            <a:r>
              <a:rPr lang="en-US" sz="1050">
                <a:latin typeface="Arial"/>
                <a:cs typeface="Arial"/>
              </a:rPr>
              <a:t> </a:t>
            </a:r>
            <a:r>
              <a:rPr kumimoji="0" lang="en-US" sz="1050" b="0" i="0" u="none" strike="noStrike" kern="1200" cap="none" spc="0" normalizeH="0" baseline="0" noProof="0">
                <a:ln>
                  <a:noFill/>
                </a:ln>
                <a:effectLst/>
                <a:uLnTx/>
                <a:uFillTx/>
                <a:latin typeface="Arial"/>
                <a:ea typeface="+mn-ea"/>
                <a:cs typeface="Arial"/>
              </a:rPr>
              <a:t>first </a:t>
            </a:r>
            <a:r>
              <a:rPr kumimoji="0" lang="en-US" sz="1050" b="0" i="0" u="none" strike="noStrike" kern="1200" cap="none" spc="-5" normalizeH="0" baseline="0" noProof="0">
                <a:ln>
                  <a:noFill/>
                </a:ln>
                <a:effectLst/>
                <a:uLnTx/>
                <a:uFillTx/>
                <a:latin typeface="Arial"/>
                <a:ea typeface="+mn-ea"/>
                <a:cs typeface="Arial"/>
              </a:rPr>
              <a:t>occurrence of </a:t>
            </a:r>
            <a:br>
              <a:rPr kumimoji="0" lang="en-US" sz="1050" b="0" i="0" u="none" strike="noStrike" kern="1200" cap="none" spc="-5" normalizeH="0" baseline="0" noProof="0">
                <a:ln>
                  <a:noFill/>
                </a:ln>
                <a:effectLst/>
                <a:uLnTx/>
                <a:uFillTx/>
                <a:latin typeface="Arial"/>
                <a:ea typeface="+mn-ea"/>
                <a:cs typeface="Arial"/>
              </a:rPr>
            </a:br>
            <a:r>
              <a:rPr kumimoji="0" lang="en-US" sz="1050" b="0" i="0" u="none" strike="noStrike" kern="1200" cap="none" spc="0" normalizeH="0" baseline="0" noProof="0">
                <a:ln>
                  <a:noFill/>
                </a:ln>
                <a:effectLst/>
                <a:uLnTx/>
                <a:uFillTx/>
                <a:latin typeface="Arial"/>
                <a:ea typeface="+mn-ea"/>
                <a:cs typeface="Arial"/>
              </a:rPr>
              <a:t>composite </a:t>
            </a:r>
            <a:r>
              <a:rPr kumimoji="0" lang="en-US" sz="1050" b="0" i="0" u="none" strike="noStrike" kern="1200" cap="none" spc="-5" normalizeH="0" baseline="0" noProof="0">
                <a:ln>
                  <a:noFill/>
                </a:ln>
                <a:effectLst/>
                <a:uLnTx/>
                <a:uFillTx/>
                <a:latin typeface="Arial"/>
                <a:ea typeface="+mn-ea"/>
                <a:cs typeface="Arial"/>
              </a:rPr>
              <a:t>of:</a:t>
            </a:r>
          </a:p>
          <a:p>
            <a:pPr marL="109538" marR="71120" lvl="0" indent="-109538" defTabSz="914400" rtl="0" eaLnBrk="1" fontAlgn="auto" latinLnBrk="0" hangingPunct="1">
              <a:spcBef>
                <a:spcPts val="400"/>
              </a:spcBef>
              <a:spcAft>
                <a:spcPts val="0"/>
              </a:spcAft>
              <a:buClrTx/>
              <a:buSzTx/>
              <a:buFont typeface="Arial" panose="020B0604020202020204" pitchFamily="34" charset="0"/>
              <a:buChar char="•"/>
              <a:tabLst/>
              <a:defRPr/>
            </a:pPr>
            <a:r>
              <a:rPr kumimoji="0" lang="en-US" sz="1050" b="0" i="0" u="none" strike="noStrike" kern="1200" cap="none" spc="-5" normalizeH="0" baseline="0" noProof="0">
                <a:ln>
                  <a:noFill/>
                </a:ln>
                <a:effectLst/>
                <a:uLnTx/>
                <a:uFillTx/>
                <a:latin typeface="Arial"/>
                <a:ea typeface="+mn-ea"/>
                <a:cs typeface="Arial"/>
              </a:rPr>
              <a:t>CV</a:t>
            </a:r>
            <a:r>
              <a:rPr kumimoji="0" lang="en-US" sz="1050" b="0" i="0" u="none" strike="noStrike" kern="1200" cap="none" spc="-90" normalizeH="0" baseline="0" noProof="0">
                <a:ln>
                  <a:noFill/>
                </a:ln>
                <a:effectLst/>
                <a:uLnTx/>
                <a:uFillTx/>
                <a:latin typeface="Arial"/>
                <a:ea typeface="+mn-ea"/>
                <a:cs typeface="Arial"/>
              </a:rPr>
              <a:t> </a:t>
            </a:r>
            <a:r>
              <a:rPr kumimoji="0" lang="en-US" sz="1050" b="0" i="0" u="none" strike="noStrike" kern="1200" cap="none" spc="-5" normalizeH="0" baseline="0" noProof="0">
                <a:ln>
                  <a:noFill/>
                </a:ln>
                <a:effectLst/>
                <a:uLnTx/>
                <a:uFillTx/>
                <a:latin typeface="Arial"/>
                <a:ea typeface="+mn-ea"/>
                <a:cs typeface="Arial"/>
              </a:rPr>
              <a:t>death</a:t>
            </a:r>
            <a:endParaRPr lang="en-US" sz="1050" spc="-5">
              <a:latin typeface="Arial"/>
              <a:cs typeface="Arial"/>
            </a:endParaRPr>
          </a:p>
          <a:p>
            <a:pPr marL="109538" marR="71120" lvl="0" indent="-109538" defTabSz="914400" rtl="0" eaLnBrk="1" fontAlgn="auto" latinLnBrk="0" hangingPunct="1">
              <a:spcBef>
                <a:spcPts val="400"/>
              </a:spcBef>
              <a:spcAft>
                <a:spcPts val="0"/>
              </a:spcAft>
              <a:buClrTx/>
              <a:buSzTx/>
              <a:buFont typeface="Arial" panose="020B0604020202020204" pitchFamily="34" charset="0"/>
              <a:buChar char="•"/>
              <a:tabLst/>
              <a:defRPr/>
            </a:pPr>
            <a:r>
              <a:rPr lang="en-US" sz="1050" spc="-5">
                <a:latin typeface="Arial"/>
                <a:cs typeface="Arial"/>
              </a:rPr>
              <a:t>N</a:t>
            </a:r>
            <a:r>
              <a:rPr kumimoji="0" lang="en-US" sz="1050" b="0" i="0" u="none" strike="noStrike" kern="1200" cap="none" spc="-5" normalizeH="0" baseline="0" noProof="0" err="1">
                <a:ln>
                  <a:noFill/>
                </a:ln>
                <a:effectLst/>
                <a:uLnTx/>
                <a:uFillTx/>
                <a:latin typeface="Arial"/>
                <a:ea typeface="+mn-ea"/>
                <a:cs typeface="Arial"/>
              </a:rPr>
              <a:t>onfatal</a:t>
            </a:r>
            <a:r>
              <a:rPr kumimoji="0" lang="en-US" sz="1050" b="0" i="0" u="none" strike="noStrike" kern="1200" cap="none" spc="-5" normalizeH="0" baseline="0" noProof="0">
                <a:ln>
                  <a:noFill/>
                </a:ln>
                <a:effectLst/>
                <a:uLnTx/>
                <a:uFillTx/>
                <a:latin typeface="Arial"/>
                <a:ea typeface="+mn-ea"/>
                <a:cs typeface="Arial"/>
              </a:rPr>
              <a:t> </a:t>
            </a:r>
            <a:r>
              <a:rPr kumimoji="0" lang="en-US" sz="1050" b="0" i="0" u="none" strike="noStrike" kern="1200" cap="none" spc="0" normalizeH="0" baseline="0" noProof="0">
                <a:ln>
                  <a:noFill/>
                </a:ln>
                <a:effectLst/>
                <a:uLnTx/>
                <a:uFillTx/>
                <a:latin typeface="Arial"/>
                <a:ea typeface="+mn-ea"/>
                <a:cs typeface="Arial"/>
              </a:rPr>
              <a:t>MI</a:t>
            </a:r>
            <a:endParaRPr lang="en-US" sz="1050">
              <a:latin typeface="Arial"/>
              <a:cs typeface="Arial"/>
            </a:endParaRPr>
          </a:p>
          <a:p>
            <a:pPr marL="109538" marR="71120" lvl="0" indent="-109538" defTabSz="914400" rtl="0" eaLnBrk="1" fontAlgn="auto" latinLnBrk="0" hangingPunct="1">
              <a:spcBef>
                <a:spcPts val="400"/>
              </a:spcBef>
              <a:spcAft>
                <a:spcPts val="0"/>
              </a:spcAft>
              <a:buClrTx/>
              <a:buSzTx/>
              <a:buFont typeface="Arial" panose="020B0604020202020204" pitchFamily="34" charset="0"/>
              <a:buChar char="•"/>
              <a:tabLst/>
              <a:defRPr/>
            </a:pPr>
            <a:r>
              <a:rPr lang="en-US" sz="1050" spc="-5">
                <a:latin typeface="Arial"/>
                <a:cs typeface="Arial"/>
              </a:rPr>
              <a:t>N</a:t>
            </a:r>
            <a:r>
              <a:rPr kumimoji="0" lang="en-US" sz="1050" b="0" i="0" u="none" strike="noStrike" kern="1200" cap="none" spc="-5" normalizeH="0" baseline="0" noProof="0" err="1">
                <a:ln>
                  <a:noFill/>
                </a:ln>
                <a:effectLst/>
                <a:uLnTx/>
                <a:uFillTx/>
                <a:latin typeface="Arial"/>
                <a:ea typeface="+mn-ea"/>
                <a:cs typeface="Arial"/>
              </a:rPr>
              <a:t>onfatal</a:t>
            </a:r>
            <a:r>
              <a:rPr kumimoji="0" lang="en-US" sz="1050" b="0" i="0" u="none" strike="noStrike" kern="1200" cap="none" spc="-5" normalizeH="0" baseline="0" noProof="0">
                <a:ln>
                  <a:noFill/>
                </a:ln>
                <a:effectLst/>
                <a:uLnTx/>
                <a:uFillTx/>
                <a:latin typeface="Arial"/>
                <a:ea typeface="+mn-ea"/>
                <a:cs typeface="Arial"/>
              </a:rPr>
              <a:t> </a:t>
            </a:r>
            <a:r>
              <a:rPr kumimoji="0" lang="en-US" sz="1050" b="0" i="0" u="none" strike="noStrike" kern="1200" cap="none" spc="0" normalizeH="0" baseline="0" noProof="0">
                <a:ln>
                  <a:noFill/>
                </a:ln>
                <a:effectLst/>
                <a:uLnTx/>
                <a:uFillTx/>
                <a:latin typeface="Arial"/>
                <a:ea typeface="+mn-ea"/>
                <a:cs typeface="Arial"/>
              </a:rPr>
              <a:t>stroke</a:t>
            </a:r>
            <a:endParaRPr lang="en-US" sz="1050">
              <a:latin typeface="Arial"/>
              <a:cs typeface="Arial"/>
            </a:endParaRPr>
          </a:p>
          <a:p>
            <a:pPr marL="109538" marR="71120" lvl="0" indent="-109538" defTabSz="914400" rtl="0" eaLnBrk="1" fontAlgn="auto" latinLnBrk="0" hangingPunct="1">
              <a:spcBef>
                <a:spcPts val="400"/>
              </a:spcBef>
              <a:spcAft>
                <a:spcPts val="0"/>
              </a:spcAft>
              <a:buClrTx/>
              <a:buSzTx/>
              <a:buFont typeface="Arial" panose="020B0604020202020204" pitchFamily="34" charset="0"/>
              <a:buChar char="•"/>
              <a:tabLst/>
              <a:defRPr/>
            </a:pPr>
            <a:r>
              <a:rPr lang="en-US" sz="1050">
                <a:latin typeface="Arial"/>
                <a:cs typeface="Arial"/>
              </a:rPr>
              <a:t>C</a:t>
            </a:r>
            <a:r>
              <a:rPr kumimoji="0" lang="en-US" sz="1050" b="0" i="0" u="none" strike="noStrike" kern="1200" cap="none" spc="0" normalizeH="0" baseline="0" noProof="0" err="1">
                <a:ln>
                  <a:noFill/>
                </a:ln>
                <a:effectLst/>
                <a:uLnTx/>
                <a:uFillTx/>
                <a:latin typeface="Arial"/>
                <a:ea typeface="+mn-ea"/>
                <a:cs typeface="Arial"/>
              </a:rPr>
              <a:t>oronary</a:t>
            </a:r>
            <a:br>
              <a:rPr lang="en-US" sz="1050">
                <a:latin typeface="Arial"/>
                <a:cs typeface="Arial"/>
              </a:rPr>
            </a:br>
            <a:r>
              <a:rPr kumimoji="0" lang="en-US" sz="1050" b="0" i="0" u="none" strike="noStrike" kern="1200" cap="none" spc="0" normalizeH="0" baseline="0" noProof="0">
                <a:ln>
                  <a:noFill/>
                </a:ln>
                <a:effectLst/>
                <a:uLnTx/>
                <a:uFillTx/>
                <a:latin typeface="Arial"/>
                <a:ea typeface="+mn-ea"/>
                <a:cs typeface="Arial"/>
              </a:rPr>
              <a:t>revascularization</a:t>
            </a:r>
          </a:p>
          <a:p>
            <a:pPr marL="109538" marR="71120" lvl="0" indent="-109538" defTabSz="914400" rtl="0" eaLnBrk="1" fontAlgn="auto" latinLnBrk="0" hangingPunct="1">
              <a:spcBef>
                <a:spcPts val="400"/>
              </a:spcBef>
              <a:spcAft>
                <a:spcPts val="0"/>
              </a:spcAft>
              <a:buClrTx/>
              <a:buSzTx/>
              <a:buFont typeface="Arial" panose="020B0604020202020204" pitchFamily="34" charset="0"/>
              <a:buChar char="•"/>
              <a:tabLst/>
              <a:defRPr/>
            </a:pPr>
            <a:r>
              <a:rPr lang="en-US" sz="1050" spc="-5">
                <a:latin typeface="Arial"/>
                <a:cs typeface="Arial"/>
              </a:rPr>
              <a:t>U</a:t>
            </a:r>
            <a:r>
              <a:rPr kumimoji="0" lang="en-US" sz="1050" b="0" i="0" u="none" strike="noStrike" kern="1200" cap="none" spc="-5" normalizeH="0" baseline="0" noProof="0" err="1">
                <a:ln>
                  <a:noFill/>
                </a:ln>
                <a:effectLst/>
                <a:uLnTx/>
                <a:uFillTx/>
                <a:latin typeface="Arial"/>
                <a:ea typeface="+mn-ea"/>
                <a:cs typeface="Arial"/>
              </a:rPr>
              <a:t>nstable</a:t>
            </a:r>
            <a:r>
              <a:rPr kumimoji="0" lang="en-US" sz="1050" b="0" i="0" u="none" strike="noStrike" kern="1200" cap="none" spc="-5" normalizeH="0" baseline="0" noProof="0">
                <a:ln>
                  <a:noFill/>
                </a:ln>
                <a:effectLst/>
                <a:uLnTx/>
                <a:uFillTx/>
                <a:latin typeface="Arial"/>
                <a:ea typeface="+mn-ea"/>
                <a:cs typeface="Arial"/>
              </a:rPr>
              <a:t> angina </a:t>
            </a:r>
            <a:br>
              <a:rPr kumimoji="0" lang="en-US" sz="1050" b="0" i="0" u="none" strike="noStrike" kern="1200" cap="none" spc="-5" normalizeH="0" baseline="0" noProof="0">
                <a:ln>
                  <a:noFill/>
                </a:ln>
                <a:effectLst/>
                <a:uLnTx/>
                <a:uFillTx/>
                <a:latin typeface="Arial"/>
                <a:ea typeface="+mn-ea"/>
                <a:cs typeface="Arial"/>
              </a:rPr>
            </a:br>
            <a:r>
              <a:rPr kumimoji="0" lang="en-US" sz="1050" b="0" i="0" u="none" strike="noStrike" kern="1200" cap="none" spc="0" normalizeH="0" baseline="0" noProof="0">
                <a:ln>
                  <a:noFill/>
                </a:ln>
                <a:effectLst/>
                <a:uLnTx/>
                <a:uFillTx/>
                <a:latin typeface="Arial"/>
                <a:ea typeface="+mn-ea"/>
                <a:cs typeface="Arial"/>
              </a:rPr>
              <a:t>requiring</a:t>
            </a:r>
            <a:r>
              <a:rPr kumimoji="0" lang="en-US" sz="1050" b="0" i="0" u="none" strike="noStrike" kern="1200" cap="none" spc="-85" normalizeH="0" baseline="0" noProof="0">
                <a:ln>
                  <a:noFill/>
                </a:ln>
                <a:effectLst/>
                <a:uLnTx/>
                <a:uFillTx/>
                <a:latin typeface="Arial"/>
                <a:ea typeface="+mn-ea"/>
                <a:cs typeface="Arial"/>
              </a:rPr>
              <a:t> </a:t>
            </a:r>
            <a:r>
              <a:rPr kumimoji="0" lang="en-US" sz="1050" b="0" i="0" u="none" strike="noStrike" kern="1200" cap="none" spc="-5" normalizeH="0" baseline="0" noProof="0">
                <a:ln>
                  <a:noFill/>
                </a:ln>
                <a:effectLst/>
                <a:uLnTx/>
                <a:uFillTx/>
                <a:latin typeface="Arial"/>
                <a:ea typeface="+mn-ea"/>
                <a:cs typeface="Arial"/>
              </a:rPr>
              <a:t>hospitalization</a:t>
            </a:r>
            <a:endParaRPr kumimoji="0" lang="en-US" sz="1050" b="0" i="0" u="none" strike="noStrike" kern="1200" cap="none" spc="0" normalizeH="0" baseline="0" noProof="0">
              <a:ln>
                <a:noFill/>
              </a:ln>
              <a:effectLst/>
              <a:uLnTx/>
              <a:uFillTx/>
              <a:latin typeface="Arial"/>
              <a:ea typeface="+mn-ea"/>
              <a:cs typeface="Arial"/>
            </a:endParaRPr>
          </a:p>
        </p:txBody>
      </p:sp>
      <p:sp>
        <p:nvSpPr>
          <p:cNvPr id="148" name="object 64">
            <a:extLst>
              <a:ext uri="{FF2B5EF4-FFF2-40B4-BE49-F238E27FC236}">
                <a16:creationId xmlns:a16="http://schemas.microsoft.com/office/drawing/2014/main" id="{6AFC6F5F-2810-4DB8-BD33-1BC550EA073F}"/>
              </a:ext>
            </a:extLst>
          </p:cNvPr>
          <p:cNvSpPr txBox="1"/>
          <p:nvPr/>
        </p:nvSpPr>
        <p:spPr>
          <a:xfrm>
            <a:off x="10053572" y="4315505"/>
            <a:ext cx="1091256" cy="177613"/>
          </a:xfrm>
          <a:prstGeom prst="rect">
            <a:avLst/>
          </a:prstGeom>
        </p:spPr>
        <p:txBody>
          <a:bodyPr vert="horz" wrap="square" lIns="0" tIns="15875" rIns="0" bIns="0" rtlCol="0">
            <a:spAutoFit/>
          </a:bodyPr>
          <a:lstStyle/>
          <a:p>
            <a:pPr marL="0" marR="0" lvl="0" indent="0" algn="l" defTabSz="914400" rtl="0" eaLnBrk="1" fontAlgn="auto" latinLnBrk="0" hangingPunct="1">
              <a:lnSpc>
                <a:spcPct val="100000"/>
              </a:lnSpc>
              <a:spcBef>
                <a:spcPts val="730"/>
              </a:spcBef>
              <a:spcAft>
                <a:spcPts val="0"/>
              </a:spcAft>
              <a:buClrTx/>
              <a:buSzTx/>
              <a:buFontTx/>
              <a:buNone/>
              <a:tabLst/>
              <a:defRPr/>
            </a:pPr>
            <a:r>
              <a:rPr kumimoji="0" sz="1050" b="0" i="0" u="none" strike="noStrike" kern="1200" cap="none" spc="5" normalizeH="0" baseline="0" noProof="0">
                <a:ln>
                  <a:noFill/>
                </a:ln>
                <a:effectLst/>
                <a:uLnTx/>
                <a:uFillTx/>
                <a:latin typeface="Arial"/>
                <a:ea typeface="+mn-ea"/>
                <a:cs typeface="Arial"/>
              </a:rPr>
              <a:t>Up to 6.2</a:t>
            </a:r>
            <a:r>
              <a:rPr kumimoji="0" sz="1050" b="0" i="0" u="none" strike="noStrike" kern="1200" cap="none" spc="-40" normalizeH="0" baseline="0" noProof="0">
                <a:ln>
                  <a:noFill/>
                </a:ln>
                <a:effectLst/>
                <a:uLnTx/>
                <a:uFillTx/>
                <a:latin typeface="Arial"/>
                <a:ea typeface="+mn-ea"/>
                <a:cs typeface="Arial"/>
              </a:rPr>
              <a:t> </a:t>
            </a:r>
            <a:r>
              <a:rPr kumimoji="0" sz="1050" b="0" i="0" u="none" strike="noStrike" kern="1200" cap="none" spc="0" normalizeH="0" baseline="0" noProof="0">
                <a:ln>
                  <a:noFill/>
                </a:ln>
                <a:effectLst/>
                <a:uLnTx/>
                <a:uFillTx/>
                <a:latin typeface="Arial"/>
                <a:ea typeface="+mn-ea"/>
                <a:cs typeface="Arial"/>
              </a:rPr>
              <a:t>years</a:t>
            </a:r>
            <a:r>
              <a:rPr kumimoji="0" sz="900" b="0" i="0" u="none" strike="noStrike" kern="1200" cap="none" spc="0" normalizeH="0" baseline="33333" noProof="0">
                <a:ln>
                  <a:noFill/>
                </a:ln>
                <a:effectLst/>
                <a:uLnTx/>
                <a:uFillTx/>
                <a:latin typeface="Arial"/>
                <a:ea typeface="+mn-ea"/>
                <a:cs typeface="Arial"/>
              </a:rPr>
              <a:t>†</a:t>
            </a:r>
          </a:p>
        </p:txBody>
      </p:sp>
      <p:sp>
        <p:nvSpPr>
          <p:cNvPr id="151" name="object 50">
            <a:extLst>
              <a:ext uri="{FF2B5EF4-FFF2-40B4-BE49-F238E27FC236}">
                <a16:creationId xmlns:a16="http://schemas.microsoft.com/office/drawing/2014/main" id="{D0FEC87A-10C2-410B-B6FC-B0046096407B}"/>
              </a:ext>
            </a:extLst>
          </p:cNvPr>
          <p:cNvSpPr txBox="1"/>
          <p:nvPr/>
        </p:nvSpPr>
        <p:spPr>
          <a:xfrm>
            <a:off x="10053572" y="4722174"/>
            <a:ext cx="676194" cy="181168"/>
          </a:xfrm>
          <a:prstGeom prst="rect">
            <a:avLst/>
          </a:prstGeom>
        </p:spPr>
        <p:txBody>
          <a:bodyPr vert="horz" wrap="square" lIns="0" tIns="15240" rIns="0" bIns="0" rtlCol="0">
            <a:spAutoFit/>
          </a:bodyPr>
          <a:lstStyle/>
          <a:p>
            <a:pPr marL="0" marR="0" lvl="0" indent="0" algn="l" defTabSz="914400" rtl="0" eaLnBrk="1" fontAlgn="auto" latinLnBrk="0" hangingPunct="1">
              <a:lnSpc>
                <a:spcPct val="100000"/>
              </a:lnSpc>
              <a:spcBef>
                <a:spcPts val="120"/>
              </a:spcBef>
              <a:spcAft>
                <a:spcPts val="0"/>
              </a:spcAft>
              <a:buClrTx/>
              <a:buSzTx/>
              <a:buFontTx/>
              <a:buNone/>
              <a:tabLst/>
              <a:defRPr/>
            </a:pPr>
            <a:r>
              <a:rPr kumimoji="0" sz="1050" b="0" i="0" u="none" strike="noStrike" kern="1200" cap="none" spc="5" normalizeH="0" baseline="0" noProof="0">
                <a:ln>
                  <a:noFill/>
                </a:ln>
                <a:effectLst/>
                <a:uLnTx/>
                <a:uFillTx/>
                <a:latin typeface="Arial"/>
                <a:ea typeface="+mn-ea"/>
                <a:cs typeface="Arial"/>
              </a:rPr>
              <a:t>Final</a:t>
            </a:r>
            <a:r>
              <a:rPr kumimoji="0" sz="1050" b="0" i="0" u="none" strike="noStrike" kern="1200" cap="none" spc="-55" normalizeH="0" baseline="0" noProof="0">
                <a:ln>
                  <a:noFill/>
                </a:ln>
                <a:effectLst/>
                <a:uLnTx/>
                <a:uFillTx/>
                <a:latin typeface="Arial"/>
                <a:ea typeface="+mn-ea"/>
                <a:cs typeface="Arial"/>
              </a:rPr>
              <a:t> </a:t>
            </a:r>
            <a:r>
              <a:rPr kumimoji="0" sz="1050" b="0" i="0" u="none" strike="noStrike" kern="1200" cap="none" spc="0" normalizeH="0" baseline="0" noProof="0">
                <a:ln>
                  <a:noFill/>
                </a:ln>
                <a:effectLst/>
                <a:uLnTx/>
                <a:uFillTx/>
                <a:latin typeface="Arial"/>
                <a:ea typeface="+mn-ea"/>
                <a:cs typeface="Arial"/>
              </a:rPr>
              <a:t>Visit</a:t>
            </a:r>
          </a:p>
        </p:txBody>
      </p:sp>
      <p:sp>
        <p:nvSpPr>
          <p:cNvPr id="152" name="object 14">
            <a:extLst>
              <a:ext uri="{FF2B5EF4-FFF2-40B4-BE49-F238E27FC236}">
                <a16:creationId xmlns:a16="http://schemas.microsoft.com/office/drawing/2014/main" id="{6F0042A7-42E0-4E85-B60A-7034A3708F6E}"/>
              </a:ext>
            </a:extLst>
          </p:cNvPr>
          <p:cNvSpPr txBox="1"/>
          <p:nvPr/>
        </p:nvSpPr>
        <p:spPr>
          <a:xfrm>
            <a:off x="2682983" y="3511087"/>
            <a:ext cx="1334346" cy="205184"/>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kumimoji="0" sz="1250" b="1" i="0" u="none" strike="noStrike" kern="1200" cap="none" spc="-5" normalizeH="0" baseline="0" noProof="0">
                <a:ln>
                  <a:noFill/>
                </a:ln>
                <a:effectLst/>
                <a:uLnTx/>
                <a:uFillTx/>
                <a:latin typeface="Arial"/>
                <a:ea typeface="+mn-ea"/>
                <a:cs typeface="Arial"/>
              </a:rPr>
              <a:t>Screening</a:t>
            </a:r>
            <a:r>
              <a:rPr kumimoji="0" sz="1250" b="1" i="0" u="none" strike="noStrike" kern="1200" cap="none" spc="-80" normalizeH="0" baseline="0" noProof="0">
                <a:ln>
                  <a:noFill/>
                </a:ln>
                <a:effectLst/>
                <a:uLnTx/>
                <a:uFillTx/>
                <a:latin typeface="Arial"/>
                <a:ea typeface="+mn-ea"/>
                <a:cs typeface="Arial"/>
              </a:rPr>
              <a:t> </a:t>
            </a:r>
            <a:r>
              <a:rPr kumimoji="0" sz="1250" b="1" i="0" u="none" strike="noStrike" kern="1200" cap="none" spc="-5" normalizeH="0" baseline="0" noProof="0">
                <a:ln>
                  <a:noFill/>
                </a:ln>
                <a:effectLst/>
                <a:uLnTx/>
                <a:uFillTx/>
                <a:latin typeface="Arial"/>
                <a:ea typeface="+mn-ea"/>
                <a:cs typeface="Arial"/>
              </a:rPr>
              <a:t>Period</a:t>
            </a:r>
            <a:endParaRPr kumimoji="0" sz="1250" b="0" i="0" u="none" strike="noStrike" kern="1200" cap="none" spc="0" normalizeH="0" baseline="0" noProof="0">
              <a:ln>
                <a:noFill/>
              </a:ln>
              <a:effectLst/>
              <a:uLnTx/>
              <a:uFillTx/>
              <a:latin typeface="Arial"/>
              <a:ea typeface="+mn-ea"/>
              <a:cs typeface="Arial"/>
            </a:endParaRPr>
          </a:p>
        </p:txBody>
      </p:sp>
      <p:sp>
        <p:nvSpPr>
          <p:cNvPr id="153" name="object 23">
            <a:extLst>
              <a:ext uri="{FF2B5EF4-FFF2-40B4-BE49-F238E27FC236}">
                <a16:creationId xmlns:a16="http://schemas.microsoft.com/office/drawing/2014/main" id="{0EC4EAAD-2A58-4548-89DF-7DB6B8C82C14}"/>
              </a:ext>
            </a:extLst>
          </p:cNvPr>
          <p:cNvSpPr txBox="1"/>
          <p:nvPr/>
        </p:nvSpPr>
        <p:spPr>
          <a:xfrm>
            <a:off x="5664750" y="3511087"/>
            <a:ext cx="3167160" cy="212879"/>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100"/>
              </a:spcBef>
              <a:spcAft>
                <a:spcPts val="0"/>
              </a:spcAft>
              <a:buClrTx/>
              <a:buSzTx/>
              <a:buFontTx/>
              <a:buNone/>
              <a:tabLst/>
              <a:defRPr/>
            </a:pPr>
            <a:r>
              <a:rPr kumimoji="0" sz="1250" b="1" i="0" u="none" strike="noStrike" kern="1200" cap="none" spc="-5" normalizeH="0" baseline="0" noProof="0">
                <a:ln>
                  <a:noFill/>
                </a:ln>
                <a:effectLst/>
                <a:uLnTx/>
                <a:uFillTx/>
                <a:latin typeface="Arial"/>
                <a:ea typeface="+mn-ea"/>
                <a:cs typeface="Arial"/>
              </a:rPr>
              <a:t>Double-Blind </a:t>
            </a:r>
            <a:r>
              <a:rPr kumimoji="0" sz="1250" b="1" i="0" u="none" strike="noStrike" kern="1200" cap="none" spc="-10" normalizeH="0" baseline="0" noProof="0">
                <a:ln>
                  <a:noFill/>
                </a:ln>
                <a:effectLst/>
                <a:uLnTx/>
                <a:uFillTx/>
                <a:latin typeface="Arial"/>
                <a:ea typeface="+mn-ea"/>
                <a:cs typeface="Arial"/>
              </a:rPr>
              <a:t>Treatment/Follow-up</a:t>
            </a:r>
            <a:r>
              <a:rPr kumimoji="0" sz="1250" b="1" i="0" u="none" strike="noStrike" kern="1200" cap="none" spc="-55" normalizeH="0" baseline="0" noProof="0">
                <a:ln>
                  <a:noFill/>
                </a:ln>
                <a:effectLst/>
                <a:uLnTx/>
                <a:uFillTx/>
                <a:latin typeface="Arial"/>
                <a:ea typeface="+mn-ea"/>
                <a:cs typeface="Arial"/>
              </a:rPr>
              <a:t> </a:t>
            </a:r>
            <a:r>
              <a:rPr kumimoji="0" sz="1250" b="1" i="0" u="none" strike="noStrike" kern="1200" cap="none" spc="-5" normalizeH="0" baseline="0" noProof="0">
                <a:ln>
                  <a:noFill/>
                </a:ln>
                <a:effectLst/>
                <a:uLnTx/>
                <a:uFillTx/>
                <a:latin typeface="Arial"/>
                <a:ea typeface="+mn-ea"/>
                <a:cs typeface="Arial"/>
              </a:rPr>
              <a:t>Period</a:t>
            </a:r>
            <a:endParaRPr kumimoji="0" sz="1250" b="0" i="0" u="none" strike="noStrike" kern="1200" cap="none" spc="0" normalizeH="0" baseline="0" noProof="0">
              <a:ln>
                <a:noFill/>
              </a:ln>
              <a:effectLst/>
              <a:uLnTx/>
              <a:uFillTx/>
              <a:latin typeface="Arial"/>
              <a:ea typeface="+mn-ea"/>
              <a:cs typeface="Arial"/>
            </a:endParaRPr>
          </a:p>
        </p:txBody>
      </p:sp>
      <p:sp>
        <p:nvSpPr>
          <p:cNvPr id="154" name="object 64">
            <a:extLst>
              <a:ext uri="{FF2B5EF4-FFF2-40B4-BE49-F238E27FC236}">
                <a16:creationId xmlns:a16="http://schemas.microsoft.com/office/drawing/2014/main" id="{281DBB8C-4635-4CAD-8DDB-709F1F8CA30B}"/>
              </a:ext>
            </a:extLst>
          </p:cNvPr>
          <p:cNvSpPr txBox="1"/>
          <p:nvPr/>
        </p:nvSpPr>
        <p:spPr>
          <a:xfrm>
            <a:off x="3678719" y="3992372"/>
            <a:ext cx="1754702" cy="20069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125"/>
              </a:spcBef>
              <a:spcAft>
                <a:spcPts val="0"/>
              </a:spcAft>
              <a:buClrTx/>
              <a:buSzTx/>
              <a:buFontTx/>
              <a:buNone/>
              <a:tabLst/>
              <a:defRPr/>
            </a:pPr>
            <a:r>
              <a:rPr kumimoji="0" lang="en-US" sz="1200" b="1" i="0" u="none" strike="noStrike" kern="1200" cap="none" spc="15" normalizeH="0" baseline="0" noProof="0">
                <a:ln>
                  <a:noFill/>
                </a:ln>
                <a:effectLst/>
                <a:uLnTx/>
                <a:uFillTx/>
                <a:latin typeface="Arial"/>
                <a:ea typeface="+mn-ea"/>
                <a:cs typeface="Arial"/>
              </a:rPr>
              <a:t>Randomization</a:t>
            </a:r>
            <a:endParaRPr kumimoji="0" sz="1200" b="0" i="0" u="none" strike="noStrike" kern="1200" cap="none" spc="0" normalizeH="0" baseline="0" noProof="0">
              <a:ln>
                <a:noFill/>
              </a:ln>
              <a:effectLst/>
              <a:uLnTx/>
              <a:uFillTx/>
              <a:latin typeface="Arial"/>
              <a:ea typeface="+mn-ea"/>
              <a:cs typeface="Arial"/>
            </a:endParaRPr>
          </a:p>
        </p:txBody>
      </p:sp>
      <p:grpSp>
        <p:nvGrpSpPr>
          <p:cNvPr id="155" name="Group 154">
            <a:extLst>
              <a:ext uri="{FF2B5EF4-FFF2-40B4-BE49-F238E27FC236}">
                <a16:creationId xmlns:a16="http://schemas.microsoft.com/office/drawing/2014/main" id="{B414EF7D-8748-4C8B-9F7B-6BA3CC1FA0DF}"/>
              </a:ext>
            </a:extLst>
          </p:cNvPr>
          <p:cNvGrpSpPr/>
          <p:nvPr/>
        </p:nvGrpSpPr>
        <p:grpSpPr>
          <a:xfrm>
            <a:off x="2142835" y="3872745"/>
            <a:ext cx="7790688" cy="91259"/>
            <a:chOff x="2002971" y="3872745"/>
            <a:chExt cx="7971113" cy="91259"/>
          </a:xfrm>
        </p:grpSpPr>
        <p:sp>
          <p:nvSpPr>
            <p:cNvPr id="156" name="object 12">
              <a:extLst>
                <a:ext uri="{FF2B5EF4-FFF2-40B4-BE49-F238E27FC236}">
                  <a16:creationId xmlns:a16="http://schemas.microsoft.com/office/drawing/2014/main" id="{A69E8646-A274-4196-ADE9-5B2ABC94B610}"/>
                </a:ext>
              </a:extLst>
            </p:cNvPr>
            <p:cNvSpPr/>
            <p:nvPr/>
          </p:nvSpPr>
          <p:spPr>
            <a:xfrm>
              <a:off x="9966869" y="3872745"/>
              <a:ext cx="0" cy="91259"/>
            </a:xfrm>
            <a:custGeom>
              <a:avLst/>
              <a:gdLst/>
              <a:ahLst/>
              <a:cxnLst/>
              <a:rect l="l" t="t" r="r" b="b"/>
              <a:pathLst>
                <a:path h="70485">
                  <a:moveTo>
                    <a:pt x="0" y="0"/>
                  </a:moveTo>
                  <a:lnTo>
                    <a:pt x="0" y="70065"/>
                  </a:lnTo>
                </a:path>
              </a:pathLst>
            </a:custGeom>
            <a:ln w="222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57" name="object 10">
              <a:extLst>
                <a:ext uri="{FF2B5EF4-FFF2-40B4-BE49-F238E27FC236}">
                  <a16:creationId xmlns:a16="http://schemas.microsoft.com/office/drawing/2014/main" id="{57431C3D-76F6-4839-998D-3DBB89DB4E08}"/>
                </a:ext>
              </a:extLst>
            </p:cNvPr>
            <p:cNvSpPr/>
            <p:nvPr/>
          </p:nvSpPr>
          <p:spPr>
            <a:xfrm>
              <a:off x="2002971" y="3879946"/>
              <a:ext cx="7971113" cy="0"/>
            </a:xfrm>
            <a:custGeom>
              <a:avLst/>
              <a:gdLst/>
              <a:ahLst/>
              <a:cxnLst/>
              <a:rect l="l" t="t" r="r" b="b"/>
              <a:pathLst>
                <a:path w="6151880">
                  <a:moveTo>
                    <a:pt x="0" y="0"/>
                  </a:moveTo>
                  <a:lnTo>
                    <a:pt x="6151460" y="0"/>
                  </a:lnTo>
                </a:path>
              </a:pathLst>
            </a:custGeom>
            <a:ln w="222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58" name="object 12">
              <a:extLst>
                <a:ext uri="{FF2B5EF4-FFF2-40B4-BE49-F238E27FC236}">
                  <a16:creationId xmlns:a16="http://schemas.microsoft.com/office/drawing/2014/main" id="{A4ACF115-89CB-4A5C-89DA-E12BD61C0440}"/>
                </a:ext>
              </a:extLst>
            </p:cNvPr>
            <p:cNvSpPr/>
            <p:nvPr/>
          </p:nvSpPr>
          <p:spPr>
            <a:xfrm>
              <a:off x="4476748" y="3872745"/>
              <a:ext cx="0" cy="91259"/>
            </a:xfrm>
            <a:custGeom>
              <a:avLst/>
              <a:gdLst/>
              <a:ahLst/>
              <a:cxnLst/>
              <a:rect l="l" t="t" r="r" b="b"/>
              <a:pathLst>
                <a:path h="70485">
                  <a:moveTo>
                    <a:pt x="0" y="0"/>
                  </a:moveTo>
                  <a:lnTo>
                    <a:pt x="0" y="70065"/>
                  </a:lnTo>
                </a:path>
              </a:pathLst>
            </a:custGeom>
            <a:ln w="222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59" name="object 12">
              <a:extLst>
                <a:ext uri="{FF2B5EF4-FFF2-40B4-BE49-F238E27FC236}">
                  <a16:creationId xmlns:a16="http://schemas.microsoft.com/office/drawing/2014/main" id="{DAF3D2DE-8568-4D07-9EF1-28D0A9B939D1}"/>
                </a:ext>
              </a:extLst>
            </p:cNvPr>
            <p:cNvSpPr/>
            <p:nvPr/>
          </p:nvSpPr>
          <p:spPr>
            <a:xfrm>
              <a:off x="2012159" y="3872745"/>
              <a:ext cx="0" cy="91259"/>
            </a:xfrm>
            <a:custGeom>
              <a:avLst/>
              <a:gdLst/>
              <a:ahLst/>
              <a:cxnLst/>
              <a:rect l="l" t="t" r="r" b="b"/>
              <a:pathLst>
                <a:path h="70485">
                  <a:moveTo>
                    <a:pt x="0" y="0"/>
                  </a:moveTo>
                  <a:lnTo>
                    <a:pt x="0" y="70065"/>
                  </a:lnTo>
                </a:path>
              </a:pathLst>
            </a:custGeom>
            <a:ln w="222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grpSp>
      <p:grpSp>
        <p:nvGrpSpPr>
          <p:cNvPr id="160" name="Group 159">
            <a:extLst>
              <a:ext uri="{FF2B5EF4-FFF2-40B4-BE49-F238E27FC236}">
                <a16:creationId xmlns:a16="http://schemas.microsoft.com/office/drawing/2014/main" id="{0B137CEA-5C34-4152-908C-878F38977F1A}"/>
              </a:ext>
            </a:extLst>
          </p:cNvPr>
          <p:cNvGrpSpPr/>
          <p:nvPr/>
        </p:nvGrpSpPr>
        <p:grpSpPr>
          <a:xfrm flipH="1">
            <a:off x="4559880" y="3584168"/>
            <a:ext cx="1064552" cy="92869"/>
            <a:chOff x="8907890" y="3584168"/>
            <a:chExt cx="1024999" cy="92869"/>
          </a:xfrm>
        </p:grpSpPr>
        <p:sp>
          <p:nvSpPr>
            <p:cNvPr id="161" name="object 4">
              <a:extLst>
                <a:ext uri="{FF2B5EF4-FFF2-40B4-BE49-F238E27FC236}">
                  <a16:creationId xmlns:a16="http://schemas.microsoft.com/office/drawing/2014/main" id="{605D13B6-467B-4F02-9777-DA756FE898AC}"/>
                </a:ext>
              </a:extLst>
            </p:cNvPr>
            <p:cNvSpPr/>
            <p:nvPr/>
          </p:nvSpPr>
          <p:spPr>
            <a:xfrm>
              <a:off x="9841709" y="3584168"/>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62" name="object 3">
              <a:extLst>
                <a:ext uri="{FF2B5EF4-FFF2-40B4-BE49-F238E27FC236}">
                  <a16:creationId xmlns:a16="http://schemas.microsoft.com/office/drawing/2014/main" id="{50C21013-9384-4AE1-8C79-79CB0133EC90}"/>
                </a:ext>
              </a:extLst>
            </p:cNvPr>
            <p:cNvSpPr/>
            <p:nvPr/>
          </p:nvSpPr>
          <p:spPr>
            <a:xfrm>
              <a:off x="8907890" y="3630602"/>
              <a:ext cx="967984"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grpSp>
      <p:grpSp>
        <p:nvGrpSpPr>
          <p:cNvPr id="163" name="Group 162">
            <a:extLst>
              <a:ext uri="{FF2B5EF4-FFF2-40B4-BE49-F238E27FC236}">
                <a16:creationId xmlns:a16="http://schemas.microsoft.com/office/drawing/2014/main" id="{BE78E61A-2AB9-43D2-81D1-B39C216E9F4C}"/>
              </a:ext>
            </a:extLst>
          </p:cNvPr>
          <p:cNvGrpSpPr/>
          <p:nvPr/>
        </p:nvGrpSpPr>
        <p:grpSpPr>
          <a:xfrm>
            <a:off x="2144895" y="3584168"/>
            <a:ext cx="486545" cy="92869"/>
            <a:chOff x="1966910" y="3584168"/>
            <a:chExt cx="500065" cy="92869"/>
          </a:xfrm>
        </p:grpSpPr>
        <p:sp>
          <p:nvSpPr>
            <p:cNvPr id="164" name="object 4">
              <a:extLst>
                <a:ext uri="{FF2B5EF4-FFF2-40B4-BE49-F238E27FC236}">
                  <a16:creationId xmlns:a16="http://schemas.microsoft.com/office/drawing/2014/main" id="{3DD39242-5382-4242-8D1D-6335EB670C2F}"/>
                </a:ext>
              </a:extLst>
            </p:cNvPr>
            <p:cNvSpPr/>
            <p:nvPr/>
          </p:nvSpPr>
          <p:spPr>
            <a:xfrm flipH="1">
              <a:off x="1966910" y="3584168"/>
              <a:ext cx="9733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65" name="object 3">
              <a:extLst>
                <a:ext uri="{FF2B5EF4-FFF2-40B4-BE49-F238E27FC236}">
                  <a16:creationId xmlns:a16="http://schemas.microsoft.com/office/drawing/2014/main" id="{B0D4435C-46C8-489B-B996-EA1DC51E3F1A}"/>
                </a:ext>
              </a:extLst>
            </p:cNvPr>
            <p:cNvSpPr/>
            <p:nvPr/>
          </p:nvSpPr>
          <p:spPr>
            <a:xfrm flipH="1">
              <a:off x="2049847" y="3630602"/>
              <a:ext cx="41712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grpSp>
      <p:grpSp>
        <p:nvGrpSpPr>
          <p:cNvPr id="166" name="Group 165">
            <a:extLst>
              <a:ext uri="{FF2B5EF4-FFF2-40B4-BE49-F238E27FC236}">
                <a16:creationId xmlns:a16="http://schemas.microsoft.com/office/drawing/2014/main" id="{E124DC38-13E9-45CD-AFA4-812C64D34F5C}"/>
              </a:ext>
            </a:extLst>
          </p:cNvPr>
          <p:cNvGrpSpPr/>
          <p:nvPr/>
        </p:nvGrpSpPr>
        <p:grpSpPr>
          <a:xfrm flipH="1">
            <a:off x="4068872" y="3584168"/>
            <a:ext cx="477118" cy="92869"/>
            <a:chOff x="1966910" y="3584168"/>
            <a:chExt cx="490376" cy="92869"/>
          </a:xfrm>
        </p:grpSpPr>
        <p:sp>
          <p:nvSpPr>
            <p:cNvPr id="167" name="object 4">
              <a:extLst>
                <a:ext uri="{FF2B5EF4-FFF2-40B4-BE49-F238E27FC236}">
                  <a16:creationId xmlns:a16="http://schemas.microsoft.com/office/drawing/2014/main" id="{7D804775-7F68-48E7-81DB-7B930B863BCA}"/>
                </a:ext>
              </a:extLst>
            </p:cNvPr>
            <p:cNvSpPr/>
            <p:nvPr/>
          </p:nvSpPr>
          <p:spPr>
            <a:xfrm flipH="1">
              <a:off x="1966910" y="3584168"/>
              <a:ext cx="9733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68" name="object 3">
              <a:extLst>
                <a:ext uri="{FF2B5EF4-FFF2-40B4-BE49-F238E27FC236}">
                  <a16:creationId xmlns:a16="http://schemas.microsoft.com/office/drawing/2014/main" id="{B1BFEB1C-846E-4E60-82EA-89445807D7A9}"/>
                </a:ext>
              </a:extLst>
            </p:cNvPr>
            <p:cNvSpPr/>
            <p:nvPr/>
          </p:nvSpPr>
          <p:spPr>
            <a:xfrm flipH="1">
              <a:off x="2040158" y="3630602"/>
              <a:ext cx="417128"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grpSp>
      <p:grpSp>
        <p:nvGrpSpPr>
          <p:cNvPr id="169" name="Group 168">
            <a:extLst>
              <a:ext uri="{FF2B5EF4-FFF2-40B4-BE49-F238E27FC236}">
                <a16:creationId xmlns:a16="http://schemas.microsoft.com/office/drawing/2014/main" id="{323CC887-D1C0-4B1F-8D1C-7A15C20AE57F}"/>
              </a:ext>
            </a:extLst>
          </p:cNvPr>
          <p:cNvGrpSpPr/>
          <p:nvPr/>
        </p:nvGrpSpPr>
        <p:grpSpPr>
          <a:xfrm>
            <a:off x="8872227" y="3584168"/>
            <a:ext cx="1062963" cy="92869"/>
            <a:chOff x="8909420" y="3584168"/>
            <a:chExt cx="1023469" cy="92869"/>
          </a:xfrm>
        </p:grpSpPr>
        <p:sp>
          <p:nvSpPr>
            <p:cNvPr id="170" name="object 4">
              <a:extLst>
                <a:ext uri="{FF2B5EF4-FFF2-40B4-BE49-F238E27FC236}">
                  <a16:creationId xmlns:a16="http://schemas.microsoft.com/office/drawing/2014/main" id="{E6A84B6A-CDF7-49C1-A54A-BF5ACEDCABE7}"/>
                </a:ext>
              </a:extLst>
            </p:cNvPr>
            <p:cNvSpPr/>
            <p:nvPr/>
          </p:nvSpPr>
          <p:spPr>
            <a:xfrm>
              <a:off x="9841709" y="3584168"/>
              <a:ext cx="9118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72" name="object 3">
              <a:extLst>
                <a:ext uri="{FF2B5EF4-FFF2-40B4-BE49-F238E27FC236}">
                  <a16:creationId xmlns:a16="http://schemas.microsoft.com/office/drawing/2014/main" id="{E24391A5-D366-4FD5-89A5-BD1F1F30646C}"/>
                </a:ext>
              </a:extLst>
            </p:cNvPr>
            <p:cNvSpPr/>
            <p:nvPr/>
          </p:nvSpPr>
          <p:spPr>
            <a:xfrm>
              <a:off x="8909420" y="3630602"/>
              <a:ext cx="967984"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grpSp>
      <p:sp>
        <p:nvSpPr>
          <p:cNvPr id="174" name="object 66">
            <a:extLst>
              <a:ext uri="{FF2B5EF4-FFF2-40B4-BE49-F238E27FC236}">
                <a16:creationId xmlns:a16="http://schemas.microsoft.com/office/drawing/2014/main" id="{5839E2FB-230C-4839-B065-761E65B8FF74}"/>
              </a:ext>
            </a:extLst>
          </p:cNvPr>
          <p:cNvSpPr txBox="1"/>
          <p:nvPr/>
        </p:nvSpPr>
        <p:spPr>
          <a:xfrm>
            <a:off x="2081211" y="4722174"/>
            <a:ext cx="140314" cy="17903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1</a:t>
            </a:r>
            <a:endParaRPr kumimoji="0" lang="en-US" sz="1050" b="0" i="0" u="none" strike="noStrike" kern="1200" cap="none" spc="0" normalizeH="0" baseline="0" noProof="0">
              <a:ln>
                <a:noFill/>
              </a:ln>
              <a:effectLst/>
              <a:uLnTx/>
              <a:uFillTx/>
              <a:latin typeface="Arial"/>
              <a:ea typeface="+mn-ea"/>
              <a:cs typeface="Arial"/>
            </a:endParaRPr>
          </a:p>
        </p:txBody>
      </p:sp>
      <p:sp>
        <p:nvSpPr>
          <p:cNvPr id="175" name="object 66">
            <a:extLst>
              <a:ext uri="{FF2B5EF4-FFF2-40B4-BE49-F238E27FC236}">
                <a16:creationId xmlns:a16="http://schemas.microsoft.com/office/drawing/2014/main" id="{506BF27C-F347-456E-A08B-7D38AD8CA6CC}"/>
              </a:ext>
            </a:extLst>
          </p:cNvPr>
          <p:cNvSpPr txBox="1"/>
          <p:nvPr/>
        </p:nvSpPr>
        <p:spPr>
          <a:xfrm>
            <a:off x="1800225" y="4516753"/>
            <a:ext cx="702288" cy="177613"/>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-1 Month</a:t>
            </a:r>
          </a:p>
        </p:txBody>
      </p:sp>
      <p:sp>
        <p:nvSpPr>
          <p:cNvPr id="176" name="object 39">
            <a:extLst>
              <a:ext uri="{FF2B5EF4-FFF2-40B4-BE49-F238E27FC236}">
                <a16:creationId xmlns:a16="http://schemas.microsoft.com/office/drawing/2014/main" id="{C0946BAA-8C41-4905-A13C-D81F1A84E168}"/>
              </a:ext>
            </a:extLst>
          </p:cNvPr>
          <p:cNvSpPr txBox="1"/>
          <p:nvPr/>
        </p:nvSpPr>
        <p:spPr>
          <a:xfrm>
            <a:off x="1819275" y="4920998"/>
            <a:ext cx="664188" cy="176972"/>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lang="en-US" sz="1050" b="0" i="0" u="none" strike="noStrike" kern="1200" cap="none" spc="5" normalizeH="0" baseline="0" noProof="0">
                <a:ln>
                  <a:noFill/>
                </a:ln>
                <a:effectLst/>
                <a:uLnTx/>
                <a:uFillTx/>
                <a:latin typeface="Arial"/>
                <a:ea typeface="+mn-ea"/>
                <a:cs typeface="Arial"/>
              </a:rPr>
              <a:t>Screening</a:t>
            </a:r>
          </a:p>
        </p:txBody>
      </p:sp>
      <p:sp>
        <p:nvSpPr>
          <p:cNvPr id="177" name="object 66">
            <a:extLst>
              <a:ext uri="{FF2B5EF4-FFF2-40B4-BE49-F238E27FC236}">
                <a16:creationId xmlns:a16="http://schemas.microsoft.com/office/drawing/2014/main" id="{342058AB-9024-4301-AC7B-B01D66E14D75}"/>
              </a:ext>
            </a:extLst>
          </p:cNvPr>
          <p:cNvSpPr txBox="1"/>
          <p:nvPr/>
        </p:nvSpPr>
        <p:spPr>
          <a:xfrm>
            <a:off x="815218" y="4317886"/>
            <a:ext cx="395288" cy="177613"/>
          </a:xfrm>
          <a:prstGeom prst="rect">
            <a:avLst/>
          </a:prstGeom>
        </p:spPr>
        <p:txBody>
          <a:bodyPr vert="horz" wrap="square" lIns="0" tIns="15875" rIns="0" bIns="0" rtlCol="0">
            <a:spAutoFit/>
          </a:bodyPr>
          <a:lstStyle/>
          <a:p>
            <a:pPr marL="0" marR="0" lvl="0" indent="0"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Year</a:t>
            </a:r>
            <a:endParaRPr kumimoji="0" lang="en-US" sz="1050" b="0" i="0" u="none" strike="noStrike" kern="1200" cap="none" spc="0" normalizeH="0" baseline="0" noProof="0">
              <a:ln>
                <a:noFill/>
              </a:ln>
              <a:effectLst/>
              <a:uLnTx/>
              <a:uFillTx/>
              <a:latin typeface="Arial"/>
              <a:ea typeface="+mn-ea"/>
              <a:cs typeface="Arial"/>
            </a:endParaRPr>
          </a:p>
        </p:txBody>
      </p:sp>
      <p:sp>
        <p:nvSpPr>
          <p:cNvPr id="178" name="object 66">
            <a:extLst>
              <a:ext uri="{FF2B5EF4-FFF2-40B4-BE49-F238E27FC236}">
                <a16:creationId xmlns:a16="http://schemas.microsoft.com/office/drawing/2014/main" id="{1E34C010-BC64-46B0-AE12-2C41CE4E255B}"/>
              </a:ext>
            </a:extLst>
          </p:cNvPr>
          <p:cNvSpPr txBox="1"/>
          <p:nvPr/>
        </p:nvSpPr>
        <p:spPr>
          <a:xfrm>
            <a:off x="815218" y="4722174"/>
            <a:ext cx="552450" cy="177613"/>
          </a:xfrm>
          <a:prstGeom prst="rect">
            <a:avLst/>
          </a:prstGeom>
        </p:spPr>
        <p:txBody>
          <a:bodyPr vert="horz" wrap="square" lIns="0" tIns="15875" rIns="0" bIns="0" rtlCol="0">
            <a:spAutoFit/>
          </a:bodyPr>
          <a:lstStyle/>
          <a:p>
            <a:pPr marL="0" marR="0" lvl="0" indent="0"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Visit</a:t>
            </a:r>
            <a:endParaRPr kumimoji="0" lang="en-US" sz="1050" b="0" i="0" u="none" strike="noStrike" kern="1200" cap="none" spc="0" normalizeH="0" baseline="0" noProof="0">
              <a:ln>
                <a:noFill/>
              </a:ln>
              <a:effectLst/>
              <a:uLnTx/>
              <a:uFillTx/>
              <a:latin typeface="Arial"/>
              <a:ea typeface="+mn-ea"/>
              <a:cs typeface="Arial"/>
            </a:endParaRPr>
          </a:p>
        </p:txBody>
      </p:sp>
      <p:sp>
        <p:nvSpPr>
          <p:cNvPr id="179" name="object 66">
            <a:extLst>
              <a:ext uri="{FF2B5EF4-FFF2-40B4-BE49-F238E27FC236}">
                <a16:creationId xmlns:a16="http://schemas.microsoft.com/office/drawing/2014/main" id="{23501B12-5A61-41E2-A210-A57C4338C706}"/>
              </a:ext>
            </a:extLst>
          </p:cNvPr>
          <p:cNvSpPr txBox="1"/>
          <p:nvPr/>
        </p:nvSpPr>
        <p:spPr>
          <a:xfrm>
            <a:off x="815218" y="4516753"/>
            <a:ext cx="702288" cy="177613"/>
          </a:xfrm>
          <a:prstGeom prst="rect">
            <a:avLst/>
          </a:prstGeom>
        </p:spPr>
        <p:txBody>
          <a:bodyPr vert="horz" wrap="square" lIns="0" tIns="15875" rIns="0" bIns="0" rtlCol="0">
            <a:spAutoFit/>
          </a:bodyPr>
          <a:lstStyle/>
          <a:p>
            <a:pPr marL="0" marR="0" lvl="0" indent="0"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Months</a:t>
            </a:r>
          </a:p>
        </p:txBody>
      </p:sp>
      <p:sp>
        <p:nvSpPr>
          <p:cNvPr id="180" name="object 39">
            <a:extLst>
              <a:ext uri="{FF2B5EF4-FFF2-40B4-BE49-F238E27FC236}">
                <a16:creationId xmlns:a16="http://schemas.microsoft.com/office/drawing/2014/main" id="{D69FDAA4-43E8-4767-AD51-C4375147BCAE}"/>
              </a:ext>
            </a:extLst>
          </p:cNvPr>
          <p:cNvSpPr txBox="1"/>
          <p:nvPr/>
        </p:nvSpPr>
        <p:spPr>
          <a:xfrm>
            <a:off x="815218" y="4920998"/>
            <a:ext cx="664188" cy="176972"/>
          </a:xfrm>
          <a:prstGeom prst="rect">
            <a:avLst/>
          </a:prstGeom>
        </p:spPr>
        <p:txBody>
          <a:bodyPr vert="horz" wrap="square" lIns="0" tIns="15240" rIns="0" bIns="0" rtlCol="0">
            <a:spAutoFit/>
          </a:bodyPr>
          <a:lstStyle/>
          <a:p>
            <a:pPr marL="0" marR="0" lvl="0" indent="0" defTabSz="914400" rtl="0" eaLnBrk="1" fontAlgn="auto" latinLnBrk="0" hangingPunct="1">
              <a:lnSpc>
                <a:spcPct val="100000"/>
              </a:lnSpc>
              <a:spcBef>
                <a:spcPts val="120"/>
              </a:spcBef>
              <a:spcAft>
                <a:spcPts val="0"/>
              </a:spcAft>
              <a:buClrTx/>
              <a:buSzTx/>
              <a:buFontTx/>
              <a:buNone/>
              <a:tabLst/>
              <a:defRPr/>
            </a:pPr>
            <a:r>
              <a:rPr kumimoji="0" lang="en-US" sz="1050" b="0" i="0" u="none" strike="noStrike" kern="1200" cap="none" spc="5" normalizeH="0" baseline="0" noProof="0">
                <a:ln>
                  <a:noFill/>
                </a:ln>
                <a:effectLst/>
                <a:uLnTx/>
                <a:uFillTx/>
                <a:latin typeface="Arial"/>
                <a:ea typeface="+mn-ea"/>
                <a:cs typeface="Arial"/>
              </a:rPr>
              <a:t>Lab values</a:t>
            </a:r>
          </a:p>
        </p:txBody>
      </p:sp>
      <p:grpSp>
        <p:nvGrpSpPr>
          <p:cNvPr id="181" name="Group 180">
            <a:extLst>
              <a:ext uri="{FF2B5EF4-FFF2-40B4-BE49-F238E27FC236}">
                <a16:creationId xmlns:a16="http://schemas.microsoft.com/office/drawing/2014/main" id="{D96550DD-0C6D-4151-A35B-10760D164F5C}"/>
              </a:ext>
            </a:extLst>
          </p:cNvPr>
          <p:cNvGrpSpPr/>
          <p:nvPr/>
        </p:nvGrpSpPr>
        <p:grpSpPr>
          <a:xfrm>
            <a:off x="4279768" y="4315505"/>
            <a:ext cx="5660051" cy="786661"/>
            <a:chOff x="4103604" y="4315505"/>
            <a:chExt cx="5836216" cy="786661"/>
          </a:xfrm>
        </p:grpSpPr>
        <p:sp>
          <p:nvSpPr>
            <p:cNvPr id="182" name="object 66">
              <a:extLst>
                <a:ext uri="{FF2B5EF4-FFF2-40B4-BE49-F238E27FC236}">
                  <a16:creationId xmlns:a16="http://schemas.microsoft.com/office/drawing/2014/main" id="{06C313A9-A5A1-4961-9D67-35113D506E69}"/>
                </a:ext>
              </a:extLst>
            </p:cNvPr>
            <p:cNvSpPr txBox="1"/>
            <p:nvPr/>
          </p:nvSpPr>
          <p:spPr>
            <a:xfrm>
              <a:off x="4325762" y="4315505"/>
              <a:ext cx="140314" cy="17903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725"/>
                </a:spcBef>
                <a:spcAft>
                  <a:spcPts val="0"/>
                </a:spcAft>
                <a:buClrTx/>
                <a:buSzTx/>
                <a:buFontTx/>
                <a:buNone/>
                <a:tabLst/>
                <a:defRPr/>
              </a:pPr>
              <a:r>
                <a:rPr kumimoji="0" sz="1050" b="0" i="0" u="none" strike="noStrike" kern="1200" cap="none" spc="10" normalizeH="0" baseline="0" noProof="0">
                  <a:ln>
                    <a:noFill/>
                  </a:ln>
                  <a:effectLst/>
                  <a:uLnTx/>
                  <a:uFillTx/>
                  <a:latin typeface="Arial"/>
                  <a:ea typeface="+mn-ea"/>
                  <a:cs typeface="Arial"/>
                </a:rPr>
                <a:t>0</a:t>
              </a:r>
              <a:endParaRPr kumimoji="0" sz="1050" b="0" i="0" u="none" strike="noStrike" kern="1200" cap="none" spc="0" normalizeH="0" baseline="0" noProof="0">
                <a:ln>
                  <a:noFill/>
                </a:ln>
                <a:effectLst/>
                <a:uLnTx/>
                <a:uFillTx/>
                <a:latin typeface="Arial"/>
                <a:ea typeface="+mn-ea"/>
                <a:cs typeface="Arial"/>
              </a:endParaRPr>
            </a:p>
          </p:txBody>
        </p:sp>
        <p:sp>
          <p:nvSpPr>
            <p:cNvPr id="183" name="object 4">
              <a:extLst>
                <a:ext uri="{FF2B5EF4-FFF2-40B4-BE49-F238E27FC236}">
                  <a16:creationId xmlns:a16="http://schemas.microsoft.com/office/drawing/2014/main" id="{B57B1CC3-56FD-49E9-A7C9-7ABA69CD92A8}"/>
                </a:ext>
              </a:extLst>
            </p:cNvPr>
            <p:cNvSpPr/>
            <p:nvPr/>
          </p:nvSpPr>
          <p:spPr>
            <a:xfrm>
              <a:off x="9842490" y="4367213"/>
              <a:ext cx="9733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85" name="object 3">
              <a:extLst>
                <a:ext uri="{FF2B5EF4-FFF2-40B4-BE49-F238E27FC236}">
                  <a16:creationId xmlns:a16="http://schemas.microsoft.com/office/drawing/2014/main" id="{F7F48B66-3DFE-46A4-89D3-BD3F4F89DA49}"/>
                </a:ext>
              </a:extLst>
            </p:cNvPr>
            <p:cNvSpPr/>
            <p:nvPr/>
          </p:nvSpPr>
          <p:spPr>
            <a:xfrm>
              <a:off x="4477097" y="4413647"/>
              <a:ext cx="5367163"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87" name="object 41">
              <a:extLst>
                <a:ext uri="{FF2B5EF4-FFF2-40B4-BE49-F238E27FC236}">
                  <a16:creationId xmlns:a16="http://schemas.microsoft.com/office/drawing/2014/main" id="{BFF7EBD1-6DB5-4760-8886-A31AB64AE2E2}"/>
                </a:ext>
              </a:extLst>
            </p:cNvPr>
            <p:cNvSpPr/>
            <p:nvPr/>
          </p:nvSpPr>
          <p:spPr>
            <a:xfrm>
              <a:off x="8439336" y="4818002"/>
              <a:ext cx="627362" cy="0"/>
            </a:xfrm>
            <a:custGeom>
              <a:avLst/>
              <a:gdLst/>
              <a:ahLst/>
              <a:cxnLst/>
              <a:rect l="l" t="t" r="r" b="b"/>
              <a:pathLst>
                <a:path w="481329">
                  <a:moveTo>
                    <a:pt x="0" y="0"/>
                  </a:moveTo>
                  <a:lnTo>
                    <a:pt x="481101"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88" name="object 42">
              <a:extLst>
                <a:ext uri="{FF2B5EF4-FFF2-40B4-BE49-F238E27FC236}">
                  <a16:creationId xmlns:a16="http://schemas.microsoft.com/office/drawing/2014/main" id="{5ABEC302-A16A-4341-A013-4CE779438C86}"/>
                </a:ext>
              </a:extLst>
            </p:cNvPr>
            <p:cNvSpPr/>
            <p:nvPr/>
          </p:nvSpPr>
          <p:spPr>
            <a:xfrm>
              <a:off x="7631164" y="4818002"/>
              <a:ext cx="625706" cy="0"/>
            </a:xfrm>
            <a:custGeom>
              <a:avLst/>
              <a:gdLst/>
              <a:ahLst/>
              <a:cxnLst/>
              <a:rect l="l" t="t" r="r" b="b"/>
              <a:pathLst>
                <a:path w="480059">
                  <a:moveTo>
                    <a:pt x="0" y="0"/>
                  </a:moveTo>
                  <a:lnTo>
                    <a:pt x="479932"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89" name="object 43">
              <a:extLst>
                <a:ext uri="{FF2B5EF4-FFF2-40B4-BE49-F238E27FC236}">
                  <a16:creationId xmlns:a16="http://schemas.microsoft.com/office/drawing/2014/main" id="{53F3E26A-C2EE-490B-9021-77DB114CC9E1}"/>
                </a:ext>
              </a:extLst>
            </p:cNvPr>
            <p:cNvSpPr/>
            <p:nvPr/>
          </p:nvSpPr>
          <p:spPr>
            <a:xfrm>
              <a:off x="6822992" y="4818002"/>
              <a:ext cx="625706" cy="0"/>
            </a:xfrm>
            <a:custGeom>
              <a:avLst/>
              <a:gdLst/>
              <a:ahLst/>
              <a:cxnLst/>
              <a:rect l="l" t="t" r="r" b="b"/>
              <a:pathLst>
                <a:path w="480060">
                  <a:moveTo>
                    <a:pt x="0" y="0"/>
                  </a:moveTo>
                  <a:lnTo>
                    <a:pt x="479933"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90" name="object 44">
              <a:extLst>
                <a:ext uri="{FF2B5EF4-FFF2-40B4-BE49-F238E27FC236}">
                  <a16:creationId xmlns:a16="http://schemas.microsoft.com/office/drawing/2014/main" id="{389DF2DB-3BA7-4380-8181-7FCA79EA5263}"/>
                </a:ext>
              </a:extLst>
            </p:cNvPr>
            <p:cNvSpPr/>
            <p:nvPr/>
          </p:nvSpPr>
          <p:spPr>
            <a:xfrm>
              <a:off x="6029108" y="4818002"/>
              <a:ext cx="603504" cy="0"/>
            </a:xfrm>
            <a:custGeom>
              <a:avLst/>
              <a:gdLst/>
              <a:ahLst/>
              <a:cxnLst/>
              <a:rect l="l" t="t" r="r" b="b"/>
              <a:pathLst>
                <a:path w="480060">
                  <a:moveTo>
                    <a:pt x="0" y="0"/>
                  </a:moveTo>
                  <a:lnTo>
                    <a:pt x="479932"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91" name="object 45">
              <a:extLst>
                <a:ext uri="{FF2B5EF4-FFF2-40B4-BE49-F238E27FC236}">
                  <a16:creationId xmlns:a16="http://schemas.microsoft.com/office/drawing/2014/main" id="{0EE7DB1C-DA50-4834-9A75-811B63420098}"/>
                </a:ext>
              </a:extLst>
            </p:cNvPr>
            <p:cNvSpPr/>
            <p:nvPr/>
          </p:nvSpPr>
          <p:spPr>
            <a:xfrm>
              <a:off x="5256285" y="4818002"/>
              <a:ext cx="594360" cy="0"/>
            </a:xfrm>
            <a:custGeom>
              <a:avLst/>
              <a:gdLst/>
              <a:ahLst/>
              <a:cxnLst/>
              <a:rect l="l" t="t" r="r" b="b"/>
              <a:pathLst>
                <a:path w="473075">
                  <a:moveTo>
                    <a:pt x="0" y="0"/>
                  </a:moveTo>
                  <a:lnTo>
                    <a:pt x="472909" y="0"/>
                  </a:lnTo>
                </a:path>
              </a:pathLst>
            </a:custGeom>
            <a:ln w="15875">
              <a:solidFill>
                <a:schemeClr val="tx1"/>
              </a:solidFill>
            </a:ln>
          </p:spPr>
          <p:txBody>
            <a:bodyPr wrap="square" lIns="0" tIns="0" rIns="0" bIns="0" rtlCol="0"/>
            <a:lstStyle/>
            <a:p>
              <a:endParaRPr sz="2400">
                <a:latin typeface="Calibri" panose="020F0502020204030204"/>
              </a:endParaRPr>
            </a:p>
          </p:txBody>
        </p:sp>
        <p:sp>
          <p:nvSpPr>
            <p:cNvPr id="192" name="object 46">
              <a:extLst>
                <a:ext uri="{FF2B5EF4-FFF2-40B4-BE49-F238E27FC236}">
                  <a16:creationId xmlns:a16="http://schemas.microsoft.com/office/drawing/2014/main" id="{D58730CB-C091-4C0F-B4F1-A91A463B88D0}"/>
                </a:ext>
              </a:extLst>
            </p:cNvPr>
            <p:cNvSpPr/>
            <p:nvPr/>
          </p:nvSpPr>
          <p:spPr>
            <a:xfrm>
              <a:off x="4737817" y="4818002"/>
              <a:ext cx="338679" cy="0"/>
            </a:xfrm>
            <a:custGeom>
              <a:avLst/>
              <a:gdLst/>
              <a:ahLst/>
              <a:cxnLst/>
              <a:rect l="l" t="t" r="r" b="b"/>
              <a:pathLst>
                <a:path w="239395">
                  <a:moveTo>
                    <a:pt x="0" y="0"/>
                  </a:moveTo>
                  <a:lnTo>
                    <a:pt x="239382" y="0"/>
                  </a:lnTo>
                </a:path>
              </a:pathLst>
            </a:custGeom>
            <a:ln w="15875">
              <a:solidFill>
                <a:schemeClr val="tx1"/>
              </a:solidFill>
            </a:ln>
          </p:spPr>
          <p:txBody>
            <a:bodyPr wrap="square" lIns="0" tIns="0" rIns="0" bIns="0" rtlCol="0"/>
            <a:lstStyle/>
            <a:p>
              <a:endParaRPr sz="2400">
                <a:latin typeface="Calibri" panose="020F0502020204030204"/>
              </a:endParaRPr>
            </a:p>
          </p:txBody>
        </p:sp>
        <p:sp>
          <p:nvSpPr>
            <p:cNvPr id="193" name="object 47">
              <a:extLst>
                <a:ext uri="{FF2B5EF4-FFF2-40B4-BE49-F238E27FC236}">
                  <a16:creationId xmlns:a16="http://schemas.microsoft.com/office/drawing/2014/main" id="{C044BA5E-A7D6-4002-95A6-8926A40D0D12}"/>
                </a:ext>
              </a:extLst>
            </p:cNvPr>
            <p:cNvSpPr/>
            <p:nvPr/>
          </p:nvSpPr>
          <p:spPr>
            <a:xfrm>
              <a:off x="4477098" y="4818002"/>
              <a:ext cx="91440" cy="0"/>
            </a:xfrm>
            <a:custGeom>
              <a:avLst/>
              <a:gdLst/>
              <a:ahLst/>
              <a:cxnLst/>
              <a:rect l="l" t="t" r="r" b="b"/>
              <a:pathLst>
                <a:path w="65404">
                  <a:moveTo>
                    <a:pt x="0" y="0"/>
                  </a:moveTo>
                  <a:lnTo>
                    <a:pt x="65392"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194" name="object 49">
              <a:extLst>
                <a:ext uri="{FF2B5EF4-FFF2-40B4-BE49-F238E27FC236}">
                  <a16:creationId xmlns:a16="http://schemas.microsoft.com/office/drawing/2014/main" id="{833AE326-8352-44AF-A42C-27F3E8F625F0}"/>
                </a:ext>
              </a:extLst>
            </p:cNvPr>
            <p:cNvSpPr txBox="1"/>
            <p:nvPr/>
          </p:nvSpPr>
          <p:spPr>
            <a:xfrm>
              <a:off x="7489030"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sz="1050" b="0" i="0" u="none" strike="noStrike" kern="1200" cap="none" spc="10" normalizeH="0" baseline="0" noProof="0">
                  <a:ln>
                    <a:noFill/>
                  </a:ln>
                  <a:effectLst/>
                  <a:uLnTx/>
                  <a:uFillTx/>
                  <a:latin typeface="Arial"/>
                  <a:ea typeface="+mn-ea"/>
                  <a:cs typeface="Arial"/>
                </a:rPr>
                <a:t>7</a:t>
              </a:r>
              <a:endParaRPr kumimoji="0" sz="1050" b="0" i="0" u="none" strike="noStrike" kern="1200" cap="none" spc="0" normalizeH="0" baseline="0" noProof="0">
                <a:ln>
                  <a:noFill/>
                </a:ln>
                <a:effectLst/>
                <a:uLnTx/>
                <a:uFillTx/>
                <a:latin typeface="Arial"/>
                <a:ea typeface="+mn-ea"/>
                <a:cs typeface="Arial"/>
              </a:endParaRPr>
            </a:p>
          </p:txBody>
        </p:sp>
        <p:sp>
          <p:nvSpPr>
            <p:cNvPr id="195" name="object 51">
              <a:extLst>
                <a:ext uri="{FF2B5EF4-FFF2-40B4-BE49-F238E27FC236}">
                  <a16:creationId xmlns:a16="http://schemas.microsoft.com/office/drawing/2014/main" id="{DEAE2521-27DA-4759-A1D9-9D4C633FF068}"/>
                </a:ext>
              </a:extLst>
            </p:cNvPr>
            <p:cNvSpPr txBox="1"/>
            <p:nvPr/>
          </p:nvSpPr>
          <p:spPr>
            <a:xfrm>
              <a:off x="8297202"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sz="1050" b="0" i="0" u="none" strike="noStrike" kern="1200" cap="none" spc="10" normalizeH="0" baseline="0" noProof="0">
                  <a:ln>
                    <a:noFill/>
                  </a:ln>
                  <a:effectLst/>
                  <a:uLnTx/>
                  <a:uFillTx/>
                  <a:latin typeface="Arial"/>
                  <a:ea typeface="+mn-ea"/>
                  <a:cs typeface="Arial"/>
                </a:rPr>
                <a:t>8</a:t>
              </a:r>
              <a:endParaRPr kumimoji="0" sz="1050" b="0" i="0" u="none" strike="noStrike" kern="1200" cap="none" spc="0" normalizeH="0" baseline="0" noProof="0">
                <a:ln>
                  <a:noFill/>
                </a:ln>
                <a:effectLst/>
                <a:uLnTx/>
                <a:uFillTx/>
                <a:latin typeface="Arial"/>
                <a:ea typeface="+mn-ea"/>
                <a:cs typeface="Arial"/>
              </a:endParaRPr>
            </a:p>
          </p:txBody>
        </p:sp>
        <p:sp>
          <p:nvSpPr>
            <p:cNvPr id="196" name="object 52">
              <a:extLst>
                <a:ext uri="{FF2B5EF4-FFF2-40B4-BE49-F238E27FC236}">
                  <a16:creationId xmlns:a16="http://schemas.microsoft.com/office/drawing/2014/main" id="{639220F6-7C4D-4AED-B41E-A12146DA0BA5}"/>
                </a:ext>
              </a:extLst>
            </p:cNvPr>
            <p:cNvSpPr txBox="1"/>
            <p:nvPr/>
          </p:nvSpPr>
          <p:spPr>
            <a:xfrm>
              <a:off x="9106963"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sz="1050" b="0" i="0" u="none" strike="noStrike" kern="1200" cap="none" spc="10" normalizeH="0" baseline="0" noProof="0">
                  <a:ln>
                    <a:noFill/>
                  </a:ln>
                  <a:effectLst/>
                  <a:uLnTx/>
                  <a:uFillTx/>
                  <a:latin typeface="Arial"/>
                  <a:ea typeface="+mn-ea"/>
                  <a:cs typeface="Arial"/>
                </a:rPr>
                <a:t>9</a:t>
              </a:r>
              <a:endParaRPr kumimoji="0" sz="1050" b="0" i="0" u="none" strike="noStrike" kern="1200" cap="none" spc="0" normalizeH="0" baseline="0" noProof="0">
                <a:ln>
                  <a:noFill/>
                </a:ln>
                <a:effectLst/>
                <a:uLnTx/>
                <a:uFillTx/>
                <a:latin typeface="Arial"/>
                <a:ea typeface="+mn-ea"/>
                <a:cs typeface="Arial"/>
              </a:endParaRPr>
            </a:p>
          </p:txBody>
        </p:sp>
        <p:sp>
          <p:nvSpPr>
            <p:cNvPr id="197" name="object 49">
              <a:extLst>
                <a:ext uri="{FF2B5EF4-FFF2-40B4-BE49-F238E27FC236}">
                  <a16:creationId xmlns:a16="http://schemas.microsoft.com/office/drawing/2014/main" id="{1270A144-8809-42EC-996B-448BC15E66A3}"/>
                </a:ext>
              </a:extLst>
            </p:cNvPr>
            <p:cNvSpPr txBox="1"/>
            <p:nvPr/>
          </p:nvSpPr>
          <p:spPr>
            <a:xfrm>
              <a:off x="6676901"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6</a:t>
              </a:r>
              <a:endParaRPr kumimoji="0" sz="1050" b="0" i="0" u="none" strike="noStrike" kern="1200" cap="none" spc="0" normalizeH="0" baseline="0" noProof="0">
                <a:ln>
                  <a:noFill/>
                </a:ln>
                <a:effectLst/>
                <a:uLnTx/>
                <a:uFillTx/>
                <a:latin typeface="Arial"/>
                <a:ea typeface="+mn-ea"/>
                <a:cs typeface="Arial"/>
              </a:endParaRPr>
            </a:p>
          </p:txBody>
        </p:sp>
        <p:sp>
          <p:nvSpPr>
            <p:cNvPr id="199" name="object 66">
              <a:extLst>
                <a:ext uri="{FF2B5EF4-FFF2-40B4-BE49-F238E27FC236}">
                  <a16:creationId xmlns:a16="http://schemas.microsoft.com/office/drawing/2014/main" id="{DDE99641-1DDC-477A-9306-595B7DB6F67D}"/>
                </a:ext>
              </a:extLst>
            </p:cNvPr>
            <p:cNvSpPr txBox="1"/>
            <p:nvPr/>
          </p:nvSpPr>
          <p:spPr>
            <a:xfrm>
              <a:off x="4325762" y="4722174"/>
              <a:ext cx="140314" cy="17903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2</a:t>
              </a:r>
              <a:endParaRPr kumimoji="0" sz="1050" b="0" i="0" u="none" strike="noStrike" kern="1200" cap="none" spc="0" normalizeH="0" baseline="0" noProof="0">
                <a:ln>
                  <a:noFill/>
                </a:ln>
                <a:effectLst/>
                <a:uLnTx/>
                <a:uFillTx/>
                <a:latin typeface="Arial"/>
                <a:ea typeface="+mn-ea"/>
                <a:cs typeface="Arial"/>
              </a:endParaRPr>
            </a:p>
          </p:txBody>
        </p:sp>
        <p:sp>
          <p:nvSpPr>
            <p:cNvPr id="201" name="object 66">
              <a:extLst>
                <a:ext uri="{FF2B5EF4-FFF2-40B4-BE49-F238E27FC236}">
                  <a16:creationId xmlns:a16="http://schemas.microsoft.com/office/drawing/2014/main" id="{804678F2-CDFD-4DC2-883A-99CFC00F3D16}"/>
                </a:ext>
              </a:extLst>
            </p:cNvPr>
            <p:cNvSpPr txBox="1"/>
            <p:nvPr/>
          </p:nvSpPr>
          <p:spPr>
            <a:xfrm>
              <a:off x="4583021" y="4722174"/>
              <a:ext cx="140314" cy="179036"/>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72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3</a:t>
              </a:r>
              <a:endParaRPr kumimoji="0" sz="1050" b="0" i="0" u="none" strike="noStrike" kern="1200" cap="none" spc="0" normalizeH="0" baseline="0" noProof="0">
                <a:ln>
                  <a:noFill/>
                </a:ln>
                <a:effectLst/>
                <a:uLnTx/>
                <a:uFillTx/>
                <a:latin typeface="Arial"/>
                <a:ea typeface="+mn-ea"/>
                <a:cs typeface="Arial"/>
              </a:endParaRPr>
            </a:p>
          </p:txBody>
        </p:sp>
        <p:sp>
          <p:nvSpPr>
            <p:cNvPr id="202" name="object 49">
              <a:extLst>
                <a:ext uri="{FF2B5EF4-FFF2-40B4-BE49-F238E27FC236}">
                  <a16:creationId xmlns:a16="http://schemas.microsoft.com/office/drawing/2014/main" id="{CE66440D-6A45-40E4-995B-50822AEDF0D1}"/>
                </a:ext>
              </a:extLst>
            </p:cNvPr>
            <p:cNvSpPr txBox="1"/>
            <p:nvPr/>
          </p:nvSpPr>
          <p:spPr>
            <a:xfrm>
              <a:off x="5888975"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5</a:t>
              </a:r>
              <a:endParaRPr kumimoji="0" sz="1050" b="0" i="0" u="none" strike="noStrike" kern="1200" cap="none" spc="0" normalizeH="0" baseline="0" noProof="0">
                <a:ln>
                  <a:noFill/>
                </a:ln>
                <a:effectLst/>
                <a:uLnTx/>
                <a:uFillTx/>
                <a:latin typeface="Arial"/>
                <a:ea typeface="+mn-ea"/>
                <a:cs typeface="Arial"/>
              </a:endParaRPr>
            </a:p>
          </p:txBody>
        </p:sp>
        <p:sp>
          <p:nvSpPr>
            <p:cNvPr id="204" name="object 49">
              <a:extLst>
                <a:ext uri="{FF2B5EF4-FFF2-40B4-BE49-F238E27FC236}">
                  <a16:creationId xmlns:a16="http://schemas.microsoft.com/office/drawing/2014/main" id="{86BB6C33-63E9-4F60-B5CD-1AFB0F0D167A}"/>
                </a:ext>
              </a:extLst>
            </p:cNvPr>
            <p:cNvSpPr txBox="1"/>
            <p:nvPr/>
          </p:nvSpPr>
          <p:spPr>
            <a:xfrm>
              <a:off x="5115489" y="4722174"/>
              <a:ext cx="101802"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4</a:t>
              </a:r>
              <a:endParaRPr kumimoji="0" sz="1050" b="0" i="0" u="none" strike="noStrike" kern="1200" cap="none" spc="0" normalizeH="0" baseline="0" noProof="0">
                <a:ln>
                  <a:noFill/>
                </a:ln>
                <a:effectLst/>
                <a:uLnTx/>
                <a:uFillTx/>
                <a:latin typeface="Arial"/>
                <a:ea typeface="+mn-ea"/>
                <a:cs typeface="Arial"/>
              </a:endParaRPr>
            </a:p>
          </p:txBody>
        </p:sp>
        <p:sp>
          <p:nvSpPr>
            <p:cNvPr id="206" name="object 4">
              <a:extLst>
                <a:ext uri="{FF2B5EF4-FFF2-40B4-BE49-F238E27FC236}">
                  <a16:creationId xmlns:a16="http://schemas.microsoft.com/office/drawing/2014/main" id="{AF35F14B-3A91-4F70-88DE-0C77DC2D1085}"/>
                </a:ext>
              </a:extLst>
            </p:cNvPr>
            <p:cNvSpPr/>
            <p:nvPr/>
          </p:nvSpPr>
          <p:spPr>
            <a:xfrm>
              <a:off x="9842490" y="4771723"/>
              <a:ext cx="97330"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07" name="object 40">
              <a:extLst>
                <a:ext uri="{FF2B5EF4-FFF2-40B4-BE49-F238E27FC236}">
                  <a16:creationId xmlns:a16="http://schemas.microsoft.com/office/drawing/2014/main" id="{EB58537A-C78A-45D3-8473-98E852A6822D}"/>
                </a:ext>
              </a:extLst>
            </p:cNvPr>
            <p:cNvSpPr/>
            <p:nvPr/>
          </p:nvSpPr>
          <p:spPr>
            <a:xfrm>
              <a:off x="9249031" y="4818002"/>
              <a:ext cx="620741" cy="0"/>
            </a:xfrm>
            <a:custGeom>
              <a:avLst/>
              <a:gdLst/>
              <a:ahLst/>
              <a:cxnLst/>
              <a:rect l="l" t="t" r="r" b="b"/>
              <a:pathLst>
                <a:path w="476250">
                  <a:moveTo>
                    <a:pt x="0" y="0"/>
                  </a:moveTo>
                  <a:lnTo>
                    <a:pt x="475640"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08" name="object 4">
              <a:extLst>
                <a:ext uri="{FF2B5EF4-FFF2-40B4-BE49-F238E27FC236}">
                  <a16:creationId xmlns:a16="http://schemas.microsoft.com/office/drawing/2014/main" id="{9ED6167F-FBAA-4A1E-A9EA-ABD8761C7109}"/>
                </a:ext>
              </a:extLst>
            </p:cNvPr>
            <p:cNvSpPr/>
            <p:nvPr/>
          </p:nvSpPr>
          <p:spPr>
            <a:xfrm>
              <a:off x="9845120" y="4570826"/>
              <a:ext cx="94699"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09" name="object 54">
              <a:extLst>
                <a:ext uri="{FF2B5EF4-FFF2-40B4-BE49-F238E27FC236}">
                  <a16:creationId xmlns:a16="http://schemas.microsoft.com/office/drawing/2014/main" id="{A067DADA-0047-4C50-BAEF-5A75B1A72C40}"/>
                </a:ext>
              </a:extLst>
            </p:cNvPr>
            <p:cNvSpPr/>
            <p:nvPr/>
          </p:nvSpPr>
          <p:spPr>
            <a:xfrm>
              <a:off x="5313216" y="4617259"/>
              <a:ext cx="457200" cy="0"/>
            </a:xfrm>
            <a:custGeom>
              <a:avLst/>
              <a:gdLst/>
              <a:ahLst/>
              <a:cxnLst/>
              <a:rect l="l" t="t" r="r" b="b"/>
              <a:pathLst>
                <a:path w="300354">
                  <a:moveTo>
                    <a:pt x="0" y="0"/>
                  </a:moveTo>
                  <a:lnTo>
                    <a:pt x="300100" y="0"/>
                  </a:lnTo>
                </a:path>
              </a:pathLst>
            </a:custGeom>
            <a:ln w="15875">
              <a:solidFill>
                <a:schemeClr val="tx1"/>
              </a:solidFill>
            </a:ln>
          </p:spPr>
          <p:txBody>
            <a:bodyPr wrap="square" lIns="0" tIns="0" rIns="0" bIns="0" rtlCol="0"/>
            <a:lstStyle/>
            <a:p>
              <a:endParaRPr sz="2400">
                <a:latin typeface="Calibri" panose="020F0502020204030204"/>
              </a:endParaRPr>
            </a:p>
          </p:txBody>
        </p:sp>
        <p:sp>
          <p:nvSpPr>
            <p:cNvPr id="210" name="object 55">
              <a:extLst>
                <a:ext uri="{FF2B5EF4-FFF2-40B4-BE49-F238E27FC236}">
                  <a16:creationId xmlns:a16="http://schemas.microsoft.com/office/drawing/2014/main" id="{00059C6D-CB79-4C97-BDBC-5077FEBE7DA4}"/>
                </a:ext>
              </a:extLst>
            </p:cNvPr>
            <p:cNvSpPr/>
            <p:nvPr/>
          </p:nvSpPr>
          <p:spPr>
            <a:xfrm>
              <a:off x="4737817" y="4617259"/>
              <a:ext cx="311531" cy="0"/>
            </a:xfrm>
            <a:custGeom>
              <a:avLst/>
              <a:gdLst/>
              <a:ahLst/>
              <a:cxnLst/>
              <a:rect l="l" t="t" r="r" b="b"/>
              <a:pathLst>
                <a:path w="169545">
                  <a:moveTo>
                    <a:pt x="0" y="0"/>
                  </a:moveTo>
                  <a:lnTo>
                    <a:pt x="169316" y="0"/>
                  </a:lnTo>
                </a:path>
              </a:pathLst>
            </a:custGeom>
            <a:ln w="15875">
              <a:solidFill>
                <a:schemeClr val="tx1"/>
              </a:solidFill>
            </a:ln>
          </p:spPr>
          <p:txBody>
            <a:bodyPr wrap="square" lIns="0" tIns="0" rIns="0" bIns="0" rtlCol="0"/>
            <a:lstStyle/>
            <a:p>
              <a:endParaRPr sz="2400">
                <a:latin typeface="Calibri" panose="020F0502020204030204"/>
              </a:endParaRPr>
            </a:p>
          </p:txBody>
        </p:sp>
        <p:sp>
          <p:nvSpPr>
            <p:cNvPr id="211" name="object 56">
              <a:extLst>
                <a:ext uri="{FF2B5EF4-FFF2-40B4-BE49-F238E27FC236}">
                  <a16:creationId xmlns:a16="http://schemas.microsoft.com/office/drawing/2014/main" id="{F0D028AF-19B8-4D73-9319-65B3A9C6152A}"/>
                </a:ext>
              </a:extLst>
            </p:cNvPr>
            <p:cNvSpPr/>
            <p:nvPr/>
          </p:nvSpPr>
          <p:spPr>
            <a:xfrm>
              <a:off x="4477791" y="4617259"/>
              <a:ext cx="91861" cy="0"/>
            </a:xfrm>
            <a:custGeom>
              <a:avLst/>
              <a:gdLst/>
              <a:ahLst/>
              <a:cxnLst/>
              <a:rect l="l" t="t" r="r" b="b"/>
              <a:pathLst>
                <a:path w="63500">
                  <a:moveTo>
                    <a:pt x="0" y="0"/>
                  </a:moveTo>
                  <a:lnTo>
                    <a:pt x="63055"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12" name="object 3">
              <a:extLst>
                <a:ext uri="{FF2B5EF4-FFF2-40B4-BE49-F238E27FC236}">
                  <a16:creationId xmlns:a16="http://schemas.microsoft.com/office/drawing/2014/main" id="{EAFD84E3-1DBC-4531-8A7B-44A19BAC727E}"/>
                </a:ext>
              </a:extLst>
            </p:cNvPr>
            <p:cNvSpPr/>
            <p:nvPr/>
          </p:nvSpPr>
          <p:spPr>
            <a:xfrm>
              <a:off x="6903373" y="4617259"/>
              <a:ext cx="2953512" cy="0"/>
            </a:xfrm>
            <a:custGeom>
              <a:avLst/>
              <a:gdLst/>
              <a:ahLst/>
              <a:cxnLst/>
              <a:rect l="l" t="t" r="r" b="b"/>
              <a:pathLst>
                <a:path w="628650">
                  <a:moveTo>
                    <a:pt x="0" y="0"/>
                  </a:moveTo>
                  <a:lnTo>
                    <a:pt x="628609" y="0"/>
                  </a:lnTo>
                </a:path>
              </a:pathLst>
            </a:custGeom>
            <a:ln w="1587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13" name="object 39">
              <a:extLst>
                <a:ext uri="{FF2B5EF4-FFF2-40B4-BE49-F238E27FC236}">
                  <a16:creationId xmlns:a16="http://schemas.microsoft.com/office/drawing/2014/main" id="{FAA8E84D-2BF1-4108-8CF3-BF5D33594160}"/>
                </a:ext>
              </a:extLst>
            </p:cNvPr>
            <p:cNvSpPr txBox="1"/>
            <p:nvPr/>
          </p:nvSpPr>
          <p:spPr>
            <a:xfrm>
              <a:off x="4103604" y="4920998"/>
              <a:ext cx="584631" cy="181168"/>
            </a:xfrm>
            <a:prstGeom prst="rect">
              <a:avLst/>
            </a:prstGeom>
          </p:spPr>
          <p:txBody>
            <a:bodyPr vert="horz" wrap="square" lIns="0" tIns="15240" rIns="0" bIns="0" rtlCol="0">
              <a:spAutoFit/>
            </a:bodyPr>
            <a:lstStyle/>
            <a:p>
              <a:pPr marL="0" marR="0" lvl="0" indent="0" algn="ctr" defTabSz="914400" rtl="0" eaLnBrk="1" fontAlgn="auto" latinLnBrk="0" hangingPunct="1">
                <a:lnSpc>
                  <a:spcPct val="100000"/>
                </a:lnSpc>
                <a:spcBef>
                  <a:spcPts val="120"/>
                </a:spcBef>
                <a:spcAft>
                  <a:spcPts val="0"/>
                </a:spcAft>
                <a:buClrTx/>
                <a:buSzTx/>
                <a:buFontTx/>
                <a:buNone/>
                <a:tabLst/>
                <a:defRPr/>
              </a:pPr>
              <a:r>
                <a:rPr kumimoji="0" sz="1050" b="0" i="0" u="none" strike="noStrike" kern="1200" cap="none" spc="5" normalizeH="0" baseline="0" noProof="0">
                  <a:ln>
                    <a:noFill/>
                  </a:ln>
                  <a:effectLst/>
                  <a:uLnTx/>
                  <a:uFillTx/>
                  <a:latin typeface="Arial"/>
                  <a:ea typeface="+mn-ea"/>
                  <a:cs typeface="Arial"/>
                </a:rPr>
                <a:t>Bas</a:t>
              </a:r>
              <a:r>
                <a:rPr kumimoji="0" sz="1050" b="0" i="0" u="none" strike="noStrike" kern="1200" cap="none" spc="10" normalizeH="0" baseline="0" noProof="0">
                  <a:ln>
                    <a:noFill/>
                  </a:ln>
                  <a:effectLst/>
                  <a:uLnTx/>
                  <a:uFillTx/>
                  <a:latin typeface="Arial"/>
                  <a:ea typeface="+mn-ea"/>
                  <a:cs typeface="Arial"/>
                </a:rPr>
                <a:t>e</a:t>
              </a:r>
              <a:r>
                <a:rPr kumimoji="0" sz="1050" b="0" i="0" u="none" strike="noStrike" kern="1200" cap="none" spc="-5" normalizeH="0" baseline="0" noProof="0">
                  <a:ln>
                    <a:noFill/>
                  </a:ln>
                  <a:effectLst/>
                  <a:uLnTx/>
                  <a:uFillTx/>
                  <a:latin typeface="Arial"/>
                  <a:ea typeface="+mn-ea"/>
                  <a:cs typeface="Arial"/>
                </a:rPr>
                <a:t>li</a:t>
              </a:r>
              <a:r>
                <a:rPr kumimoji="0" sz="1050" b="0" i="0" u="none" strike="noStrike" kern="1200" cap="none" spc="10" normalizeH="0" baseline="0" noProof="0">
                  <a:ln>
                    <a:noFill/>
                  </a:ln>
                  <a:effectLst/>
                  <a:uLnTx/>
                  <a:uFillTx/>
                  <a:latin typeface="Arial"/>
                  <a:ea typeface="+mn-ea"/>
                  <a:cs typeface="Arial"/>
                </a:rPr>
                <a:t>ne</a:t>
              </a:r>
              <a:endParaRPr kumimoji="0" sz="1050" b="0" i="0" u="none" strike="noStrike" kern="1200" cap="none" spc="0" normalizeH="0" baseline="0" noProof="0">
                <a:ln>
                  <a:noFill/>
                </a:ln>
                <a:effectLst/>
                <a:uLnTx/>
                <a:uFillTx/>
                <a:latin typeface="Arial"/>
                <a:ea typeface="+mn-ea"/>
                <a:cs typeface="Arial"/>
              </a:endParaRPr>
            </a:p>
          </p:txBody>
        </p:sp>
        <p:sp>
          <p:nvSpPr>
            <p:cNvPr id="215" name="object 4">
              <a:extLst>
                <a:ext uri="{FF2B5EF4-FFF2-40B4-BE49-F238E27FC236}">
                  <a16:creationId xmlns:a16="http://schemas.microsoft.com/office/drawing/2014/main" id="{36F8F073-2717-4C75-88EC-1FCC4034C75B}"/>
                </a:ext>
              </a:extLst>
            </p:cNvPr>
            <p:cNvSpPr/>
            <p:nvPr/>
          </p:nvSpPr>
          <p:spPr>
            <a:xfrm>
              <a:off x="9845120" y="4986337"/>
              <a:ext cx="94699" cy="92869"/>
            </a:xfrm>
            <a:custGeom>
              <a:avLst/>
              <a:gdLst/>
              <a:ahLst/>
              <a:cxnLst/>
              <a:rect l="l" t="t" r="r" b="b"/>
              <a:pathLst>
                <a:path w="58420" h="58419">
                  <a:moveTo>
                    <a:pt x="12" y="0"/>
                  </a:moveTo>
                  <a:lnTo>
                    <a:pt x="0" y="58381"/>
                  </a:lnTo>
                  <a:lnTo>
                    <a:pt x="58394" y="29197"/>
                  </a:lnTo>
                  <a:lnTo>
                    <a:pt x="12" y="0"/>
                  </a:lnTo>
                  <a:close/>
                </a:path>
              </a:pathLst>
            </a:custGeom>
            <a:solidFill>
              <a:schemeClr val="tx1"/>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17" name="object 40">
              <a:extLst>
                <a:ext uri="{FF2B5EF4-FFF2-40B4-BE49-F238E27FC236}">
                  <a16:creationId xmlns:a16="http://schemas.microsoft.com/office/drawing/2014/main" id="{15E1E5DC-09B1-4E3D-A41B-F838A250AA0D}"/>
                </a:ext>
              </a:extLst>
            </p:cNvPr>
            <p:cNvSpPr/>
            <p:nvPr/>
          </p:nvSpPr>
          <p:spPr>
            <a:xfrm>
              <a:off x="4704169" y="5032771"/>
              <a:ext cx="5166360" cy="0"/>
            </a:xfrm>
            <a:custGeom>
              <a:avLst/>
              <a:gdLst/>
              <a:ahLst/>
              <a:cxnLst/>
              <a:rect l="l" t="t" r="r" b="b"/>
              <a:pathLst>
                <a:path w="476250">
                  <a:moveTo>
                    <a:pt x="0" y="0"/>
                  </a:moveTo>
                  <a:lnTo>
                    <a:pt x="475640" y="0"/>
                  </a:lnTo>
                </a:path>
              </a:pathLst>
            </a:custGeom>
            <a:ln w="1587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effectLst/>
                <a:uLnTx/>
                <a:uFillTx/>
                <a:latin typeface="Calibri" panose="020F0502020204030204"/>
                <a:ea typeface="+mn-ea"/>
                <a:cs typeface="+mn-cs"/>
              </a:endParaRPr>
            </a:p>
          </p:txBody>
        </p:sp>
        <p:sp>
          <p:nvSpPr>
            <p:cNvPr id="218" name="object 60">
              <a:extLst>
                <a:ext uri="{FF2B5EF4-FFF2-40B4-BE49-F238E27FC236}">
                  <a16:creationId xmlns:a16="http://schemas.microsoft.com/office/drawing/2014/main" id="{027E3533-6E10-422F-9F33-64DBE4F20252}"/>
                </a:ext>
              </a:extLst>
            </p:cNvPr>
            <p:cNvSpPr txBox="1"/>
            <p:nvPr/>
          </p:nvSpPr>
          <p:spPr>
            <a:xfrm>
              <a:off x="5756119" y="4514372"/>
              <a:ext cx="1161552" cy="187871"/>
            </a:xfrm>
            <a:prstGeom prst="rect">
              <a:avLst/>
            </a:prstGeom>
          </p:spPr>
          <p:txBody>
            <a:bodyPr vert="horz" wrap="square" lIns="0" tIns="26034" rIns="0" bIns="0" rtlCol="0">
              <a:spAutoFit/>
            </a:bodyPr>
            <a:lstStyle/>
            <a:p>
              <a:pPr marL="0" marR="5080" lvl="0" indent="0" algn="ctr" defTabSz="914400" rtl="0" eaLnBrk="1" fontAlgn="auto" latinLnBrk="0" hangingPunct="1">
                <a:lnSpc>
                  <a:spcPct val="100000"/>
                </a:lnSpc>
                <a:spcBef>
                  <a:spcPts val="204"/>
                </a:spcBef>
                <a:spcAft>
                  <a:spcPts val="0"/>
                </a:spcAft>
                <a:buClrTx/>
                <a:buSzTx/>
                <a:buFontTx/>
                <a:buNone/>
                <a:tabLst/>
                <a:defRPr/>
              </a:pPr>
              <a:r>
                <a:rPr kumimoji="0" sz="1050" b="0" i="0" u="none" strike="noStrike" kern="1200" cap="none" spc="0" normalizeH="0" baseline="0" noProof="0">
                  <a:ln>
                    <a:noFill/>
                  </a:ln>
                  <a:effectLst/>
                  <a:uLnTx/>
                  <a:uFillTx/>
                  <a:latin typeface="Arial"/>
                  <a:ea typeface="+mn-ea"/>
                  <a:cs typeface="Arial"/>
                </a:rPr>
                <a:t>Every </a:t>
              </a:r>
              <a:r>
                <a:rPr kumimoji="0" sz="1050" b="0" i="0" u="none" strike="noStrike" kern="1200" cap="none" spc="10" normalizeH="0" baseline="0" noProof="0">
                  <a:ln>
                    <a:noFill/>
                  </a:ln>
                  <a:effectLst/>
                  <a:uLnTx/>
                  <a:uFillTx/>
                  <a:latin typeface="Arial"/>
                  <a:ea typeface="+mn-ea"/>
                  <a:cs typeface="Arial"/>
                </a:rPr>
                <a:t>12</a:t>
              </a:r>
              <a:r>
                <a:rPr kumimoji="0" sz="1050" b="0" i="0" u="none" strike="noStrike" kern="1200" cap="none" spc="-50" normalizeH="0" baseline="0" noProof="0">
                  <a:ln>
                    <a:noFill/>
                  </a:ln>
                  <a:effectLst/>
                  <a:uLnTx/>
                  <a:uFillTx/>
                  <a:latin typeface="Arial"/>
                  <a:ea typeface="+mn-ea"/>
                  <a:cs typeface="Arial"/>
                </a:rPr>
                <a:t> </a:t>
              </a:r>
              <a:r>
                <a:rPr kumimoji="0" sz="1050" b="0" i="0" u="none" strike="noStrike" kern="1200" cap="none" spc="5" normalizeH="0" baseline="0" noProof="0">
                  <a:ln>
                    <a:noFill/>
                  </a:ln>
                  <a:effectLst/>
                  <a:uLnTx/>
                  <a:uFillTx/>
                  <a:latin typeface="Arial"/>
                  <a:ea typeface="+mn-ea"/>
                  <a:cs typeface="Arial"/>
                </a:rPr>
                <a:t>months</a:t>
              </a:r>
              <a:endParaRPr kumimoji="0" sz="1050" b="0" i="0" u="none" strike="noStrike" kern="1200" cap="none" spc="0" normalizeH="0" baseline="0" noProof="0">
                <a:ln>
                  <a:noFill/>
                </a:ln>
                <a:effectLst/>
                <a:uLnTx/>
                <a:uFillTx/>
                <a:latin typeface="Arial"/>
                <a:ea typeface="+mn-ea"/>
                <a:cs typeface="Arial"/>
              </a:endParaRPr>
            </a:p>
          </p:txBody>
        </p:sp>
        <p:sp>
          <p:nvSpPr>
            <p:cNvPr id="219" name="object 62">
              <a:extLst>
                <a:ext uri="{FF2B5EF4-FFF2-40B4-BE49-F238E27FC236}">
                  <a16:creationId xmlns:a16="http://schemas.microsoft.com/office/drawing/2014/main" id="{FE15725E-2140-41DF-BBC9-BF4564A733D4}"/>
                </a:ext>
              </a:extLst>
            </p:cNvPr>
            <p:cNvSpPr txBox="1"/>
            <p:nvPr/>
          </p:nvSpPr>
          <p:spPr>
            <a:xfrm>
              <a:off x="5087327" y="4514372"/>
              <a:ext cx="187911" cy="186590"/>
            </a:xfrm>
            <a:prstGeom prst="rect">
              <a:avLst/>
            </a:prstGeom>
          </p:spPr>
          <p:txBody>
            <a:bodyPr vert="horz" wrap="square" lIns="0" tIns="24765" rIns="0" bIns="0" rtlCol="0">
              <a:spAutoFit/>
            </a:bodyPr>
            <a:lstStyle/>
            <a:p>
              <a:pPr marL="0" marR="0" lvl="0" indent="0" algn="ctr" defTabSz="914400" rtl="0" eaLnBrk="1" fontAlgn="auto" latinLnBrk="0" hangingPunct="1">
                <a:lnSpc>
                  <a:spcPct val="100000"/>
                </a:lnSpc>
                <a:spcBef>
                  <a:spcPts val="195"/>
                </a:spcBef>
                <a:spcAft>
                  <a:spcPts val="0"/>
                </a:spcAft>
                <a:buClrTx/>
                <a:buSzTx/>
                <a:buFontTx/>
                <a:buNone/>
                <a:tabLst/>
                <a:defRPr/>
              </a:pPr>
              <a:r>
                <a:rPr kumimoji="0" sz="1050" b="0" i="0" u="none" strike="noStrike" kern="1200" cap="none" spc="10" normalizeH="0" baseline="0" noProof="0">
                  <a:ln>
                    <a:noFill/>
                  </a:ln>
                  <a:effectLst/>
                  <a:uLnTx/>
                  <a:uFillTx/>
                  <a:latin typeface="Arial"/>
                  <a:ea typeface="+mn-ea"/>
                  <a:cs typeface="Arial"/>
                </a:rPr>
                <a:t>12</a:t>
              </a:r>
              <a:endParaRPr kumimoji="0" sz="1050" b="0" i="0" u="none" strike="noStrike" kern="1200" cap="none" spc="0" normalizeH="0" baseline="0" noProof="0">
                <a:ln>
                  <a:noFill/>
                </a:ln>
                <a:effectLst/>
                <a:uLnTx/>
                <a:uFillTx/>
                <a:latin typeface="Arial"/>
                <a:ea typeface="+mn-ea"/>
                <a:cs typeface="Arial"/>
              </a:endParaRPr>
            </a:p>
          </p:txBody>
        </p:sp>
        <p:sp>
          <p:nvSpPr>
            <p:cNvPr id="220" name="object 62">
              <a:extLst>
                <a:ext uri="{FF2B5EF4-FFF2-40B4-BE49-F238E27FC236}">
                  <a16:creationId xmlns:a16="http://schemas.microsoft.com/office/drawing/2014/main" id="{3A44B81C-86BF-45A1-A79A-1099EB1AD6DE}"/>
                </a:ext>
              </a:extLst>
            </p:cNvPr>
            <p:cNvSpPr txBox="1"/>
            <p:nvPr/>
          </p:nvSpPr>
          <p:spPr>
            <a:xfrm>
              <a:off x="4558453" y="4514372"/>
              <a:ext cx="187911" cy="186590"/>
            </a:xfrm>
            <a:prstGeom prst="rect">
              <a:avLst/>
            </a:prstGeom>
          </p:spPr>
          <p:txBody>
            <a:bodyPr vert="horz" wrap="square" lIns="0" tIns="24765" rIns="0" bIns="0" rtlCol="0">
              <a:spAutoFit/>
            </a:bodyPr>
            <a:lstStyle/>
            <a:p>
              <a:pPr marL="0" marR="0" lvl="0" indent="0" algn="ctr" defTabSz="914400" rtl="0" eaLnBrk="1" fontAlgn="auto" latinLnBrk="0" hangingPunct="1">
                <a:lnSpc>
                  <a:spcPct val="100000"/>
                </a:lnSpc>
                <a:spcBef>
                  <a:spcPts val="19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4</a:t>
              </a:r>
              <a:endParaRPr kumimoji="0" sz="1050" b="0" i="0" u="none" strike="noStrike" kern="1200" cap="none" spc="0" normalizeH="0" baseline="0" noProof="0">
                <a:ln>
                  <a:noFill/>
                </a:ln>
                <a:effectLst/>
                <a:uLnTx/>
                <a:uFillTx/>
                <a:latin typeface="Arial"/>
                <a:ea typeface="+mn-ea"/>
                <a:cs typeface="Arial"/>
              </a:endParaRPr>
            </a:p>
          </p:txBody>
        </p:sp>
        <p:sp>
          <p:nvSpPr>
            <p:cNvPr id="221" name="object 62">
              <a:extLst>
                <a:ext uri="{FF2B5EF4-FFF2-40B4-BE49-F238E27FC236}">
                  <a16:creationId xmlns:a16="http://schemas.microsoft.com/office/drawing/2014/main" id="{AE2E5FAE-9420-4E8A-BFCE-DDB9CF78C33B}"/>
                </a:ext>
              </a:extLst>
            </p:cNvPr>
            <p:cNvSpPr txBox="1"/>
            <p:nvPr/>
          </p:nvSpPr>
          <p:spPr>
            <a:xfrm>
              <a:off x="4301964" y="4514372"/>
              <a:ext cx="187911" cy="186590"/>
            </a:xfrm>
            <a:prstGeom prst="rect">
              <a:avLst/>
            </a:prstGeom>
          </p:spPr>
          <p:txBody>
            <a:bodyPr vert="horz" wrap="square" lIns="0" tIns="24765" rIns="0" bIns="0" rtlCol="0">
              <a:spAutoFit/>
            </a:bodyPr>
            <a:lstStyle/>
            <a:p>
              <a:pPr marL="0" marR="0" lvl="0" indent="0" algn="ctr" defTabSz="914400" rtl="0" eaLnBrk="1" fontAlgn="auto" latinLnBrk="0" hangingPunct="1">
                <a:lnSpc>
                  <a:spcPct val="100000"/>
                </a:lnSpc>
                <a:spcBef>
                  <a:spcPts val="195"/>
                </a:spcBef>
                <a:spcAft>
                  <a:spcPts val="0"/>
                </a:spcAft>
                <a:buClrTx/>
                <a:buSzTx/>
                <a:buFontTx/>
                <a:buNone/>
                <a:tabLst/>
                <a:defRPr/>
              </a:pPr>
              <a:r>
                <a:rPr kumimoji="0" lang="en-US" sz="1050" b="0" i="0" u="none" strike="noStrike" kern="1200" cap="none" spc="10" normalizeH="0" baseline="0" noProof="0">
                  <a:ln>
                    <a:noFill/>
                  </a:ln>
                  <a:effectLst/>
                  <a:uLnTx/>
                  <a:uFillTx/>
                  <a:latin typeface="Arial"/>
                  <a:ea typeface="+mn-ea"/>
                  <a:cs typeface="Arial"/>
                </a:rPr>
                <a:t>0</a:t>
              </a:r>
              <a:endParaRPr kumimoji="0" sz="1050" b="0" i="0" u="none" strike="noStrike" kern="1200" cap="none" spc="0" normalizeH="0" baseline="0" noProof="0">
                <a:ln>
                  <a:noFill/>
                </a:ln>
                <a:effectLst/>
                <a:uLnTx/>
                <a:uFillTx/>
                <a:latin typeface="Arial"/>
                <a:ea typeface="+mn-ea"/>
                <a:cs typeface="Arial"/>
              </a:endParaRPr>
            </a:p>
          </p:txBody>
        </p:sp>
      </p:grpSp>
    </p:spTree>
    <p:extLst>
      <p:ext uri="{BB962C8B-B14F-4D97-AF65-F5344CB8AC3E}">
        <p14:creationId xmlns:p14="http://schemas.microsoft.com/office/powerpoint/2010/main" val="2417850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7235A7-248B-48C1-BCEF-9A643D98D198}"/>
              </a:ext>
            </a:extLst>
          </p:cNvPr>
          <p:cNvSpPr txBox="1"/>
          <p:nvPr/>
        </p:nvSpPr>
        <p:spPr>
          <a:xfrm>
            <a:off x="146304" y="109728"/>
            <a:ext cx="10116633" cy="677108"/>
          </a:xfrm>
          <a:prstGeom prst="rect">
            <a:avLst/>
          </a:prstGeom>
          <a:solidFill>
            <a:schemeClr val="bg1"/>
          </a:solidFill>
        </p:spPr>
        <p:txBody>
          <a:bodyPr wrap="square" rtlCol="0">
            <a:spAutoFit/>
          </a:bodyPr>
          <a:lstStyle/>
          <a:p>
            <a:r>
              <a:rPr lang="en-US" sz="3800" b="1" dirty="0">
                <a:latin typeface="Arial" panose="020B0604020202020204" pitchFamily="34" charset="0"/>
                <a:cs typeface="Arial" panose="020B0604020202020204" pitchFamily="34" charset="0"/>
              </a:rPr>
              <a:t>Safety</a:t>
            </a:r>
          </a:p>
        </p:txBody>
      </p:sp>
      <p:sp>
        <p:nvSpPr>
          <p:cNvPr id="6" name="TextBox 5">
            <a:extLst>
              <a:ext uri="{FF2B5EF4-FFF2-40B4-BE49-F238E27FC236}">
                <a16:creationId xmlns:a16="http://schemas.microsoft.com/office/drawing/2014/main" id="{C2D0A4FE-F2B9-4DEF-8CE8-1F1E6BEEF951}"/>
              </a:ext>
            </a:extLst>
          </p:cNvPr>
          <p:cNvSpPr txBox="1"/>
          <p:nvPr/>
        </p:nvSpPr>
        <p:spPr>
          <a:xfrm>
            <a:off x="722376" y="1499616"/>
            <a:ext cx="10495697" cy="378565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Tolerability and adverse event patterns with icosapent ethyl and placebo in patients with recent ACS (&lt;12 months before randomization) were consistent with the full trial population.</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As in the overall trial population, in this subgroup of recent ACS patients, atrial fibrillation/flutter was more frequent with icosapent ethyl than placebo.</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Bleeding event rates appear similar in both treatment groups among patients with recent ACS.</a:t>
            </a:r>
            <a:endParaRPr lang="en-US" sz="2400" dirty="0">
              <a:highlight>
                <a:srgbClr val="FFFF00"/>
              </a:highlight>
              <a:latin typeface="Arial"/>
              <a:cs typeface="Arial"/>
            </a:endParaRPr>
          </a:p>
        </p:txBody>
      </p:sp>
    </p:spTree>
    <p:extLst>
      <p:ext uri="{BB962C8B-B14F-4D97-AF65-F5344CB8AC3E}">
        <p14:creationId xmlns:p14="http://schemas.microsoft.com/office/powerpoint/2010/main" val="193036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5318424-3619-4A73-8915-97F2909C84C6}"/>
              </a:ext>
            </a:extLst>
          </p:cNvPr>
          <p:cNvSpPr txBox="1"/>
          <p:nvPr/>
        </p:nvSpPr>
        <p:spPr>
          <a:xfrm>
            <a:off x="722376" y="1499616"/>
            <a:ext cx="10239375" cy="2369880"/>
          </a:xfrm>
          <a:prstGeom prst="rect">
            <a:avLst/>
          </a:prstGeom>
          <a:noFill/>
        </p:spPr>
        <p:txBody>
          <a:bodyPr wrap="square" lIns="91440" tIns="45720" rIns="91440" bIns="45720" anchor="t">
            <a:spAutoFit/>
          </a:bodyPr>
          <a:lstStyle/>
          <a:p>
            <a:pPr marL="457200" indent="-457200">
              <a:buClr>
                <a:schemeClr val="tx1"/>
              </a:buClr>
              <a:buFont typeface="Arial" panose="020B0604020202020204" pitchFamily="34" charset="0"/>
              <a:buChar char="•"/>
              <a:defRPr/>
            </a:pPr>
            <a:r>
              <a:rPr lang="en-US" sz="2400" b="1" dirty="0">
                <a:latin typeface="Arial" panose="020B0604020202020204" pitchFamily="34" charset="0"/>
                <a:cs typeface="Arial" panose="020B0604020202020204" pitchFamily="34" charset="0"/>
              </a:rPr>
              <a:t>REDUCE-IT</a:t>
            </a:r>
            <a:r>
              <a:rPr lang="en-US" sz="2400" dirty="0">
                <a:latin typeface="Arial" panose="020B0604020202020204" pitchFamily="34" charset="0"/>
                <a:cs typeface="Arial" panose="020B0604020202020204" pitchFamily="34" charset="0"/>
              </a:rPr>
              <a:t> was designed and powered for the primary composite endpoint in the overall trial population; it was not powered for subgroup analyses.</a:t>
            </a:r>
          </a:p>
          <a:p>
            <a:pPr marL="457200" marR="0" lvl="0" indent="-457200" algn="l" defTabSz="914400" rtl="0" eaLnBrk="1" fontAlgn="auto" latinLnBrk="0" hangingPunct="1">
              <a:buClrTx/>
              <a:buSzTx/>
              <a:buFont typeface="Arial" panose="020B0604020202020204" pitchFamily="34" charset="0"/>
              <a:buChar char="•"/>
              <a:tabLst/>
              <a:defRPr/>
            </a:pPr>
            <a:endParaRPr lang="en-US" sz="2400" dirty="0">
              <a:latin typeface="Arial" panose="020B0604020202020204" pitchFamily="34" charset="0"/>
              <a:cs typeface="Arial" panose="020B0604020202020204" pitchFamily="34" charset="0"/>
            </a:endParaRPr>
          </a:p>
          <a:p>
            <a:pPr marL="457200" marR="0" lvl="0" indent="-457200" algn="l" defTabSz="914400" rtl="0" eaLnBrk="1" fontAlgn="auto" latinLnBrk="0" hangingPunct="1">
              <a:buClrTx/>
              <a:buSzTx/>
              <a:buFont typeface="Arial" panose="020B0604020202020204" pitchFamily="34" charset="0"/>
              <a:buChar char="•"/>
              <a:tabLst/>
              <a:defRPr/>
            </a:pPr>
            <a:r>
              <a:rPr lang="en-US" sz="2400" dirty="0">
                <a:latin typeface="Arial" panose="020B0604020202020204" pitchFamily="34" charset="0"/>
                <a:cs typeface="Arial" panose="020B0604020202020204" pitchFamily="34" charset="0"/>
              </a:rPr>
              <a:t>The data presented include both prespecified and </a:t>
            </a:r>
            <a:r>
              <a:rPr lang="en-US" sz="2400" i="1" dirty="0">
                <a:latin typeface="Arial" panose="020B0604020202020204" pitchFamily="34" charset="0"/>
                <a:cs typeface="Arial" panose="020B0604020202020204" pitchFamily="34" charset="0"/>
              </a:rPr>
              <a:t>post hoc </a:t>
            </a:r>
            <a:r>
              <a:rPr lang="en-US" sz="2400" dirty="0">
                <a:latin typeface="Arial" panose="020B0604020202020204" pitchFamily="34" charset="0"/>
                <a:cs typeface="Arial" panose="020B0604020202020204" pitchFamily="34" charset="0"/>
              </a:rPr>
              <a:t>analyses.</a:t>
            </a:r>
          </a:p>
          <a:p>
            <a:pPr marL="457200" marR="0" lvl="0" indent="-457200" algn="l" defTabSz="914400" rtl="0" eaLnBrk="1" fontAlgn="auto" latinLnBrk="0" hangingPunct="1">
              <a:buClrTx/>
              <a:buSzTx/>
              <a:buFont typeface="Arial" panose="020B0604020202020204" pitchFamily="34" charset="0"/>
              <a:buChar char="•"/>
              <a:tabLst/>
              <a:defRPr/>
            </a:pPr>
            <a:endParaRPr lang="en-US"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0730B61-4875-45B5-A5DA-70BAD1BDC20C}"/>
              </a:ext>
            </a:extLst>
          </p:cNvPr>
          <p:cNvSpPr txBox="1"/>
          <p:nvPr/>
        </p:nvSpPr>
        <p:spPr>
          <a:xfrm>
            <a:off x="146304" y="109728"/>
            <a:ext cx="7213271" cy="677108"/>
          </a:xfrm>
          <a:prstGeom prst="rect">
            <a:avLst/>
          </a:prstGeom>
          <a:solidFill>
            <a:schemeClr val="bg1"/>
          </a:solidFill>
        </p:spPr>
        <p:txBody>
          <a:bodyPr wrap="square" rtlCol="0">
            <a:spAutoFit/>
          </a:bodyPr>
          <a:lstStyle/>
          <a:p>
            <a:r>
              <a:rPr lang="en-US" sz="3800" b="1" dirty="0">
                <a:latin typeface="Arial" panose="020B0604020202020204" pitchFamily="34" charset="0"/>
                <a:cs typeface="Arial" panose="020B0604020202020204" pitchFamily="34" charset="0"/>
              </a:rPr>
              <a:t>Limitations</a:t>
            </a:r>
          </a:p>
        </p:txBody>
      </p:sp>
    </p:spTree>
    <p:extLst>
      <p:ext uri="{BB962C8B-B14F-4D97-AF65-F5344CB8AC3E}">
        <p14:creationId xmlns:p14="http://schemas.microsoft.com/office/powerpoint/2010/main" val="2786706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7235A7-248B-48C1-BCEF-9A643D98D198}"/>
              </a:ext>
            </a:extLst>
          </p:cNvPr>
          <p:cNvSpPr txBox="1"/>
          <p:nvPr/>
        </p:nvSpPr>
        <p:spPr>
          <a:xfrm>
            <a:off x="146469" y="113006"/>
            <a:ext cx="7213271" cy="677108"/>
          </a:xfrm>
          <a:prstGeom prst="rect">
            <a:avLst/>
          </a:prstGeom>
          <a:solidFill>
            <a:schemeClr val="bg1"/>
          </a:solidFill>
        </p:spPr>
        <p:txBody>
          <a:bodyPr wrap="square" rtlCol="0">
            <a:spAutoFit/>
          </a:bodyPr>
          <a:lstStyle/>
          <a:p>
            <a:r>
              <a:rPr lang="en-US" sz="3800" b="1" dirty="0">
                <a:latin typeface="Arial" panose="020B0604020202020204" pitchFamily="34" charset="0"/>
                <a:cs typeface="Arial" panose="020B0604020202020204" pitchFamily="34" charset="0"/>
              </a:rPr>
              <a:t>Conclusions</a:t>
            </a:r>
          </a:p>
        </p:txBody>
      </p:sp>
      <p:sp>
        <p:nvSpPr>
          <p:cNvPr id="6" name="TextBox 5">
            <a:extLst>
              <a:ext uri="{FF2B5EF4-FFF2-40B4-BE49-F238E27FC236}">
                <a16:creationId xmlns:a16="http://schemas.microsoft.com/office/drawing/2014/main" id="{C034F12F-DE77-4B0E-8D63-746B0BA1893F}"/>
              </a:ext>
            </a:extLst>
          </p:cNvPr>
          <p:cNvSpPr txBox="1"/>
          <p:nvPr/>
        </p:nvSpPr>
        <p:spPr>
          <a:xfrm>
            <a:off x="723900" y="1501521"/>
            <a:ext cx="10779090" cy="452431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a:t>
            </a:r>
            <a:r>
              <a:rPr lang="en-US" sz="2400" dirty="0">
                <a:solidFill>
                  <a:srgbClr val="000000"/>
                </a:solidFill>
                <a:latin typeface="Arial" panose="020B0604020202020204" pitchFamily="34" charset="0"/>
                <a:cs typeface="Arial" panose="020B0604020202020204" pitchFamily="34" charset="0"/>
              </a:rPr>
              <a:t>cosapent </a:t>
            </a:r>
            <a:r>
              <a:rPr lang="en-US" sz="2400" dirty="0">
                <a:latin typeface="Arial" panose="020B0604020202020204" pitchFamily="34" charset="0"/>
                <a:cs typeface="Arial" panose="020B0604020202020204" pitchFamily="34" charset="0"/>
              </a:rPr>
              <a:t>ethyl 4 g/day substantially reduced first and total ischemic events in this subgroup of high-risk statin-treated patients with elevated triglycerides and recent ACS &lt;12 months. In this high-risk group, icosapent ethyl produces a large ARD and a small NNT.</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Atrial fibrillation/flutter rates were higher with icosapent ethyl than placebo. </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Despite extensive use of background antithrombotic therapy, bleeding was not increased by icosapent ethyl.</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These findings support early initiation of icosapent ethyl after ACS in eligible patients.</a:t>
            </a:r>
          </a:p>
        </p:txBody>
      </p:sp>
    </p:spTree>
    <p:extLst>
      <p:ext uri="{BB962C8B-B14F-4D97-AF65-F5344CB8AC3E}">
        <p14:creationId xmlns:p14="http://schemas.microsoft.com/office/powerpoint/2010/main" val="216901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A6AC3E28-C2E8-4143-9CF4-798EEB8CAD56}"/>
              </a:ext>
            </a:extLst>
          </p:cNvPr>
          <p:cNvSpPr txBox="1"/>
          <p:nvPr/>
        </p:nvSpPr>
        <p:spPr>
          <a:xfrm>
            <a:off x="146468" y="6563163"/>
            <a:ext cx="8251882" cy="246221"/>
          </a:xfrm>
          <a:prstGeom prst="rect">
            <a:avLst/>
          </a:prstGeom>
          <a:noFill/>
        </p:spPr>
        <p:txBody>
          <a:bodyPr wrap="square"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Bhatt DL, Steg PG, Miller M, et al. </a:t>
            </a:r>
            <a:r>
              <a:rPr kumimoji="0" lang="en-US" sz="1000" b="1"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 Engl J Med. </a:t>
            </a:r>
            <a:r>
              <a:rPr kumimoji="0" lang="en-US"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2019;380:11-22. Bhatt DL, Presented at AHA, Chicago, IL 2018 </a:t>
            </a:r>
          </a:p>
        </p:txBody>
      </p:sp>
      <p:sp>
        <p:nvSpPr>
          <p:cNvPr id="5" name="TextBox 4">
            <a:extLst>
              <a:ext uri="{FF2B5EF4-FFF2-40B4-BE49-F238E27FC236}">
                <a16:creationId xmlns:a16="http://schemas.microsoft.com/office/drawing/2014/main" id="{CA4B1A2B-EA93-45DB-9354-01B42923B9F4}"/>
              </a:ext>
            </a:extLst>
          </p:cNvPr>
          <p:cNvSpPr txBox="1"/>
          <p:nvPr/>
        </p:nvSpPr>
        <p:spPr>
          <a:xfrm>
            <a:off x="428150" y="1309894"/>
            <a:ext cx="54406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Primary Composite Endpoint: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CV Death, MI, Stroke, Coronary </a:t>
            </a:r>
            <a:r>
              <a:rPr kumimoji="0" lang="en-US" sz="1600" b="0" i="0" u="none" strike="noStrike" kern="1200" cap="none" spc="0" normalizeH="0" baseline="0" noProof="0" err="1">
                <a:ln>
                  <a:noFill/>
                </a:ln>
                <a:effectLst/>
                <a:uLnTx/>
                <a:uFillTx/>
                <a:latin typeface="Arial" panose="020B0604020202020204" pitchFamily="34" charset="0"/>
                <a:ea typeface="+mn-ea"/>
                <a:cs typeface="Arial" panose="020B0604020202020204" pitchFamily="34" charset="0"/>
              </a:rPr>
              <a:t>Revasc</a:t>
            </a:r>
            <a:r>
              <a:rPr kumimoji="0" lang="en-US" sz="16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Unstable Angina</a:t>
            </a:r>
          </a:p>
        </p:txBody>
      </p:sp>
      <p:sp>
        <p:nvSpPr>
          <p:cNvPr id="43" name="TextBox 42">
            <a:extLst>
              <a:ext uri="{FF2B5EF4-FFF2-40B4-BE49-F238E27FC236}">
                <a16:creationId xmlns:a16="http://schemas.microsoft.com/office/drawing/2014/main" id="{F4E2208D-599F-4808-AAAE-6B06A4F409F9}"/>
              </a:ext>
            </a:extLst>
          </p:cNvPr>
          <p:cNvSpPr txBox="1"/>
          <p:nvPr/>
        </p:nvSpPr>
        <p:spPr>
          <a:xfrm>
            <a:off x="6479544" y="1309894"/>
            <a:ext cx="54406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Key Secondary Composite Endpoint: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CV Death, MI, Stroke</a:t>
            </a:r>
          </a:p>
        </p:txBody>
      </p:sp>
      <p:sp>
        <p:nvSpPr>
          <p:cNvPr id="13" name="Rectangle 8">
            <a:extLst>
              <a:ext uri="{FF2B5EF4-FFF2-40B4-BE49-F238E27FC236}">
                <a16:creationId xmlns:a16="http://schemas.microsoft.com/office/drawing/2014/main" id="{6E408957-C1A4-4987-A6A1-A73222089C7C}"/>
              </a:ext>
            </a:extLst>
          </p:cNvPr>
          <p:cNvSpPr>
            <a:spLocks noChangeArrowheads="1"/>
          </p:cNvSpPr>
          <p:nvPr/>
        </p:nvSpPr>
        <p:spPr bwMode="auto">
          <a:xfrm>
            <a:off x="3767320" y="4191980"/>
            <a:ext cx="14202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err="1">
                <a:ln>
                  <a:noFill/>
                </a:ln>
                <a:solidFill>
                  <a:srgbClr val="0000FF"/>
                </a:solidFill>
                <a:effectLst/>
                <a:uLnTx/>
                <a:uFillTx/>
                <a:latin typeface="Arial" pitchFamily="34" charset="0"/>
                <a:ea typeface="+mn-ea"/>
                <a:cs typeface="Arial" pitchFamily="34" charset="0"/>
              </a:rPr>
              <a:t>Icosapent</a:t>
            </a:r>
            <a:r>
              <a:rPr kumimoji="0" lang="en-US" altLang="en-US" sz="1500" b="1" i="0" u="none" strike="noStrike" kern="1200" cap="none" spc="0" normalizeH="0" baseline="0" noProof="0">
                <a:ln>
                  <a:noFill/>
                </a:ln>
                <a:solidFill>
                  <a:srgbClr val="0000FF"/>
                </a:solidFill>
                <a:effectLst/>
                <a:uLnTx/>
                <a:uFillTx/>
                <a:latin typeface="Arial" pitchFamily="34" charset="0"/>
                <a:ea typeface="+mn-ea"/>
                <a:cs typeface="Arial" pitchFamily="34" charset="0"/>
              </a:rPr>
              <a:t> Ethyl</a:t>
            </a:r>
            <a:endParaRPr kumimoji="0" lang="en-US" altLang="en-US" sz="1800" b="1" i="0" u="none" strike="noStrike" kern="1200" cap="none" spc="0" normalizeH="0" baseline="0" noProof="0">
              <a:ln>
                <a:noFill/>
              </a:ln>
              <a:solidFill>
                <a:srgbClr val="0000FF"/>
              </a:solidFill>
              <a:effectLst/>
              <a:uLnTx/>
              <a:uFillTx/>
              <a:latin typeface="Arial" pitchFamily="34" charset="0"/>
              <a:ea typeface="+mn-ea"/>
              <a:cs typeface="Arial" pitchFamily="34" charset="0"/>
            </a:endParaRPr>
          </a:p>
        </p:txBody>
      </p:sp>
      <p:sp>
        <p:nvSpPr>
          <p:cNvPr id="14" name="TextBox 13">
            <a:extLst>
              <a:ext uri="{FF2B5EF4-FFF2-40B4-BE49-F238E27FC236}">
                <a16:creationId xmlns:a16="http://schemas.microsoft.com/office/drawing/2014/main" id="{580EE718-44BE-44C9-A50F-92F67422A874}"/>
              </a:ext>
            </a:extLst>
          </p:cNvPr>
          <p:cNvSpPr txBox="1"/>
          <p:nvPr/>
        </p:nvSpPr>
        <p:spPr>
          <a:xfrm>
            <a:off x="4486407" y="3547868"/>
            <a:ext cx="979383"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23.0%</a:t>
            </a:r>
          </a:p>
        </p:txBody>
      </p:sp>
      <p:sp>
        <p:nvSpPr>
          <p:cNvPr id="15" name="Freeform 256">
            <a:extLst>
              <a:ext uri="{FF2B5EF4-FFF2-40B4-BE49-F238E27FC236}">
                <a16:creationId xmlns:a16="http://schemas.microsoft.com/office/drawing/2014/main" id="{CE1DB896-C557-43E9-A960-2329C4726501}"/>
              </a:ext>
            </a:extLst>
          </p:cNvPr>
          <p:cNvSpPr>
            <a:spLocks/>
          </p:cNvSpPr>
          <p:nvPr/>
        </p:nvSpPr>
        <p:spPr bwMode="auto">
          <a:xfrm>
            <a:off x="1221995" y="3140570"/>
            <a:ext cx="4101589" cy="2554577"/>
          </a:xfrm>
          <a:custGeom>
            <a:avLst/>
            <a:gdLst>
              <a:gd name="T0" fmla="*/ 24 w 2597"/>
              <a:gd name="T1" fmla="*/ 1601 h 1618"/>
              <a:gd name="T2" fmla="*/ 56 w 2597"/>
              <a:gd name="T3" fmla="*/ 1583 h 1618"/>
              <a:gd name="T4" fmla="*/ 89 w 2597"/>
              <a:gd name="T5" fmla="*/ 1564 h 1618"/>
              <a:gd name="T6" fmla="*/ 124 w 2597"/>
              <a:gd name="T7" fmla="*/ 1545 h 1618"/>
              <a:gd name="T8" fmla="*/ 153 w 2597"/>
              <a:gd name="T9" fmla="*/ 1523 h 1618"/>
              <a:gd name="T10" fmla="*/ 189 w 2597"/>
              <a:gd name="T11" fmla="*/ 1502 h 1618"/>
              <a:gd name="T12" fmla="*/ 215 w 2597"/>
              <a:gd name="T13" fmla="*/ 1485 h 1618"/>
              <a:gd name="T14" fmla="*/ 248 w 2597"/>
              <a:gd name="T15" fmla="*/ 1458 h 1618"/>
              <a:gd name="T16" fmla="*/ 280 w 2597"/>
              <a:gd name="T17" fmla="*/ 1426 h 1618"/>
              <a:gd name="T18" fmla="*/ 304 w 2597"/>
              <a:gd name="T19" fmla="*/ 1404 h 1618"/>
              <a:gd name="T20" fmla="*/ 323 w 2597"/>
              <a:gd name="T21" fmla="*/ 1383 h 1618"/>
              <a:gd name="T22" fmla="*/ 375 w 2597"/>
              <a:gd name="T23" fmla="*/ 1356 h 1618"/>
              <a:gd name="T24" fmla="*/ 415 w 2597"/>
              <a:gd name="T25" fmla="*/ 1331 h 1618"/>
              <a:gd name="T26" fmla="*/ 447 w 2597"/>
              <a:gd name="T27" fmla="*/ 1302 h 1618"/>
              <a:gd name="T28" fmla="*/ 469 w 2597"/>
              <a:gd name="T29" fmla="*/ 1277 h 1618"/>
              <a:gd name="T30" fmla="*/ 493 w 2597"/>
              <a:gd name="T31" fmla="*/ 1256 h 1618"/>
              <a:gd name="T32" fmla="*/ 536 w 2597"/>
              <a:gd name="T33" fmla="*/ 1237 h 1618"/>
              <a:gd name="T34" fmla="*/ 555 w 2597"/>
              <a:gd name="T35" fmla="*/ 1215 h 1618"/>
              <a:gd name="T36" fmla="*/ 593 w 2597"/>
              <a:gd name="T37" fmla="*/ 1196 h 1618"/>
              <a:gd name="T38" fmla="*/ 609 w 2597"/>
              <a:gd name="T39" fmla="*/ 1172 h 1618"/>
              <a:gd name="T40" fmla="*/ 636 w 2597"/>
              <a:gd name="T41" fmla="*/ 1151 h 1618"/>
              <a:gd name="T42" fmla="*/ 677 w 2597"/>
              <a:gd name="T43" fmla="*/ 1126 h 1618"/>
              <a:gd name="T44" fmla="*/ 717 w 2597"/>
              <a:gd name="T45" fmla="*/ 1099 h 1618"/>
              <a:gd name="T46" fmla="*/ 744 w 2597"/>
              <a:gd name="T47" fmla="*/ 1075 h 1618"/>
              <a:gd name="T48" fmla="*/ 768 w 2597"/>
              <a:gd name="T49" fmla="*/ 1059 h 1618"/>
              <a:gd name="T50" fmla="*/ 798 w 2597"/>
              <a:gd name="T51" fmla="*/ 1040 h 1618"/>
              <a:gd name="T52" fmla="*/ 830 w 2597"/>
              <a:gd name="T53" fmla="*/ 1021 h 1618"/>
              <a:gd name="T54" fmla="*/ 863 w 2597"/>
              <a:gd name="T55" fmla="*/ 999 h 1618"/>
              <a:gd name="T56" fmla="*/ 898 w 2597"/>
              <a:gd name="T57" fmla="*/ 980 h 1618"/>
              <a:gd name="T58" fmla="*/ 922 w 2597"/>
              <a:gd name="T59" fmla="*/ 956 h 1618"/>
              <a:gd name="T60" fmla="*/ 957 w 2597"/>
              <a:gd name="T61" fmla="*/ 940 h 1618"/>
              <a:gd name="T62" fmla="*/ 992 w 2597"/>
              <a:gd name="T63" fmla="*/ 913 h 1618"/>
              <a:gd name="T64" fmla="*/ 1041 w 2597"/>
              <a:gd name="T65" fmla="*/ 889 h 1618"/>
              <a:gd name="T66" fmla="*/ 1073 w 2597"/>
              <a:gd name="T67" fmla="*/ 870 h 1618"/>
              <a:gd name="T68" fmla="*/ 1116 w 2597"/>
              <a:gd name="T69" fmla="*/ 848 h 1618"/>
              <a:gd name="T70" fmla="*/ 1154 w 2597"/>
              <a:gd name="T71" fmla="*/ 827 h 1618"/>
              <a:gd name="T72" fmla="*/ 1189 w 2597"/>
              <a:gd name="T73" fmla="*/ 805 h 1618"/>
              <a:gd name="T74" fmla="*/ 1229 w 2597"/>
              <a:gd name="T75" fmla="*/ 781 h 1618"/>
              <a:gd name="T76" fmla="*/ 1286 w 2597"/>
              <a:gd name="T77" fmla="*/ 751 h 1618"/>
              <a:gd name="T78" fmla="*/ 1324 w 2597"/>
              <a:gd name="T79" fmla="*/ 724 h 1618"/>
              <a:gd name="T80" fmla="*/ 1356 w 2597"/>
              <a:gd name="T81" fmla="*/ 700 h 1618"/>
              <a:gd name="T82" fmla="*/ 1383 w 2597"/>
              <a:gd name="T83" fmla="*/ 670 h 1618"/>
              <a:gd name="T84" fmla="*/ 1448 w 2597"/>
              <a:gd name="T85" fmla="*/ 646 h 1618"/>
              <a:gd name="T86" fmla="*/ 1502 w 2597"/>
              <a:gd name="T87" fmla="*/ 624 h 1618"/>
              <a:gd name="T88" fmla="*/ 1553 w 2597"/>
              <a:gd name="T89" fmla="*/ 603 h 1618"/>
              <a:gd name="T90" fmla="*/ 1604 w 2597"/>
              <a:gd name="T91" fmla="*/ 578 h 1618"/>
              <a:gd name="T92" fmla="*/ 1645 w 2597"/>
              <a:gd name="T93" fmla="*/ 557 h 1618"/>
              <a:gd name="T94" fmla="*/ 1669 w 2597"/>
              <a:gd name="T95" fmla="*/ 532 h 1618"/>
              <a:gd name="T96" fmla="*/ 1699 w 2597"/>
              <a:gd name="T97" fmla="*/ 511 h 1618"/>
              <a:gd name="T98" fmla="*/ 1728 w 2597"/>
              <a:gd name="T99" fmla="*/ 484 h 1618"/>
              <a:gd name="T100" fmla="*/ 1785 w 2597"/>
              <a:gd name="T101" fmla="*/ 459 h 1618"/>
              <a:gd name="T102" fmla="*/ 1815 w 2597"/>
              <a:gd name="T103" fmla="*/ 432 h 1618"/>
              <a:gd name="T104" fmla="*/ 1871 w 2597"/>
              <a:gd name="T105" fmla="*/ 411 h 1618"/>
              <a:gd name="T106" fmla="*/ 1960 w 2597"/>
              <a:gd name="T107" fmla="*/ 384 h 1618"/>
              <a:gd name="T108" fmla="*/ 1998 w 2597"/>
              <a:gd name="T109" fmla="*/ 357 h 1618"/>
              <a:gd name="T110" fmla="*/ 2049 w 2597"/>
              <a:gd name="T111" fmla="*/ 324 h 1618"/>
              <a:gd name="T112" fmla="*/ 2114 w 2597"/>
              <a:gd name="T113" fmla="*/ 300 h 1618"/>
              <a:gd name="T114" fmla="*/ 2160 w 2597"/>
              <a:gd name="T115" fmla="*/ 262 h 1618"/>
              <a:gd name="T116" fmla="*/ 2208 w 2597"/>
              <a:gd name="T117" fmla="*/ 233 h 1618"/>
              <a:gd name="T118" fmla="*/ 2268 w 2597"/>
              <a:gd name="T119" fmla="*/ 187 h 1618"/>
              <a:gd name="T120" fmla="*/ 2351 w 2597"/>
              <a:gd name="T121" fmla="*/ 146 h 1618"/>
              <a:gd name="T122" fmla="*/ 2424 w 2597"/>
              <a:gd name="T123" fmla="*/ 90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97" h="1618">
                <a:moveTo>
                  <a:pt x="0" y="1618"/>
                </a:moveTo>
                <a:lnTo>
                  <a:pt x="0" y="1618"/>
                </a:lnTo>
                <a:lnTo>
                  <a:pt x="2" y="1618"/>
                </a:lnTo>
                <a:lnTo>
                  <a:pt x="2" y="1615"/>
                </a:lnTo>
                <a:lnTo>
                  <a:pt x="2" y="1615"/>
                </a:lnTo>
                <a:lnTo>
                  <a:pt x="2" y="1612"/>
                </a:lnTo>
                <a:lnTo>
                  <a:pt x="8" y="1612"/>
                </a:lnTo>
                <a:lnTo>
                  <a:pt x="8" y="1612"/>
                </a:lnTo>
                <a:lnTo>
                  <a:pt x="11" y="1612"/>
                </a:lnTo>
                <a:lnTo>
                  <a:pt x="11" y="1610"/>
                </a:lnTo>
                <a:lnTo>
                  <a:pt x="11" y="1610"/>
                </a:lnTo>
                <a:lnTo>
                  <a:pt x="11" y="1607"/>
                </a:lnTo>
                <a:lnTo>
                  <a:pt x="16" y="1607"/>
                </a:lnTo>
                <a:lnTo>
                  <a:pt x="16" y="1607"/>
                </a:lnTo>
                <a:lnTo>
                  <a:pt x="16" y="1607"/>
                </a:lnTo>
                <a:lnTo>
                  <a:pt x="16" y="1604"/>
                </a:lnTo>
                <a:lnTo>
                  <a:pt x="19" y="1604"/>
                </a:lnTo>
                <a:lnTo>
                  <a:pt x="19" y="1601"/>
                </a:lnTo>
                <a:lnTo>
                  <a:pt x="24" y="1601"/>
                </a:lnTo>
                <a:lnTo>
                  <a:pt x="24" y="1601"/>
                </a:lnTo>
                <a:lnTo>
                  <a:pt x="32" y="1601"/>
                </a:lnTo>
                <a:lnTo>
                  <a:pt x="32" y="1599"/>
                </a:lnTo>
                <a:lnTo>
                  <a:pt x="35" y="1599"/>
                </a:lnTo>
                <a:lnTo>
                  <a:pt x="35" y="1596"/>
                </a:lnTo>
                <a:lnTo>
                  <a:pt x="43" y="1596"/>
                </a:lnTo>
                <a:lnTo>
                  <a:pt x="43" y="1593"/>
                </a:lnTo>
                <a:lnTo>
                  <a:pt x="43" y="1593"/>
                </a:lnTo>
                <a:lnTo>
                  <a:pt x="43" y="1593"/>
                </a:lnTo>
                <a:lnTo>
                  <a:pt x="48" y="1593"/>
                </a:lnTo>
                <a:lnTo>
                  <a:pt x="48" y="1591"/>
                </a:lnTo>
                <a:lnTo>
                  <a:pt x="51" y="1591"/>
                </a:lnTo>
                <a:lnTo>
                  <a:pt x="51" y="1588"/>
                </a:lnTo>
                <a:lnTo>
                  <a:pt x="54" y="1588"/>
                </a:lnTo>
                <a:lnTo>
                  <a:pt x="54" y="1588"/>
                </a:lnTo>
                <a:lnTo>
                  <a:pt x="54" y="1588"/>
                </a:lnTo>
                <a:lnTo>
                  <a:pt x="54" y="1585"/>
                </a:lnTo>
                <a:lnTo>
                  <a:pt x="56" y="1585"/>
                </a:lnTo>
                <a:lnTo>
                  <a:pt x="56" y="1583"/>
                </a:lnTo>
                <a:lnTo>
                  <a:pt x="59" y="1583"/>
                </a:lnTo>
                <a:lnTo>
                  <a:pt x="59" y="1583"/>
                </a:lnTo>
                <a:lnTo>
                  <a:pt x="62" y="1583"/>
                </a:lnTo>
                <a:lnTo>
                  <a:pt x="62" y="1580"/>
                </a:lnTo>
                <a:lnTo>
                  <a:pt x="64" y="1580"/>
                </a:lnTo>
                <a:lnTo>
                  <a:pt x="64" y="1577"/>
                </a:lnTo>
                <a:lnTo>
                  <a:pt x="67" y="1577"/>
                </a:lnTo>
                <a:lnTo>
                  <a:pt x="67" y="1577"/>
                </a:lnTo>
                <a:lnTo>
                  <a:pt x="73" y="1577"/>
                </a:lnTo>
                <a:lnTo>
                  <a:pt x="73" y="1572"/>
                </a:lnTo>
                <a:lnTo>
                  <a:pt x="75" y="1572"/>
                </a:lnTo>
                <a:lnTo>
                  <a:pt x="75" y="1569"/>
                </a:lnTo>
                <a:lnTo>
                  <a:pt x="78" y="1569"/>
                </a:lnTo>
                <a:lnTo>
                  <a:pt x="78" y="1566"/>
                </a:lnTo>
                <a:lnTo>
                  <a:pt x="81" y="1566"/>
                </a:lnTo>
                <a:lnTo>
                  <a:pt x="81" y="1566"/>
                </a:lnTo>
                <a:lnTo>
                  <a:pt x="83" y="1566"/>
                </a:lnTo>
                <a:lnTo>
                  <a:pt x="83" y="1564"/>
                </a:lnTo>
                <a:lnTo>
                  <a:pt x="89" y="1564"/>
                </a:lnTo>
                <a:lnTo>
                  <a:pt x="89" y="1561"/>
                </a:lnTo>
                <a:lnTo>
                  <a:pt x="97" y="1561"/>
                </a:lnTo>
                <a:lnTo>
                  <a:pt x="97" y="1561"/>
                </a:lnTo>
                <a:lnTo>
                  <a:pt x="97" y="1561"/>
                </a:lnTo>
                <a:lnTo>
                  <a:pt x="97" y="1556"/>
                </a:lnTo>
                <a:lnTo>
                  <a:pt x="100" y="1556"/>
                </a:lnTo>
                <a:lnTo>
                  <a:pt x="100" y="1556"/>
                </a:lnTo>
                <a:lnTo>
                  <a:pt x="102" y="1556"/>
                </a:lnTo>
                <a:lnTo>
                  <a:pt x="102" y="1553"/>
                </a:lnTo>
                <a:lnTo>
                  <a:pt x="108" y="1553"/>
                </a:lnTo>
                <a:lnTo>
                  <a:pt x="108" y="1550"/>
                </a:lnTo>
                <a:lnTo>
                  <a:pt x="113" y="1550"/>
                </a:lnTo>
                <a:lnTo>
                  <a:pt x="113" y="1550"/>
                </a:lnTo>
                <a:lnTo>
                  <a:pt x="118" y="1550"/>
                </a:lnTo>
                <a:lnTo>
                  <a:pt x="118" y="1547"/>
                </a:lnTo>
                <a:lnTo>
                  <a:pt x="121" y="1547"/>
                </a:lnTo>
                <a:lnTo>
                  <a:pt x="121" y="1545"/>
                </a:lnTo>
                <a:lnTo>
                  <a:pt x="124" y="1545"/>
                </a:lnTo>
                <a:lnTo>
                  <a:pt x="124" y="1545"/>
                </a:lnTo>
                <a:lnTo>
                  <a:pt x="126" y="1545"/>
                </a:lnTo>
                <a:lnTo>
                  <a:pt x="126" y="1542"/>
                </a:lnTo>
                <a:lnTo>
                  <a:pt x="129" y="1542"/>
                </a:lnTo>
                <a:lnTo>
                  <a:pt x="129" y="1539"/>
                </a:lnTo>
                <a:lnTo>
                  <a:pt x="129" y="1539"/>
                </a:lnTo>
                <a:lnTo>
                  <a:pt x="129" y="1537"/>
                </a:lnTo>
                <a:lnTo>
                  <a:pt x="135" y="1537"/>
                </a:lnTo>
                <a:lnTo>
                  <a:pt x="135" y="1534"/>
                </a:lnTo>
                <a:lnTo>
                  <a:pt x="137" y="1534"/>
                </a:lnTo>
                <a:lnTo>
                  <a:pt x="137" y="1531"/>
                </a:lnTo>
                <a:lnTo>
                  <a:pt x="140" y="1531"/>
                </a:lnTo>
                <a:lnTo>
                  <a:pt x="140" y="1529"/>
                </a:lnTo>
                <a:lnTo>
                  <a:pt x="145" y="1529"/>
                </a:lnTo>
                <a:lnTo>
                  <a:pt x="145" y="1526"/>
                </a:lnTo>
                <a:lnTo>
                  <a:pt x="151" y="1526"/>
                </a:lnTo>
                <a:lnTo>
                  <a:pt x="151" y="1526"/>
                </a:lnTo>
                <a:lnTo>
                  <a:pt x="151" y="1526"/>
                </a:lnTo>
                <a:lnTo>
                  <a:pt x="151" y="1523"/>
                </a:lnTo>
                <a:lnTo>
                  <a:pt x="153" y="1523"/>
                </a:lnTo>
                <a:lnTo>
                  <a:pt x="153" y="1520"/>
                </a:lnTo>
                <a:lnTo>
                  <a:pt x="156" y="1520"/>
                </a:lnTo>
                <a:lnTo>
                  <a:pt x="156" y="1518"/>
                </a:lnTo>
                <a:lnTo>
                  <a:pt x="159" y="1518"/>
                </a:lnTo>
                <a:lnTo>
                  <a:pt x="159" y="1515"/>
                </a:lnTo>
                <a:lnTo>
                  <a:pt x="167" y="1515"/>
                </a:lnTo>
                <a:lnTo>
                  <a:pt x="167" y="1512"/>
                </a:lnTo>
                <a:lnTo>
                  <a:pt x="175" y="1512"/>
                </a:lnTo>
                <a:lnTo>
                  <a:pt x="175" y="1510"/>
                </a:lnTo>
                <a:lnTo>
                  <a:pt x="175" y="1510"/>
                </a:lnTo>
                <a:lnTo>
                  <a:pt x="175" y="1510"/>
                </a:lnTo>
                <a:lnTo>
                  <a:pt x="178" y="1510"/>
                </a:lnTo>
                <a:lnTo>
                  <a:pt x="178" y="1507"/>
                </a:lnTo>
                <a:lnTo>
                  <a:pt x="178" y="1507"/>
                </a:lnTo>
                <a:lnTo>
                  <a:pt x="178" y="1504"/>
                </a:lnTo>
                <a:lnTo>
                  <a:pt x="183" y="1504"/>
                </a:lnTo>
                <a:lnTo>
                  <a:pt x="183" y="1504"/>
                </a:lnTo>
                <a:lnTo>
                  <a:pt x="189" y="1504"/>
                </a:lnTo>
                <a:lnTo>
                  <a:pt x="189" y="1502"/>
                </a:lnTo>
                <a:lnTo>
                  <a:pt x="191" y="1502"/>
                </a:lnTo>
                <a:lnTo>
                  <a:pt x="191" y="1499"/>
                </a:lnTo>
                <a:lnTo>
                  <a:pt x="194" y="1499"/>
                </a:lnTo>
                <a:lnTo>
                  <a:pt x="194" y="1499"/>
                </a:lnTo>
                <a:lnTo>
                  <a:pt x="197" y="1499"/>
                </a:lnTo>
                <a:lnTo>
                  <a:pt x="197" y="1496"/>
                </a:lnTo>
                <a:lnTo>
                  <a:pt x="199" y="1496"/>
                </a:lnTo>
                <a:lnTo>
                  <a:pt x="199" y="1493"/>
                </a:lnTo>
                <a:lnTo>
                  <a:pt x="202" y="1493"/>
                </a:lnTo>
                <a:lnTo>
                  <a:pt x="202" y="1493"/>
                </a:lnTo>
                <a:lnTo>
                  <a:pt x="205" y="1493"/>
                </a:lnTo>
                <a:lnTo>
                  <a:pt x="205" y="1491"/>
                </a:lnTo>
                <a:lnTo>
                  <a:pt x="207" y="1491"/>
                </a:lnTo>
                <a:lnTo>
                  <a:pt x="207" y="1488"/>
                </a:lnTo>
                <a:lnTo>
                  <a:pt x="213" y="1488"/>
                </a:lnTo>
                <a:lnTo>
                  <a:pt x="213" y="1488"/>
                </a:lnTo>
                <a:lnTo>
                  <a:pt x="213" y="1488"/>
                </a:lnTo>
                <a:lnTo>
                  <a:pt x="213" y="1485"/>
                </a:lnTo>
                <a:lnTo>
                  <a:pt x="215" y="1485"/>
                </a:lnTo>
                <a:lnTo>
                  <a:pt x="215" y="1480"/>
                </a:lnTo>
                <a:lnTo>
                  <a:pt x="215" y="1480"/>
                </a:lnTo>
                <a:lnTo>
                  <a:pt x="215" y="1480"/>
                </a:lnTo>
                <a:lnTo>
                  <a:pt x="218" y="1480"/>
                </a:lnTo>
                <a:lnTo>
                  <a:pt x="218" y="1477"/>
                </a:lnTo>
                <a:lnTo>
                  <a:pt x="218" y="1477"/>
                </a:lnTo>
                <a:lnTo>
                  <a:pt x="218" y="1472"/>
                </a:lnTo>
                <a:lnTo>
                  <a:pt x="221" y="1472"/>
                </a:lnTo>
                <a:lnTo>
                  <a:pt x="221" y="1469"/>
                </a:lnTo>
                <a:lnTo>
                  <a:pt x="224" y="1469"/>
                </a:lnTo>
                <a:lnTo>
                  <a:pt x="224" y="1469"/>
                </a:lnTo>
                <a:lnTo>
                  <a:pt x="232" y="1469"/>
                </a:lnTo>
                <a:lnTo>
                  <a:pt x="232" y="1466"/>
                </a:lnTo>
                <a:lnTo>
                  <a:pt x="232" y="1466"/>
                </a:lnTo>
                <a:lnTo>
                  <a:pt x="232" y="1464"/>
                </a:lnTo>
                <a:lnTo>
                  <a:pt x="237" y="1464"/>
                </a:lnTo>
                <a:lnTo>
                  <a:pt x="237" y="1464"/>
                </a:lnTo>
                <a:lnTo>
                  <a:pt x="248" y="1464"/>
                </a:lnTo>
                <a:lnTo>
                  <a:pt x="248" y="1458"/>
                </a:lnTo>
                <a:lnTo>
                  <a:pt x="248" y="1458"/>
                </a:lnTo>
                <a:lnTo>
                  <a:pt x="248" y="1456"/>
                </a:lnTo>
                <a:lnTo>
                  <a:pt x="251" y="1456"/>
                </a:lnTo>
                <a:lnTo>
                  <a:pt x="251" y="1453"/>
                </a:lnTo>
                <a:lnTo>
                  <a:pt x="251" y="1453"/>
                </a:lnTo>
                <a:lnTo>
                  <a:pt x="251" y="1450"/>
                </a:lnTo>
                <a:lnTo>
                  <a:pt x="261" y="1450"/>
                </a:lnTo>
                <a:lnTo>
                  <a:pt x="261" y="1450"/>
                </a:lnTo>
                <a:lnTo>
                  <a:pt x="264" y="1450"/>
                </a:lnTo>
                <a:lnTo>
                  <a:pt x="264" y="1439"/>
                </a:lnTo>
                <a:lnTo>
                  <a:pt x="264" y="1439"/>
                </a:lnTo>
                <a:lnTo>
                  <a:pt x="264" y="1434"/>
                </a:lnTo>
                <a:lnTo>
                  <a:pt x="267" y="1434"/>
                </a:lnTo>
                <a:lnTo>
                  <a:pt x="267" y="1434"/>
                </a:lnTo>
                <a:lnTo>
                  <a:pt x="269" y="1434"/>
                </a:lnTo>
                <a:lnTo>
                  <a:pt x="269" y="1429"/>
                </a:lnTo>
                <a:lnTo>
                  <a:pt x="272" y="1429"/>
                </a:lnTo>
                <a:lnTo>
                  <a:pt x="272" y="1426"/>
                </a:lnTo>
                <a:lnTo>
                  <a:pt x="280" y="1426"/>
                </a:lnTo>
                <a:lnTo>
                  <a:pt x="280" y="1423"/>
                </a:lnTo>
                <a:lnTo>
                  <a:pt x="283" y="1423"/>
                </a:lnTo>
                <a:lnTo>
                  <a:pt x="283" y="1421"/>
                </a:lnTo>
                <a:lnTo>
                  <a:pt x="286" y="1421"/>
                </a:lnTo>
                <a:lnTo>
                  <a:pt x="286" y="1418"/>
                </a:lnTo>
                <a:lnTo>
                  <a:pt x="286" y="1418"/>
                </a:lnTo>
                <a:lnTo>
                  <a:pt x="286" y="1415"/>
                </a:lnTo>
                <a:lnTo>
                  <a:pt x="288" y="1415"/>
                </a:lnTo>
                <a:lnTo>
                  <a:pt x="288" y="1412"/>
                </a:lnTo>
                <a:lnTo>
                  <a:pt x="291" y="1412"/>
                </a:lnTo>
                <a:lnTo>
                  <a:pt x="291" y="1410"/>
                </a:lnTo>
                <a:lnTo>
                  <a:pt x="294" y="1410"/>
                </a:lnTo>
                <a:lnTo>
                  <a:pt x="294" y="1410"/>
                </a:lnTo>
                <a:lnTo>
                  <a:pt x="299" y="1410"/>
                </a:lnTo>
                <a:lnTo>
                  <a:pt x="299" y="1407"/>
                </a:lnTo>
                <a:lnTo>
                  <a:pt x="304" y="1407"/>
                </a:lnTo>
                <a:lnTo>
                  <a:pt x="304" y="1404"/>
                </a:lnTo>
                <a:lnTo>
                  <a:pt x="304" y="1404"/>
                </a:lnTo>
                <a:lnTo>
                  <a:pt x="304" y="1404"/>
                </a:lnTo>
                <a:lnTo>
                  <a:pt x="307" y="1404"/>
                </a:lnTo>
                <a:lnTo>
                  <a:pt x="307" y="1402"/>
                </a:lnTo>
                <a:lnTo>
                  <a:pt x="307" y="1402"/>
                </a:lnTo>
                <a:lnTo>
                  <a:pt x="307" y="1399"/>
                </a:lnTo>
                <a:lnTo>
                  <a:pt x="310" y="1399"/>
                </a:lnTo>
                <a:lnTo>
                  <a:pt x="310" y="1399"/>
                </a:lnTo>
                <a:lnTo>
                  <a:pt x="313" y="1399"/>
                </a:lnTo>
                <a:lnTo>
                  <a:pt x="313" y="1394"/>
                </a:lnTo>
                <a:lnTo>
                  <a:pt x="313" y="1394"/>
                </a:lnTo>
                <a:lnTo>
                  <a:pt x="313" y="1391"/>
                </a:lnTo>
                <a:lnTo>
                  <a:pt x="315" y="1391"/>
                </a:lnTo>
                <a:lnTo>
                  <a:pt x="315" y="1391"/>
                </a:lnTo>
                <a:lnTo>
                  <a:pt x="315" y="1391"/>
                </a:lnTo>
                <a:lnTo>
                  <a:pt x="315" y="1388"/>
                </a:lnTo>
                <a:lnTo>
                  <a:pt x="321" y="1388"/>
                </a:lnTo>
                <a:lnTo>
                  <a:pt x="321" y="1385"/>
                </a:lnTo>
                <a:lnTo>
                  <a:pt x="323" y="1385"/>
                </a:lnTo>
                <a:lnTo>
                  <a:pt x="323" y="1383"/>
                </a:lnTo>
                <a:lnTo>
                  <a:pt x="323" y="1383"/>
                </a:lnTo>
                <a:lnTo>
                  <a:pt x="323" y="1380"/>
                </a:lnTo>
                <a:lnTo>
                  <a:pt x="326" y="1380"/>
                </a:lnTo>
                <a:lnTo>
                  <a:pt x="326" y="1380"/>
                </a:lnTo>
                <a:lnTo>
                  <a:pt x="329" y="1380"/>
                </a:lnTo>
                <a:lnTo>
                  <a:pt x="329" y="1375"/>
                </a:lnTo>
                <a:lnTo>
                  <a:pt x="337" y="1375"/>
                </a:lnTo>
                <a:lnTo>
                  <a:pt x="337" y="1372"/>
                </a:lnTo>
                <a:lnTo>
                  <a:pt x="345" y="1372"/>
                </a:lnTo>
                <a:lnTo>
                  <a:pt x="345" y="1369"/>
                </a:lnTo>
                <a:lnTo>
                  <a:pt x="356" y="1369"/>
                </a:lnTo>
                <a:lnTo>
                  <a:pt x="356" y="1367"/>
                </a:lnTo>
                <a:lnTo>
                  <a:pt x="356" y="1367"/>
                </a:lnTo>
                <a:lnTo>
                  <a:pt x="356" y="1364"/>
                </a:lnTo>
                <a:lnTo>
                  <a:pt x="358" y="1364"/>
                </a:lnTo>
                <a:lnTo>
                  <a:pt x="358" y="1361"/>
                </a:lnTo>
                <a:lnTo>
                  <a:pt x="367" y="1361"/>
                </a:lnTo>
                <a:lnTo>
                  <a:pt x="367" y="1356"/>
                </a:lnTo>
                <a:lnTo>
                  <a:pt x="375" y="1356"/>
                </a:lnTo>
                <a:lnTo>
                  <a:pt x="375" y="1356"/>
                </a:lnTo>
                <a:lnTo>
                  <a:pt x="377" y="1356"/>
                </a:lnTo>
                <a:lnTo>
                  <a:pt x="377" y="1350"/>
                </a:lnTo>
                <a:lnTo>
                  <a:pt x="380" y="1350"/>
                </a:lnTo>
                <a:lnTo>
                  <a:pt x="380" y="1345"/>
                </a:lnTo>
                <a:lnTo>
                  <a:pt x="391" y="1345"/>
                </a:lnTo>
                <a:lnTo>
                  <a:pt x="391" y="1345"/>
                </a:lnTo>
                <a:lnTo>
                  <a:pt x="391" y="1345"/>
                </a:lnTo>
                <a:lnTo>
                  <a:pt x="391" y="1342"/>
                </a:lnTo>
                <a:lnTo>
                  <a:pt x="399" y="1342"/>
                </a:lnTo>
                <a:lnTo>
                  <a:pt x="399" y="1340"/>
                </a:lnTo>
                <a:lnTo>
                  <a:pt x="402" y="1340"/>
                </a:lnTo>
                <a:lnTo>
                  <a:pt x="402" y="1337"/>
                </a:lnTo>
                <a:lnTo>
                  <a:pt x="407" y="1337"/>
                </a:lnTo>
                <a:lnTo>
                  <a:pt x="407" y="1334"/>
                </a:lnTo>
                <a:lnTo>
                  <a:pt x="407" y="1334"/>
                </a:lnTo>
                <a:lnTo>
                  <a:pt x="407" y="1331"/>
                </a:lnTo>
                <a:lnTo>
                  <a:pt x="415" y="1331"/>
                </a:lnTo>
                <a:lnTo>
                  <a:pt x="415" y="1331"/>
                </a:lnTo>
                <a:lnTo>
                  <a:pt x="415" y="1331"/>
                </a:lnTo>
                <a:lnTo>
                  <a:pt x="415" y="1326"/>
                </a:lnTo>
                <a:lnTo>
                  <a:pt x="418" y="1326"/>
                </a:lnTo>
                <a:lnTo>
                  <a:pt x="418" y="1323"/>
                </a:lnTo>
                <a:lnTo>
                  <a:pt x="423" y="1323"/>
                </a:lnTo>
                <a:lnTo>
                  <a:pt x="423" y="1321"/>
                </a:lnTo>
                <a:lnTo>
                  <a:pt x="423" y="1321"/>
                </a:lnTo>
                <a:lnTo>
                  <a:pt x="423" y="1318"/>
                </a:lnTo>
                <a:lnTo>
                  <a:pt x="429" y="1318"/>
                </a:lnTo>
                <a:lnTo>
                  <a:pt x="429" y="1315"/>
                </a:lnTo>
                <a:lnTo>
                  <a:pt x="431" y="1315"/>
                </a:lnTo>
                <a:lnTo>
                  <a:pt x="431" y="1313"/>
                </a:lnTo>
                <a:lnTo>
                  <a:pt x="431" y="1313"/>
                </a:lnTo>
                <a:lnTo>
                  <a:pt x="431" y="1310"/>
                </a:lnTo>
                <a:lnTo>
                  <a:pt x="434" y="1310"/>
                </a:lnTo>
                <a:lnTo>
                  <a:pt x="434" y="1307"/>
                </a:lnTo>
                <a:lnTo>
                  <a:pt x="445" y="1307"/>
                </a:lnTo>
                <a:lnTo>
                  <a:pt x="445" y="1307"/>
                </a:lnTo>
                <a:lnTo>
                  <a:pt x="447" y="1307"/>
                </a:lnTo>
                <a:lnTo>
                  <a:pt x="447" y="1302"/>
                </a:lnTo>
                <a:lnTo>
                  <a:pt x="447" y="1302"/>
                </a:lnTo>
                <a:lnTo>
                  <a:pt x="447" y="1299"/>
                </a:lnTo>
                <a:lnTo>
                  <a:pt x="450" y="1299"/>
                </a:lnTo>
                <a:lnTo>
                  <a:pt x="450" y="1296"/>
                </a:lnTo>
                <a:lnTo>
                  <a:pt x="450" y="1296"/>
                </a:lnTo>
                <a:lnTo>
                  <a:pt x="450" y="1294"/>
                </a:lnTo>
                <a:lnTo>
                  <a:pt x="453" y="1294"/>
                </a:lnTo>
                <a:lnTo>
                  <a:pt x="453" y="1291"/>
                </a:lnTo>
                <a:lnTo>
                  <a:pt x="456" y="1291"/>
                </a:lnTo>
                <a:lnTo>
                  <a:pt x="456" y="1288"/>
                </a:lnTo>
                <a:lnTo>
                  <a:pt x="456" y="1288"/>
                </a:lnTo>
                <a:lnTo>
                  <a:pt x="456" y="1286"/>
                </a:lnTo>
                <a:lnTo>
                  <a:pt x="458" y="1286"/>
                </a:lnTo>
                <a:lnTo>
                  <a:pt x="458" y="1283"/>
                </a:lnTo>
                <a:lnTo>
                  <a:pt x="466" y="1283"/>
                </a:lnTo>
                <a:lnTo>
                  <a:pt x="466" y="1280"/>
                </a:lnTo>
                <a:lnTo>
                  <a:pt x="469" y="1280"/>
                </a:lnTo>
                <a:lnTo>
                  <a:pt x="469" y="1277"/>
                </a:lnTo>
                <a:lnTo>
                  <a:pt x="469" y="1277"/>
                </a:lnTo>
                <a:lnTo>
                  <a:pt x="469" y="1277"/>
                </a:lnTo>
                <a:lnTo>
                  <a:pt x="472" y="1277"/>
                </a:lnTo>
                <a:lnTo>
                  <a:pt x="472" y="1272"/>
                </a:lnTo>
                <a:lnTo>
                  <a:pt x="474" y="1272"/>
                </a:lnTo>
                <a:lnTo>
                  <a:pt x="474" y="1272"/>
                </a:lnTo>
                <a:lnTo>
                  <a:pt x="480" y="1272"/>
                </a:lnTo>
                <a:lnTo>
                  <a:pt x="480" y="1269"/>
                </a:lnTo>
                <a:lnTo>
                  <a:pt x="482" y="1269"/>
                </a:lnTo>
                <a:lnTo>
                  <a:pt x="482" y="1267"/>
                </a:lnTo>
                <a:lnTo>
                  <a:pt x="482" y="1267"/>
                </a:lnTo>
                <a:lnTo>
                  <a:pt x="482" y="1264"/>
                </a:lnTo>
                <a:lnTo>
                  <a:pt x="488" y="1264"/>
                </a:lnTo>
                <a:lnTo>
                  <a:pt x="488" y="1261"/>
                </a:lnTo>
                <a:lnTo>
                  <a:pt x="491" y="1261"/>
                </a:lnTo>
                <a:lnTo>
                  <a:pt x="491" y="1259"/>
                </a:lnTo>
                <a:lnTo>
                  <a:pt x="493" y="1259"/>
                </a:lnTo>
                <a:lnTo>
                  <a:pt x="493" y="1259"/>
                </a:lnTo>
                <a:lnTo>
                  <a:pt x="493" y="1259"/>
                </a:lnTo>
                <a:lnTo>
                  <a:pt x="493" y="1256"/>
                </a:lnTo>
                <a:lnTo>
                  <a:pt x="499" y="1256"/>
                </a:lnTo>
                <a:lnTo>
                  <a:pt x="499" y="1253"/>
                </a:lnTo>
                <a:lnTo>
                  <a:pt x="499" y="1253"/>
                </a:lnTo>
                <a:lnTo>
                  <a:pt x="499" y="1253"/>
                </a:lnTo>
                <a:lnTo>
                  <a:pt x="504" y="1253"/>
                </a:lnTo>
                <a:lnTo>
                  <a:pt x="504" y="1250"/>
                </a:lnTo>
                <a:lnTo>
                  <a:pt x="507" y="1250"/>
                </a:lnTo>
                <a:lnTo>
                  <a:pt x="507" y="1248"/>
                </a:lnTo>
                <a:lnTo>
                  <a:pt x="520" y="1248"/>
                </a:lnTo>
                <a:lnTo>
                  <a:pt x="520" y="1248"/>
                </a:lnTo>
                <a:lnTo>
                  <a:pt x="526" y="1248"/>
                </a:lnTo>
                <a:lnTo>
                  <a:pt x="526" y="1245"/>
                </a:lnTo>
                <a:lnTo>
                  <a:pt x="528" y="1245"/>
                </a:lnTo>
                <a:lnTo>
                  <a:pt x="528" y="1242"/>
                </a:lnTo>
                <a:lnTo>
                  <a:pt x="531" y="1242"/>
                </a:lnTo>
                <a:lnTo>
                  <a:pt x="531" y="1240"/>
                </a:lnTo>
                <a:lnTo>
                  <a:pt x="534" y="1240"/>
                </a:lnTo>
                <a:lnTo>
                  <a:pt x="534" y="1237"/>
                </a:lnTo>
                <a:lnTo>
                  <a:pt x="536" y="1237"/>
                </a:lnTo>
                <a:lnTo>
                  <a:pt x="536" y="1234"/>
                </a:lnTo>
                <a:lnTo>
                  <a:pt x="536" y="1234"/>
                </a:lnTo>
                <a:lnTo>
                  <a:pt x="536" y="1232"/>
                </a:lnTo>
                <a:lnTo>
                  <a:pt x="539" y="1232"/>
                </a:lnTo>
                <a:lnTo>
                  <a:pt x="539" y="1229"/>
                </a:lnTo>
                <a:lnTo>
                  <a:pt x="539" y="1229"/>
                </a:lnTo>
                <a:lnTo>
                  <a:pt x="539" y="1229"/>
                </a:lnTo>
                <a:lnTo>
                  <a:pt x="539" y="1229"/>
                </a:lnTo>
                <a:lnTo>
                  <a:pt x="539" y="1226"/>
                </a:lnTo>
                <a:lnTo>
                  <a:pt x="542" y="1226"/>
                </a:lnTo>
                <a:lnTo>
                  <a:pt x="542" y="1223"/>
                </a:lnTo>
                <a:lnTo>
                  <a:pt x="547" y="1223"/>
                </a:lnTo>
                <a:lnTo>
                  <a:pt x="547" y="1221"/>
                </a:lnTo>
                <a:lnTo>
                  <a:pt x="550" y="1221"/>
                </a:lnTo>
                <a:lnTo>
                  <a:pt x="550" y="1218"/>
                </a:lnTo>
                <a:lnTo>
                  <a:pt x="555" y="1218"/>
                </a:lnTo>
                <a:lnTo>
                  <a:pt x="555" y="1215"/>
                </a:lnTo>
                <a:lnTo>
                  <a:pt x="555" y="1215"/>
                </a:lnTo>
                <a:lnTo>
                  <a:pt x="555" y="1215"/>
                </a:lnTo>
                <a:lnTo>
                  <a:pt x="558" y="1215"/>
                </a:lnTo>
                <a:lnTo>
                  <a:pt x="558" y="1210"/>
                </a:lnTo>
                <a:lnTo>
                  <a:pt x="574" y="1210"/>
                </a:lnTo>
                <a:lnTo>
                  <a:pt x="574" y="1210"/>
                </a:lnTo>
                <a:lnTo>
                  <a:pt x="577" y="1210"/>
                </a:lnTo>
                <a:lnTo>
                  <a:pt x="577" y="1207"/>
                </a:lnTo>
                <a:lnTo>
                  <a:pt x="580" y="1207"/>
                </a:lnTo>
                <a:lnTo>
                  <a:pt x="580" y="1205"/>
                </a:lnTo>
                <a:lnTo>
                  <a:pt x="585" y="1205"/>
                </a:lnTo>
                <a:lnTo>
                  <a:pt x="585" y="1202"/>
                </a:lnTo>
                <a:lnTo>
                  <a:pt x="588" y="1202"/>
                </a:lnTo>
                <a:lnTo>
                  <a:pt x="588" y="1202"/>
                </a:lnTo>
                <a:lnTo>
                  <a:pt x="588" y="1202"/>
                </a:lnTo>
                <a:lnTo>
                  <a:pt x="588" y="1199"/>
                </a:lnTo>
                <a:lnTo>
                  <a:pt x="590" y="1199"/>
                </a:lnTo>
                <a:lnTo>
                  <a:pt x="590" y="1196"/>
                </a:lnTo>
                <a:lnTo>
                  <a:pt x="590" y="1196"/>
                </a:lnTo>
                <a:lnTo>
                  <a:pt x="590" y="1196"/>
                </a:lnTo>
                <a:lnTo>
                  <a:pt x="593" y="1196"/>
                </a:lnTo>
                <a:lnTo>
                  <a:pt x="593" y="1194"/>
                </a:lnTo>
                <a:lnTo>
                  <a:pt x="593" y="1194"/>
                </a:lnTo>
                <a:lnTo>
                  <a:pt x="593" y="1191"/>
                </a:lnTo>
                <a:lnTo>
                  <a:pt x="596" y="1191"/>
                </a:lnTo>
                <a:lnTo>
                  <a:pt x="596" y="1188"/>
                </a:lnTo>
                <a:lnTo>
                  <a:pt x="596" y="1188"/>
                </a:lnTo>
                <a:lnTo>
                  <a:pt x="596" y="1183"/>
                </a:lnTo>
                <a:lnTo>
                  <a:pt x="598" y="1183"/>
                </a:lnTo>
                <a:lnTo>
                  <a:pt x="598" y="1183"/>
                </a:lnTo>
                <a:lnTo>
                  <a:pt x="598" y="1183"/>
                </a:lnTo>
                <a:lnTo>
                  <a:pt x="598" y="1180"/>
                </a:lnTo>
                <a:lnTo>
                  <a:pt x="601" y="1180"/>
                </a:lnTo>
                <a:lnTo>
                  <a:pt x="601" y="1178"/>
                </a:lnTo>
                <a:lnTo>
                  <a:pt x="607" y="1178"/>
                </a:lnTo>
                <a:lnTo>
                  <a:pt x="607" y="1175"/>
                </a:lnTo>
                <a:lnTo>
                  <a:pt x="609" y="1175"/>
                </a:lnTo>
                <a:lnTo>
                  <a:pt x="609" y="1172"/>
                </a:lnTo>
                <a:lnTo>
                  <a:pt x="609" y="1172"/>
                </a:lnTo>
                <a:lnTo>
                  <a:pt x="609" y="1172"/>
                </a:lnTo>
                <a:lnTo>
                  <a:pt x="612" y="1172"/>
                </a:lnTo>
                <a:lnTo>
                  <a:pt x="612" y="1167"/>
                </a:lnTo>
                <a:lnTo>
                  <a:pt x="612" y="1167"/>
                </a:lnTo>
                <a:lnTo>
                  <a:pt x="612" y="1164"/>
                </a:lnTo>
                <a:lnTo>
                  <a:pt x="617" y="1164"/>
                </a:lnTo>
                <a:lnTo>
                  <a:pt x="617" y="1161"/>
                </a:lnTo>
                <a:lnTo>
                  <a:pt x="617" y="1161"/>
                </a:lnTo>
                <a:lnTo>
                  <a:pt x="617" y="1159"/>
                </a:lnTo>
                <a:lnTo>
                  <a:pt x="620" y="1159"/>
                </a:lnTo>
                <a:lnTo>
                  <a:pt x="620" y="1159"/>
                </a:lnTo>
                <a:lnTo>
                  <a:pt x="625" y="1159"/>
                </a:lnTo>
                <a:lnTo>
                  <a:pt x="625" y="1156"/>
                </a:lnTo>
                <a:lnTo>
                  <a:pt x="628" y="1156"/>
                </a:lnTo>
                <a:lnTo>
                  <a:pt x="628" y="1153"/>
                </a:lnTo>
                <a:lnTo>
                  <a:pt x="633" y="1153"/>
                </a:lnTo>
                <a:lnTo>
                  <a:pt x="633" y="1151"/>
                </a:lnTo>
                <a:lnTo>
                  <a:pt x="633" y="1151"/>
                </a:lnTo>
                <a:lnTo>
                  <a:pt x="633" y="1151"/>
                </a:lnTo>
                <a:lnTo>
                  <a:pt x="636" y="1151"/>
                </a:lnTo>
                <a:lnTo>
                  <a:pt x="636" y="1148"/>
                </a:lnTo>
                <a:lnTo>
                  <a:pt x="644" y="1148"/>
                </a:lnTo>
                <a:lnTo>
                  <a:pt x="644" y="1145"/>
                </a:lnTo>
                <a:lnTo>
                  <a:pt x="652" y="1145"/>
                </a:lnTo>
                <a:lnTo>
                  <a:pt x="652" y="1145"/>
                </a:lnTo>
                <a:lnTo>
                  <a:pt x="658" y="1145"/>
                </a:lnTo>
                <a:lnTo>
                  <a:pt x="658" y="1142"/>
                </a:lnTo>
                <a:lnTo>
                  <a:pt x="663" y="1142"/>
                </a:lnTo>
                <a:lnTo>
                  <a:pt x="663" y="1140"/>
                </a:lnTo>
                <a:lnTo>
                  <a:pt x="663" y="1140"/>
                </a:lnTo>
                <a:lnTo>
                  <a:pt x="663" y="1137"/>
                </a:lnTo>
                <a:lnTo>
                  <a:pt x="666" y="1137"/>
                </a:lnTo>
                <a:lnTo>
                  <a:pt x="666" y="1137"/>
                </a:lnTo>
                <a:lnTo>
                  <a:pt x="671" y="1137"/>
                </a:lnTo>
                <a:lnTo>
                  <a:pt x="671" y="1134"/>
                </a:lnTo>
                <a:lnTo>
                  <a:pt x="677" y="1134"/>
                </a:lnTo>
                <a:lnTo>
                  <a:pt x="677" y="1129"/>
                </a:lnTo>
                <a:lnTo>
                  <a:pt x="677" y="1129"/>
                </a:lnTo>
                <a:lnTo>
                  <a:pt x="677" y="1126"/>
                </a:lnTo>
                <a:lnTo>
                  <a:pt x="682" y="1126"/>
                </a:lnTo>
                <a:lnTo>
                  <a:pt x="682" y="1124"/>
                </a:lnTo>
                <a:lnTo>
                  <a:pt x="687" y="1124"/>
                </a:lnTo>
                <a:lnTo>
                  <a:pt x="687" y="1121"/>
                </a:lnTo>
                <a:lnTo>
                  <a:pt x="690" y="1121"/>
                </a:lnTo>
                <a:lnTo>
                  <a:pt x="690" y="1118"/>
                </a:lnTo>
                <a:lnTo>
                  <a:pt x="693" y="1118"/>
                </a:lnTo>
                <a:lnTo>
                  <a:pt x="693" y="1118"/>
                </a:lnTo>
                <a:lnTo>
                  <a:pt x="696" y="1118"/>
                </a:lnTo>
                <a:lnTo>
                  <a:pt x="696" y="1113"/>
                </a:lnTo>
                <a:lnTo>
                  <a:pt x="704" y="1113"/>
                </a:lnTo>
                <a:lnTo>
                  <a:pt x="704" y="1110"/>
                </a:lnTo>
                <a:lnTo>
                  <a:pt x="704" y="1110"/>
                </a:lnTo>
                <a:lnTo>
                  <a:pt x="704" y="1107"/>
                </a:lnTo>
                <a:lnTo>
                  <a:pt x="704" y="1107"/>
                </a:lnTo>
                <a:lnTo>
                  <a:pt x="704" y="1102"/>
                </a:lnTo>
                <a:lnTo>
                  <a:pt x="706" y="1102"/>
                </a:lnTo>
                <a:lnTo>
                  <a:pt x="706" y="1099"/>
                </a:lnTo>
                <a:lnTo>
                  <a:pt x="717" y="1099"/>
                </a:lnTo>
                <a:lnTo>
                  <a:pt x="717" y="1099"/>
                </a:lnTo>
                <a:lnTo>
                  <a:pt x="720" y="1099"/>
                </a:lnTo>
                <a:lnTo>
                  <a:pt x="720" y="1097"/>
                </a:lnTo>
                <a:lnTo>
                  <a:pt x="722" y="1097"/>
                </a:lnTo>
                <a:lnTo>
                  <a:pt x="722" y="1094"/>
                </a:lnTo>
                <a:lnTo>
                  <a:pt x="725" y="1094"/>
                </a:lnTo>
                <a:lnTo>
                  <a:pt x="725" y="1091"/>
                </a:lnTo>
                <a:lnTo>
                  <a:pt x="731" y="1091"/>
                </a:lnTo>
                <a:lnTo>
                  <a:pt x="731" y="1088"/>
                </a:lnTo>
                <a:lnTo>
                  <a:pt x="733" y="1088"/>
                </a:lnTo>
                <a:lnTo>
                  <a:pt x="733" y="1086"/>
                </a:lnTo>
                <a:lnTo>
                  <a:pt x="739" y="1086"/>
                </a:lnTo>
                <a:lnTo>
                  <a:pt x="739" y="1086"/>
                </a:lnTo>
                <a:lnTo>
                  <a:pt x="739" y="1086"/>
                </a:lnTo>
                <a:lnTo>
                  <a:pt x="739" y="1080"/>
                </a:lnTo>
                <a:lnTo>
                  <a:pt x="741" y="1080"/>
                </a:lnTo>
                <a:lnTo>
                  <a:pt x="741" y="1078"/>
                </a:lnTo>
                <a:lnTo>
                  <a:pt x="744" y="1078"/>
                </a:lnTo>
                <a:lnTo>
                  <a:pt x="744" y="1075"/>
                </a:lnTo>
                <a:lnTo>
                  <a:pt x="749" y="1075"/>
                </a:lnTo>
                <a:lnTo>
                  <a:pt x="749" y="1072"/>
                </a:lnTo>
                <a:lnTo>
                  <a:pt x="749" y="1072"/>
                </a:lnTo>
                <a:lnTo>
                  <a:pt x="749" y="1072"/>
                </a:lnTo>
                <a:lnTo>
                  <a:pt x="752" y="1072"/>
                </a:lnTo>
                <a:lnTo>
                  <a:pt x="752" y="1070"/>
                </a:lnTo>
                <a:lnTo>
                  <a:pt x="755" y="1070"/>
                </a:lnTo>
                <a:lnTo>
                  <a:pt x="755" y="1067"/>
                </a:lnTo>
                <a:lnTo>
                  <a:pt x="755" y="1067"/>
                </a:lnTo>
                <a:lnTo>
                  <a:pt x="755" y="1067"/>
                </a:lnTo>
                <a:lnTo>
                  <a:pt x="755" y="1067"/>
                </a:lnTo>
                <a:lnTo>
                  <a:pt x="755" y="1064"/>
                </a:lnTo>
                <a:lnTo>
                  <a:pt x="758" y="1064"/>
                </a:lnTo>
                <a:lnTo>
                  <a:pt x="758" y="1061"/>
                </a:lnTo>
                <a:lnTo>
                  <a:pt x="758" y="1061"/>
                </a:lnTo>
                <a:lnTo>
                  <a:pt x="758" y="1059"/>
                </a:lnTo>
                <a:lnTo>
                  <a:pt x="766" y="1059"/>
                </a:lnTo>
                <a:lnTo>
                  <a:pt x="766" y="1059"/>
                </a:lnTo>
                <a:lnTo>
                  <a:pt x="768" y="1059"/>
                </a:lnTo>
                <a:lnTo>
                  <a:pt x="768" y="1056"/>
                </a:lnTo>
                <a:lnTo>
                  <a:pt x="774" y="1056"/>
                </a:lnTo>
                <a:lnTo>
                  <a:pt x="774" y="1053"/>
                </a:lnTo>
                <a:lnTo>
                  <a:pt x="776" y="1053"/>
                </a:lnTo>
                <a:lnTo>
                  <a:pt x="776" y="1053"/>
                </a:lnTo>
                <a:lnTo>
                  <a:pt x="779" y="1053"/>
                </a:lnTo>
                <a:lnTo>
                  <a:pt x="779" y="1051"/>
                </a:lnTo>
                <a:lnTo>
                  <a:pt x="785" y="1051"/>
                </a:lnTo>
                <a:lnTo>
                  <a:pt x="785" y="1048"/>
                </a:lnTo>
                <a:lnTo>
                  <a:pt x="790" y="1048"/>
                </a:lnTo>
                <a:lnTo>
                  <a:pt x="790" y="1045"/>
                </a:lnTo>
                <a:lnTo>
                  <a:pt x="790" y="1045"/>
                </a:lnTo>
                <a:lnTo>
                  <a:pt x="790" y="1045"/>
                </a:lnTo>
                <a:lnTo>
                  <a:pt x="793" y="1045"/>
                </a:lnTo>
                <a:lnTo>
                  <a:pt x="793" y="1043"/>
                </a:lnTo>
                <a:lnTo>
                  <a:pt x="795" y="1043"/>
                </a:lnTo>
                <a:lnTo>
                  <a:pt x="795" y="1040"/>
                </a:lnTo>
                <a:lnTo>
                  <a:pt x="798" y="1040"/>
                </a:lnTo>
                <a:lnTo>
                  <a:pt x="798" y="1040"/>
                </a:lnTo>
                <a:lnTo>
                  <a:pt x="801" y="1040"/>
                </a:lnTo>
                <a:lnTo>
                  <a:pt x="801" y="1037"/>
                </a:lnTo>
                <a:lnTo>
                  <a:pt x="803" y="1037"/>
                </a:lnTo>
                <a:lnTo>
                  <a:pt x="803" y="1034"/>
                </a:lnTo>
                <a:lnTo>
                  <a:pt x="809" y="1034"/>
                </a:lnTo>
                <a:lnTo>
                  <a:pt x="809" y="1034"/>
                </a:lnTo>
                <a:lnTo>
                  <a:pt x="814" y="1034"/>
                </a:lnTo>
                <a:lnTo>
                  <a:pt x="814" y="1032"/>
                </a:lnTo>
                <a:lnTo>
                  <a:pt x="817" y="1032"/>
                </a:lnTo>
                <a:lnTo>
                  <a:pt x="817" y="1029"/>
                </a:lnTo>
                <a:lnTo>
                  <a:pt x="820" y="1029"/>
                </a:lnTo>
                <a:lnTo>
                  <a:pt x="820" y="1026"/>
                </a:lnTo>
                <a:lnTo>
                  <a:pt x="820" y="1026"/>
                </a:lnTo>
                <a:lnTo>
                  <a:pt x="820" y="1026"/>
                </a:lnTo>
                <a:lnTo>
                  <a:pt x="825" y="1026"/>
                </a:lnTo>
                <a:lnTo>
                  <a:pt x="825" y="1024"/>
                </a:lnTo>
                <a:lnTo>
                  <a:pt x="825" y="1024"/>
                </a:lnTo>
                <a:lnTo>
                  <a:pt x="825" y="1021"/>
                </a:lnTo>
                <a:lnTo>
                  <a:pt x="830" y="1021"/>
                </a:lnTo>
                <a:lnTo>
                  <a:pt x="830" y="1021"/>
                </a:lnTo>
                <a:lnTo>
                  <a:pt x="838" y="1021"/>
                </a:lnTo>
                <a:lnTo>
                  <a:pt x="838" y="1018"/>
                </a:lnTo>
                <a:lnTo>
                  <a:pt x="838" y="1018"/>
                </a:lnTo>
                <a:lnTo>
                  <a:pt x="838" y="1013"/>
                </a:lnTo>
                <a:lnTo>
                  <a:pt x="844" y="1013"/>
                </a:lnTo>
                <a:lnTo>
                  <a:pt x="844" y="1013"/>
                </a:lnTo>
                <a:lnTo>
                  <a:pt x="844" y="1013"/>
                </a:lnTo>
                <a:lnTo>
                  <a:pt x="844" y="1010"/>
                </a:lnTo>
                <a:lnTo>
                  <a:pt x="852" y="1010"/>
                </a:lnTo>
                <a:lnTo>
                  <a:pt x="852" y="1007"/>
                </a:lnTo>
                <a:lnTo>
                  <a:pt x="855" y="1007"/>
                </a:lnTo>
                <a:lnTo>
                  <a:pt x="855" y="1007"/>
                </a:lnTo>
                <a:lnTo>
                  <a:pt x="857" y="1007"/>
                </a:lnTo>
                <a:lnTo>
                  <a:pt x="857" y="1005"/>
                </a:lnTo>
                <a:lnTo>
                  <a:pt x="860" y="1005"/>
                </a:lnTo>
                <a:lnTo>
                  <a:pt x="860" y="1002"/>
                </a:lnTo>
                <a:lnTo>
                  <a:pt x="863" y="1002"/>
                </a:lnTo>
                <a:lnTo>
                  <a:pt x="863" y="999"/>
                </a:lnTo>
                <a:lnTo>
                  <a:pt x="863" y="999"/>
                </a:lnTo>
                <a:lnTo>
                  <a:pt x="863" y="999"/>
                </a:lnTo>
                <a:lnTo>
                  <a:pt x="865" y="999"/>
                </a:lnTo>
                <a:lnTo>
                  <a:pt x="865" y="997"/>
                </a:lnTo>
                <a:lnTo>
                  <a:pt x="865" y="997"/>
                </a:lnTo>
                <a:lnTo>
                  <a:pt x="865" y="994"/>
                </a:lnTo>
                <a:lnTo>
                  <a:pt x="879" y="994"/>
                </a:lnTo>
                <a:lnTo>
                  <a:pt x="879" y="991"/>
                </a:lnTo>
                <a:lnTo>
                  <a:pt x="882" y="991"/>
                </a:lnTo>
                <a:lnTo>
                  <a:pt x="882" y="991"/>
                </a:lnTo>
                <a:lnTo>
                  <a:pt x="887" y="991"/>
                </a:lnTo>
                <a:lnTo>
                  <a:pt x="887" y="989"/>
                </a:lnTo>
                <a:lnTo>
                  <a:pt x="890" y="989"/>
                </a:lnTo>
                <a:lnTo>
                  <a:pt x="890" y="986"/>
                </a:lnTo>
                <a:lnTo>
                  <a:pt x="890" y="986"/>
                </a:lnTo>
                <a:lnTo>
                  <a:pt x="890" y="986"/>
                </a:lnTo>
                <a:lnTo>
                  <a:pt x="892" y="986"/>
                </a:lnTo>
                <a:lnTo>
                  <a:pt x="892" y="980"/>
                </a:lnTo>
                <a:lnTo>
                  <a:pt x="898" y="980"/>
                </a:lnTo>
                <a:lnTo>
                  <a:pt x="898" y="978"/>
                </a:lnTo>
                <a:lnTo>
                  <a:pt x="900" y="978"/>
                </a:lnTo>
                <a:lnTo>
                  <a:pt x="900" y="978"/>
                </a:lnTo>
                <a:lnTo>
                  <a:pt x="903" y="978"/>
                </a:lnTo>
                <a:lnTo>
                  <a:pt x="903" y="975"/>
                </a:lnTo>
                <a:lnTo>
                  <a:pt x="906" y="975"/>
                </a:lnTo>
                <a:lnTo>
                  <a:pt x="906" y="970"/>
                </a:lnTo>
                <a:lnTo>
                  <a:pt x="906" y="970"/>
                </a:lnTo>
                <a:lnTo>
                  <a:pt x="906" y="967"/>
                </a:lnTo>
                <a:lnTo>
                  <a:pt x="909" y="967"/>
                </a:lnTo>
                <a:lnTo>
                  <a:pt x="909" y="964"/>
                </a:lnTo>
                <a:lnTo>
                  <a:pt x="914" y="964"/>
                </a:lnTo>
                <a:lnTo>
                  <a:pt x="914" y="964"/>
                </a:lnTo>
                <a:lnTo>
                  <a:pt x="914" y="964"/>
                </a:lnTo>
                <a:lnTo>
                  <a:pt x="914" y="962"/>
                </a:lnTo>
                <a:lnTo>
                  <a:pt x="917" y="962"/>
                </a:lnTo>
                <a:lnTo>
                  <a:pt x="917" y="959"/>
                </a:lnTo>
                <a:lnTo>
                  <a:pt x="922" y="959"/>
                </a:lnTo>
                <a:lnTo>
                  <a:pt x="922" y="956"/>
                </a:lnTo>
                <a:lnTo>
                  <a:pt x="922" y="956"/>
                </a:lnTo>
                <a:lnTo>
                  <a:pt x="922" y="956"/>
                </a:lnTo>
                <a:lnTo>
                  <a:pt x="930" y="956"/>
                </a:lnTo>
                <a:lnTo>
                  <a:pt x="930" y="953"/>
                </a:lnTo>
                <a:lnTo>
                  <a:pt x="933" y="953"/>
                </a:lnTo>
                <a:lnTo>
                  <a:pt x="933" y="951"/>
                </a:lnTo>
                <a:lnTo>
                  <a:pt x="933" y="951"/>
                </a:lnTo>
                <a:lnTo>
                  <a:pt x="933" y="948"/>
                </a:lnTo>
                <a:lnTo>
                  <a:pt x="938" y="948"/>
                </a:lnTo>
                <a:lnTo>
                  <a:pt x="938" y="948"/>
                </a:lnTo>
                <a:lnTo>
                  <a:pt x="938" y="948"/>
                </a:lnTo>
                <a:lnTo>
                  <a:pt x="938" y="945"/>
                </a:lnTo>
                <a:lnTo>
                  <a:pt x="952" y="945"/>
                </a:lnTo>
                <a:lnTo>
                  <a:pt x="952" y="943"/>
                </a:lnTo>
                <a:lnTo>
                  <a:pt x="954" y="943"/>
                </a:lnTo>
                <a:lnTo>
                  <a:pt x="954" y="943"/>
                </a:lnTo>
                <a:lnTo>
                  <a:pt x="954" y="943"/>
                </a:lnTo>
                <a:lnTo>
                  <a:pt x="954" y="940"/>
                </a:lnTo>
                <a:lnTo>
                  <a:pt x="957" y="940"/>
                </a:lnTo>
                <a:lnTo>
                  <a:pt x="957" y="935"/>
                </a:lnTo>
                <a:lnTo>
                  <a:pt x="963" y="935"/>
                </a:lnTo>
                <a:lnTo>
                  <a:pt x="963" y="935"/>
                </a:lnTo>
                <a:lnTo>
                  <a:pt x="976" y="935"/>
                </a:lnTo>
                <a:lnTo>
                  <a:pt x="976" y="932"/>
                </a:lnTo>
                <a:lnTo>
                  <a:pt x="979" y="932"/>
                </a:lnTo>
                <a:lnTo>
                  <a:pt x="979" y="929"/>
                </a:lnTo>
                <a:lnTo>
                  <a:pt x="979" y="929"/>
                </a:lnTo>
                <a:lnTo>
                  <a:pt x="979" y="926"/>
                </a:lnTo>
                <a:lnTo>
                  <a:pt x="981" y="926"/>
                </a:lnTo>
                <a:lnTo>
                  <a:pt x="981" y="921"/>
                </a:lnTo>
                <a:lnTo>
                  <a:pt x="984" y="921"/>
                </a:lnTo>
                <a:lnTo>
                  <a:pt x="984" y="918"/>
                </a:lnTo>
                <a:lnTo>
                  <a:pt x="987" y="918"/>
                </a:lnTo>
                <a:lnTo>
                  <a:pt x="987" y="918"/>
                </a:lnTo>
                <a:lnTo>
                  <a:pt x="989" y="918"/>
                </a:lnTo>
                <a:lnTo>
                  <a:pt x="989" y="916"/>
                </a:lnTo>
                <a:lnTo>
                  <a:pt x="992" y="916"/>
                </a:lnTo>
                <a:lnTo>
                  <a:pt x="992" y="913"/>
                </a:lnTo>
                <a:lnTo>
                  <a:pt x="1000" y="913"/>
                </a:lnTo>
                <a:lnTo>
                  <a:pt x="1000" y="910"/>
                </a:lnTo>
                <a:lnTo>
                  <a:pt x="1000" y="910"/>
                </a:lnTo>
                <a:lnTo>
                  <a:pt x="1000" y="910"/>
                </a:lnTo>
                <a:lnTo>
                  <a:pt x="1006" y="910"/>
                </a:lnTo>
                <a:lnTo>
                  <a:pt x="1006" y="908"/>
                </a:lnTo>
                <a:lnTo>
                  <a:pt x="1014" y="908"/>
                </a:lnTo>
                <a:lnTo>
                  <a:pt x="1014" y="905"/>
                </a:lnTo>
                <a:lnTo>
                  <a:pt x="1016" y="905"/>
                </a:lnTo>
                <a:lnTo>
                  <a:pt x="1016" y="902"/>
                </a:lnTo>
                <a:lnTo>
                  <a:pt x="1022" y="902"/>
                </a:lnTo>
                <a:lnTo>
                  <a:pt x="1022" y="897"/>
                </a:lnTo>
                <a:lnTo>
                  <a:pt x="1025" y="897"/>
                </a:lnTo>
                <a:lnTo>
                  <a:pt x="1025" y="894"/>
                </a:lnTo>
                <a:lnTo>
                  <a:pt x="1030" y="894"/>
                </a:lnTo>
                <a:lnTo>
                  <a:pt x="1030" y="891"/>
                </a:lnTo>
                <a:lnTo>
                  <a:pt x="1035" y="891"/>
                </a:lnTo>
                <a:lnTo>
                  <a:pt x="1035" y="889"/>
                </a:lnTo>
                <a:lnTo>
                  <a:pt x="1041" y="889"/>
                </a:lnTo>
                <a:lnTo>
                  <a:pt x="1041" y="886"/>
                </a:lnTo>
                <a:lnTo>
                  <a:pt x="1043" y="886"/>
                </a:lnTo>
                <a:lnTo>
                  <a:pt x="1043" y="886"/>
                </a:lnTo>
                <a:lnTo>
                  <a:pt x="1046" y="886"/>
                </a:lnTo>
                <a:lnTo>
                  <a:pt x="1046" y="883"/>
                </a:lnTo>
                <a:lnTo>
                  <a:pt x="1057" y="883"/>
                </a:lnTo>
                <a:lnTo>
                  <a:pt x="1057" y="881"/>
                </a:lnTo>
                <a:lnTo>
                  <a:pt x="1057" y="881"/>
                </a:lnTo>
                <a:lnTo>
                  <a:pt x="1057" y="878"/>
                </a:lnTo>
                <a:lnTo>
                  <a:pt x="1062" y="878"/>
                </a:lnTo>
                <a:lnTo>
                  <a:pt x="1062" y="878"/>
                </a:lnTo>
                <a:lnTo>
                  <a:pt x="1065" y="878"/>
                </a:lnTo>
                <a:lnTo>
                  <a:pt x="1065" y="875"/>
                </a:lnTo>
                <a:lnTo>
                  <a:pt x="1068" y="875"/>
                </a:lnTo>
                <a:lnTo>
                  <a:pt x="1068" y="872"/>
                </a:lnTo>
                <a:lnTo>
                  <a:pt x="1073" y="872"/>
                </a:lnTo>
                <a:lnTo>
                  <a:pt x="1073" y="870"/>
                </a:lnTo>
                <a:lnTo>
                  <a:pt x="1073" y="870"/>
                </a:lnTo>
                <a:lnTo>
                  <a:pt x="1073" y="870"/>
                </a:lnTo>
                <a:lnTo>
                  <a:pt x="1076" y="870"/>
                </a:lnTo>
                <a:lnTo>
                  <a:pt x="1076" y="867"/>
                </a:lnTo>
                <a:lnTo>
                  <a:pt x="1078" y="867"/>
                </a:lnTo>
                <a:lnTo>
                  <a:pt x="1078" y="862"/>
                </a:lnTo>
                <a:lnTo>
                  <a:pt x="1081" y="862"/>
                </a:lnTo>
                <a:lnTo>
                  <a:pt x="1081" y="862"/>
                </a:lnTo>
                <a:lnTo>
                  <a:pt x="1081" y="862"/>
                </a:lnTo>
                <a:lnTo>
                  <a:pt x="1081" y="859"/>
                </a:lnTo>
                <a:lnTo>
                  <a:pt x="1081" y="859"/>
                </a:lnTo>
                <a:lnTo>
                  <a:pt x="1081" y="856"/>
                </a:lnTo>
                <a:lnTo>
                  <a:pt x="1084" y="856"/>
                </a:lnTo>
                <a:lnTo>
                  <a:pt x="1084" y="854"/>
                </a:lnTo>
                <a:lnTo>
                  <a:pt x="1103" y="854"/>
                </a:lnTo>
                <a:lnTo>
                  <a:pt x="1103" y="854"/>
                </a:lnTo>
                <a:lnTo>
                  <a:pt x="1108" y="854"/>
                </a:lnTo>
                <a:lnTo>
                  <a:pt x="1108" y="851"/>
                </a:lnTo>
                <a:lnTo>
                  <a:pt x="1108" y="851"/>
                </a:lnTo>
                <a:lnTo>
                  <a:pt x="1108" y="848"/>
                </a:lnTo>
                <a:lnTo>
                  <a:pt x="1116" y="848"/>
                </a:lnTo>
                <a:lnTo>
                  <a:pt x="1116" y="845"/>
                </a:lnTo>
                <a:lnTo>
                  <a:pt x="1116" y="845"/>
                </a:lnTo>
                <a:lnTo>
                  <a:pt x="1116" y="845"/>
                </a:lnTo>
                <a:lnTo>
                  <a:pt x="1124" y="845"/>
                </a:lnTo>
                <a:lnTo>
                  <a:pt x="1124" y="843"/>
                </a:lnTo>
                <a:lnTo>
                  <a:pt x="1130" y="843"/>
                </a:lnTo>
                <a:lnTo>
                  <a:pt x="1130" y="837"/>
                </a:lnTo>
                <a:lnTo>
                  <a:pt x="1130" y="837"/>
                </a:lnTo>
                <a:lnTo>
                  <a:pt x="1130" y="837"/>
                </a:lnTo>
                <a:lnTo>
                  <a:pt x="1135" y="837"/>
                </a:lnTo>
                <a:lnTo>
                  <a:pt x="1135" y="835"/>
                </a:lnTo>
                <a:lnTo>
                  <a:pt x="1138" y="835"/>
                </a:lnTo>
                <a:lnTo>
                  <a:pt x="1138" y="832"/>
                </a:lnTo>
                <a:lnTo>
                  <a:pt x="1141" y="832"/>
                </a:lnTo>
                <a:lnTo>
                  <a:pt x="1141" y="829"/>
                </a:lnTo>
                <a:lnTo>
                  <a:pt x="1151" y="829"/>
                </a:lnTo>
                <a:lnTo>
                  <a:pt x="1151" y="827"/>
                </a:lnTo>
                <a:lnTo>
                  <a:pt x="1154" y="827"/>
                </a:lnTo>
                <a:lnTo>
                  <a:pt x="1154" y="827"/>
                </a:lnTo>
                <a:lnTo>
                  <a:pt x="1159" y="827"/>
                </a:lnTo>
                <a:lnTo>
                  <a:pt x="1159" y="824"/>
                </a:lnTo>
                <a:lnTo>
                  <a:pt x="1162" y="824"/>
                </a:lnTo>
                <a:lnTo>
                  <a:pt x="1162" y="818"/>
                </a:lnTo>
                <a:lnTo>
                  <a:pt x="1165" y="818"/>
                </a:lnTo>
                <a:lnTo>
                  <a:pt x="1165" y="818"/>
                </a:lnTo>
                <a:lnTo>
                  <a:pt x="1167" y="818"/>
                </a:lnTo>
                <a:lnTo>
                  <a:pt x="1167" y="816"/>
                </a:lnTo>
                <a:lnTo>
                  <a:pt x="1167" y="816"/>
                </a:lnTo>
                <a:lnTo>
                  <a:pt x="1167" y="813"/>
                </a:lnTo>
                <a:lnTo>
                  <a:pt x="1170" y="813"/>
                </a:lnTo>
                <a:lnTo>
                  <a:pt x="1170" y="810"/>
                </a:lnTo>
                <a:lnTo>
                  <a:pt x="1176" y="810"/>
                </a:lnTo>
                <a:lnTo>
                  <a:pt x="1176" y="810"/>
                </a:lnTo>
                <a:lnTo>
                  <a:pt x="1181" y="810"/>
                </a:lnTo>
                <a:lnTo>
                  <a:pt x="1181" y="808"/>
                </a:lnTo>
                <a:lnTo>
                  <a:pt x="1186" y="808"/>
                </a:lnTo>
                <a:lnTo>
                  <a:pt x="1186" y="805"/>
                </a:lnTo>
                <a:lnTo>
                  <a:pt x="1189" y="805"/>
                </a:lnTo>
                <a:lnTo>
                  <a:pt x="1189" y="802"/>
                </a:lnTo>
                <a:lnTo>
                  <a:pt x="1194" y="802"/>
                </a:lnTo>
                <a:lnTo>
                  <a:pt x="1194" y="800"/>
                </a:lnTo>
                <a:lnTo>
                  <a:pt x="1197" y="800"/>
                </a:lnTo>
                <a:lnTo>
                  <a:pt x="1197" y="800"/>
                </a:lnTo>
                <a:lnTo>
                  <a:pt x="1205" y="800"/>
                </a:lnTo>
                <a:lnTo>
                  <a:pt x="1205" y="797"/>
                </a:lnTo>
                <a:lnTo>
                  <a:pt x="1205" y="797"/>
                </a:lnTo>
                <a:lnTo>
                  <a:pt x="1205" y="794"/>
                </a:lnTo>
                <a:lnTo>
                  <a:pt x="1211" y="794"/>
                </a:lnTo>
                <a:lnTo>
                  <a:pt x="1211" y="791"/>
                </a:lnTo>
                <a:lnTo>
                  <a:pt x="1213" y="791"/>
                </a:lnTo>
                <a:lnTo>
                  <a:pt x="1213" y="789"/>
                </a:lnTo>
                <a:lnTo>
                  <a:pt x="1213" y="789"/>
                </a:lnTo>
                <a:lnTo>
                  <a:pt x="1213" y="786"/>
                </a:lnTo>
                <a:lnTo>
                  <a:pt x="1216" y="786"/>
                </a:lnTo>
                <a:lnTo>
                  <a:pt x="1216" y="783"/>
                </a:lnTo>
                <a:lnTo>
                  <a:pt x="1229" y="783"/>
                </a:lnTo>
                <a:lnTo>
                  <a:pt x="1229" y="781"/>
                </a:lnTo>
                <a:lnTo>
                  <a:pt x="1232" y="781"/>
                </a:lnTo>
                <a:lnTo>
                  <a:pt x="1232" y="781"/>
                </a:lnTo>
                <a:lnTo>
                  <a:pt x="1238" y="781"/>
                </a:lnTo>
                <a:lnTo>
                  <a:pt x="1238" y="775"/>
                </a:lnTo>
                <a:lnTo>
                  <a:pt x="1254" y="775"/>
                </a:lnTo>
                <a:lnTo>
                  <a:pt x="1254" y="773"/>
                </a:lnTo>
                <a:lnTo>
                  <a:pt x="1256" y="773"/>
                </a:lnTo>
                <a:lnTo>
                  <a:pt x="1256" y="770"/>
                </a:lnTo>
                <a:lnTo>
                  <a:pt x="1262" y="770"/>
                </a:lnTo>
                <a:lnTo>
                  <a:pt x="1262" y="767"/>
                </a:lnTo>
                <a:lnTo>
                  <a:pt x="1265" y="767"/>
                </a:lnTo>
                <a:lnTo>
                  <a:pt x="1265" y="764"/>
                </a:lnTo>
                <a:lnTo>
                  <a:pt x="1281" y="764"/>
                </a:lnTo>
                <a:lnTo>
                  <a:pt x="1281" y="762"/>
                </a:lnTo>
                <a:lnTo>
                  <a:pt x="1281" y="762"/>
                </a:lnTo>
                <a:lnTo>
                  <a:pt x="1281" y="762"/>
                </a:lnTo>
                <a:lnTo>
                  <a:pt x="1283" y="762"/>
                </a:lnTo>
                <a:lnTo>
                  <a:pt x="1283" y="751"/>
                </a:lnTo>
                <a:lnTo>
                  <a:pt x="1286" y="751"/>
                </a:lnTo>
                <a:lnTo>
                  <a:pt x="1286" y="751"/>
                </a:lnTo>
                <a:lnTo>
                  <a:pt x="1292" y="751"/>
                </a:lnTo>
                <a:lnTo>
                  <a:pt x="1292" y="748"/>
                </a:lnTo>
                <a:lnTo>
                  <a:pt x="1292" y="748"/>
                </a:lnTo>
                <a:lnTo>
                  <a:pt x="1292" y="746"/>
                </a:lnTo>
                <a:lnTo>
                  <a:pt x="1297" y="746"/>
                </a:lnTo>
                <a:lnTo>
                  <a:pt x="1297" y="743"/>
                </a:lnTo>
                <a:lnTo>
                  <a:pt x="1305" y="743"/>
                </a:lnTo>
                <a:lnTo>
                  <a:pt x="1305" y="743"/>
                </a:lnTo>
                <a:lnTo>
                  <a:pt x="1308" y="743"/>
                </a:lnTo>
                <a:lnTo>
                  <a:pt x="1308" y="740"/>
                </a:lnTo>
                <a:lnTo>
                  <a:pt x="1310" y="740"/>
                </a:lnTo>
                <a:lnTo>
                  <a:pt x="1310" y="737"/>
                </a:lnTo>
                <a:lnTo>
                  <a:pt x="1321" y="737"/>
                </a:lnTo>
                <a:lnTo>
                  <a:pt x="1321" y="732"/>
                </a:lnTo>
                <a:lnTo>
                  <a:pt x="1324" y="732"/>
                </a:lnTo>
                <a:lnTo>
                  <a:pt x="1324" y="729"/>
                </a:lnTo>
                <a:lnTo>
                  <a:pt x="1324" y="729"/>
                </a:lnTo>
                <a:lnTo>
                  <a:pt x="1324" y="724"/>
                </a:lnTo>
                <a:lnTo>
                  <a:pt x="1327" y="724"/>
                </a:lnTo>
                <a:lnTo>
                  <a:pt x="1327" y="721"/>
                </a:lnTo>
                <a:lnTo>
                  <a:pt x="1332" y="721"/>
                </a:lnTo>
                <a:lnTo>
                  <a:pt x="1332" y="721"/>
                </a:lnTo>
                <a:lnTo>
                  <a:pt x="1337" y="721"/>
                </a:lnTo>
                <a:lnTo>
                  <a:pt x="1337" y="716"/>
                </a:lnTo>
                <a:lnTo>
                  <a:pt x="1337" y="716"/>
                </a:lnTo>
                <a:lnTo>
                  <a:pt x="1337" y="713"/>
                </a:lnTo>
                <a:lnTo>
                  <a:pt x="1340" y="713"/>
                </a:lnTo>
                <a:lnTo>
                  <a:pt x="1340" y="711"/>
                </a:lnTo>
                <a:lnTo>
                  <a:pt x="1345" y="711"/>
                </a:lnTo>
                <a:lnTo>
                  <a:pt x="1345" y="708"/>
                </a:lnTo>
                <a:lnTo>
                  <a:pt x="1348" y="708"/>
                </a:lnTo>
                <a:lnTo>
                  <a:pt x="1348" y="705"/>
                </a:lnTo>
                <a:lnTo>
                  <a:pt x="1351" y="705"/>
                </a:lnTo>
                <a:lnTo>
                  <a:pt x="1351" y="702"/>
                </a:lnTo>
                <a:lnTo>
                  <a:pt x="1354" y="702"/>
                </a:lnTo>
                <a:lnTo>
                  <a:pt x="1354" y="700"/>
                </a:lnTo>
                <a:lnTo>
                  <a:pt x="1356" y="700"/>
                </a:lnTo>
                <a:lnTo>
                  <a:pt x="1356" y="697"/>
                </a:lnTo>
                <a:lnTo>
                  <a:pt x="1359" y="697"/>
                </a:lnTo>
                <a:lnTo>
                  <a:pt x="1359" y="694"/>
                </a:lnTo>
                <a:lnTo>
                  <a:pt x="1362" y="694"/>
                </a:lnTo>
                <a:lnTo>
                  <a:pt x="1362" y="689"/>
                </a:lnTo>
                <a:lnTo>
                  <a:pt x="1364" y="689"/>
                </a:lnTo>
                <a:lnTo>
                  <a:pt x="1364" y="686"/>
                </a:lnTo>
                <a:lnTo>
                  <a:pt x="1370" y="686"/>
                </a:lnTo>
                <a:lnTo>
                  <a:pt x="1370" y="684"/>
                </a:lnTo>
                <a:lnTo>
                  <a:pt x="1372" y="684"/>
                </a:lnTo>
                <a:lnTo>
                  <a:pt x="1372" y="681"/>
                </a:lnTo>
                <a:lnTo>
                  <a:pt x="1375" y="681"/>
                </a:lnTo>
                <a:lnTo>
                  <a:pt x="1375" y="678"/>
                </a:lnTo>
                <a:lnTo>
                  <a:pt x="1381" y="678"/>
                </a:lnTo>
                <a:lnTo>
                  <a:pt x="1381" y="675"/>
                </a:lnTo>
                <a:lnTo>
                  <a:pt x="1381" y="675"/>
                </a:lnTo>
                <a:lnTo>
                  <a:pt x="1381" y="675"/>
                </a:lnTo>
                <a:lnTo>
                  <a:pt x="1383" y="675"/>
                </a:lnTo>
                <a:lnTo>
                  <a:pt x="1383" y="670"/>
                </a:lnTo>
                <a:lnTo>
                  <a:pt x="1386" y="670"/>
                </a:lnTo>
                <a:lnTo>
                  <a:pt x="1386" y="662"/>
                </a:lnTo>
                <a:lnTo>
                  <a:pt x="1391" y="662"/>
                </a:lnTo>
                <a:lnTo>
                  <a:pt x="1391" y="662"/>
                </a:lnTo>
                <a:lnTo>
                  <a:pt x="1405" y="662"/>
                </a:lnTo>
                <a:lnTo>
                  <a:pt x="1405" y="659"/>
                </a:lnTo>
                <a:lnTo>
                  <a:pt x="1407" y="659"/>
                </a:lnTo>
                <a:lnTo>
                  <a:pt x="1407" y="657"/>
                </a:lnTo>
                <a:lnTo>
                  <a:pt x="1410" y="657"/>
                </a:lnTo>
                <a:lnTo>
                  <a:pt x="1410" y="654"/>
                </a:lnTo>
                <a:lnTo>
                  <a:pt x="1424" y="654"/>
                </a:lnTo>
                <a:lnTo>
                  <a:pt x="1424" y="651"/>
                </a:lnTo>
                <a:lnTo>
                  <a:pt x="1429" y="651"/>
                </a:lnTo>
                <a:lnTo>
                  <a:pt x="1429" y="651"/>
                </a:lnTo>
                <a:lnTo>
                  <a:pt x="1437" y="651"/>
                </a:lnTo>
                <a:lnTo>
                  <a:pt x="1437" y="648"/>
                </a:lnTo>
                <a:lnTo>
                  <a:pt x="1443" y="648"/>
                </a:lnTo>
                <a:lnTo>
                  <a:pt x="1443" y="646"/>
                </a:lnTo>
                <a:lnTo>
                  <a:pt x="1448" y="646"/>
                </a:lnTo>
                <a:lnTo>
                  <a:pt x="1448" y="643"/>
                </a:lnTo>
                <a:lnTo>
                  <a:pt x="1456" y="643"/>
                </a:lnTo>
                <a:lnTo>
                  <a:pt x="1456" y="640"/>
                </a:lnTo>
                <a:lnTo>
                  <a:pt x="1461" y="640"/>
                </a:lnTo>
                <a:lnTo>
                  <a:pt x="1461" y="638"/>
                </a:lnTo>
                <a:lnTo>
                  <a:pt x="1464" y="638"/>
                </a:lnTo>
                <a:lnTo>
                  <a:pt x="1464" y="638"/>
                </a:lnTo>
                <a:lnTo>
                  <a:pt x="1470" y="638"/>
                </a:lnTo>
                <a:lnTo>
                  <a:pt x="1470" y="635"/>
                </a:lnTo>
                <a:lnTo>
                  <a:pt x="1483" y="635"/>
                </a:lnTo>
                <a:lnTo>
                  <a:pt x="1483" y="632"/>
                </a:lnTo>
                <a:lnTo>
                  <a:pt x="1486" y="632"/>
                </a:lnTo>
                <a:lnTo>
                  <a:pt x="1486" y="630"/>
                </a:lnTo>
                <a:lnTo>
                  <a:pt x="1494" y="630"/>
                </a:lnTo>
                <a:lnTo>
                  <a:pt x="1494" y="627"/>
                </a:lnTo>
                <a:lnTo>
                  <a:pt x="1496" y="627"/>
                </a:lnTo>
                <a:lnTo>
                  <a:pt x="1496" y="624"/>
                </a:lnTo>
                <a:lnTo>
                  <a:pt x="1502" y="624"/>
                </a:lnTo>
                <a:lnTo>
                  <a:pt x="1502" y="624"/>
                </a:lnTo>
                <a:lnTo>
                  <a:pt x="1505" y="624"/>
                </a:lnTo>
                <a:lnTo>
                  <a:pt x="1505" y="621"/>
                </a:lnTo>
                <a:lnTo>
                  <a:pt x="1513" y="621"/>
                </a:lnTo>
                <a:lnTo>
                  <a:pt x="1513" y="619"/>
                </a:lnTo>
                <a:lnTo>
                  <a:pt x="1518" y="619"/>
                </a:lnTo>
                <a:lnTo>
                  <a:pt x="1518" y="616"/>
                </a:lnTo>
                <a:lnTo>
                  <a:pt x="1523" y="616"/>
                </a:lnTo>
                <a:lnTo>
                  <a:pt x="1523" y="613"/>
                </a:lnTo>
                <a:lnTo>
                  <a:pt x="1526" y="613"/>
                </a:lnTo>
                <a:lnTo>
                  <a:pt x="1526" y="611"/>
                </a:lnTo>
                <a:lnTo>
                  <a:pt x="1534" y="611"/>
                </a:lnTo>
                <a:lnTo>
                  <a:pt x="1534" y="608"/>
                </a:lnTo>
                <a:lnTo>
                  <a:pt x="1540" y="608"/>
                </a:lnTo>
                <a:lnTo>
                  <a:pt x="1540" y="608"/>
                </a:lnTo>
                <a:lnTo>
                  <a:pt x="1545" y="608"/>
                </a:lnTo>
                <a:lnTo>
                  <a:pt x="1545" y="605"/>
                </a:lnTo>
                <a:lnTo>
                  <a:pt x="1548" y="605"/>
                </a:lnTo>
                <a:lnTo>
                  <a:pt x="1548" y="603"/>
                </a:lnTo>
                <a:lnTo>
                  <a:pt x="1553" y="603"/>
                </a:lnTo>
                <a:lnTo>
                  <a:pt x="1553" y="600"/>
                </a:lnTo>
                <a:lnTo>
                  <a:pt x="1556" y="600"/>
                </a:lnTo>
                <a:lnTo>
                  <a:pt x="1556" y="594"/>
                </a:lnTo>
                <a:lnTo>
                  <a:pt x="1556" y="594"/>
                </a:lnTo>
                <a:lnTo>
                  <a:pt x="1556" y="594"/>
                </a:lnTo>
                <a:lnTo>
                  <a:pt x="1564" y="594"/>
                </a:lnTo>
                <a:lnTo>
                  <a:pt x="1564" y="592"/>
                </a:lnTo>
                <a:lnTo>
                  <a:pt x="1567" y="592"/>
                </a:lnTo>
                <a:lnTo>
                  <a:pt x="1567" y="589"/>
                </a:lnTo>
                <a:lnTo>
                  <a:pt x="1580" y="589"/>
                </a:lnTo>
                <a:lnTo>
                  <a:pt x="1580" y="586"/>
                </a:lnTo>
                <a:lnTo>
                  <a:pt x="1588" y="586"/>
                </a:lnTo>
                <a:lnTo>
                  <a:pt x="1588" y="584"/>
                </a:lnTo>
                <a:lnTo>
                  <a:pt x="1591" y="584"/>
                </a:lnTo>
                <a:lnTo>
                  <a:pt x="1591" y="581"/>
                </a:lnTo>
                <a:lnTo>
                  <a:pt x="1594" y="581"/>
                </a:lnTo>
                <a:lnTo>
                  <a:pt x="1594" y="578"/>
                </a:lnTo>
                <a:lnTo>
                  <a:pt x="1604" y="578"/>
                </a:lnTo>
                <a:lnTo>
                  <a:pt x="1604" y="578"/>
                </a:lnTo>
                <a:lnTo>
                  <a:pt x="1612" y="578"/>
                </a:lnTo>
                <a:lnTo>
                  <a:pt x="1612" y="576"/>
                </a:lnTo>
                <a:lnTo>
                  <a:pt x="1615" y="576"/>
                </a:lnTo>
                <a:lnTo>
                  <a:pt x="1615" y="573"/>
                </a:lnTo>
                <a:lnTo>
                  <a:pt x="1615" y="573"/>
                </a:lnTo>
                <a:lnTo>
                  <a:pt x="1615" y="570"/>
                </a:lnTo>
                <a:lnTo>
                  <a:pt x="1618" y="570"/>
                </a:lnTo>
                <a:lnTo>
                  <a:pt x="1618" y="567"/>
                </a:lnTo>
                <a:lnTo>
                  <a:pt x="1618" y="567"/>
                </a:lnTo>
                <a:lnTo>
                  <a:pt x="1618" y="565"/>
                </a:lnTo>
                <a:lnTo>
                  <a:pt x="1621" y="565"/>
                </a:lnTo>
                <a:lnTo>
                  <a:pt x="1621" y="562"/>
                </a:lnTo>
                <a:lnTo>
                  <a:pt x="1626" y="562"/>
                </a:lnTo>
                <a:lnTo>
                  <a:pt x="1626" y="562"/>
                </a:lnTo>
                <a:lnTo>
                  <a:pt x="1634" y="562"/>
                </a:lnTo>
                <a:lnTo>
                  <a:pt x="1634" y="559"/>
                </a:lnTo>
                <a:lnTo>
                  <a:pt x="1634" y="559"/>
                </a:lnTo>
                <a:lnTo>
                  <a:pt x="1634" y="557"/>
                </a:lnTo>
                <a:lnTo>
                  <a:pt x="1645" y="557"/>
                </a:lnTo>
                <a:lnTo>
                  <a:pt x="1645" y="554"/>
                </a:lnTo>
                <a:lnTo>
                  <a:pt x="1645" y="554"/>
                </a:lnTo>
                <a:lnTo>
                  <a:pt x="1645" y="551"/>
                </a:lnTo>
                <a:lnTo>
                  <a:pt x="1648" y="551"/>
                </a:lnTo>
                <a:lnTo>
                  <a:pt x="1648" y="549"/>
                </a:lnTo>
                <a:lnTo>
                  <a:pt x="1648" y="549"/>
                </a:lnTo>
                <a:lnTo>
                  <a:pt x="1648" y="546"/>
                </a:lnTo>
                <a:lnTo>
                  <a:pt x="1650" y="546"/>
                </a:lnTo>
                <a:lnTo>
                  <a:pt x="1650" y="546"/>
                </a:lnTo>
                <a:lnTo>
                  <a:pt x="1653" y="546"/>
                </a:lnTo>
                <a:lnTo>
                  <a:pt x="1653" y="543"/>
                </a:lnTo>
                <a:lnTo>
                  <a:pt x="1658" y="543"/>
                </a:lnTo>
                <a:lnTo>
                  <a:pt x="1658" y="540"/>
                </a:lnTo>
                <a:lnTo>
                  <a:pt x="1661" y="540"/>
                </a:lnTo>
                <a:lnTo>
                  <a:pt x="1661" y="538"/>
                </a:lnTo>
                <a:lnTo>
                  <a:pt x="1666" y="538"/>
                </a:lnTo>
                <a:lnTo>
                  <a:pt x="1666" y="535"/>
                </a:lnTo>
                <a:lnTo>
                  <a:pt x="1669" y="535"/>
                </a:lnTo>
                <a:lnTo>
                  <a:pt x="1669" y="532"/>
                </a:lnTo>
                <a:lnTo>
                  <a:pt x="1674" y="532"/>
                </a:lnTo>
                <a:lnTo>
                  <a:pt x="1674" y="530"/>
                </a:lnTo>
                <a:lnTo>
                  <a:pt x="1683" y="530"/>
                </a:lnTo>
                <a:lnTo>
                  <a:pt x="1683" y="527"/>
                </a:lnTo>
                <a:lnTo>
                  <a:pt x="1683" y="527"/>
                </a:lnTo>
                <a:lnTo>
                  <a:pt x="1683" y="527"/>
                </a:lnTo>
                <a:lnTo>
                  <a:pt x="1685" y="527"/>
                </a:lnTo>
                <a:lnTo>
                  <a:pt x="1685" y="524"/>
                </a:lnTo>
                <a:lnTo>
                  <a:pt x="1688" y="524"/>
                </a:lnTo>
                <a:lnTo>
                  <a:pt x="1688" y="522"/>
                </a:lnTo>
                <a:lnTo>
                  <a:pt x="1688" y="522"/>
                </a:lnTo>
                <a:lnTo>
                  <a:pt x="1688" y="519"/>
                </a:lnTo>
                <a:lnTo>
                  <a:pt x="1693" y="519"/>
                </a:lnTo>
                <a:lnTo>
                  <a:pt x="1693" y="516"/>
                </a:lnTo>
                <a:lnTo>
                  <a:pt x="1693" y="516"/>
                </a:lnTo>
                <a:lnTo>
                  <a:pt x="1693" y="513"/>
                </a:lnTo>
                <a:lnTo>
                  <a:pt x="1696" y="513"/>
                </a:lnTo>
                <a:lnTo>
                  <a:pt x="1696" y="511"/>
                </a:lnTo>
                <a:lnTo>
                  <a:pt x="1699" y="511"/>
                </a:lnTo>
                <a:lnTo>
                  <a:pt x="1699" y="508"/>
                </a:lnTo>
                <a:lnTo>
                  <a:pt x="1701" y="508"/>
                </a:lnTo>
                <a:lnTo>
                  <a:pt x="1701" y="503"/>
                </a:lnTo>
                <a:lnTo>
                  <a:pt x="1710" y="503"/>
                </a:lnTo>
                <a:lnTo>
                  <a:pt x="1710" y="500"/>
                </a:lnTo>
                <a:lnTo>
                  <a:pt x="1710" y="500"/>
                </a:lnTo>
                <a:lnTo>
                  <a:pt x="1710" y="497"/>
                </a:lnTo>
                <a:lnTo>
                  <a:pt x="1712" y="497"/>
                </a:lnTo>
                <a:lnTo>
                  <a:pt x="1712" y="495"/>
                </a:lnTo>
                <a:lnTo>
                  <a:pt x="1712" y="495"/>
                </a:lnTo>
                <a:lnTo>
                  <a:pt x="1712" y="492"/>
                </a:lnTo>
                <a:lnTo>
                  <a:pt x="1715" y="492"/>
                </a:lnTo>
                <a:lnTo>
                  <a:pt x="1715" y="489"/>
                </a:lnTo>
                <a:lnTo>
                  <a:pt x="1718" y="489"/>
                </a:lnTo>
                <a:lnTo>
                  <a:pt x="1718" y="489"/>
                </a:lnTo>
                <a:lnTo>
                  <a:pt x="1726" y="489"/>
                </a:lnTo>
                <a:lnTo>
                  <a:pt x="1726" y="486"/>
                </a:lnTo>
                <a:lnTo>
                  <a:pt x="1728" y="486"/>
                </a:lnTo>
                <a:lnTo>
                  <a:pt x="1728" y="484"/>
                </a:lnTo>
                <a:lnTo>
                  <a:pt x="1728" y="484"/>
                </a:lnTo>
                <a:lnTo>
                  <a:pt x="1728" y="481"/>
                </a:lnTo>
                <a:lnTo>
                  <a:pt x="1737" y="481"/>
                </a:lnTo>
                <a:lnTo>
                  <a:pt x="1737" y="478"/>
                </a:lnTo>
                <a:lnTo>
                  <a:pt x="1742" y="478"/>
                </a:lnTo>
                <a:lnTo>
                  <a:pt x="1742" y="476"/>
                </a:lnTo>
                <a:lnTo>
                  <a:pt x="1742" y="476"/>
                </a:lnTo>
                <a:lnTo>
                  <a:pt x="1742" y="473"/>
                </a:lnTo>
                <a:lnTo>
                  <a:pt x="1758" y="473"/>
                </a:lnTo>
                <a:lnTo>
                  <a:pt x="1758" y="470"/>
                </a:lnTo>
                <a:lnTo>
                  <a:pt x="1766" y="470"/>
                </a:lnTo>
                <a:lnTo>
                  <a:pt x="1766" y="468"/>
                </a:lnTo>
                <a:lnTo>
                  <a:pt x="1769" y="468"/>
                </a:lnTo>
                <a:lnTo>
                  <a:pt x="1769" y="465"/>
                </a:lnTo>
                <a:lnTo>
                  <a:pt x="1772" y="465"/>
                </a:lnTo>
                <a:lnTo>
                  <a:pt x="1772" y="462"/>
                </a:lnTo>
                <a:lnTo>
                  <a:pt x="1782" y="462"/>
                </a:lnTo>
                <a:lnTo>
                  <a:pt x="1782" y="459"/>
                </a:lnTo>
                <a:lnTo>
                  <a:pt x="1785" y="459"/>
                </a:lnTo>
                <a:lnTo>
                  <a:pt x="1785" y="457"/>
                </a:lnTo>
                <a:lnTo>
                  <a:pt x="1785" y="457"/>
                </a:lnTo>
                <a:lnTo>
                  <a:pt x="1785" y="454"/>
                </a:lnTo>
                <a:lnTo>
                  <a:pt x="1790" y="454"/>
                </a:lnTo>
                <a:lnTo>
                  <a:pt x="1790" y="451"/>
                </a:lnTo>
                <a:lnTo>
                  <a:pt x="1799" y="451"/>
                </a:lnTo>
                <a:lnTo>
                  <a:pt x="1799" y="449"/>
                </a:lnTo>
                <a:lnTo>
                  <a:pt x="1799" y="449"/>
                </a:lnTo>
                <a:lnTo>
                  <a:pt x="1799" y="446"/>
                </a:lnTo>
                <a:lnTo>
                  <a:pt x="1801" y="446"/>
                </a:lnTo>
                <a:lnTo>
                  <a:pt x="1801" y="443"/>
                </a:lnTo>
                <a:lnTo>
                  <a:pt x="1809" y="443"/>
                </a:lnTo>
                <a:lnTo>
                  <a:pt x="1809" y="441"/>
                </a:lnTo>
                <a:lnTo>
                  <a:pt x="1812" y="441"/>
                </a:lnTo>
                <a:lnTo>
                  <a:pt x="1812" y="438"/>
                </a:lnTo>
                <a:lnTo>
                  <a:pt x="1812" y="438"/>
                </a:lnTo>
                <a:lnTo>
                  <a:pt x="1812" y="435"/>
                </a:lnTo>
                <a:lnTo>
                  <a:pt x="1815" y="435"/>
                </a:lnTo>
                <a:lnTo>
                  <a:pt x="1815" y="432"/>
                </a:lnTo>
                <a:lnTo>
                  <a:pt x="1817" y="432"/>
                </a:lnTo>
                <a:lnTo>
                  <a:pt x="1817" y="430"/>
                </a:lnTo>
                <a:lnTo>
                  <a:pt x="1820" y="430"/>
                </a:lnTo>
                <a:lnTo>
                  <a:pt x="1820" y="427"/>
                </a:lnTo>
                <a:lnTo>
                  <a:pt x="1823" y="427"/>
                </a:lnTo>
                <a:lnTo>
                  <a:pt x="1823" y="424"/>
                </a:lnTo>
                <a:lnTo>
                  <a:pt x="1831" y="424"/>
                </a:lnTo>
                <a:lnTo>
                  <a:pt x="1831" y="422"/>
                </a:lnTo>
                <a:lnTo>
                  <a:pt x="1839" y="422"/>
                </a:lnTo>
                <a:lnTo>
                  <a:pt x="1839" y="419"/>
                </a:lnTo>
                <a:lnTo>
                  <a:pt x="1844" y="419"/>
                </a:lnTo>
                <a:lnTo>
                  <a:pt x="1844" y="416"/>
                </a:lnTo>
                <a:lnTo>
                  <a:pt x="1861" y="416"/>
                </a:lnTo>
                <a:lnTo>
                  <a:pt x="1861" y="416"/>
                </a:lnTo>
                <a:lnTo>
                  <a:pt x="1866" y="416"/>
                </a:lnTo>
                <a:lnTo>
                  <a:pt x="1866" y="414"/>
                </a:lnTo>
                <a:lnTo>
                  <a:pt x="1866" y="414"/>
                </a:lnTo>
                <a:lnTo>
                  <a:pt x="1866" y="411"/>
                </a:lnTo>
                <a:lnTo>
                  <a:pt x="1871" y="411"/>
                </a:lnTo>
                <a:lnTo>
                  <a:pt x="1871" y="408"/>
                </a:lnTo>
                <a:lnTo>
                  <a:pt x="1874" y="408"/>
                </a:lnTo>
                <a:lnTo>
                  <a:pt x="1874" y="405"/>
                </a:lnTo>
                <a:lnTo>
                  <a:pt x="1879" y="405"/>
                </a:lnTo>
                <a:lnTo>
                  <a:pt x="1879" y="403"/>
                </a:lnTo>
                <a:lnTo>
                  <a:pt x="1888" y="403"/>
                </a:lnTo>
                <a:lnTo>
                  <a:pt x="1888" y="400"/>
                </a:lnTo>
                <a:lnTo>
                  <a:pt x="1901" y="400"/>
                </a:lnTo>
                <a:lnTo>
                  <a:pt x="1901" y="397"/>
                </a:lnTo>
                <a:lnTo>
                  <a:pt x="1906" y="397"/>
                </a:lnTo>
                <a:lnTo>
                  <a:pt x="1906" y="395"/>
                </a:lnTo>
                <a:lnTo>
                  <a:pt x="1906" y="395"/>
                </a:lnTo>
                <a:lnTo>
                  <a:pt x="1906" y="392"/>
                </a:lnTo>
                <a:lnTo>
                  <a:pt x="1912" y="392"/>
                </a:lnTo>
                <a:lnTo>
                  <a:pt x="1912" y="389"/>
                </a:lnTo>
                <a:lnTo>
                  <a:pt x="1933" y="389"/>
                </a:lnTo>
                <a:lnTo>
                  <a:pt x="1933" y="387"/>
                </a:lnTo>
                <a:lnTo>
                  <a:pt x="1960" y="387"/>
                </a:lnTo>
                <a:lnTo>
                  <a:pt x="1960" y="384"/>
                </a:lnTo>
                <a:lnTo>
                  <a:pt x="1960" y="384"/>
                </a:lnTo>
                <a:lnTo>
                  <a:pt x="1960" y="381"/>
                </a:lnTo>
                <a:lnTo>
                  <a:pt x="1966" y="381"/>
                </a:lnTo>
                <a:lnTo>
                  <a:pt x="1966" y="378"/>
                </a:lnTo>
                <a:lnTo>
                  <a:pt x="1971" y="378"/>
                </a:lnTo>
                <a:lnTo>
                  <a:pt x="1971" y="376"/>
                </a:lnTo>
                <a:lnTo>
                  <a:pt x="1974" y="376"/>
                </a:lnTo>
                <a:lnTo>
                  <a:pt x="1974" y="373"/>
                </a:lnTo>
                <a:lnTo>
                  <a:pt x="1974" y="373"/>
                </a:lnTo>
                <a:lnTo>
                  <a:pt x="1974" y="368"/>
                </a:lnTo>
                <a:lnTo>
                  <a:pt x="1982" y="368"/>
                </a:lnTo>
                <a:lnTo>
                  <a:pt x="1982" y="365"/>
                </a:lnTo>
                <a:lnTo>
                  <a:pt x="1985" y="365"/>
                </a:lnTo>
                <a:lnTo>
                  <a:pt x="1985" y="362"/>
                </a:lnTo>
                <a:lnTo>
                  <a:pt x="1987" y="362"/>
                </a:lnTo>
                <a:lnTo>
                  <a:pt x="1987" y="360"/>
                </a:lnTo>
                <a:lnTo>
                  <a:pt x="1993" y="360"/>
                </a:lnTo>
                <a:lnTo>
                  <a:pt x="1993" y="357"/>
                </a:lnTo>
                <a:lnTo>
                  <a:pt x="1998" y="357"/>
                </a:lnTo>
                <a:lnTo>
                  <a:pt x="1998" y="351"/>
                </a:lnTo>
                <a:lnTo>
                  <a:pt x="2001" y="351"/>
                </a:lnTo>
                <a:lnTo>
                  <a:pt x="2001" y="351"/>
                </a:lnTo>
                <a:lnTo>
                  <a:pt x="2012" y="351"/>
                </a:lnTo>
                <a:lnTo>
                  <a:pt x="2012" y="349"/>
                </a:lnTo>
                <a:lnTo>
                  <a:pt x="2020" y="349"/>
                </a:lnTo>
                <a:lnTo>
                  <a:pt x="2020" y="346"/>
                </a:lnTo>
                <a:lnTo>
                  <a:pt x="2022" y="346"/>
                </a:lnTo>
                <a:lnTo>
                  <a:pt x="2022" y="343"/>
                </a:lnTo>
                <a:lnTo>
                  <a:pt x="2025" y="343"/>
                </a:lnTo>
                <a:lnTo>
                  <a:pt x="2025" y="338"/>
                </a:lnTo>
                <a:lnTo>
                  <a:pt x="2039" y="338"/>
                </a:lnTo>
                <a:lnTo>
                  <a:pt x="2039" y="333"/>
                </a:lnTo>
                <a:lnTo>
                  <a:pt x="2044" y="333"/>
                </a:lnTo>
                <a:lnTo>
                  <a:pt x="2044" y="330"/>
                </a:lnTo>
                <a:lnTo>
                  <a:pt x="2049" y="330"/>
                </a:lnTo>
                <a:lnTo>
                  <a:pt x="2049" y="327"/>
                </a:lnTo>
                <a:lnTo>
                  <a:pt x="2049" y="327"/>
                </a:lnTo>
                <a:lnTo>
                  <a:pt x="2049" y="324"/>
                </a:lnTo>
                <a:lnTo>
                  <a:pt x="2052" y="324"/>
                </a:lnTo>
                <a:lnTo>
                  <a:pt x="2052" y="322"/>
                </a:lnTo>
                <a:lnTo>
                  <a:pt x="2055" y="322"/>
                </a:lnTo>
                <a:lnTo>
                  <a:pt x="2055" y="319"/>
                </a:lnTo>
                <a:lnTo>
                  <a:pt x="2060" y="319"/>
                </a:lnTo>
                <a:lnTo>
                  <a:pt x="2060" y="316"/>
                </a:lnTo>
                <a:lnTo>
                  <a:pt x="2066" y="316"/>
                </a:lnTo>
                <a:lnTo>
                  <a:pt x="2066" y="314"/>
                </a:lnTo>
                <a:lnTo>
                  <a:pt x="2068" y="314"/>
                </a:lnTo>
                <a:lnTo>
                  <a:pt x="2068" y="311"/>
                </a:lnTo>
                <a:lnTo>
                  <a:pt x="2071" y="311"/>
                </a:lnTo>
                <a:lnTo>
                  <a:pt x="2071" y="308"/>
                </a:lnTo>
                <a:lnTo>
                  <a:pt x="2087" y="308"/>
                </a:lnTo>
                <a:lnTo>
                  <a:pt x="2087" y="306"/>
                </a:lnTo>
                <a:lnTo>
                  <a:pt x="2090" y="306"/>
                </a:lnTo>
                <a:lnTo>
                  <a:pt x="2090" y="303"/>
                </a:lnTo>
                <a:lnTo>
                  <a:pt x="2103" y="303"/>
                </a:lnTo>
                <a:lnTo>
                  <a:pt x="2103" y="300"/>
                </a:lnTo>
                <a:lnTo>
                  <a:pt x="2114" y="300"/>
                </a:lnTo>
                <a:lnTo>
                  <a:pt x="2114" y="297"/>
                </a:lnTo>
                <a:lnTo>
                  <a:pt x="2117" y="297"/>
                </a:lnTo>
                <a:lnTo>
                  <a:pt x="2117" y="295"/>
                </a:lnTo>
                <a:lnTo>
                  <a:pt x="2130" y="295"/>
                </a:lnTo>
                <a:lnTo>
                  <a:pt x="2130" y="292"/>
                </a:lnTo>
                <a:lnTo>
                  <a:pt x="2133" y="292"/>
                </a:lnTo>
                <a:lnTo>
                  <a:pt x="2133" y="287"/>
                </a:lnTo>
                <a:lnTo>
                  <a:pt x="2141" y="287"/>
                </a:lnTo>
                <a:lnTo>
                  <a:pt x="2141" y="281"/>
                </a:lnTo>
                <a:lnTo>
                  <a:pt x="2146" y="281"/>
                </a:lnTo>
                <a:lnTo>
                  <a:pt x="2146" y="276"/>
                </a:lnTo>
                <a:lnTo>
                  <a:pt x="2152" y="276"/>
                </a:lnTo>
                <a:lnTo>
                  <a:pt x="2152" y="273"/>
                </a:lnTo>
                <a:lnTo>
                  <a:pt x="2155" y="273"/>
                </a:lnTo>
                <a:lnTo>
                  <a:pt x="2155" y="270"/>
                </a:lnTo>
                <a:lnTo>
                  <a:pt x="2157" y="270"/>
                </a:lnTo>
                <a:lnTo>
                  <a:pt x="2157" y="268"/>
                </a:lnTo>
                <a:lnTo>
                  <a:pt x="2160" y="268"/>
                </a:lnTo>
                <a:lnTo>
                  <a:pt x="2160" y="262"/>
                </a:lnTo>
                <a:lnTo>
                  <a:pt x="2168" y="262"/>
                </a:lnTo>
                <a:lnTo>
                  <a:pt x="2168" y="260"/>
                </a:lnTo>
                <a:lnTo>
                  <a:pt x="2171" y="260"/>
                </a:lnTo>
                <a:lnTo>
                  <a:pt x="2171" y="257"/>
                </a:lnTo>
                <a:lnTo>
                  <a:pt x="2173" y="257"/>
                </a:lnTo>
                <a:lnTo>
                  <a:pt x="2173" y="254"/>
                </a:lnTo>
                <a:lnTo>
                  <a:pt x="2176" y="254"/>
                </a:lnTo>
                <a:lnTo>
                  <a:pt x="2176" y="252"/>
                </a:lnTo>
                <a:lnTo>
                  <a:pt x="2179" y="252"/>
                </a:lnTo>
                <a:lnTo>
                  <a:pt x="2179" y="249"/>
                </a:lnTo>
                <a:lnTo>
                  <a:pt x="2179" y="249"/>
                </a:lnTo>
                <a:lnTo>
                  <a:pt x="2179" y="241"/>
                </a:lnTo>
                <a:lnTo>
                  <a:pt x="2181" y="241"/>
                </a:lnTo>
                <a:lnTo>
                  <a:pt x="2181" y="238"/>
                </a:lnTo>
                <a:lnTo>
                  <a:pt x="2195" y="238"/>
                </a:lnTo>
                <a:lnTo>
                  <a:pt x="2195" y="235"/>
                </a:lnTo>
                <a:lnTo>
                  <a:pt x="2198" y="235"/>
                </a:lnTo>
                <a:lnTo>
                  <a:pt x="2198" y="233"/>
                </a:lnTo>
                <a:lnTo>
                  <a:pt x="2208" y="233"/>
                </a:lnTo>
                <a:lnTo>
                  <a:pt x="2208" y="230"/>
                </a:lnTo>
                <a:lnTo>
                  <a:pt x="2208" y="230"/>
                </a:lnTo>
                <a:lnTo>
                  <a:pt x="2208" y="225"/>
                </a:lnTo>
                <a:lnTo>
                  <a:pt x="2217" y="225"/>
                </a:lnTo>
                <a:lnTo>
                  <a:pt x="2217" y="222"/>
                </a:lnTo>
                <a:lnTo>
                  <a:pt x="2225" y="222"/>
                </a:lnTo>
                <a:lnTo>
                  <a:pt x="2225" y="219"/>
                </a:lnTo>
                <a:lnTo>
                  <a:pt x="2225" y="219"/>
                </a:lnTo>
                <a:lnTo>
                  <a:pt x="2225" y="216"/>
                </a:lnTo>
                <a:lnTo>
                  <a:pt x="2238" y="216"/>
                </a:lnTo>
                <a:lnTo>
                  <a:pt x="2238" y="211"/>
                </a:lnTo>
                <a:lnTo>
                  <a:pt x="2244" y="211"/>
                </a:lnTo>
                <a:lnTo>
                  <a:pt x="2244" y="208"/>
                </a:lnTo>
                <a:lnTo>
                  <a:pt x="2249" y="208"/>
                </a:lnTo>
                <a:lnTo>
                  <a:pt x="2249" y="206"/>
                </a:lnTo>
                <a:lnTo>
                  <a:pt x="2254" y="206"/>
                </a:lnTo>
                <a:lnTo>
                  <a:pt x="2254" y="198"/>
                </a:lnTo>
                <a:lnTo>
                  <a:pt x="2268" y="198"/>
                </a:lnTo>
                <a:lnTo>
                  <a:pt x="2268" y="187"/>
                </a:lnTo>
                <a:lnTo>
                  <a:pt x="2270" y="187"/>
                </a:lnTo>
                <a:lnTo>
                  <a:pt x="2270" y="181"/>
                </a:lnTo>
                <a:lnTo>
                  <a:pt x="2287" y="181"/>
                </a:lnTo>
                <a:lnTo>
                  <a:pt x="2287" y="179"/>
                </a:lnTo>
                <a:lnTo>
                  <a:pt x="2292" y="179"/>
                </a:lnTo>
                <a:lnTo>
                  <a:pt x="2292" y="173"/>
                </a:lnTo>
                <a:lnTo>
                  <a:pt x="2306" y="173"/>
                </a:lnTo>
                <a:lnTo>
                  <a:pt x="2306" y="171"/>
                </a:lnTo>
                <a:lnTo>
                  <a:pt x="2314" y="171"/>
                </a:lnTo>
                <a:lnTo>
                  <a:pt x="2314" y="165"/>
                </a:lnTo>
                <a:lnTo>
                  <a:pt x="2324" y="165"/>
                </a:lnTo>
                <a:lnTo>
                  <a:pt x="2324" y="160"/>
                </a:lnTo>
                <a:lnTo>
                  <a:pt x="2330" y="160"/>
                </a:lnTo>
                <a:lnTo>
                  <a:pt x="2330" y="157"/>
                </a:lnTo>
                <a:lnTo>
                  <a:pt x="2338" y="157"/>
                </a:lnTo>
                <a:lnTo>
                  <a:pt x="2338" y="152"/>
                </a:lnTo>
                <a:lnTo>
                  <a:pt x="2341" y="152"/>
                </a:lnTo>
                <a:lnTo>
                  <a:pt x="2341" y="146"/>
                </a:lnTo>
                <a:lnTo>
                  <a:pt x="2351" y="146"/>
                </a:lnTo>
                <a:lnTo>
                  <a:pt x="2351" y="141"/>
                </a:lnTo>
                <a:lnTo>
                  <a:pt x="2357" y="141"/>
                </a:lnTo>
                <a:lnTo>
                  <a:pt x="2357" y="138"/>
                </a:lnTo>
                <a:lnTo>
                  <a:pt x="2370" y="138"/>
                </a:lnTo>
                <a:lnTo>
                  <a:pt x="2370" y="133"/>
                </a:lnTo>
                <a:lnTo>
                  <a:pt x="2378" y="133"/>
                </a:lnTo>
                <a:lnTo>
                  <a:pt x="2378" y="125"/>
                </a:lnTo>
                <a:lnTo>
                  <a:pt x="2386" y="125"/>
                </a:lnTo>
                <a:lnTo>
                  <a:pt x="2386" y="119"/>
                </a:lnTo>
                <a:lnTo>
                  <a:pt x="2392" y="119"/>
                </a:lnTo>
                <a:lnTo>
                  <a:pt x="2392" y="114"/>
                </a:lnTo>
                <a:lnTo>
                  <a:pt x="2392" y="114"/>
                </a:lnTo>
                <a:lnTo>
                  <a:pt x="2392" y="108"/>
                </a:lnTo>
                <a:lnTo>
                  <a:pt x="2403" y="108"/>
                </a:lnTo>
                <a:lnTo>
                  <a:pt x="2403" y="103"/>
                </a:lnTo>
                <a:lnTo>
                  <a:pt x="2413" y="103"/>
                </a:lnTo>
                <a:lnTo>
                  <a:pt x="2413" y="95"/>
                </a:lnTo>
                <a:lnTo>
                  <a:pt x="2424" y="95"/>
                </a:lnTo>
                <a:lnTo>
                  <a:pt x="2424" y="90"/>
                </a:lnTo>
                <a:lnTo>
                  <a:pt x="2443" y="90"/>
                </a:lnTo>
                <a:lnTo>
                  <a:pt x="2443" y="81"/>
                </a:lnTo>
                <a:lnTo>
                  <a:pt x="2448" y="81"/>
                </a:lnTo>
                <a:lnTo>
                  <a:pt x="2448" y="76"/>
                </a:lnTo>
                <a:lnTo>
                  <a:pt x="2448" y="76"/>
                </a:lnTo>
                <a:lnTo>
                  <a:pt x="2448" y="68"/>
                </a:lnTo>
                <a:lnTo>
                  <a:pt x="2448" y="68"/>
                </a:lnTo>
                <a:lnTo>
                  <a:pt x="2448" y="60"/>
                </a:lnTo>
                <a:lnTo>
                  <a:pt x="2475" y="60"/>
                </a:lnTo>
                <a:lnTo>
                  <a:pt x="2475" y="52"/>
                </a:lnTo>
                <a:lnTo>
                  <a:pt x="2519" y="52"/>
                </a:lnTo>
                <a:lnTo>
                  <a:pt x="2519" y="38"/>
                </a:lnTo>
                <a:lnTo>
                  <a:pt x="2521" y="38"/>
                </a:lnTo>
                <a:lnTo>
                  <a:pt x="2521" y="25"/>
                </a:lnTo>
                <a:lnTo>
                  <a:pt x="2581" y="25"/>
                </a:lnTo>
                <a:lnTo>
                  <a:pt x="2581" y="0"/>
                </a:lnTo>
                <a:lnTo>
                  <a:pt x="2597" y="0"/>
                </a:lnTo>
              </a:path>
            </a:pathLst>
          </a:custGeom>
          <a:noFill/>
          <a:ln w="17463"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6" name="Freeform 257">
            <a:extLst>
              <a:ext uri="{FF2B5EF4-FFF2-40B4-BE49-F238E27FC236}">
                <a16:creationId xmlns:a16="http://schemas.microsoft.com/office/drawing/2014/main" id="{024E39D5-709E-47C3-9EB0-C1F23940ECD1}"/>
              </a:ext>
            </a:extLst>
          </p:cNvPr>
          <p:cNvSpPr>
            <a:spLocks/>
          </p:cNvSpPr>
          <p:nvPr/>
        </p:nvSpPr>
        <p:spPr bwMode="auto">
          <a:xfrm>
            <a:off x="1221992" y="2374829"/>
            <a:ext cx="4109485" cy="3320319"/>
          </a:xfrm>
          <a:custGeom>
            <a:avLst/>
            <a:gdLst>
              <a:gd name="T0" fmla="*/ 35 w 2602"/>
              <a:gd name="T1" fmla="*/ 2081 h 2103"/>
              <a:gd name="T2" fmla="*/ 59 w 2602"/>
              <a:gd name="T3" fmla="*/ 2051 h 2103"/>
              <a:gd name="T4" fmla="*/ 89 w 2602"/>
              <a:gd name="T5" fmla="*/ 2030 h 2103"/>
              <a:gd name="T6" fmla="*/ 137 w 2602"/>
              <a:gd name="T7" fmla="*/ 1995 h 2103"/>
              <a:gd name="T8" fmla="*/ 167 w 2602"/>
              <a:gd name="T9" fmla="*/ 1973 h 2103"/>
              <a:gd name="T10" fmla="*/ 194 w 2602"/>
              <a:gd name="T11" fmla="*/ 1943 h 2103"/>
              <a:gd name="T12" fmla="*/ 218 w 2602"/>
              <a:gd name="T13" fmla="*/ 1919 h 2103"/>
              <a:gd name="T14" fmla="*/ 248 w 2602"/>
              <a:gd name="T15" fmla="*/ 1889 h 2103"/>
              <a:gd name="T16" fmla="*/ 304 w 2602"/>
              <a:gd name="T17" fmla="*/ 1865 h 2103"/>
              <a:gd name="T18" fmla="*/ 337 w 2602"/>
              <a:gd name="T19" fmla="*/ 1838 h 2103"/>
              <a:gd name="T20" fmla="*/ 388 w 2602"/>
              <a:gd name="T21" fmla="*/ 1811 h 2103"/>
              <a:gd name="T22" fmla="*/ 410 w 2602"/>
              <a:gd name="T23" fmla="*/ 1776 h 2103"/>
              <a:gd name="T24" fmla="*/ 437 w 2602"/>
              <a:gd name="T25" fmla="*/ 1754 h 2103"/>
              <a:gd name="T26" fmla="*/ 464 w 2602"/>
              <a:gd name="T27" fmla="*/ 1714 h 2103"/>
              <a:gd name="T28" fmla="*/ 491 w 2602"/>
              <a:gd name="T29" fmla="*/ 1687 h 2103"/>
              <a:gd name="T30" fmla="*/ 512 w 2602"/>
              <a:gd name="T31" fmla="*/ 1660 h 2103"/>
              <a:gd name="T32" fmla="*/ 555 w 2602"/>
              <a:gd name="T33" fmla="*/ 1636 h 2103"/>
              <a:gd name="T34" fmla="*/ 585 w 2602"/>
              <a:gd name="T35" fmla="*/ 1603 h 2103"/>
              <a:gd name="T36" fmla="*/ 623 w 2602"/>
              <a:gd name="T37" fmla="*/ 1573 h 2103"/>
              <a:gd name="T38" fmla="*/ 658 w 2602"/>
              <a:gd name="T39" fmla="*/ 1544 h 2103"/>
              <a:gd name="T40" fmla="*/ 690 w 2602"/>
              <a:gd name="T41" fmla="*/ 1519 h 2103"/>
              <a:gd name="T42" fmla="*/ 722 w 2602"/>
              <a:gd name="T43" fmla="*/ 1490 h 2103"/>
              <a:gd name="T44" fmla="*/ 766 w 2602"/>
              <a:gd name="T45" fmla="*/ 1463 h 2103"/>
              <a:gd name="T46" fmla="*/ 790 w 2602"/>
              <a:gd name="T47" fmla="*/ 1428 h 2103"/>
              <a:gd name="T48" fmla="*/ 822 w 2602"/>
              <a:gd name="T49" fmla="*/ 1393 h 2103"/>
              <a:gd name="T50" fmla="*/ 841 w 2602"/>
              <a:gd name="T51" fmla="*/ 1366 h 2103"/>
              <a:gd name="T52" fmla="*/ 882 w 2602"/>
              <a:gd name="T53" fmla="*/ 1339 h 2103"/>
              <a:gd name="T54" fmla="*/ 906 w 2602"/>
              <a:gd name="T55" fmla="*/ 1301 h 2103"/>
              <a:gd name="T56" fmla="*/ 930 w 2602"/>
              <a:gd name="T57" fmla="*/ 1263 h 2103"/>
              <a:gd name="T58" fmla="*/ 973 w 2602"/>
              <a:gd name="T59" fmla="*/ 1233 h 2103"/>
              <a:gd name="T60" fmla="*/ 1008 w 2602"/>
              <a:gd name="T61" fmla="*/ 1201 h 2103"/>
              <a:gd name="T62" fmla="*/ 1046 w 2602"/>
              <a:gd name="T63" fmla="*/ 1169 h 2103"/>
              <a:gd name="T64" fmla="*/ 1087 w 2602"/>
              <a:gd name="T65" fmla="*/ 1144 h 2103"/>
              <a:gd name="T66" fmla="*/ 1124 w 2602"/>
              <a:gd name="T67" fmla="*/ 1117 h 2103"/>
              <a:gd name="T68" fmla="*/ 1149 w 2602"/>
              <a:gd name="T69" fmla="*/ 1088 h 2103"/>
              <a:gd name="T70" fmla="*/ 1173 w 2602"/>
              <a:gd name="T71" fmla="*/ 1061 h 2103"/>
              <a:gd name="T72" fmla="*/ 1208 w 2602"/>
              <a:gd name="T73" fmla="*/ 1031 h 2103"/>
              <a:gd name="T74" fmla="*/ 1248 w 2602"/>
              <a:gd name="T75" fmla="*/ 1001 h 2103"/>
              <a:gd name="T76" fmla="*/ 1283 w 2602"/>
              <a:gd name="T77" fmla="*/ 971 h 2103"/>
              <a:gd name="T78" fmla="*/ 1316 w 2602"/>
              <a:gd name="T79" fmla="*/ 939 h 2103"/>
              <a:gd name="T80" fmla="*/ 1356 w 2602"/>
              <a:gd name="T81" fmla="*/ 912 h 2103"/>
              <a:gd name="T82" fmla="*/ 1405 w 2602"/>
              <a:gd name="T83" fmla="*/ 880 h 2103"/>
              <a:gd name="T84" fmla="*/ 1453 w 2602"/>
              <a:gd name="T85" fmla="*/ 850 h 2103"/>
              <a:gd name="T86" fmla="*/ 1491 w 2602"/>
              <a:gd name="T87" fmla="*/ 815 h 2103"/>
              <a:gd name="T88" fmla="*/ 1529 w 2602"/>
              <a:gd name="T89" fmla="*/ 785 h 2103"/>
              <a:gd name="T90" fmla="*/ 1569 w 2602"/>
              <a:gd name="T91" fmla="*/ 753 h 2103"/>
              <a:gd name="T92" fmla="*/ 1634 w 2602"/>
              <a:gd name="T93" fmla="*/ 726 h 2103"/>
              <a:gd name="T94" fmla="*/ 1672 w 2602"/>
              <a:gd name="T95" fmla="*/ 693 h 2103"/>
              <a:gd name="T96" fmla="*/ 1731 w 2602"/>
              <a:gd name="T97" fmla="*/ 661 h 2103"/>
              <a:gd name="T98" fmla="*/ 1763 w 2602"/>
              <a:gd name="T99" fmla="*/ 626 h 2103"/>
              <a:gd name="T100" fmla="*/ 1817 w 2602"/>
              <a:gd name="T101" fmla="*/ 593 h 2103"/>
              <a:gd name="T102" fmla="*/ 1850 w 2602"/>
              <a:gd name="T103" fmla="*/ 553 h 2103"/>
              <a:gd name="T104" fmla="*/ 1885 w 2602"/>
              <a:gd name="T105" fmla="*/ 515 h 2103"/>
              <a:gd name="T106" fmla="*/ 1914 w 2602"/>
              <a:gd name="T107" fmla="*/ 469 h 2103"/>
              <a:gd name="T108" fmla="*/ 1985 w 2602"/>
              <a:gd name="T109" fmla="*/ 437 h 2103"/>
              <a:gd name="T110" fmla="*/ 2047 w 2602"/>
              <a:gd name="T111" fmla="*/ 402 h 2103"/>
              <a:gd name="T112" fmla="*/ 2119 w 2602"/>
              <a:gd name="T113" fmla="*/ 359 h 2103"/>
              <a:gd name="T114" fmla="*/ 2187 w 2602"/>
              <a:gd name="T115" fmla="*/ 318 h 2103"/>
              <a:gd name="T116" fmla="*/ 2238 w 2602"/>
              <a:gd name="T117" fmla="*/ 280 h 2103"/>
              <a:gd name="T118" fmla="*/ 2346 w 2602"/>
              <a:gd name="T119" fmla="*/ 226 h 2103"/>
              <a:gd name="T120" fmla="*/ 2457 w 2602"/>
              <a:gd name="T121" fmla="*/ 159 h 2103"/>
              <a:gd name="T122" fmla="*/ 2594 w 2602"/>
              <a:gd name="T123" fmla="*/ 0 h 2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02" h="2103">
                <a:moveTo>
                  <a:pt x="0" y="2103"/>
                </a:moveTo>
                <a:lnTo>
                  <a:pt x="0" y="2103"/>
                </a:lnTo>
                <a:lnTo>
                  <a:pt x="2" y="2103"/>
                </a:lnTo>
                <a:lnTo>
                  <a:pt x="2" y="2100"/>
                </a:lnTo>
                <a:lnTo>
                  <a:pt x="5" y="2100"/>
                </a:lnTo>
                <a:lnTo>
                  <a:pt x="5" y="2097"/>
                </a:lnTo>
                <a:lnTo>
                  <a:pt x="8" y="2097"/>
                </a:lnTo>
                <a:lnTo>
                  <a:pt x="8" y="2097"/>
                </a:lnTo>
                <a:lnTo>
                  <a:pt x="11" y="2097"/>
                </a:lnTo>
                <a:lnTo>
                  <a:pt x="11" y="2092"/>
                </a:lnTo>
                <a:lnTo>
                  <a:pt x="13" y="2092"/>
                </a:lnTo>
                <a:lnTo>
                  <a:pt x="13" y="2092"/>
                </a:lnTo>
                <a:lnTo>
                  <a:pt x="16" y="2092"/>
                </a:lnTo>
                <a:lnTo>
                  <a:pt x="16" y="2089"/>
                </a:lnTo>
                <a:lnTo>
                  <a:pt x="16" y="2089"/>
                </a:lnTo>
                <a:lnTo>
                  <a:pt x="16" y="2086"/>
                </a:lnTo>
                <a:lnTo>
                  <a:pt x="19" y="2086"/>
                </a:lnTo>
                <a:lnTo>
                  <a:pt x="19" y="2086"/>
                </a:lnTo>
                <a:lnTo>
                  <a:pt x="21" y="2086"/>
                </a:lnTo>
                <a:lnTo>
                  <a:pt x="21" y="2084"/>
                </a:lnTo>
                <a:lnTo>
                  <a:pt x="27" y="2084"/>
                </a:lnTo>
                <a:lnTo>
                  <a:pt x="27" y="2081"/>
                </a:lnTo>
                <a:lnTo>
                  <a:pt x="35" y="2081"/>
                </a:lnTo>
                <a:lnTo>
                  <a:pt x="35" y="2078"/>
                </a:lnTo>
                <a:lnTo>
                  <a:pt x="35" y="2078"/>
                </a:lnTo>
                <a:lnTo>
                  <a:pt x="35" y="2076"/>
                </a:lnTo>
                <a:lnTo>
                  <a:pt x="37" y="2076"/>
                </a:lnTo>
                <a:lnTo>
                  <a:pt x="37" y="2073"/>
                </a:lnTo>
                <a:lnTo>
                  <a:pt x="37" y="2073"/>
                </a:lnTo>
                <a:lnTo>
                  <a:pt x="37" y="2073"/>
                </a:lnTo>
                <a:lnTo>
                  <a:pt x="43" y="2073"/>
                </a:lnTo>
                <a:lnTo>
                  <a:pt x="43" y="2068"/>
                </a:lnTo>
                <a:lnTo>
                  <a:pt x="46" y="2068"/>
                </a:lnTo>
                <a:lnTo>
                  <a:pt x="46" y="2062"/>
                </a:lnTo>
                <a:lnTo>
                  <a:pt x="48" y="2062"/>
                </a:lnTo>
                <a:lnTo>
                  <a:pt x="48" y="2062"/>
                </a:lnTo>
                <a:lnTo>
                  <a:pt x="51" y="2062"/>
                </a:lnTo>
                <a:lnTo>
                  <a:pt x="51" y="2059"/>
                </a:lnTo>
                <a:lnTo>
                  <a:pt x="51" y="2059"/>
                </a:lnTo>
                <a:lnTo>
                  <a:pt x="51" y="2057"/>
                </a:lnTo>
                <a:lnTo>
                  <a:pt x="54" y="2057"/>
                </a:lnTo>
                <a:lnTo>
                  <a:pt x="54" y="2057"/>
                </a:lnTo>
                <a:lnTo>
                  <a:pt x="54" y="2057"/>
                </a:lnTo>
                <a:lnTo>
                  <a:pt x="54" y="2054"/>
                </a:lnTo>
                <a:lnTo>
                  <a:pt x="59" y="2054"/>
                </a:lnTo>
                <a:lnTo>
                  <a:pt x="59" y="2051"/>
                </a:lnTo>
                <a:lnTo>
                  <a:pt x="62" y="2051"/>
                </a:lnTo>
                <a:lnTo>
                  <a:pt x="62" y="2049"/>
                </a:lnTo>
                <a:lnTo>
                  <a:pt x="64" y="2049"/>
                </a:lnTo>
                <a:lnTo>
                  <a:pt x="64" y="2046"/>
                </a:lnTo>
                <a:lnTo>
                  <a:pt x="64" y="2046"/>
                </a:lnTo>
                <a:lnTo>
                  <a:pt x="64" y="2046"/>
                </a:lnTo>
                <a:lnTo>
                  <a:pt x="67" y="2046"/>
                </a:lnTo>
                <a:lnTo>
                  <a:pt x="67" y="2043"/>
                </a:lnTo>
                <a:lnTo>
                  <a:pt x="70" y="2043"/>
                </a:lnTo>
                <a:lnTo>
                  <a:pt x="70" y="2041"/>
                </a:lnTo>
                <a:lnTo>
                  <a:pt x="73" y="2041"/>
                </a:lnTo>
                <a:lnTo>
                  <a:pt x="73" y="2038"/>
                </a:lnTo>
                <a:lnTo>
                  <a:pt x="73" y="2038"/>
                </a:lnTo>
                <a:lnTo>
                  <a:pt x="73" y="2035"/>
                </a:lnTo>
                <a:lnTo>
                  <a:pt x="78" y="2035"/>
                </a:lnTo>
                <a:lnTo>
                  <a:pt x="78" y="2035"/>
                </a:lnTo>
                <a:lnTo>
                  <a:pt x="81" y="2035"/>
                </a:lnTo>
                <a:lnTo>
                  <a:pt x="81" y="2032"/>
                </a:lnTo>
                <a:lnTo>
                  <a:pt x="86" y="2032"/>
                </a:lnTo>
                <a:lnTo>
                  <a:pt x="86" y="2030"/>
                </a:lnTo>
                <a:lnTo>
                  <a:pt x="86" y="2030"/>
                </a:lnTo>
                <a:lnTo>
                  <a:pt x="86" y="2030"/>
                </a:lnTo>
                <a:lnTo>
                  <a:pt x="89" y="2030"/>
                </a:lnTo>
                <a:lnTo>
                  <a:pt x="89" y="2024"/>
                </a:lnTo>
                <a:lnTo>
                  <a:pt x="89" y="2024"/>
                </a:lnTo>
                <a:lnTo>
                  <a:pt x="89" y="2022"/>
                </a:lnTo>
                <a:lnTo>
                  <a:pt x="94" y="2022"/>
                </a:lnTo>
                <a:lnTo>
                  <a:pt x="94" y="2019"/>
                </a:lnTo>
                <a:lnTo>
                  <a:pt x="97" y="2019"/>
                </a:lnTo>
                <a:lnTo>
                  <a:pt x="97" y="2016"/>
                </a:lnTo>
                <a:lnTo>
                  <a:pt x="97" y="2016"/>
                </a:lnTo>
                <a:lnTo>
                  <a:pt x="97" y="2011"/>
                </a:lnTo>
                <a:lnTo>
                  <a:pt x="108" y="2011"/>
                </a:lnTo>
                <a:lnTo>
                  <a:pt x="108" y="2008"/>
                </a:lnTo>
                <a:lnTo>
                  <a:pt x="110" y="2008"/>
                </a:lnTo>
                <a:lnTo>
                  <a:pt x="110" y="2005"/>
                </a:lnTo>
                <a:lnTo>
                  <a:pt x="116" y="2005"/>
                </a:lnTo>
                <a:lnTo>
                  <a:pt x="116" y="2005"/>
                </a:lnTo>
                <a:lnTo>
                  <a:pt x="116" y="2005"/>
                </a:lnTo>
                <a:lnTo>
                  <a:pt x="116" y="2000"/>
                </a:lnTo>
                <a:lnTo>
                  <a:pt x="118" y="2000"/>
                </a:lnTo>
                <a:lnTo>
                  <a:pt x="118" y="2000"/>
                </a:lnTo>
                <a:lnTo>
                  <a:pt x="135" y="2000"/>
                </a:lnTo>
                <a:lnTo>
                  <a:pt x="135" y="1997"/>
                </a:lnTo>
                <a:lnTo>
                  <a:pt x="137" y="1997"/>
                </a:lnTo>
                <a:lnTo>
                  <a:pt x="137" y="1995"/>
                </a:lnTo>
                <a:lnTo>
                  <a:pt x="140" y="1995"/>
                </a:lnTo>
                <a:lnTo>
                  <a:pt x="140" y="1995"/>
                </a:lnTo>
                <a:lnTo>
                  <a:pt x="140" y="1995"/>
                </a:lnTo>
                <a:lnTo>
                  <a:pt x="140" y="1992"/>
                </a:lnTo>
                <a:lnTo>
                  <a:pt x="148" y="1992"/>
                </a:lnTo>
                <a:lnTo>
                  <a:pt x="148" y="1989"/>
                </a:lnTo>
                <a:lnTo>
                  <a:pt x="151" y="1989"/>
                </a:lnTo>
                <a:lnTo>
                  <a:pt x="151" y="1989"/>
                </a:lnTo>
                <a:lnTo>
                  <a:pt x="151" y="1989"/>
                </a:lnTo>
                <a:lnTo>
                  <a:pt x="151" y="1987"/>
                </a:lnTo>
                <a:lnTo>
                  <a:pt x="153" y="1987"/>
                </a:lnTo>
                <a:lnTo>
                  <a:pt x="153" y="1984"/>
                </a:lnTo>
                <a:lnTo>
                  <a:pt x="153" y="1984"/>
                </a:lnTo>
                <a:lnTo>
                  <a:pt x="153" y="1981"/>
                </a:lnTo>
                <a:lnTo>
                  <a:pt x="159" y="1981"/>
                </a:lnTo>
                <a:lnTo>
                  <a:pt x="159" y="1978"/>
                </a:lnTo>
                <a:lnTo>
                  <a:pt x="159" y="1978"/>
                </a:lnTo>
                <a:lnTo>
                  <a:pt x="159" y="1978"/>
                </a:lnTo>
                <a:lnTo>
                  <a:pt x="164" y="1978"/>
                </a:lnTo>
                <a:lnTo>
                  <a:pt x="164" y="1976"/>
                </a:lnTo>
                <a:lnTo>
                  <a:pt x="164" y="1976"/>
                </a:lnTo>
                <a:lnTo>
                  <a:pt x="164" y="1973"/>
                </a:lnTo>
                <a:lnTo>
                  <a:pt x="167" y="1973"/>
                </a:lnTo>
                <a:lnTo>
                  <a:pt x="167" y="1970"/>
                </a:lnTo>
                <a:lnTo>
                  <a:pt x="167" y="1970"/>
                </a:lnTo>
                <a:lnTo>
                  <a:pt x="167" y="1968"/>
                </a:lnTo>
                <a:lnTo>
                  <a:pt x="175" y="1968"/>
                </a:lnTo>
                <a:lnTo>
                  <a:pt x="175" y="1965"/>
                </a:lnTo>
                <a:lnTo>
                  <a:pt x="175" y="1965"/>
                </a:lnTo>
                <a:lnTo>
                  <a:pt x="175" y="1965"/>
                </a:lnTo>
                <a:lnTo>
                  <a:pt x="178" y="1965"/>
                </a:lnTo>
                <a:lnTo>
                  <a:pt x="178" y="1962"/>
                </a:lnTo>
                <a:lnTo>
                  <a:pt x="178" y="1962"/>
                </a:lnTo>
                <a:lnTo>
                  <a:pt x="178" y="1960"/>
                </a:lnTo>
                <a:lnTo>
                  <a:pt x="180" y="1960"/>
                </a:lnTo>
                <a:lnTo>
                  <a:pt x="180" y="1954"/>
                </a:lnTo>
                <a:lnTo>
                  <a:pt x="180" y="1954"/>
                </a:lnTo>
                <a:lnTo>
                  <a:pt x="180" y="1954"/>
                </a:lnTo>
                <a:lnTo>
                  <a:pt x="186" y="1954"/>
                </a:lnTo>
                <a:lnTo>
                  <a:pt x="186" y="1951"/>
                </a:lnTo>
                <a:lnTo>
                  <a:pt x="191" y="1951"/>
                </a:lnTo>
                <a:lnTo>
                  <a:pt x="191" y="1949"/>
                </a:lnTo>
                <a:lnTo>
                  <a:pt x="191" y="1949"/>
                </a:lnTo>
                <a:lnTo>
                  <a:pt x="191" y="1946"/>
                </a:lnTo>
                <a:lnTo>
                  <a:pt x="194" y="1946"/>
                </a:lnTo>
                <a:lnTo>
                  <a:pt x="194" y="1943"/>
                </a:lnTo>
                <a:lnTo>
                  <a:pt x="199" y="1943"/>
                </a:lnTo>
                <a:lnTo>
                  <a:pt x="199" y="1943"/>
                </a:lnTo>
                <a:lnTo>
                  <a:pt x="199" y="1943"/>
                </a:lnTo>
                <a:lnTo>
                  <a:pt x="199" y="1941"/>
                </a:lnTo>
                <a:lnTo>
                  <a:pt x="202" y="1941"/>
                </a:lnTo>
                <a:lnTo>
                  <a:pt x="202" y="1935"/>
                </a:lnTo>
                <a:lnTo>
                  <a:pt x="205" y="1935"/>
                </a:lnTo>
                <a:lnTo>
                  <a:pt x="205" y="1935"/>
                </a:lnTo>
                <a:lnTo>
                  <a:pt x="207" y="1935"/>
                </a:lnTo>
                <a:lnTo>
                  <a:pt x="207" y="1933"/>
                </a:lnTo>
                <a:lnTo>
                  <a:pt x="210" y="1933"/>
                </a:lnTo>
                <a:lnTo>
                  <a:pt x="210" y="1930"/>
                </a:lnTo>
                <a:lnTo>
                  <a:pt x="210" y="1930"/>
                </a:lnTo>
                <a:lnTo>
                  <a:pt x="210" y="1927"/>
                </a:lnTo>
                <a:lnTo>
                  <a:pt x="213" y="1927"/>
                </a:lnTo>
                <a:lnTo>
                  <a:pt x="213" y="1924"/>
                </a:lnTo>
                <a:lnTo>
                  <a:pt x="215" y="1924"/>
                </a:lnTo>
                <a:lnTo>
                  <a:pt x="215" y="1922"/>
                </a:lnTo>
                <a:lnTo>
                  <a:pt x="215" y="1922"/>
                </a:lnTo>
                <a:lnTo>
                  <a:pt x="215" y="1919"/>
                </a:lnTo>
                <a:lnTo>
                  <a:pt x="218" y="1919"/>
                </a:lnTo>
                <a:lnTo>
                  <a:pt x="218" y="1919"/>
                </a:lnTo>
                <a:lnTo>
                  <a:pt x="218" y="1919"/>
                </a:lnTo>
                <a:lnTo>
                  <a:pt x="218" y="1914"/>
                </a:lnTo>
                <a:lnTo>
                  <a:pt x="224" y="1914"/>
                </a:lnTo>
                <a:lnTo>
                  <a:pt x="224" y="1914"/>
                </a:lnTo>
                <a:lnTo>
                  <a:pt x="229" y="1914"/>
                </a:lnTo>
                <a:lnTo>
                  <a:pt x="229" y="1911"/>
                </a:lnTo>
                <a:lnTo>
                  <a:pt x="232" y="1911"/>
                </a:lnTo>
                <a:lnTo>
                  <a:pt x="232" y="1908"/>
                </a:lnTo>
                <a:lnTo>
                  <a:pt x="237" y="1908"/>
                </a:lnTo>
                <a:lnTo>
                  <a:pt x="237" y="1906"/>
                </a:lnTo>
                <a:lnTo>
                  <a:pt x="237" y="1906"/>
                </a:lnTo>
                <a:lnTo>
                  <a:pt x="237" y="1906"/>
                </a:lnTo>
                <a:lnTo>
                  <a:pt x="240" y="1906"/>
                </a:lnTo>
                <a:lnTo>
                  <a:pt x="240" y="1903"/>
                </a:lnTo>
                <a:lnTo>
                  <a:pt x="242" y="1903"/>
                </a:lnTo>
                <a:lnTo>
                  <a:pt x="242" y="1900"/>
                </a:lnTo>
                <a:lnTo>
                  <a:pt x="245" y="1900"/>
                </a:lnTo>
                <a:lnTo>
                  <a:pt x="245" y="1895"/>
                </a:lnTo>
                <a:lnTo>
                  <a:pt x="245" y="1895"/>
                </a:lnTo>
                <a:lnTo>
                  <a:pt x="245" y="1895"/>
                </a:lnTo>
                <a:lnTo>
                  <a:pt x="248" y="1895"/>
                </a:lnTo>
                <a:lnTo>
                  <a:pt x="248" y="1892"/>
                </a:lnTo>
                <a:lnTo>
                  <a:pt x="248" y="1892"/>
                </a:lnTo>
                <a:lnTo>
                  <a:pt x="248" y="1889"/>
                </a:lnTo>
                <a:lnTo>
                  <a:pt x="251" y="1889"/>
                </a:lnTo>
                <a:lnTo>
                  <a:pt x="251" y="1884"/>
                </a:lnTo>
                <a:lnTo>
                  <a:pt x="267" y="1884"/>
                </a:lnTo>
                <a:lnTo>
                  <a:pt x="267" y="1881"/>
                </a:lnTo>
                <a:lnTo>
                  <a:pt x="269" y="1881"/>
                </a:lnTo>
                <a:lnTo>
                  <a:pt x="269" y="1879"/>
                </a:lnTo>
                <a:lnTo>
                  <a:pt x="275" y="1879"/>
                </a:lnTo>
                <a:lnTo>
                  <a:pt x="275" y="1876"/>
                </a:lnTo>
                <a:lnTo>
                  <a:pt x="278" y="1876"/>
                </a:lnTo>
                <a:lnTo>
                  <a:pt x="278" y="1876"/>
                </a:lnTo>
                <a:lnTo>
                  <a:pt x="280" y="1876"/>
                </a:lnTo>
                <a:lnTo>
                  <a:pt x="280" y="1873"/>
                </a:lnTo>
                <a:lnTo>
                  <a:pt x="286" y="1873"/>
                </a:lnTo>
                <a:lnTo>
                  <a:pt x="286" y="1870"/>
                </a:lnTo>
                <a:lnTo>
                  <a:pt x="288" y="1870"/>
                </a:lnTo>
                <a:lnTo>
                  <a:pt x="288" y="1870"/>
                </a:lnTo>
                <a:lnTo>
                  <a:pt x="291" y="1870"/>
                </a:lnTo>
                <a:lnTo>
                  <a:pt x="291" y="1868"/>
                </a:lnTo>
                <a:lnTo>
                  <a:pt x="294" y="1868"/>
                </a:lnTo>
                <a:lnTo>
                  <a:pt x="294" y="1865"/>
                </a:lnTo>
                <a:lnTo>
                  <a:pt x="296" y="1865"/>
                </a:lnTo>
                <a:lnTo>
                  <a:pt x="296" y="1865"/>
                </a:lnTo>
                <a:lnTo>
                  <a:pt x="304" y="1865"/>
                </a:lnTo>
                <a:lnTo>
                  <a:pt x="304" y="1862"/>
                </a:lnTo>
                <a:lnTo>
                  <a:pt x="304" y="1862"/>
                </a:lnTo>
                <a:lnTo>
                  <a:pt x="304" y="1860"/>
                </a:lnTo>
                <a:lnTo>
                  <a:pt x="307" y="1860"/>
                </a:lnTo>
                <a:lnTo>
                  <a:pt x="307" y="1857"/>
                </a:lnTo>
                <a:lnTo>
                  <a:pt x="313" y="1857"/>
                </a:lnTo>
                <a:lnTo>
                  <a:pt x="313" y="1854"/>
                </a:lnTo>
                <a:lnTo>
                  <a:pt x="318" y="1854"/>
                </a:lnTo>
                <a:lnTo>
                  <a:pt x="318" y="1852"/>
                </a:lnTo>
                <a:lnTo>
                  <a:pt x="321" y="1852"/>
                </a:lnTo>
                <a:lnTo>
                  <a:pt x="321" y="1852"/>
                </a:lnTo>
                <a:lnTo>
                  <a:pt x="323" y="1852"/>
                </a:lnTo>
                <a:lnTo>
                  <a:pt x="323" y="1849"/>
                </a:lnTo>
                <a:lnTo>
                  <a:pt x="323" y="1849"/>
                </a:lnTo>
                <a:lnTo>
                  <a:pt x="323" y="1846"/>
                </a:lnTo>
                <a:lnTo>
                  <a:pt x="323" y="1846"/>
                </a:lnTo>
                <a:lnTo>
                  <a:pt x="323" y="1846"/>
                </a:lnTo>
                <a:lnTo>
                  <a:pt x="326" y="1846"/>
                </a:lnTo>
                <a:lnTo>
                  <a:pt x="326" y="1841"/>
                </a:lnTo>
                <a:lnTo>
                  <a:pt x="334" y="1841"/>
                </a:lnTo>
                <a:lnTo>
                  <a:pt x="334" y="1841"/>
                </a:lnTo>
                <a:lnTo>
                  <a:pt x="337" y="1841"/>
                </a:lnTo>
                <a:lnTo>
                  <a:pt x="337" y="1838"/>
                </a:lnTo>
                <a:lnTo>
                  <a:pt x="342" y="1838"/>
                </a:lnTo>
                <a:lnTo>
                  <a:pt x="342" y="1835"/>
                </a:lnTo>
                <a:lnTo>
                  <a:pt x="342" y="1835"/>
                </a:lnTo>
                <a:lnTo>
                  <a:pt x="342" y="1835"/>
                </a:lnTo>
                <a:lnTo>
                  <a:pt x="348" y="1835"/>
                </a:lnTo>
                <a:lnTo>
                  <a:pt x="348" y="1833"/>
                </a:lnTo>
                <a:lnTo>
                  <a:pt x="350" y="1833"/>
                </a:lnTo>
                <a:lnTo>
                  <a:pt x="350" y="1830"/>
                </a:lnTo>
                <a:lnTo>
                  <a:pt x="361" y="1830"/>
                </a:lnTo>
                <a:lnTo>
                  <a:pt x="361" y="1827"/>
                </a:lnTo>
                <a:lnTo>
                  <a:pt x="364" y="1827"/>
                </a:lnTo>
                <a:lnTo>
                  <a:pt x="364" y="1825"/>
                </a:lnTo>
                <a:lnTo>
                  <a:pt x="367" y="1825"/>
                </a:lnTo>
                <a:lnTo>
                  <a:pt x="367" y="1819"/>
                </a:lnTo>
                <a:lnTo>
                  <a:pt x="369" y="1819"/>
                </a:lnTo>
                <a:lnTo>
                  <a:pt x="369" y="1816"/>
                </a:lnTo>
                <a:lnTo>
                  <a:pt x="377" y="1816"/>
                </a:lnTo>
                <a:lnTo>
                  <a:pt x="377" y="1816"/>
                </a:lnTo>
                <a:lnTo>
                  <a:pt x="383" y="1816"/>
                </a:lnTo>
                <a:lnTo>
                  <a:pt x="383" y="1811"/>
                </a:lnTo>
                <a:lnTo>
                  <a:pt x="383" y="1811"/>
                </a:lnTo>
                <a:lnTo>
                  <a:pt x="383" y="1811"/>
                </a:lnTo>
                <a:lnTo>
                  <a:pt x="388" y="1811"/>
                </a:lnTo>
                <a:lnTo>
                  <a:pt x="388" y="1808"/>
                </a:lnTo>
                <a:lnTo>
                  <a:pt x="388" y="1808"/>
                </a:lnTo>
                <a:lnTo>
                  <a:pt x="388" y="1806"/>
                </a:lnTo>
                <a:lnTo>
                  <a:pt x="391" y="1806"/>
                </a:lnTo>
                <a:lnTo>
                  <a:pt x="391" y="1803"/>
                </a:lnTo>
                <a:lnTo>
                  <a:pt x="391" y="1803"/>
                </a:lnTo>
                <a:lnTo>
                  <a:pt x="391" y="1800"/>
                </a:lnTo>
                <a:lnTo>
                  <a:pt x="393" y="1800"/>
                </a:lnTo>
                <a:lnTo>
                  <a:pt x="393" y="1798"/>
                </a:lnTo>
                <a:lnTo>
                  <a:pt x="396" y="1798"/>
                </a:lnTo>
                <a:lnTo>
                  <a:pt x="396" y="1798"/>
                </a:lnTo>
                <a:lnTo>
                  <a:pt x="399" y="1798"/>
                </a:lnTo>
                <a:lnTo>
                  <a:pt x="399" y="1795"/>
                </a:lnTo>
                <a:lnTo>
                  <a:pt x="402" y="1795"/>
                </a:lnTo>
                <a:lnTo>
                  <a:pt x="402" y="1792"/>
                </a:lnTo>
                <a:lnTo>
                  <a:pt x="402" y="1792"/>
                </a:lnTo>
                <a:lnTo>
                  <a:pt x="402" y="1787"/>
                </a:lnTo>
                <a:lnTo>
                  <a:pt x="404" y="1787"/>
                </a:lnTo>
                <a:lnTo>
                  <a:pt x="404" y="1779"/>
                </a:lnTo>
                <a:lnTo>
                  <a:pt x="407" y="1779"/>
                </a:lnTo>
                <a:lnTo>
                  <a:pt x="407" y="1779"/>
                </a:lnTo>
                <a:lnTo>
                  <a:pt x="410" y="1779"/>
                </a:lnTo>
                <a:lnTo>
                  <a:pt x="410" y="1776"/>
                </a:lnTo>
                <a:lnTo>
                  <a:pt x="415" y="1776"/>
                </a:lnTo>
                <a:lnTo>
                  <a:pt x="415" y="1773"/>
                </a:lnTo>
                <a:lnTo>
                  <a:pt x="415" y="1773"/>
                </a:lnTo>
                <a:lnTo>
                  <a:pt x="415" y="1773"/>
                </a:lnTo>
                <a:lnTo>
                  <a:pt x="418" y="1773"/>
                </a:lnTo>
                <a:lnTo>
                  <a:pt x="418" y="1771"/>
                </a:lnTo>
                <a:lnTo>
                  <a:pt x="418" y="1771"/>
                </a:lnTo>
                <a:lnTo>
                  <a:pt x="418" y="1768"/>
                </a:lnTo>
                <a:lnTo>
                  <a:pt x="420" y="1768"/>
                </a:lnTo>
                <a:lnTo>
                  <a:pt x="420" y="1768"/>
                </a:lnTo>
                <a:lnTo>
                  <a:pt x="423" y="1768"/>
                </a:lnTo>
                <a:lnTo>
                  <a:pt x="423" y="1765"/>
                </a:lnTo>
                <a:lnTo>
                  <a:pt x="423" y="1765"/>
                </a:lnTo>
                <a:lnTo>
                  <a:pt x="423" y="1762"/>
                </a:lnTo>
                <a:lnTo>
                  <a:pt x="426" y="1762"/>
                </a:lnTo>
                <a:lnTo>
                  <a:pt x="426" y="1762"/>
                </a:lnTo>
                <a:lnTo>
                  <a:pt x="429" y="1762"/>
                </a:lnTo>
                <a:lnTo>
                  <a:pt x="429" y="1760"/>
                </a:lnTo>
                <a:lnTo>
                  <a:pt x="431" y="1760"/>
                </a:lnTo>
                <a:lnTo>
                  <a:pt x="431" y="1754"/>
                </a:lnTo>
                <a:lnTo>
                  <a:pt x="434" y="1754"/>
                </a:lnTo>
                <a:lnTo>
                  <a:pt x="434" y="1754"/>
                </a:lnTo>
                <a:lnTo>
                  <a:pt x="437" y="1754"/>
                </a:lnTo>
                <a:lnTo>
                  <a:pt x="437" y="1752"/>
                </a:lnTo>
                <a:lnTo>
                  <a:pt x="439" y="1752"/>
                </a:lnTo>
                <a:lnTo>
                  <a:pt x="439" y="1749"/>
                </a:lnTo>
                <a:lnTo>
                  <a:pt x="445" y="1749"/>
                </a:lnTo>
                <a:lnTo>
                  <a:pt x="445" y="1746"/>
                </a:lnTo>
                <a:lnTo>
                  <a:pt x="447" y="1746"/>
                </a:lnTo>
                <a:lnTo>
                  <a:pt x="447" y="1741"/>
                </a:lnTo>
                <a:lnTo>
                  <a:pt x="447" y="1741"/>
                </a:lnTo>
                <a:lnTo>
                  <a:pt x="447" y="1738"/>
                </a:lnTo>
                <a:lnTo>
                  <a:pt x="450" y="1738"/>
                </a:lnTo>
                <a:lnTo>
                  <a:pt x="450" y="1735"/>
                </a:lnTo>
                <a:lnTo>
                  <a:pt x="453" y="1735"/>
                </a:lnTo>
                <a:lnTo>
                  <a:pt x="453" y="1733"/>
                </a:lnTo>
                <a:lnTo>
                  <a:pt x="456" y="1733"/>
                </a:lnTo>
                <a:lnTo>
                  <a:pt x="456" y="1730"/>
                </a:lnTo>
                <a:lnTo>
                  <a:pt x="456" y="1730"/>
                </a:lnTo>
                <a:lnTo>
                  <a:pt x="456" y="1730"/>
                </a:lnTo>
                <a:lnTo>
                  <a:pt x="458" y="1730"/>
                </a:lnTo>
                <a:lnTo>
                  <a:pt x="458" y="1725"/>
                </a:lnTo>
                <a:lnTo>
                  <a:pt x="461" y="1725"/>
                </a:lnTo>
                <a:lnTo>
                  <a:pt x="461" y="1719"/>
                </a:lnTo>
                <a:lnTo>
                  <a:pt x="464" y="1719"/>
                </a:lnTo>
                <a:lnTo>
                  <a:pt x="464" y="1714"/>
                </a:lnTo>
                <a:lnTo>
                  <a:pt x="464" y="1714"/>
                </a:lnTo>
                <a:lnTo>
                  <a:pt x="464" y="1711"/>
                </a:lnTo>
                <a:lnTo>
                  <a:pt x="466" y="1711"/>
                </a:lnTo>
                <a:lnTo>
                  <a:pt x="466" y="1711"/>
                </a:lnTo>
                <a:lnTo>
                  <a:pt x="466" y="1711"/>
                </a:lnTo>
                <a:lnTo>
                  <a:pt x="466" y="1708"/>
                </a:lnTo>
                <a:lnTo>
                  <a:pt x="469" y="1708"/>
                </a:lnTo>
                <a:lnTo>
                  <a:pt x="469" y="1706"/>
                </a:lnTo>
                <a:lnTo>
                  <a:pt x="472" y="1706"/>
                </a:lnTo>
                <a:lnTo>
                  <a:pt x="472" y="1703"/>
                </a:lnTo>
                <a:lnTo>
                  <a:pt x="477" y="1703"/>
                </a:lnTo>
                <a:lnTo>
                  <a:pt x="477" y="1700"/>
                </a:lnTo>
                <a:lnTo>
                  <a:pt x="477" y="1700"/>
                </a:lnTo>
                <a:lnTo>
                  <a:pt x="477" y="1700"/>
                </a:lnTo>
                <a:lnTo>
                  <a:pt x="480" y="1700"/>
                </a:lnTo>
                <a:lnTo>
                  <a:pt x="480" y="1695"/>
                </a:lnTo>
                <a:lnTo>
                  <a:pt x="482" y="1695"/>
                </a:lnTo>
                <a:lnTo>
                  <a:pt x="482" y="1692"/>
                </a:lnTo>
                <a:lnTo>
                  <a:pt x="485" y="1692"/>
                </a:lnTo>
                <a:lnTo>
                  <a:pt x="485" y="1690"/>
                </a:lnTo>
                <a:lnTo>
                  <a:pt x="491" y="1690"/>
                </a:lnTo>
                <a:lnTo>
                  <a:pt x="491" y="1687"/>
                </a:lnTo>
                <a:lnTo>
                  <a:pt x="491" y="1687"/>
                </a:lnTo>
                <a:lnTo>
                  <a:pt x="491" y="1687"/>
                </a:lnTo>
                <a:lnTo>
                  <a:pt x="493" y="1687"/>
                </a:lnTo>
                <a:lnTo>
                  <a:pt x="493" y="1684"/>
                </a:lnTo>
                <a:lnTo>
                  <a:pt x="496" y="1684"/>
                </a:lnTo>
                <a:lnTo>
                  <a:pt x="496" y="1681"/>
                </a:lnTo>
                <a:lnTo>
                  <a:pt x="499" y="1681"/>
                </a:lnTo>
                <a:lnTo>
                  <a:pt x="499" y="1679"/>
                </a:lnTo>
                <a:lnTo>
                  <a:pt x="499" y="1679"/>
                </a:lnTo>
                <a:lnTo>
                  <a:pt x="499" y="1673"/>
                </a:lnTo>
                <a:lnTo>
                  <a:pt x="501" y="1673"/>
                </a:lnTo>
                <a:lnTo>
                  <a:pt x="501" y="1671"/>
                </a:lnTo>
                <a:lnTo>
                  <a:pt x="504" y="1671"/>
                </a:lnTo>
                <a:lnTo>
                  <a:pt x="504" y="1668"/>
                </a:lnTo>
                <a:lnTo>
                  <a:pt x="504" y="1668"/>
                </a:lnTo>
                <a:lnTo>
                  <a:pt x="504" y="1668"/>
                </a:lnTo>
                <a:lnTo>
                  <a:pt x="507" y="1668"/>
                </a:lnTo>
                <a:lnTo>
                  <a:pt x="507" y="1665"/>
                </a:lnTo>
                <a:lnTo>
                  <a:pt x="507" y="1665"/>
                </a:lnTo>
                <a:lnTo>
                  <a:pt x="507" y="1663"/>
                </a:lnTo>
                <a:lnTo>
                  <a:pt x="509" y="1663"/>
                </a:lnTo>
                <a:lnTo>
                  <a:pt x="509" y="1663"/>
                </a:lnTo>
                <a:lnTo>
                  <a:pt x="512" y="1663"/>
                </a:lnTo>
                <a:lnTo>
                  <a:pt x="512" y="1660"/>
                </a:lnTo>
                <a:lnTo>
                  <a:pt x="512" y="1660"/>
                </a:lnTo>
                <a:lnTo>
                  <a:pt x="512" y="1657"/>
                </a:lnTo>
                <a:lnTo>
                  <a:pt x="520" y="1657"/>
                </a:lnTo>
                <a:lnTo>
                  <a:pt x="520" y="1654"/>
                </a:lnTo>
                <a:lnTo>
                  <a:pt x="528" y="1654"/>
                </a:lnTo>
                <a:lnTo>
                  <a:pt x="528" y="1652"/>
                </a:lnTo>
                <a:lnTo>
                  <a:pt x="534" y="1652"/>
                </a:lnTo>
                <a:lnTo>
                  <a:pt x="534" y="1649"/>
                </a:lnTo>
                <a:lnTo>
                  <a:pt x="536" y="1649"/>
                </a:lnTo>
                <a:lnTo>
                  <a:pt x="536" y="1646"/>
                </a:lnTo>
                <a:lnTo>
                  <a:pt x="542" y="1646"/>
                </a:lnTo>
                <a:lnTo>
                  <a:pt x="542" y="1644"/>
                </a:lnTo>
                <a:lnTo>
                  <a:pt x="544" y="1644"/>
                </a:lnTo>
                <a:lnTo>
                  <a:pt x="544" y="1641"/>
                </a:lnTo>
                <a:lnTo>
                  <a:pt x="547" y="1641"/>
                </a:lnTo>
                <a:lnTo>
                  <a:pt x="547" y="1641"/>
                </a:lnTo>
                <a:lnTo>
                  <a:pt x="550" y="1641"/>
                </a:lnTo>
                <a:lnTo>
                  <a:pt x="550" y="1638"/>
                </a:lnTo>
                <a:lnTo>
                  <a:pt x="550" y="1638"/>
                </a:lnTo>
                <a:lnTo>
                  <a:pt x="550" y="1636"/>
                </a:lnTo>
                <a:lnTo>
                  <a:pt x="555" y="1636"/>
                </a:lnTo>
                <a:lnTo>
                  <a:pt x="555" y="1636"/>
                </a:lnTo>
                <a:lnTo>
                  <a:pt x="555" y="1636"/>
                </a:lnTo>
                <a:lnTo>
                  <a:pt x="555" y="1633"/>
                </a:lnTo>
                <a:lnTo>
                  <a:pt x="561" y="1633"/>
                </a:lnTo>
                <a:lnTo>
                  <a:pt x="561" y="1630"/>
                </a:lnTo>
                <a:lnTo>
                  <a:pt x="563" y="1630"/>
                </a:lnTo>
                <a:lnTo>
                  <a:pt x="563" y="1627"/>
                </a:lnTo>
                <a:lnTo>
                  <a:pt x="563" y="1627"/>
                </a:lnTo>
                <a:lnTo>
                  <a:pt x="563" y="1622"/>
                </a:lnTo>
                <a:lnTo>
                  <a:pt x="566" y="1622"/>
                </a:lnTo>
                <a:lnTo>
                  <a:pt x="566" y="1622"/>
                </a:lnTo>
                <a:lnTo>
                  <a:pt x="566" y="1622"/>
                </a:lnTo>
                <a:lnTo>
                  <a:pt x="566" y="1619"/>
                </a:lnTo>
                <a:lnTo>
                  <a:pt x="569" y="1619"/>
                </a:lnTo>
                <a:lnTo>
                  <a:pt x="569" y="1617"/>
                </a:lnTo>
                <a:lnTo>
                  <a:pt x="571" y="1617"/>
                </a:lnTo>
                <a:lnTo>
                  <a:pt x="571" y="1617"/>
                </a:lnTo>
                <a:lnTo>
                  <a:pt x="574" y="1617"/>
                </a:lnTo>
                <a:lnTo>
                  <a:pt x="574" y="1614"/>
                </a:lnTo>
                <a:lnTo>
                  <a:pt x="577" y="1614"/>
                </a:lnTo>
                <a:lnTo>
                  <a:pt x="577" y="1609"/>
                </a:lnTo>
                <a:lnTo>
                  <a:pt x="582" y="1609"/>
                </a:lnTo>
                <a:lnTo>
                  <a:pt x="582" y="1606"/>
                </a:lnTo>
                <a:lnTo>
                  <a:pt x="585" y="1606"/>
                </a:lnTo>
                <a:lnTo>
                  <a:pt x="585" y="1603"/>
                </a:lnTo>
                <a:lnTo>
                  <a:pt x="588" y="1603"/>
                </a:lnTo>
                <a:lnTo>
                  <a:pt x="588" y="1600"/>
                </a:lnTo>
                <a:lnTo>
                  <a:pt x="596" y="1600"/>
                </a:lnTo>
                <a:lnTo>
                  <a:pt x="596" y="1598"/>
                </a:lnTo>
                <a:lnTo>
                  <a:pt x="601" y="1598"/>
                </a:lnTo>
                <a:lnTo>
                  <a:pt x="601" y="1598"/>
                </a:lnTo>
                <a:lnTo>
                  <a:pt x="601" y="1598"/>
                </a:lnTo>
                <a:lnTo>
                  <a:pt x="601" y="1592"/>
                </a:lnTo>
                <a:lnTo>
                  <a:pt x="607" y="1592"/>
                </a:lnTo>
                <a:lnTo>
                  <a:pt x="607" y="1590"/>
                </a:lnTo>
                <a:lnTo>
                  <a:pt x="609" y="1590"/>
                </a:lnTo>
                <a:lnTo>
                  <a:pt x="609" y="1584"/>
                </a:lnTo>
                <a:lnTo>
                  <a:pt x="609" y="1584"/>
                </a:lnTo>
                <a:lnTo>
                  <a:pt x="609" y="1584"/>
                </a:lnTo>
                <a:lnTo>
                  <a:pt x="615" y="1584"/>
                </a:lnTo>
                <a:lnTo>
                  <a:pt x="615" y="1582"/>
                </a:lnTo>
                <a:lnTo>
                  <a:pt x="617" y="1582"/>
                </a:lnTo>
                <a:lnTo>
                  <a:pt x="617" y="1579"/>
                </a:lnTo>
                <a:lnTo>
                  <a:pt x="620" y="1579"/>
                </a:lnTo>
                <a:lnTo>
                  <a:pt x="620" y="1576"/>
                </a:lnTo>
                <a:lnTo>
                  <a:pt x="623" y="1576"/>
                </a:lnTo>
                <a:lnTo>
                  <a:pt x="623" y="1573"/>
                </a:lnTo>
                <a:lnTo>
                  <a:pt x="623" y="1573"/>
                </a:lnTo>
                <a:lnTo>
                  <a:pt x="623" y="1571"/>
                </a:lnTo>
                <a:lnTo>
                  <a:pt x="628" y="1571"/>
                </a:lnTo>
                <a:lnTo>
                  <a:pt x="628" y="1571"/>
                </a:lnTo>
                <a:lnTo>
                  <a:pt x="636" y="1571"/>
                </a:lnTo>
                <a:lnTo>
                  <a:pt x="636" y="1568"/>
                </a:lnTo>
                <a:lnTo>
                  <a:pt x="639" y="1568"/>
                </a:lnTo>
                <a:lnTo>
                  <a:pt x="639" y="1565"/>
                </a:lnTo>
                <a:lnTo>
                  <a:pt x="642" y="1565"/>
                </a:lnTo>
                <a:lnTo>
                  <a:pt x="642" y="1563"/>
                </a:lnTo>
                <a:lnTo>
                  <a:pt x="644" y="1563"/>
                </a:lnTo>
                <a:lnTo>
                  <a:pt x="644" y="1560"/>
                </a:lnTo>
                <a:lnTo>
                  <a:pt x="647" y="1560"/>
                </a:lnTo>
                <a:lnTo>
                  <a:pt x="647" y="1557"/>
                </a:lnTo>
                <a:lnTo>
                  <a:pt x="650" y="1557"/>
                </a:lnTo>
                <a:lnTo>
                  <a:pt x="650" y="1555"/>
                </a:lnTo>
                <a:lnTo>
                  <a:pt x="650" y="1555"/>
                </a:lnTo>
                <a:lnTo>
                  <a:pt x="650" y="1552"/>
                </a:lnTo>
                <a:lnTo>
                  <a:pt x="652" y="1552"/>
                </a:lnTo>
                <a:lnTo>
                  <a:pt x="652" y="1549"/>
                </a:lnTo>
                <a:lnTo>
                  <a:pt x="655" y="1549"/>
                </a:lnTo>
                <a:lnTo>
                  <a:pt x="655" y="1546"/>
                </a:lnTo>
                <a:lnTo>
                  <a:pt x="658" y="1546"/>
                </a:lnTo>
                <a:lnTo>
                  <a:pt x="658" y="1544"/>
                </a:lnTo>
                <a:lnTo>
                  <a:pt x="663" y="1544"/>
                </a:lnTo>
                <a:lnTo>
                  <a:pt x="663" y="1541"/>
                </a:lnTo>
                <a:lnTo>
                  <a:pt x="666" y="1541"/>
                </a:lnTo>
                <a:lnTo>
                  <a:pt x="666" y="1538"/>
                </a:lnTo>
                <a:lnTo>
                  <a:pt x="669" y="1538"/>
                </a:lnTo>
                <a:lnTo>
                  <a:pt x="669" y="1538"/>
                </a:lnTo>
                <a:lnTo>
                  <a:pt x="669" y="1538"/>
                </a:lnTo>
                <a:lnTo>
                  <a:pt x="669" y="1536"/>
                </a:lnTo>
                <a:lnTo>
                  <a:pt x="671" y="1536"/>
                </a:lnTo>
                <a:lnTo>
                  <a:pt x="671" y="1533"/>
                </a:lnTo>
                <a:lnTo>
                  <a:pt x="674" y="1533"/>
                </a:lnTo>
                <a:lnTo>
                  <a:pt x="674" y="1530"/>
                </a:lnTo>
                <a:lnTo>
                  <a:pt x="674" y="1530"/>
                </a:lnTo>
                <a:lnTo>
                  <a:pt x="674" y="1528"/>
                </a:lnTo>
                <a:lnTo>
                  <a:pt x="677" y="1528"/>
                </a:lnTo>
                <a:lnTo>
                  <a:pt x="677" y="1525"/>
                </a:lnTo>
                <a:lnTo>
                  <a:pt x="682" y="1525"/>
                </a:lnTo>
                <a:lnTo>
                  <a:pt x="682" y="1522"/>
                </a:lnTo>
                <a:lnTo>
                  <a:pt x="685" y="1522"/>
                </a:lnTo>
                <a:lnTo>
                  <a:pt x="685" y="1519"/>
                </a:lnTo>
                <a:lnTo>
                  <a:pt x="687" y="1519"/>
                </a:lnTo>
                <a:lnTo>
                  <a:pt x="687" y="1519"/>
                </a:lnTo>
                <a:lnTo>
                  <a:pt x="690" y="1519"/>
                </a:lnTo>
                <a:lnTo>
                  <a:pt x="690" y="1517"/>
                </a:lnTo>
                <a:lnTo>
                  <a:pt x="693" y="1517"/>
                </a:lnTo>
                <a:lnTo>
                  <a:pt x="693" y="1514"/>
                </a:lnTo>
                <a:lnTo>
                  <a:pt x="696" y="1514"/>
                </a:lnTo>
                <a:lnTo>
                  <a:pt x="696" y="1514"/>
                </a:lnTo>
                <a:lnTo>
                  <a:pt x="701" y="1514"/>
                </a:lnTo>
                <a:lnTo>
                  <a:pt x="701" y="1511"/>
                </a:lnTo>
                <a:lnTo>
                  <a:pt x="704" y="1511"/>
                </a:lnTo>
                <a:lnTo>
                  <a:pt x="704" y="1506"/>
                </a:lnTo>
                <a:lnTo>
                  <a:pt x="704" y="1506"/>
                </a:lnTo>
                <a:lnTo>
                  <a:pt x="704" y="1506"/>
                </a:lnTo>
                <a:lnTo>
                  <a:pt x="709" y="1506"/>
                </a:lnTo>
                <a:lnTo>
                  <a:pt x="709" y="1503"/>
                </a:lnTo>
                <a:lnTo>
                  <a:pt x="712" y="1503"/>
                </a:lnTo>
                <a:lnTo>
                  <a:pt x="712" y="1501"/>
                </a:lnTo>
                <a:lnTo>
                  <a:pt x="714" y="1501"/>
                </a:lnTo>
                <a:lnTo>
                  <a:pt x="714" y="1498"/>
                </a:lnTo>
                <a:lnTo>
                  <a:pt x="720" y="1498"/>
                </a:lnTo>
                <a:lnTo>
                  <a:pt x="720" y="1492"/>
                </a:lnTo>
                <a:lnTo>
                  <a:pt x="720" y="1492"/>
                </a:lnTo>
                <a:lnTo>
                  <a:pt x="720" y="1492"/>
                </a:lnTo>
                <a:lnTo>
                  <a:pt x="722" y="1492"/>
                </a:lnTo>
                <a:lnTo>
                  <a:pt x="722" y="1490"/>
                </a:lnTo>
                <a:lnTo>
                  <a:pt x="725" y="1490"/>
                </a:lnTo>
                <a:lnTo>
                  <a:pt x="725" y="1487"/>
                </a:lnTo>
                <a:lnTo>
                  <a:pt x="731" y="1487"/>
                </a:lnTo>
                <a:lnTo>
                  <a:pt x="731" y="1484"/>
                </a:lnTo>
                <a:lnTo>
                  <a:pt x="736" y="1484"/>
                </a:lnTo>
                <a:lnTo>
                  <a:pt x="736" y="1482"/>
                </a:lnTo>
                <a:lnTo>
                  <a:pt x="744" y="1482"/>
                </a:lnTo>
                <a:lnTo>
                  <a:pt x="744" y="1479"/>
                </a:lnTo>
                <a:lnTo>
                  <a:pt x="747" y="1479"/>
                </a:lnTo>
                <a:lnTo>
                  <a:pt x="747" y="1476"/>
                </a:lnTo>
                <a:lnTo>
                  <a:pt x="752" y="1476"/>
                </a:lnTo>
                <a:lnTo>
                  <a:pt x="752" y="1474"/>
                </a:lnTo>
                <a:lnTo>
                  <a:pt x="752" y="1474"/>
                </a:lnTo>
                <a:lnTo>
                  <a:pt x="752" y="1474"/>
                </a:lnTo>
                <a:lnTo>
                  <a:pt x="758" y="1474"/>
                </a:lnTo>
                <a:lnTo>
                  <a:pt x="758" y="1468"/>
                </a:lnTo>
                <a:lnTo>
                  <a:pt x="758" y="1468"/>
                </a:lnTo>
                <a:lnTo>
                  <a:pt x="758" y="1465"/>
                </a:lnTo>
                <a:lnTo>
                  <a:pt x="760" y="1465"/>
                </a:lnTo>
                <a:lnTo>
                  <a:pt x="760" y="1465"/>
                </a:lnTo>
                <a:lnTo>
                  <a:pt x="763" y="1465"/>
                </a:lnTo>
                <a:lnTo>
                  <a:pt x="763" y="1463"/>
                </a:lnTo>
                <a:lnTo>
                  <a:pt x="766" y="1463"/>
                </a:lnTo>
                <a:lnTo>
                  <a:pt x="766" y="1460"/>
                </a:lnTo>
                <a:lnTo>
                  <a:pt x="768" y="1460"/>
                </a:lnTo>
                <a:lnTo>
                  <a:pt x="768" y="1455"/>
                </a:lnTo>
                <a:lnTo>
                  <a:pt x="768" y="1455"/>
                </a:lnTo>
                <a:lnTo>
                  <a:pt x="768" y="1449"/>
                </a:lnTo>
                <a:lnTo>
                  <a:pt x="771" y="1449"/>
                </a:lnTo>
                <a:lnTo>
                  <a:pt x="771" y="1447"/>
                </a:lnTo>
                <a:lnTo>
                  <a:pt x="774" y="1447"/>
                </a:lnTo>
                <a:lnTo>
                  <a:pt x="774" y="1447"/>
                </a:lnTo>
                <a:lnTo>
                  <a:pt x="776" y="1447"/>
                </a:lnTo>
                <a:lnTo>
                  <a:pt x="776" y="1444"/>
                </a:lnTo>
                <a:lnTo>
                  <a:pt x="779" y="1444"/>
                </a:lnTo>
                <a:lnTo>
                  <a:pt x="779" y="1441"/>
                </a:lnTo>
                <a:lnTo>
                  <a:pt x="782" y="1441"/>
                </a:lnTo>
                <a:lnTo>
                  <a:pt x="782" y="1438"/>
                </a:lnTo>
                <a:lnTo>
                  <a:pt x="782" y="1438"/>
                </a:lnTo>
                <a:lnTo>
                  <a:pt x="782" y="1433"/>
                </a:lnTo>
                <a:lnTo>
                  <a:pt x="785" y="1433"/>
                </a:lnTo>
                <a:lnTo>
                  <a:pt x="785" y="1433"/>
                </a:lnTo>
                <a:lnTo>
                  <a:pt x="787" y="1433"/>
                </a:lnTo>
                <a:lnTo>
                  <a:pt x="787" y="1430"/>
                </a:lnTo>
                <a:lnTo>
                  <a:pt x="790" y="1430"/>
                </a:lnTo>
                <a:lnTo>
                  <a:pt x="790" y="1428"/>
                </a:lnTo>
                <a:lnTo>
                  <a:pt x="790" y="1428"/>
                </a:lnTo>
                <a:lnTo>
                  <a:pt x="790" y="1428"/>
                </a:lnTo>
                <a:lnTo>
                  <a:pt x="793" y="1428"/>
                </a:lnTo>
                <a:lnTo>
                  <a:pt x="793" y="1422"/>
                </a:lnTo>
                <a:lnTo>
                  <a:pt x="795" y="1422"/>
                </a:lnTo>
                <a:lnTo>
                  <a:pt x="795" y="1420"/>
                </a:lnTo>
                <a:lnTo>
                  <a:pt x="798" y="1420"/>
                </a:lnTo>
                <a:lnTo>
                  <a:pt x="798" y="1420"/>
                </a:lnTo>
                <a:lnTo>
                  <a:pt x="801" y="1420"/>
                </a:lnTo>
                <a:lnTo>
                  <a:pt x="801" y="1414"/>
                </a:lnTo>
                <a:lnTo>
                  <a:pt x="809" y="1414"/>
                </a:lnTo>
                <a:lnTo>
                  <a:pt x="809" y="1411"/>
                </a:lnTo>
                <a:lnTo>
                  <a:pt x="814" y="1411"/>
                </a:lnTo>
                <a:lnTo>
                  <a:pt x="814" y="1409"/>
                </a:lnTo>
                <a:lnTo>
                  <a:pt x="814" y="1409"/>
                </a:lnTo>
                <a:lnTo>
                  <a:pt x="814" y="1406"/>
                </a:lnTo>
                <a:lnTo>
                  <a:pt x="817" y="1406"/>
                </a:lnTo>
                <a:lnTo>
                  <a:pt x="817" y="1401"/>
                </a:lnTo>
                <a:lnTo>
                  <a:pt x="820" y="1401"/>
                </a:lnTo>
                <a:lnTo>
                  <a:pt x="820" y="1395"/>
                </a:lnTo>
                <a:lnTo>
                  <a:pt x="822" y="1395"/>
                </a:lnTo>
                <a:lnTo>
                  <a:pt x="822" y="1393"/>
                </a:lnTo>
                <a:lnTo>
                  <a:pt x="822" y="1393"/>
                </a:lnTo>
                <a:lnTo>
                  <a:pt x="822" y="1390"/>
                </a:lnTo>
                <a:lnTo>
                  <a:pt x="825" y="1390"/>
                </a:lnTo>
                <a:lnTo>
                  <a:pt x="825" y="1387"/>
                </a:lnTo>
                <a:lnTo>
                  <a:pt x="828" y="1387"/>
                </a:lnTo>
                <a:lnTo>
                  <a:pt x="828" y="1384"/>
                </a:lnTo>
                <a:lnTo>
                  <a:pt x="830" y="1384"/>
                </a:lnTo>
                <a:lnTo>
                  <a:pt x="830" y="1384"/>
                </a:lnTo>
                <a:lnTo>
                  <a:pt x="833" y="1384"/>
                </a:lnTo>
                <a:lnTo>
                  <a:pt x="833" y="1382"/>
                </a:lnTo>
                <a:lnTo>
                  <a:pt x="833" y="1382"/>
                </a:lnTo>
                <a:lnTo>
                  <a:pt x="833" y="1379"/>
                </a:lnTo>
                <a:lnTo>
                  <a:pt x="836" y="1379"/>
                </a:lnTo>
                <a:lnTo>
                  <a:pt x="836" y="1379"/>
                </a:lnTo>
                <a:lnTo>
                  <a:pt x="836" y="1379"/>
                </a:lnTo>
                <a:lnTo>
                  <a:pt x="836" y="1376"/>
                </a:lnTo>
                <a:lnTo>
                  <a:pt x="838" y="1376"/>
                </a:lnTo>
                <a:lnTo>
                  <a:pt x="838" y="1371"/>
                </a:lnTo>
                <a:lnTo>
                  <a:pt x="838" y="1371"/>
                </a:lnTo>
                <a:lnTo>
                  <a:pt x="838" y="1371"/>
                </a:lnTo>
                <a:lnTo>
                  <a:pt x="841" y="1371"/>
                </a:lnTo>
                <a:lnTo>
                  <a:pt x="841" y="1368"/>
                </a:lnTo>
                <a:lnTo>
                  <a:pt x="841" y="1368"/>
                </a:lnTo>
                <a:lnTo>
                  <a:pt x="841" y="1366"/>
                </a:lnTo>
                <a:lnTo>
                  <a:pt x="844" y="1366"/>
                </a:lnTo>
                <a:lnTo>
                  <a:pt x="844" y="1366"/>
                </a:lnTo>
                <a:lnTo>
                  <a:pt x="844" y="1366"/>
                </a:lnTo>
                <a:lnTo>
                  <a:pt x="844" y="1363"/>
                </a:lnTo>
                <a:lnTo>
                  <a:pt x="849" y="1363"/>
                </a:lnTo>
                <a:lnTo>
                  <a:pt x="849" y="1360"/>
                </a:lnTo>
                <a:lnTo>
                  <a:pt x="855" y="1360"/>
                </a:lnTo>
                <a:lnTo>
                  <a:pt x="855" y="1357"/>
                </a:lnTo>
                <a:lnTo>
                  <a:pt x="860" y="1357"/>
                </a:lnTo>
                <a:lnTo>
                  <a:pt x="860" y="1352"/>
                </a:lnTo>
                <a:lnTo>
                  <a:pt x="860" y="1352"/>
                </a:lnTo>
                <a:lnTo>
                  <a:pt x="860" y="1352"/>
                </a:lnTo>
                <a:lnTo>
                  <a:pt x="863" y="1352"/>
                </a:lnTo>
                <a:lnTo>
                  <a:pt x="863" y="1349"/>
                </a:lnTo>
                <a:lnTo>
                  <a:pt x="868" y="1349"/>
                </a:lnTo>
                <a:lnTo>
                  <a:pt x="868" y="1347"/>
                </a:lnTo>
                <a:lnTo>
                  <a:pt x="874" y="1347"/>
                </a:lnTo>
                <a:lnTo>
                  <a:pt x="874" y="1344"/>
                </a:lnTo>
                <a:lnTo>
                  <a:pt x="874" y="1344"/>
                </a:lnTo>
                <a:lnTo>
                  <a:pt x="874" y="1341"/>
                </a:lnTo>
                <a:lnTo>
                  <a:pt x="879" y="1341"/>
                </a:lnTo>
                <a:lnTo>
                  <a:pt x="879" y="1339"/>
                </a:lnTo>
                <a:lnTo>
                  <a:pt x="882" y="1339"/>
                </a:lnTo>
                <a:lnTo>
                  <a:pt x="882" y="1336"/>
                </a:lnTo>
                <a:lnTo>
                  <a:pt x="884" y="1336"/>
                </a:lnTo>
                <a:lnTo>
                  <a:pt x="884" y="1333"/>
                </a:lnTo>
                <a:lnTo>
                  <a:pt x="887" y="1333"/>
                </a:lnTo>
                <a:lnTo>
                  <a:pt x="887" y="1330"/>
                </a:lnTo>
                <a:lnTo>
                  <a:pt x="890" y="1330"/>
                </a:lnTo>
                <a:lnTo>
                  <a:pt x="890" y="1328"/>
                </a:lnTo>
                <a:lnTo>
                  <a:pt x="892" y="1328"/>
                </a:lnTo>
                <a:lnTo>
                  <a:pt x="892" y="1322"/>
                </a:lnTo>
                <a:lnTo>
                  <a:pt x="895" y="1322"/>
                </a:lnTo>
                <a:lnTo>
                  <a:pt x="895" y="1320"/>
                </a:lnTo>
                <a:lnTo>
                  <a:pt x="898" y="1320"/>
                </a:lnTo>
                <a:lnTo>
                  <a:pt x="898" y="1317"/>
                </a:lnTo>
                <a:lnTo>
                  <a:pt x="898" y="1317"/>
                </a:lnTo>
                <a:lnTo>
                  <a:pt x="898" y="1314"/>
                </a:lnTo>
                <a:lnTo>
                  <a:pt x="898" y="1314"/>
                </a:lnTo>
                <a:lnTo>
                  <a:pt x="898" y="1314"/>
                </a:lnTo>
                <a:lnTo>
                  <a:pt x="903" y="1314"/>
                </a:lnTo>
                <a:lnTo>
                  <a:pt x="903" y="1309"/>
                </a:lnTo>
                <a:lnTo>
                  <a:pt x="903" y="1309"/>
                </a:lnTo>
                <a:lnTo>
                  <a:pt x="903" y="1303"/>
                </a:lnTo>
                <a:lnTo>
                  <a:pt x="906" y="1303"/>
                </a:lnTo>
                <a:lnTo>
                  <a:pt x="906" y="1301"/>
                </a:lnTo>
                <a:lnTo>
                  <a:pt x="906" y="1301"/>
                </a:lnTo>
                <a:lnTo>
                  <a:pt x="906" y="1298"/>
                </a:lnTo>
                <a:lnTo>
                  <a:pt x="909" y="1298"/>
                </a:lnTo>
                <a:lnTo>
                  <a:pt x="909" y="1295"/>
                </a:lnTo>
                <a:lnTo>
                  <a:pt x="909" y="1295"/>
                </a:lnTo>
                <a:lnTo>
                  <a:pt x="909" y="1293"/>
                </a:lnTo>
                <a:lnTo>
                  <a:pt x="914" y="1293"/>
                </a:lnTo>
                <a:lnTo>
                  <a:pt x="914" y="1287"/>
                </a:lnTo>
                <a:lnTo>
                  <a:pt x="917" y="1287"/>
                </a:lnTo>
                <a:lnTo>
                  <a:pt x="917" y="1285"/>
                </a:lnTo>
                <a:lnTo>
                  <a:pt x="917" y="1285"/>
                </a:lnTo>
                <a:lnTo>
                  <a:pt x="917" y="1276"/>
                </a:lnTo>
                <a:lnTo>
                  <a:pt x="917" y="1276"/>
                </a:lnTo>
                <a:lnTo>
                  <a:pt x="917" y="1276"/>
                </a:lnTo>
                <a:lnTo>
                  <a:pt x="919" y="1276"/>
                </a:lnTo>
                <a:lnTo>
                  <a:pt x="919" y="1271"/>
                </a:lnTo>
                <a:lnTo>
                  <a:pt x="922" y="1271"/>
                </a:lnTo>
                <a:lnTo>
                  <a:pt x="922" y="1268"/>
                </a:lnTo>
                <a:lnTo>
                  <a:pt x="925" y="1268"/>
                </a:lnTo>
                <a:lnTo>
                  <a:pt x="925" y="1266"/>
                </a:lnTo>
                <a:lnTo>
                  <a:pt x="927" y="1266"/>
                </a:lnTo>
                <a:lnTo>
                  <a:pt x="927" y="1263"/>
                </a:lnTo>
                <a:lnTo>
                  <a:pt x="930" y="1263"/>
                </a:lnTo>
                <a:lnTo>
                  <a:pt x="930" y="1263"/>
                </a:lnTo>
                <a:lnTo>
                  <a:pt x="930" y="1263"/>
                </a:lnTo>
                <a:lnTo>
                  <a:pt x="930" y="1258"/>
                </a:lnTo>
                <a:lnTo>
                  <a:pt x="936" y="1258"/>
                </a:lnTo>
                <a:lnTo>
                  <a:pt x="936" y="1255"/>
                </a:lnTo>
                <a:lnTo>
                  <a:pt x="938" y="1255"/>
                </a:lnTo>
                <a:lnTo>
                  <a:pt x="938" y="1252"/>
                </a:lnTo>
                <a:lnTo>
                  <a:pt x="949" y="1252"/>
                </a:lnTo>
                <a:lnTo>
                  <a:pt x="949" y="1249"/>
                </a:lnTo>
                <a:lnTo>
                  <a:pt x="949" y="1249"/>
                </a:lnTo>
                <a:lnTo>
                  <a:pt x="949" y="1247"/>
                </a:lnTo>
                <a:lnTo>
                  <a:pt x="952" y="1247"/>
                </a:lnTo>
                <a:lnTo>
                  <a:pt x="952" y="1244"/>
                </a:lnTo>
                <a:lnTo>
                  <a:pt x="954" y="1244"/>
                </a:lnTo>
                <a:lnTo>
                  <a:pt x="954" y="1241"/>
                </a:lnTo>
                <a:lnTo>
                  <a:pt x="957" y="1241"/>
                </a:lnTo>
                <a:lnTo>
                  <a:pt x="957" y="1239"/>
                </a:lnTo>
                <a:lnTo>
                  <a:pt x="965" y="1239"/>
                </a:lnTo>
                <a:lnTo>
                  <a:pt x="965" y="1239"/>
                </a:lnTo>
                <a:lnTo>
                  <a:pt x="971" y="1239"/>
                </a:lnTo>
                <a:lnTo>
                  <a:pt x="971" y="1236"/>
                </a:lnTo>
                <a:lnTo>
                  <a:pt x="973" y="1236"/>
                </a:lnTo>
                <a:lnTo>
                  <a:pt x="973" y="1233"/>
                </a:lnTo>
                <a:lnTo>
                  <a:pt x="973" y="1233"/>
                </a:lnTo>
                <a:lnTo>
                  <a:pt x="973" y="1231"/>
                </a:lnTo>
                <a:lnTo>
                  <a:pt x="976" y="1231"/>
                </a:lnTo>
                <a:lnTo>
                  <a:pt x="976" y="1228"/>
                </a:lnTo>
                <a:lnTo>
                  <a:pt x="979" y="1228"/>
                </a:lnTo>
                <a:lnTo>
                  <a:pt x="979" y="1225"/>
                </a:lnTo>
                <a:lnTo>
                  <a:pt x="987" y="1225"/>
                </a:lnTo>
                <a:lnTo>
                  <a:pt x="987" y="1222"/>
                </a:lnTo>
                <a:lnTo>
                  <a:pt x="989" y="1222"/>
                </a:lnTo>
                <a:lnTo>
                  <a:pt x="989" y="1217"/>
                </a:lnTo>
                <a:lnTo>
                  <a:pt x="989" y="1217"/>
                </a:lnTo>
                <a:lnTo>
                  <a:pt x="989" y="1217"/>
                </a:lnTo>
                <a:lnTo>
                  <a:pt x="995" y="1217"/>
                </a:lnTo>
                <a:lnTo>
                  <a:pt x="995" y="1214"/>
                </a:lnTo>
                <a:lnTo>
                  <a:pt x="995" y="1214"/>
                </a:lnTo>
                <a:lnTo>
                  <a:pt x="995" y="1209"/>
                </a:lnTo>
                <a:lnTo>
                  <a:pt x="1000" y="1209"/>
                </a:lnTo>
                <a:lnTo>
                  <a:pt x="1000" y="1204"/>
                </a:lnTo>
                <a:lnTo>
                  <a:pt x="1003" y="1204"/>
                </a:lnTo>
                <a:lnTo>
                  <a:pt x="1003" y="1201"/>
                </a:lnTo>
                <a:lnTo>
                  <a:pt x="1006" y="1201"/>
                </a:lnTo>
                <a:lnTo>
                  <a:pt x="1006" y="1201"/>
                </a:lnTo>
                <a:lnTo>
                  <a:pt x="1008" y="1201"/>
                </a:lnTo>
                <a:lnTo>
                  <a:pt x="1008" y="1198"/>
                </a:lnTo>
                <a:lnTo>
                  <a:pt x="1008" y="1198"/>
                </a:lnTo>
                <a:lnTo>
                  <a:pt x="1008" y="1196"/>
                </a:lnTo>
                <a:lnTo>
                  <a:pt x="1011" y="1196"/>
                </a:lnTo>
                <a:lnTo>
                  <a:pt x="1011" y="1193"/>
                </a:lnTo>
                <a:lnTo>
                  <a:pt x="1014" y="1193"/>
                </a:lnTo>
                <a:lnTo>
                  <a:pt x="1014" y="1193"/>
                </a:lnTo>
                <a:lnTo>
                  <a:pt x="1016" y="1193"/>
                </a:lnTo>
                <a:lnTo>
                  <a:pt x="1016" y="1187"/>
                </a:lnTo>
                <a:lnTo>
                  <a:pt x="1019" y="1187"/>
                </a:lnTo>
                <a:lnTo>
                  <a:pt x="1019" y="1185"/>
                </a:lnTo>
                <a:lnTo>
                  <a:pt x="1025" y="1185"/>
                </a:lnTo>
                <a:lnTo>
                  <a:pt x="1025" y="1185"/>
                </a:lnTo>
                <a:lnTo>
                  <a:pt x="1025" y="1185"/>
                </a:lnTo>
                <a:lnTo>
                  <a:pt x="1025" y="1182"/>
                </a:lnTo>
                <a:lnTo>
                  <a:pt x="1027" y="1182"/>
                </a:lnTo>
                <a:lnTo>
                  <a:pt x="1027" y="1177"/>
                </a:lnTo>
                <a:lnTo>
                  <a:pt x="1030" y="1177"/>
                </a:lnTo>
                <a:lnTo>
                  <a:pt x="1030" y="1174"/>
                </a:lnTo>
                <a:lnTo>
                  <a:pt x="1030" y="1174"/>
                </a:lnTo>
                <a:lnTo>
                  <a:pt x="1030" y="1171"/>
                </a:lnTo>
                <a:lnTo>
                  <a:pt x="1046" y="1171"/>
                </a:lnTo>
                <a:lnTo>
                  <a:pt x="1046" y="1169"/>
                </a:lnTo>
                <a:lnTo>
                  <a:pt x="1049" y="1169"/>
                </a:lnTo>
                <a:lnTo>
                  <a:pt x="1049" y="1169"/>
                </a:lnTo>
                <a:lnTo>
                  <a:pt x="1052" y="1169"/>
                </a:lnTo>
                <a:lnTo>
                  <a:pt x="1052" y="1163"/>
                </a:lnTo>
                <a:lnTo>
                  <a:pt x="1057" y="1163"/>
                </a:lnTo>
                <a:lnTo>
                  <a:pt x="1057" y="1160"/>
                </a:lnTo>
                <a:lnTo>
                  <a:pt x="1057" y="1160"/>
                </a:lnTo>
                <a:lnTo>
                  <a:pt x="1057" y="1158"/>
                </a:lnTo>
                <a:lnTo>
                  <a:pt x="1060" y="1158"/>
                </a:lnTo>
                <a:lnTo>
                  <a:pt x="1060" y="1158"/>
                </a:lnTo>
                <a:lnTo>
                  <a:pt x="1068" y="1158"/>
                </a:lnTo>
                <a:lnTo>
                  <a:pt x="1068" y="1155"/>
                </a:lnTo>
                <a:lnTo>
                  <a:pt x="1073" y="1155"/>
                </a:lnTo>
                <a:lnTo>
                  <a:pt x="1073" y="1152"/>
                </a:lnTo>
                <a:lnTo>
                  <a:pt x="1076" y="1152"/>
                </a:lnTo>
                <a:lnTo>
                  <a:pt x="1076" y="1150"/>
                </a:lnTo>
                <a:lnTo>
                  <a:pt x="1078" y="1150"/>
                </a:lnTo>
                <a:lnTo>
                  <a:pt x="1078" y="1150"/>
                </a:lnTo>
                <a:lnTo>
                  <a:pt x="1081" y="1150"/>
                </a:lnTo>
                <a:lnTo>
                  <a:pt x="1081" y="1147"/>
                </a:lnTo>
                <a:lnTo>
                  <a:pt x="1084" y="1147"/>
                </a:lnTo>
                <a:lnTo>
                  <a:pt x="1084" y="1144"/>
                </a:lnTo>
                <a:lnTo>
                  <a:pt x="1087" y="1144"/>
                </a:lnTo>
                <a:lnTo>
                  <a:pt x="1087" y="1142"/>
                </a:lnTo>
                <a:lnTo>
                  <a:pt x="1087" y="1142"/>
                </a:lnTo>
                <a:lnTo>
                  <a:pt x="1087" y="1142"/>
                </a:lnTo>
                <a:lnTo>
                  <a:pt x="1103" y="1142"/>
                </a:lnTo>
                <a:lnTo>
                  <a:pt x="1103" y="1139"/>
                </a:lnTo>
                <a:lnTo>
                  <a:pt x="1103" y="1139"/>
                </a:lnTo>
                <a:lnTo>
                  <a:pt x="1103" y="1136"/>
                </a:lnTo>
                <a:lnTo>
                  <a:pt x="1108" y="1136"/>
                </a:lnTo>
                <a:lnTo>
                  <a:pt x="1108" y="1133"/>
                </a:lnTo>
                <a:lnTo>
                  <a:pt x="1108" y="1133"/>
                </a:lnTo>
                <a:lnTo>
                  <a:pt x="1108" y="1133"/>
                </a:lnTo>
                <a:lnTo>
                  <a:pt x="1111" y="1133"/>
                </a:lnTo>
                <a:lnTo>
                  <a:pt x="1111" y="1131"/>
                </a:lnTo>
                <a:lnTo>
                  <a:pt x="1114" y="1131"/>
                </a:lnTo>
                <a:lnTo>
                  <a:pt x="1114" y="1128"/>
                </a:lnTo>
                <a:lnTo>
                  <a:pt x="1114" y="1128"/>
                </a:lnTo>
                <a:lnTo>
                  <a:pt x="1114" y="1125"/>
                </a:lnTo>
                <a:lnTo>
                  <a:pt x="1116" y="1125"/>
                </a:lnTo>
                <a:lnTo>
                  <a:pt x="1116" y="1125"/>
                </a:lnTo>
                <a:lnTo>
                  <a:pt x="1119" y="1125"/>
                </a:lnTo>
                <a:lnTo>
                  <a:pt x="1119" y="1120"/>
                </a:lnTo>
                <a:lnTo>
                  <a:pt x="1124" y="1120"/>
                </a:lnTo>
                <a:lnTo>
                  <a:pt x="1124" y="1117"/>
                </a:lnTo>
                <a:lnTo>
                  <a:pt x="1124" y="1117"/>
                </a:lnTo>
                <a:lnTo>
                  <a:pt x="1124" y="1115"/>
                </a:lnTo>
                <a:lnTo>
                  <a:pt x="1127" y="1115"/>
                </a:lnTo>
                <a:lnTo>
                  <a:pt x="1127" y="1115"/>
                </a:lnTo>
                <a:lnTo>
                  <a:pt x="1130" y="1115"/>
                </a:lnTo>
                <a:lnTo>
                  <a:pt x="1130" y="1112"/>
                </a:lnTo>
                <a:lnTo>
                  <a:pt x="1132" y="1112"/>
                </a:lnTo>
                <a:lnTo>
                  <a:pt x="1132" y="1106"/>
                </a:lnTo>
                <a:lnTo>
                  <a:pt x="1135" y="1106"/>
                </a:lnTo>
                <a:lnTo>
                  <a:pt x="1135" y="1106"/>
                </a:lnTo>
                <a:lnTo>
                  <a:pt x="1135" y="1106"/>
                </a:lnTo>
                <a:lnTo>
                  <a:pt x="1135" y="1104"/>
                </a:lnTo>
                <a:lnTo>
                  <a:pt x="1138" y="1104"/>
                </a:lnTo>
                <a:lnTo>
                  <a:pt x="1138" y="1101"/>
                </a:lnTo>
                <a:lnTo>
                  <a:pt x="1141" y="1101"/>
                </a:lnTo>
                <a:lnTo>
                  <a:pt x="1141" y="1098"/>
                </a:lnTo>
                <a:lnTo>
                  <a:pt x="1141" y="1098"/>
                </a:lnTo>
                <a:lnTo>
                  <a:pt x="1141" y="1098"/>
                </a:lnTo>
                <a:lnTo>
                  <a:pt x="1143" y="1098"/>
                </a:lnTo>
                <a:lnTo>
                  <a:pt x="1143" y="1093"/>
                </a:lnTo>
                <a:lnTo>
                  <a:pt x="1143" y="1093"/>
                </a:lnTo>
                <a:lnTo>
                  <a:pt x="1143" y="1088"/>
                </a:lnTo>
                <a:lnTo>
                  <a:pt x="1149" y="1088"/>
                </a:lnTo>
                <a:lnTo>
                  <a:pt x="1149" y="1088"/>
                </a:lnTo>
                <a:lnTo>
                  <a:pt x="1151" y="1088"/>
                </a:lnTo>
                <a:lnTo>
                  <a:pt x="1151" y="1085"/>
                </a:lnTo>
                <a:lnTo>
                  <a:pt x="1151" y="1085"/>
                </a:lnTo>
                <a:lnTo>
                  <a:pt x="1151" y="1082"/>
                </a:lnTo>
                <a:lnTo>
                  <a:pt x="1151" y="1082"/>
                </a:lnTo>
                <a:lnTo>
                  <a:pt x="1151" y="1079"/>
                </a:lnTo>
                <a:lnTo>
                  <a:pt x="1154" y="1079"/>
                </a:lnTo>
                <a:lnTo>
                  <a:pt x="1154" y="1079"/>
                </a:lnTo>
                <a:lnTo>
                  <a:pt x="1154" y="1079"/>
                </a:lnTo>
                <a:lnTo>
                  <a:pt x="1154" y="1077"/>
                </a:lnTo>
                <a:lnTo>
                  <a:pt x="1159" y="1077"/>
                </a:lnTo>
                <a:lnTo>
                  <a:pt x="1159" y="1074"/>
                </a:lnTo>
                <a:lnTo>
                  <a:pt x="1159" y="1074"/>
                </a:lnTo>
                <a:lnTo>
                  <a:pt x="1159" y="1071"/>
                </a:lnTo>
                <a:lnTo>
                  <a:pt x="1165" y="1071"/>
                </a:lnTo>
                <a:lnTo>
                  <a:pt x="1165" y="1069"/>
                </a:lnTo>
                <a:lnTo>
                  <a:pt x="1170" y="1069"/>
                </a:lnTo>
                <a:lnTo>
                  <a:pt x="1170" y="1069"/>
                </a:lnTo>
                <a:lnTo>
                  <a:pt x="1173" y="1069"/>
                </a:lnTo>
                <a:lnTo>
                  <a:pt x="1173" y="1066"/>
                </a:lnTo>
                <a:lnTo>
                  <a:pt x="1173" y="1066"/>
                </a:lnTo>
                <a:lnTo>
                  <a:pt x="1173" y="1061"/>
                </a:lnTo>
                <a:lnTo>
                  <a:pt x="1176" y="1061"/>
                </a:lnTo>
                <a:lnTo>
                  <a:pt x="1176" y="1061"/>
                </a:lnTo>
                <a:lnTo>
                  <a:pt x="1178" y="1061"/>
                </a:lnTo>
                <a:lnTo>
                  <a:pt x="1178" y="1055"/>
                </a:lnTo>
                <a:lnTo>
                  <a:pt x="1178" y="1055"/>
                </a:lnTo>
                <a:lnTo>
                  <a:pt x="1178" y="1052"/>
                </a:lnTo>
                <a:lnTo>
                  <a:pt x="1181" y="1052"/>
                </a:lnTo>
                <a:lnTo>
                  <a:pt x="1181" y="1050"/>
                </a:lnTo>
                <a:lnTo>
                  <a:pt x="1186" y="1050"/>
                </a:lnTo>
                <a:lnTo>
                  <a:pt x="1186" y="1047"/>
                </a:lnTo>
                <a:lnTo>
                  <a:pt x="1189" y="1047"/>
                </a:lnTo>
                <a:lnTo>
                  <a:pt x="1189" y="1044"/>
                </a:lnTo>
                <a:lnTo>
                  <a:pt x="1192" y="1044"/>
                </a:lnTo>
                <a:lnTo>
                  <a:pt x="1192" y="1042"/>
                </a:lnTo>
                <a:lnTo>
                  <a:pt x="1194" y="1042"/>
                </a:lnTo>
                <a:lnTo>
                  <a:pt x="1194" y="1042"/>
                </a:lnTo>
                <a:lnTo>
                  <a:pt x="1194" y="1042"/>
                </a:lnTo>
                <a:lnTo>
                  <a:pt x="1194" y="1036"/>
                </a:lnTo>
                <a:lnTo>
                  <a:pt x="1203" y="1036"/>
                </a:lnTo>
                <a:lnTo>
                  <a:pt x="1203" y="1034"/>
                </a:lnTo>
                <a:lnTo>
                  <a:pt x="1203" y="1034"/>
                </a:lnTo>
                <a:lnTo>
                  <a:pt x="1203" y="1031"/>
                </a:lnTo>
                <a:lnTo>
                  <a:pt x="1208" y="1031"/>
                </a:lnTo>
                <a:lnTo>
                  <a:pt x="1208" y="1031"/>
                </a:lnTo>
                <a:lnTo>
                  <a:pt x="1208" y="1031"/>
                </a:lnTo>
                <a:lnTo>
                  <a:pt x="1208" y="1025"/>
                </a:lnTo>
                <a:lnTo>
                  <a:pt x="1211" y="1025"/>
                </a:lnTo>
                <a:lnTo>
                  <a:pt x="1211" y="1023"/>
                </a:lnTo>
                <a:lnTo>
                  <a:pt x="1216" y="1023"/>
                </a:lnTo>
                <a:lnTo>
                  <a:pt x="1216" y="1023"/>
                </a:lnTo>
                <a:lnTo>
                  <a:pt x="1219" y="1023"/>
                </a:lnTo>
                <a:lnTo>
                  <a:pt x="1219" y="1020"/>
                </a:lnTo>
                <a:lnTo>
                  <a:pt x="1224" y="1020"/>
                </a:lnTo>
                <a:lnTo>
                  <a:pt x="1224" y="1017"/>
                </a:lnTo>
                <a:lnTo>
                  <a:pt x="1240" y="1017"/>
                </a:lnTo>
                <a:lnTo>
                  <a:pt x="1240" y="1015"/>
                </a:lnTo>
                <a:lnTo>
                  <a:pt x="1243" y="1015"/>
                </a:lnTo>
                <a:lnTo>
                  <a:pt x="1243" y="1012"/>
                </a:lnTo>
                <a:lnTo>
                  <a:pt x="1243" y="1012"/>
                </a:lnTo>
                <a:lnTo>
                  <a:pt x="1243" y="1009"/>
                </a:lnTo>
                <a:lnTo>
                  <a:pt x="1246" y="1009"/>
                </a:lnTo>
                <a:lnTo>
                  <a:pt x="1246" y="1007"/>
                </a:lnTo>
                <a:lnTo>
                  <a:pt x="1246" y="1007"/>
                </a:lnTo>
                <a:lnTo>
                  <a:pt x="1246" y="1004"/>
                </a:lnTo>
                <a:lnTo>
                  <a:pt x="1248" y="1004"/>
                </a:lnTo>
                <a:lnTo>
                  <a:pt x="1248" y="1001"/>
                </a:lnTo>
                <a:lnTo>
                  <a:pt x="1251" y="1001"/>
                </a:lnTo>
                <a:lnTo>
                  <a:pt x="1251" y="1001"/>
                </a:lnTo>
                <a:lnTo>
                  <a:pt x="1256" y="1001"/>
                </a:lnTo>
                <a:lnTo>
                  <a:pt x="1256" y="998"/>
                </a:lnTo>
                <a:lnTo>
                  <a:pt x="1259" y="998"/>
                </a:lnTo>
                <a:lnTo>
                  <a:pt x="1259" y="996"/>
                </a:lnTo>
                <a:lnTo>
                  <a:pt x="1265" y="996"/>
                </a:lnTo>
                <a:lnTo>
                  <a:pt x="1265" y="993"/>
                </a:lnTo>
                <a:lnTo>
                  <a:pt x="1265" y="993"/>
                </a:lnTo>
                <a:lnTo>
                  <a:pt x="1265" y="988"/>
                </a:lnTo>
                <a:lnTo>
                  <a:pt x="1267" y="988"/>
                </a:lnTo>
                <a:lnTo>
                  <a:pt x="1267" y="985"/>
                </a:lnTo>
                <a:lnTo>
                  <a:pt x="1267" y="985"/>
                </a:lnTo>
                <a:lnTo>
                  <a:pt x="1267" y="982"/>
                </a:lnTo>
                <a:lnTo>
                  <a:pt x="1273" y="982"/>
                </a:lnTo>
                <a:lnTo>
                  <a:pt x="1273" y="980"/>
                </a:lnTo>
                <a:lnTo>
                  <a:pt x="1278" y="980"/>
                </a:lnTo>
                <a:lnTo>
                  <a:pt x="1278" y="977"/>
                </a:lnTo>
                <a:lnTo>
                  <a:pt x="1281" y="977"/>
                </a:lnTo>
                <a:lnTo>
                  <a:pt x="1281" y="974"/>
                </a:lnTo>
                <a:lnTo>
                  <a:pt x="1283" y="974"/>
                </a:lnTo>
                <a:lnTo>
                  <a:pt x="1283" y="971"/>
                </a:lnTo>
                <a:lnTo>
                  <a:pt x="1283" y="971"/>
                </a:lnTo>
                <a:lnTo>
                  <a:pt x="1283" y="969"/>
                </a:lnTo>
                <a:lnTo>
                  <a:pt x="1286" y="969"/>
                </a:lnTo>
                <a:lnTo>
                  <a:pt x="1286" y="966"/>
                </a:lnTo>
                <a:lnTo>
                  <a:pt x="1292" y="966"/>
                </a:lnTo>
                <a:lnTo>
                  <a:pt x="1292" y="963"/>
                </a:lnTo>
                <a:lnTo>
                  <a:pt x="1292" y="963"/>
                </a:lnTo>
                <a:lnTo>
                  <a:pt x="1292" y="961"/>
                </a:lnTo>
                <a:lnTo>
                  <a:pt x="1300" y="961"/>
                </a:lnTo>
                <a:lnTo>
                  <a:pt x="1300" y="961"/>
                </a:lnTo>
                <a:lnTo>
                  <a:pt x="1300" y="961"/>
                </a:lnTo>
                <a:lnTo>
                  <a:pt x="1300" y="958"/>
                </a:lnTo>
                <a:lnTo>
                  <a:pt x="1308" y="958"/>
                </a:lnTo>
                <a:lnTo>
                  <a:pt x="1308" y="955"/>
                </a:lnTo>
                <a:lnTo>
                  <a:pt x="1308" y="955"/>
                </a:lnTo>
                <a:lnTo>
                  <a:pt x="1308" y="950"/>
                </a:lnTo>
                <a:lnTo>
                  <a:pt x="1313" y="950"/>
                </a:lnTo>
                <a:lnTo>
                  <a:pt x="1313" y="947"/>
                </a:lnTo>
                <a:lnTo>
                  <a:pt x="1313" y="947"/>
                </a:lnTo>
                <a:lnTo>
                  <a:pt x="1313" y="944"/>
                </a:lnTo>
                <a:lnTo>
                  <a:pt x="1313" y="944"/>
                </a:lnTo>
                <a:lnTo>
                  <a:pt x="1313" y="942"/>
                </a:lnTo>
                <a:lnTo>
                  <a:pt x="1316" y="942"/>
                </a:lnTo>
                <a:lnTo>
                  <a:pt x="1316" y="939"/>
                </a:lnTo>
                <a:lnTo>
                  <a:pt x="1321" y="939"/>
                </a:lnTo>
                <a:lnTo>
                  <a:pt x="1321" y="939"/>
                </a:lnTo>
                <a:lnTo>
                  <a:pt x="1327" y="939"/>
                </a:lnTo>
                <a:lnTo>
                  <a:pt x="1327" y="936"/>
                </a:lnTo>
                <a:lnTo>
                  <a:pt x="1329" y="936"/>
                </a:lnTo>
                <a:lnTo>
                  <a:pt x="1329" y="934"/>
                </a:lnTo>
                <a:lnTo>
                  <a:pt x="1332" y="934"/>
                </a:lnTo>
                <a:lnTo>
                  <a:pt x="1332" y="931"/>
                </a:lnTo>
                <a:lnTo>
                  <a:pt x="1335" y="931"/>
                </a:lnTo>
                <a:lnTo>
                  <a:pt x="1335" y="928"/>
                </a:lnTo>
                <a:lnTo>
                  <a:pt x="1337" y="928"/>
                </a:lnTo>
                <a:lnTo>
                  <a:pt x="1337" y="928"/>
                </a:lnTo>
                <a:lnTo>
                  <a:pt x="1343" y="928"/>
                </a:lnTo>
                <a:lnTo>
                  <a:pt x="1343" y="920"/>
                </a:lnTo>
                <a:lnTo>
                  <a:pt x="1345" y="920"/>
                </a:lnTo>
                <a:lnTo>
                  <a:pt x="1345" y="917"/>
                </a:lnTo>
                <a:lnTo>
                  <a:pt x="1345" y="917"/>
                </a:lnTo>
                <a:lnTo>
                  <a:pt x="1345" y="917"/>
                </a:lnTo>
                <a:lnTo>
                  <a:pt x="1348" y="917"/>
                </a:lnTo>
                <a:lnTo>
                  <a:pt x="1348" y="915"/>
                </a:lnTo>
                <a:lnTo>
                  <a:pt x="1356" y="915"/>
                </a:lnTo>
                <a:lnTo>
                  <a:pt x="1356" y="912"/>
                </a:lnTo>
                <a:lnTo>
                  <a:pt x="1356" y="912"/>
                </a:lnTo>
                <a:lnTo>
                  <a:pt x="1356" y="909"/>
                </a:lnTo>
                <a:lnTo>
                  <a:pt x="1359" y="909"/>
                </a:lnTo>
                <a:lnTo>
                  <a:pt x="1359" y="907"/>
                </a:lnTo>
                <a:lnTo>
                  <a:pt x="1362" y="907"/>
                </a:lnTo>
                <a:lnTo>
                  <a:pt x="1362" y="904"/>
                </a:lnTo>
                <a:lnTo>
                  <a:pt x="1367" y="904"/>
                </a:lnTo>
                <a:lnTo>
                  <a:pt x="1367" y="901"/>
                </a:lnTo>
                <a:lnTo>
                  <a:pt x="1370" y="901"/>
                </a:lnTo>
                <a:lnTo>
                  <a:pt x="1370" y="899"/>
                </a:lnTo>
                <a:lnTo>
                  <a:pt x="1372" y="899"/>
                </a:lnTo>
                <a:lnTo>
                  <a:pt x="1372" y="893"/>
                </a:lnTo>
                <a:lnTo>
                  <a:pt x="1372" y="893"/>
                </a:lnTo>
                <a:lnTo>
                  <a:pt x="1372" y="893"/>
                </a:lnTo>
                <a:lnTo>
                  <a:pt x="1381" y="893"/>
                </a:lnTo>
                <a:lnTo>
                  <a:pt x="1381" y="890"/>
                </a:lnTo>
                <a:lnTo>
                  <a:pt x="1383" y="890"/>
                </a:lnTo>
                <a:lnTo>
                  <a:pt x="1383" y="888"/>
                </a:lnTo>
                <a:lnTo>
                  <a:pt x="1389" y="888"/>
                </a:lnTo>
                <a:lnTo>
                  <a:pt x="1389" y="885"/>
                </a:lnTo>
                <a:lnTo>
                  <a:pt x="1389" y="885"/>
                </a:lnTo>
                <a:lnTo>
                  <a:pt x="1389" y="882"/>
                </a:lnTo>
                <a:lnTo>
                  <a:pt x="1405" y="882"/>
                </a:lnTo>
                <a:lnTo>
                  <a:pt x="1405" y="880"/>
                </a:lnTo>
                <a:lnTo>
                  <a:pt x="1407" y="880"/>
                </a:lnTo>
                <a:lnTo>
                  <a:pt x="1407" y="877"/>
                </a:lnTo>
                <a:lnTo>
                  <a:pt x="1410" y="877"/>
                </a:lnTo>
                <a:lnTo>
                  <a:pt x="1410" y="874"/>
                </a:lnTo>
                <a:lnTo>
                  <a:pt x="1413" y="874"/>
                </a:lnTo>
                <a:lnTo>
                  <a:pt x="1413" y="869"/>
                </a:lnTo>
                <a:lnTo>
                  <a:pt x="1416" y="869"/>
                </a:lnTo>
                <a:lnTo>
                  <a:pt x="1416" y="866"/>
                </a:lnTo>
                <a:lnTo>
                  <a:pt x="1421" y="866"/>
                </a:lnTo>
                <a:lnTo>
                  <a:pt x="1421" y="866"/>
                </a:lnTo>
                <a:lnTo>
                  <a:pt x="1426" y="866"/>
                </a:lnTo>
                <a:lnTo>
                  <a:pt x="1426" y="863"/>
                </a:lnTo>
                <a:lnTo>
                  <a:pt x="1429" y="863"/>
                </a:lnTo>
                <a:lnTo>
                  <a:pt x="1429" y="858"/>
                </a:lnTo>
                <a:lnTo>
                  <a:pt x="1432" y="858"/>
                </a:lnTo>
                <a:lnTo>
                  <a:pt x="1432" y="855"/>
                </a:lnTo>
                <a:lnTo>
                  <a:pt x="1432" y="855"/>
                </a:lnTo>
                <a:lnTo>
                  <a:pt x="1432" y="855"/>
                </a:lnTo>
                <a:lnTo>
                  <a:pt x="1434" y="855"/>
                </a:lnTo>
                <a:lnTo>
                  <a:pt x="1434" y="853"/>
                </a:lnTo>
                <a:lnTo>
                  <a:pt x="1440" y="853"/>
                </a:lnTo>
                <a:lnTo>
                  <a:pt x="1440" y="850"/>
                </a:lnTo>
                <a:lnTo>
                  <a:pt x="1453" y="850"/>
                </a:lnTo>
                <a:lnTo>
                  <a:pt x="1453" y="847"/>
                </a:lnTo>
                <a:lnTo>
                  <a:pt x="1459" y="847"/>
                </a:lnTo>
                <a:lnTo>
                  <a:pt x="1459" y="839"/>
                </a:lnTo>
                <a:lnTo>
                  <a:pt x="1464" y="839"/>
                </a:lnTo>
                <a:lnTo>
                  <a:pt x="1464" y="839"/>
                </a:lnTo>
                <a:lnTo>
                  <a:pt x="1467" y="839"/>
                </a:lnTo>
                <a:lnTo>
                  <a:pt x="1467" y="836"/>
                </a:lnTo>
                <a:lnTo>
                  <a:pt x="1470" y="836"/>
                </a:lnTo>
                <a:lnTo>
                  <a:pt x="1470" y="834"/>
                </a:lnTo>
                <a:lnTo>
                  <a:pt x="1472" y="834"/>
                </a:lnTo>
                <a:lnTo>
                  <a:pt x="1472" y="831"/>
                </a:lnTo>
                <a:lnTo>
                  <a:pt x="1475" y="831"/>
                </a:lnTo>
                <a:lnTo>
                  <a:pt x="1475" y="828"/>
                </a:lnTo>
                <a:lnTo>
                  <a:pt x="1475" y="828"/>
                </a:lnTo>
                <a:lnTo>
                  <a:pt x="1475" y="826"/>
                </a:lnTo>
                <a:lnTo>
                  <a:pt x="1480" y="826"/>
                </a:lnTo>
                <a:lnTo>
                  <a:pt x="1480" y="823"/>
                </a:lnTo>
                <a:lnTo>
                  <a:pt x="1483" y="823"/>
                </a:lnTo>
                <a:lnTo>
                  <a:pt x="1483" y="820"/>
                </a:lnTo>
                <a:lnTo>
                  <a:pt x="1488" y="820"/>
                </a:lnTo>
                <a:lnTo>
                  <a:pt x="1488" y="818"/>
                </a:lnTo>
                <a:lnTo>
                  <a:pt x="1491" y="818"/>
                </a:lnTo>
                <a:lnTo>
                  <a:pt x="1491" y="815"/>
                </a:lnTo>
                <a:lnTo>
                  <a:pt x="1494" y="815"/>
                </a:lnTo>
                <a:lnTo>
                  <a:pt x="1494" y="812"/>
                </a:lnTo>
                <a:lnTo>
                  <a:pt x="1494" y="812"/>
                </a:lnTo>
                <a:lnTo>
                  <a:pt x="1494" y="812"/>
                </a:lnTo>
                <a:lnTo>
                  <a:pt x="1496" y="812"/>
                </a:lnTo>
                <a:lnTo>
                  <a:pt x="1496" y="809"/>
                </a:lnTo>
                <a:lnTo>
                  <a:pt x="1499" y="809"/>
                </a:lnTo>
                <a:lnTo>
                  <a:pt x="1499" y="804"/>
                </a:lnTo>
                <a:lnTo>
                  <a:pt x="1505" y="804"/>
                </a:lnTo>
                <a:lnTo>
                  <a:pt x="1505" y="799"/>
                </a:lnTo>
                <a:lnTo>
                  <a:pt x="1507" y="799"/>
                </a:lnTo>
                <a:lnTo>
                  <a:pt x="1507" y="796"/>
                </a:lnTo>
                <a:lnTo>
                  <a:pt x="1518" y="796"/>
                </a:lnTo>
                <a:lnTo>
                  <a:pt x="1518" y="796"/>
                </a:lnTo>
                <a:lnTo>
                  <a:pt x="1523" y="796"/>
                </a:lnTo>
                <a:lnTo>
                  <a:pt x="1523" y="793"/>
                </a:lnTo>
                <a:lnTo>
                  <a:pt x="1523" y="793"/>
                </a:lnTo>
                <a:lnTo>
                  <a:pt x="1523" y="791"/>
                </a:lnTo>
                <a:lnTo>
                  <a:pt x="1526" y="791"/>
                </a:lnTo>
                <a:lnTo>
                  <a:pt x="1526" y="788"/>
                </a:lnTo>
                <a:lnTo>
                  <a:pt x="1529" y="788"/>
                </a:lnTo>
                <a:lnTo>
                  <a:pt x="1529" y="785"/>
                </a:lnTo>
                <a:lnTo>
                  <a:pt x="1529" y="785"/>
                </a:lnTo>
                <a:lnTo>
                  <a:pt x="1529" y="782"/>
                </a:lnTo>
                <a:lnTo>
                  <a:pt x="1532" y="782"/>
                </a:lnTo>
                <a:lnTo>
                  <a:pt x="1532" y="780"/>
                </a:lnTo>
                <a:lnTo>
                  <a:pt x="1532" y="780"/>
                </a:lnTo>
                <a:lnTo>
                  <a:pt x="1532" y="777"/>
                </a:lnTo>
                <a:lnTo>
                  <a:pt x="1540" y="777"/>
                </a:lnTo>
                <a:lnTo>
                  <a:pt x="1540" y="774"/>
                </a:lnTo>
                <a:lnTo>
                  <a:pt x="1545" y="774"/>
                </a:lnTo>
                <a:lnTo>
                  <a:pt x="1545" y="772"/>
                </a:lnTo>
                <a:lnTo>
                  <a:pt x="1545" y="772"/>
                </a:lnTo>
                <a:lnTo>
                  <a:pt x="1545" y="769"/>
                </a:lnTo>
                <a:lnTo>
                  <a:pt x="1548" y="769"/>
                </a:lnTo>
                <a:lnTo>
                  <a:pt x="1548" y="766"/>
                </a:lnTo>
                <a:lnTo>
                  <a:pt x="1556" y="766"/>
                </a:lnTo>
                <a:lnTo>
                  <a:pt x="1556" y="766"/>
                </a:lnTo>
                <a:lnTo>
                  <a:pt x="1564" y="766"/>
                </a:lnTo>
                <a:lnTo>
                  <a:pt x="1564" y="764"/>
                </a:lnTo>
                <a:lnTo>
                  <a:pt x="1564" y="764"/>
                </a:lnTo>
                <a:lnTo>
                  <a:pt x="1564" y="761"/>
                </a:lnTo>
                <a:lnTo>
                  <a:pt x="1567" y="761"/>
                </a:lnTo>
                <a:lnTo>
                  <a:pt x="1567" y="755"/>
                </a:lnTo>
                <a:lnTo>
                  <a:pt x="1569" y="755"/>
                </a:lnTo>
                <a:lnTo>
                  <a:pt x="1569" y="753"/>
                </a:lnTo>
                <a:lnTo>
                  <a:pt x="1577" y="753"/>
                </a:lnTo>
                <a:lnTo>
                  <a:pt x="1577" y="750"/>
                </a:lnTo>
                <a:lnTo>
                  <a:pt x="1585" y="750"/>
                </a:lnTo>
                <a:lnTo>
                  <a:pt x="1585" y="747"/>
                </a:lnTo>
                <a:lnTo>
                  <a:pt x="1588" y="747"/>
                </a:lnTo>
                <a:lnTo>
                  <a:pt x="1588" y="747"/>
                </a:lnTo>
                <a:lnTo>
                  <a:pt x="1591" y="747"/>
                </a:lnTo>
                <a:lnTo>
                  <a:pt x="1591" y="745"/>
                </a:lnTo>
                <a:lnTo>
                  <a:pt x="1596" y="745"/>
                </a:lnTo>
                <a:lnTo>
                  <a:pt x="1596" y="742"/>
                </a:lnTo>
                <a:lnTo>
                  <a:pt x="1602" y="742"/>
                </a:lnTo>
                <a:lnTo>
                  <a:pt x="1602" y="739"/>
                </a:lnTo>
                <a:lnTo>
                  <a:pt x="1607" y="739"/>
                </a:lnTo>
                <a:lnTo>
                  <a:pt x="1607" y="734"/>
                </a:lnTo>
                <a:lnTo>
                  <a:pt x="1610" y="734"/>
                </a:lnTo>
                <a:lnTo>
                  <a:pt x="1610" y="731"/>
                </a:lnTo>
                <a:lnTo>
                  <a:pt x="1612" y="731"/>
                </a:lnTo>
                <a:lnTo>
                  <a:pt x="1612" y="731"/>
                </a:lnTo>
                <a:lnTo>
                  <a:pt x="1612" y="731"/>
                </a:lnTo>
                <a:lnTo>
                  <a:pt x="1612" y="728"/>
                </a:lnTo>
                <a:lnTo>
                  <a:pt x="1626" y="728"/>
                </a:lnTo>
                <a:lnTo>
                  <a:pt x="1626" y="726"/>
                </a:lnTo>
                <a:lnTo>
                  <a:pt x="1634" y="726"/>
                </a:lnTo>
                <a:lnTo>
                  <a:pt x="1634" y="723"/>
                </a:lnTo>
                <a:lnTo>
                  <a:pt x="1637" y="723"/>
                </a:lnTo>
                <a:lnTo>
                  <a:pt x="1637" y="720"/>
                </a:lnTo>
                <a:lnTo>
                  <a:pt x="1639" y="720"/>
                </a:lnTo>
                <a:lnTo>
                  <a:pt x="1639" y="715"/>
                </a:lnTo>
                <a:lnTo>
                  <a:pt x="1645" y="715"/>
                </a:lnTo>
                <a:lnTo>
                  <a:pt x="1645" y="712"/>
                </a:lnTo>
                <a:lnTo>
                  <a:pt x="1648" y="712"/>
                </a:lnTo>
                <a:lnTo>
                  <a:pt x="1648" y="712"/>
                </a:lnTo>
                <a:lnTo>
                  <a:pt x="1653" y="712"/>
                </a:lnTo>
                <a:lnTo>
                  <a:pt x="1653" y="710"/>
                </a:lnTo>
                <a:lnTo>
                  <a:pt x="1653" y="710"/>
                </a:lnTo>
                <a:lnTo>
                  <a:pt x="1653" y="707"/>
                </a:lnTo>
                <a:lnTo>
                  <a:pt x="1658" y="707"/>
                </a:lnTo>
                <a:lnTo>
                  <a:pt x="1658" y="704"/>
                </a:lnTo>
                <a:lnTo>
                  <a:pt x="1661" y="704"/>
                </a:lnTo>
                <a:lnTo>
                  <a:pt x="1661" y="699"/>
                </a:lnTo>
                <a:lnTo>
                  <a:pt x="1661" y="699"/>
                </a:lnTo>
                <a:lnTo>
                  <a:pt x="1661" y="696"/>
                </a:lnTo>
                <a:lnTo>
                  <a:pt x="1664" y="696"/>
                </a:lnTo>
                <a:lnTo>
                  <a:pt x="1664" y="693"/>
                </a:lnTo>
                <a:lnTo>
                  <a:pt x="1672" y="693"/>
                </a:lnTo>
                <a:lnTo>
                  <a:pt x="1672" y="693"/>
                </a:lnTo>
                <a:lnTo>
                  <a:pt x="1674" y="693"/>
                </a:lnTo>
                <a:lnTo>
                  <a:pt x="1674" y="691"/>
                </a:lnTo>
                <a:lnTo>
                  <a:pt x="1683" y="691"/>
                </a:lnTo>
                <a:lnTo>
                  <a:pt x="1683" y="688"/>
                </a:lnTo>
                <a:lnTo>
                  <a:pt x="1685" y="688"/>
                </a:lnTo>
                <a:lnTo>
                  <a:pt x="1685" y="683"/>
                </a:lnTo>
                <a:lnTo>
                  <a:pt x="1693" y="683"/>
                </a:lnTo>
                <a:lnTo>
                  <a:pt x="1693" y="680"/>
                </a:lnTo>
                <a:lnTo>
                  <a:pt x="1699" y="680"/>
                </a:lnTo>
                <a:lnTo>
                  <a:pt x="1699" y="677"/>
                </a:lnTo>
                <a:lnTo>
                  <a:pt x="1699" y="677"/>
                </a:lnTo>
                <a:lnTo>
                  <a:pt x="1699" y="674"/>
                </a:lnTo>
                <a:lnTo>
                  <a:pt x="1704" y="674"/>
                </a:lnTo>
                <a:lnTo>
                  <a:pt x="1704" y="674"/>
                </a:lnTo>
                <a:lnTo>
                  <a:pt x="1704" y="674"/>
                </a:lnTo>
                <a:lnTo>
                  <a:pt x="1704" y="672"/>
                </a:lnTo>
                <a:lnTo>
                  <a:pt x="1707" y="672"/>
                </a:lnTo>
                <a:lnTo>
                  <a:pt x="1707" y="666"/>
                </a:lnTo>
                <a:lnTo>
                  <a:pt x="1715" y="666"/>
                </a:lnTo>
                <a:lnTo>
                  <a:pt x="1715" y="664"/>
                </a:lnTo>
                <a:lnTo>
                  <a:pt x="1728" y="664"/>
                </a:lnTo>
                <a:lnTo>
                  <a:pt x="1728" y="661"/>
                </a:lnTo>
                <a:lnTo>
                  <a:pt x="1731" y="661"/>
                </a:lnTo>
                <a:lnTo>
                  <a:pt x="1731" y="658"/>
                </a:lnTo>
                <a:lnTo>
                  <a:pt x="1734" y="658"/>
                </a:lnTo>
                <a:lnTo>
                  <a:pt x="1734" y="656"/>
                </a:lnTo>
                <a:lnTo>
                  <a:pt x="1737" y="656"/>
                </a:lnTo>
                <a:lnTo>
                  <a:pt x="1737" y="653"/>
                </a:lnTo>
                <a:lnTo>
                  <a:pt x="1737" y="653"/>
                </a:lnTo>
                <a:lnTo>
                  <a:pt x="1737" y="653"/>
                </a:lnTo>
                <a:lnTo>
                  <a:pt x="1739" y="653"/>
                </a:lnTo>
                <a:lnTo>
                  <a:pt x="1739" y="650"/>
                </a:lnTo>
                <a:lnTo>
                  <a:pt x="1739" y="650"/>
                </a:lnTo>
                <a:lnTo>
                  <a:pt x="1739" y="647"/>
                </a:lnTo>
                <a:lnTo>
                  <a:pt x="1745" y="647"/>
                </a:lnTo>
                <a:lnTo>
                  <a:pt x="1745" y="645"/>
                </a:lnTo>
                <a:lnTo>
                  <a:pt x="1745" y="645"/>
                </a:lnTo>
                <a:lnTo>
                  <a:pt x="1745" y="642"/>
                </a:lnTo>
                <a:lnTo>
                  <a:pt x="1755" y="642"/>
                </a:lnTo>
                <a:lnTo>
                  <a:pt x="1755" y="637"/>
                </a:lnTo>
                <a:lnTo>
                  <a:pt x="1758" y="637"/>
                </a:lnTo>
                <a:lnTo>
                  <a:pt x="1758" y="634"/>
                </a:lnTo>
                <a:lnTo>
                  <a:pt x="1761" y="634"/>
                </a:lnTo>
                <a:lnTo>
                  <a:pt x="1761" y="629"/>
                </a:lnTo>
                <a:lnTo>
                  <a:pt x="1763" y="629"/>
                </a:lnTo>
                <a:lnTo>
                  <a:pt x="1763" y="626"/>
                </a:lnTo>
                <a:lnTo>
                  <a:pt x="1772" y="626"/>
                </a:lnTo>
                <a:lnTo>
                  <a:pt x="1772" y="623"/>
                </a:lnTo>
                <a:lnTo>
                  <a:pt x="1777" y="623"/>
                </a:lnTo>
                <a:lnTo>
                  <a:pt x="1777" y="620"/>
                </a:lnTo>
                <a:lnTo>
                  <a:pt x="1782" y="620"/>
                </a:lnTo>
                <a:lnTo>
                  <a:pt x="1782" y="618"/>
                </a:lnTo>
                <a:lnTo>
                  <a:pt x="1782" y="618"/>
                </a:lnTo>
                <a:lnTo>
                  <a:pt x="1782" y="615"/>
                </a:lnTo>
                <a:lnTo>
                  <a:pt x="1788" y="615"/>
                </a:lnTo>
                <a:lnTo>
                  <a:pt x="1788" y="612"/>
                </a:lnTo>
                <a:lnTo>
                  <a:pt x="1796" y="612"/>
                </a:lnTo>
                <a:lnTo>
                  <a:pt x="1796" y="607"/>
                </a:lnTo>
                <a:lnTo>
                  <a:pt x="1799" y="607"/>
                </a:lnTo>
                <a:lnTo>
                  <a:pt x="1799" y="602"/>
                </a:lnTo>
                <a:lnTo>
                  <a:pt x="1801" y="602"/>
                </a:lnTo>
                <a:lnTo>
                  <a:pt x="1801" y="602"/>
                </a:lnTo>
                <a:lnTo>
                  <a:pt x="1807" y="602"/>
                </a:lnTo>
                <a:lnTo>
                  <a:pt x="1807" y="599"/>
                </a:lnTo>
                <a:lnTo>
                  <a:pt x="1809" y="599"/>
                </a:lnTo>
                <a:lnTo>
                  <a:pt x="1809" y="596"/>
                </a:lnTo>
                <a:lnTo>
                  <a:pt x="1815" y="596"/>
                </a:lnTo>
                <a:lnTo>
                  <a:pt x="1815" y="593"/>
                </a:lnTo>
                <a:lnTo>
                  <a:pt x="1817" y="593"/>
                </a:lnTo>
                <a:lnTo>
                  <a:pt x="1817" y="591"/>
                </a:lnTo>
                <a:lnTo>
                  <a:pt x="1820" y="591"/>
                </a:lnTo>
                <a:lnTo>
                  <a:pt x="1820" y="588"/>
                </a:lnTo>
                <a:lnTo>
                  <a:pt x="1823" y="588"/>
                </a:lnTo>
                <a:lnTo>
                  <a:pt x="1823" y="585"/>
                </a:lnTo>
                <a:lnTo>
                  <a:pt x="1825" y="585"/>
                </a:lnTo>
                <a:lnTo>
                  <a:pt x="1825" y="577"/>
                </a:lnTo>
                <a:lnTo>
                  <a:pt x="1825" y="577"/>
                </a:lnTo>
                <a:lnTo>
                  <a:pt x="1825" y="572"/>
                </a:lnTo>
                <a:lnTo>
                  <a:pt x="1831" y="572"/>
                </a:lnTo>
                <a:lnTo>
                  <a:pt x="1831" y="569"/>
                </a:lnTo>
                <a:lnTo>
                  <a:pt x="1839" y="569"/>
                </a:lnTo>
                <a:lnTo>
                  <a:pt x="1839" y="569"/>
                </a:lnTo>
                <a:lnTo>
                  <a:pt x="1842" y="569"/>
                </a:lnTo>
                <a:lnTo>
                  <a:pt x="1842" y="564"/>
                </a:lnTo>
                <a:lnTo>
                  <a:pt x="1842" y="564"/>
                </a:lnTo>
                <a:lnTo>
                  <a:pt x="1842" y="561"/>
                </a:lnTo>
                <a:lnTo>
                  <a:pt x="1844" y="561"/>
                </a:lnTo>
                <a:lnTo>
                  <a:pt x="1844" y="558"/>
                </a:lnTo>
                <a:lnTo>
                  <a:pt x="1847" y="558"/>
                </a:lnTo>
                <a:lnTo>
                  <a:pt x="1847" y="556"/>
                </a:lnTo>
                <a:lnTo>
                  <a:pt x="1850" y="556"/>
                </a:lnTo>
                <a:lnTo>
                  <a:pt x="1850" y="553"/>
                </a:lnTo>
                <a:lnTo>
                  <a:pt x="1852" y="553"/>
                </a:lnTo>
                <a:lnTo>
                  <a:pt x="1852" y="550"/>
                </a:lnTo>
                <a:lnTo>
                  <a:pt x="1855" y="550"/>
                </a:lnTo>
                <a:lnTo>
                  <a:pt x="1855" y="545"/>
                </a:lnTo>
                <a:lnTo>
                  <a:pt x="1858" y="545"/>
                </a:lnTo>
                <a:lnTo>
                  <a:pt x="1858" y="542"/>
                </a:lnTo>
                <a:lnTo>
                  <a:pt x="1863" y="542"/>
                </a:lnTo>
                <a:lnTo>
                  <a:pt x="1863" y="537"/>
                </a:lnTo>
                <a:lnTo>
                  <a:pt x="1863" y="537"/>
                </a:lnTo>
                <a:lnTo>
                  <a:pt x="1863" y="534"/>
                </a:lnTo>
                <a:lnTo>
                  <a:pt x="1866" y="534"/>
                </a:lnTo>
                <a:lnTo>
                  <a:pt x="1866" y="531"/>
                </a:lnTo>
                <a:lnTo>
                  <a:pt x="1871" y="531"/>
                </a:lnTo>
                <a:lnTo>
                  <a:pt x="1871" y="526"/>
                </a:lnTo>
                <a:lnTo>
                  <a:pt x="1874" y="526"/>
                </a:lnTo>
                <a:lnTo>
                  <a:pt x="1874" y="526"/>
                </a:lnTo>
                <a:lnTo>
                  <a:pt x="1879" y="526"/>
                </a:lnTo>
                <a:lnTo>
                  <a:pt x="1879" y="523"/>
                </a:lnTo>
                <a:lnTo>
                  <a:pt x="1879" y="523"/>
                </a:lnTo>
                <a:lnTo>
                  <a:pt x="1879" y="518"/>
                </a:lnTo>
                <a:lnTo>
                  <a:pt x="1882" y="518"/>
                </a:lnTo>
                <a:lnTo>
                  <a:pt x="1882" y="515"/>
                </a:lnTo>
                <a:lnTo>
                  <a:pt x="1885" y="515"/>
                </a:lnTo>
                <a:lnTo>
                  <a:pt x="1885" y="512"/>
                </a:lnTo>
                <a:lnTo>
                  <a:pt x="1885" y="512"/>
                </a:lnTo>
                <a:lnTo>
                  <a:pt x="1885" y="510"/>
                </a:lnTo>
                <a:lnTo>
                  <a:pt x="1888" y="510"/>
                </a:lnTo>
                <a:lnTo>
                  <a:pt x="1888" y="507"/>
                </a:lnTo>
                <a:lnTo>
                  <a:pt x="1888" y="507"/>
                </a:lnTo>
                <a:lnTo>
                  <a:pt x="1888" y="504"/>
                </a:lnTo>
                <a:lnTo>
                  <a:pt x="1890" y="504"/>
                </a:lnTo>
                <a:lnTo>
                  <a:pt x="1890" y="502"/>
                </a:lnTo>
                <a:lnTo>
                  <a:pt x="1896" y="502"/>
                </a:lnTo>
                <a:lnTo>
                  <a:pt x="1896" y="496"/>
                </a:lnTo>
                <a:lnTo>
                  <a:pt x="1898" y="496"/>
                </a:lnTo>
                <a:lnTo>
                  <a:pt x="1898" y="494"/>
                </a:lnTo>
                <a:lnTo>
                  <a:pt x="1901" y="494"/>
                </a:lnTo>
                <a:lnTo>
                  <a:pt x="1901" y="488"/>
                </a:lnTo>
                <a:lnTo>
                  <a:pt x="1906" y="488"/>
                </a:lnTo>
                <a:lnTo>
                  <a:pt x="1906" y="485"/>
                </a:lnTo>
                <a:lnTo>
                  <a:pt x="1906" y="485"/>
                </a:lnTo>
                <a:lnTo>
                  <a:pt x="1906" y="483"/>
                </a:lnTo>
                <a:lnTo>
                  <a:pt x="1909" y="483"/>
                </a:lnTo>
                <a:lnTo>
                  <a:pt x="1909" y="480"/>
                </a:lnTo>
                <a:lnTo>
                  <a:pt x="1914" y="480"/>
                </a:lnTo>
                <a:lnTo>
                  <a:pt x="1914" y="469"/>
                </a:lnTo>
                <a:lnTo>
                  <a:pt x="1931" y="469"/>
                </a:lnTo>
                <a:lnTo>
                  <a:pt x="1931" y="467"/>
                </a:lnTo>
                <a:lnTo>
                  <a:pt x="1939" y="467"/>
                </a:lnTo>
                <a:lnTo>
                  <a:pt x="1939" y="464"/>
                </a:lnTo>
                <a:lnTo>
                  <a:pt x="1944" y="464"/>
                </a:lnTo>
                <a:lnTo>
                  <a:pt x="1944" y="461"/>
                </a:lnTo>
                <a:lnTo>
                  <a:pt x="1950" y="461"/>
                </a:lnTo>
                <a:lnTo>
                  <a:pt x="1950" y="456"/>
                </a:lnTo>
                <a:lnTo>
                  <a:pt x="1950" y="456"/>
                </a:lnTo>
                <a:lnTo>
                  <a:pt x="1950" y="453"/>
                </a:lnTo>
                <a:lnTo>
                  <a:pt x="1952" y="453"/>
                </a:lnTo>
                <a:lnTo>
                  <a:pt x="1952" y="450"/>
                </a:lnTo>
                <a:lnTo>
                  <a:pt x="1952" y="450"/>
                </a:lnTo>
                <a:lnTo>
                  <a:pt x="1952" y="448"/>
                </a:lnTo>
                <a:lnTo>
                  <a:pt x="1960" y="448"/>
                </a:lnTo>
                <a:lnTo>
                  <a:pt x="1960" y="445"/>
                </a:lnTo>
                <a:lnTo>
                  <a:pt x="1968" y="445"/>
                </a:lnTo>
                <a:lnTo>
                  <a:pt x="1968" y="442"/>
                </a:lnTo>
                <a:lnTo>
                  <a:pt x="1971" y="442"/>
                </a:lnTo>
                <a:lnTo>
                  <a:pt x="1971" y="440"/>
                </a:lnTo>
                <a:lnTo>
                  <a:pt x="1977" y="440"/>
                </a:lnTo>
                <a:lnTo>
                  <a:pt x="1977" y="437"/>
                </a:lnTo>
                <a:lnTo>
                  <a:pt x="1985" y="437"/>
                </a:lnTo>
                <a:lnTo>
                  <a:pt x="1985" y="434"/>
                </a:lnTo>
                <a:lnTo>
                  <a:pt x="1990" y="434"/>
                </a:lnTo>
                <a:lnTo>
                  <a:pt x="1990" y="431"/>
                </a:lnTo>
                <a:lnTo>
                  <a:pt x="2003" y="431"/>
                </a:lnTo>
                <a:lnTo>
                  <a:pt x="2003" y="429"/>
                </a:lnTo>
                <a:lnTo>
                  <a:pt x="2006" y="429"/>
                </a:lnTo>
                <a:lnTo>
                  <a:pt x="2006" y="426"/>
                </a:lnTo>
                <a:lnTo>
                  <a:pt x="2009" y="426"/>
                </a:lnTo>
                <a:lnTo>
                  <a:pt x="2009" y="423"/>
                </a:lnTo>
                <a:lnTo>
                  <a:pt x="2017" y="423"/>
                </a:lnTo>
                <a:lnTo>
                  <a:pt x="2017" y="418"/>
                </a:lnTo>
                <a:lnTo>
                  <a:pt x="2025" y="418"/>
                </a:lnTo>
                <a:lnTo>
                  <a:pt x="2025" y="415"/>
                </a:lnTo>
                <a:lnTo>
                  <a:pt x="2028" y="415"/>
                </a:lnTo>
                <a:lnTo>
                  <a:pt x="2028" y="413"/>
                </a:lnTo>
                <a:lnTo>
                  <a:pt x="2033" y="413"/>
                </a:lnTo>
                <a:lnTo>
                  <a:pt x="2033" y="410"/>
                </a:lnTo>
                <a:lnTo>
                  <a:pt x="2036" y="410"/>
                </a:lnTo>
                <a:lnTo>
                  <a:pt x="2036" y="407"/>
                </a:lnTo>
                <a:lnTo>
                  <a:pt x="2039" y="407"/>
                </a:lnTo>
                <a:lnTo>
                  <a:pt x="2039" y="404"/>
                </a:lnTo>
                <a:lnTo>
                  <a:pt x="2047" y="404"/>
                </a:lnTo>
                <a:lnTo>
                  <a:pt x="2047" y="402"/>
                </a:lnTo>
                <a:lnTo>
                  <a:pt x="2060" y="402"/>
                </a:lnTo>
                <a:lnTo>
                  <a:pt x="2060" y="394"/>
                </a:lnTo>
                <a:lnTo>
                  <a:pt x="2063" y="394"/>
                </a:lnTo>
                <a:lnTo>
                  <a:pt x="2063" y="391"/>
                </a:lnTo>
                <a:lnTo>
                  <a:pt x="2063" y="391"/>
                </a:lnTo>
                <a:lnTo>
                  <a:pt x="2063" y="388"/>
                </a:lnTo>
                <a:lnTo>
                  <a:pt x="2066" y="388"/>
                </a:lnTo>
                <a:lnTo>
                  <a:pt x="2066" y="383"/>
                </a:lnTo>
                <a:lnTo>
                  <a:pt x="2079" y="383"/>
                </a:lnTo>
                <a:lnTo>
                  <a:pt x="2079" y="380"/>
                </a:lnTo>
                <a:lnTo>
                  <a:pt x="2082" y="380"/>
                </a:lnTo>
                <a:lnTo>
                  <a:pt x="2082" y="377"/>
                </a:lnTo>
                <a:lnTo>
                  <a:pt x="2090" y="377"/>
                </a:lnTo>
                <a:lnTo>
                  <a:pt x="2090" y="372"/>
                </a:lnTo>
                <a:lnTo>
                  <a:pt x="2098" y="372"/>
                </a:lnTo>
                <a:lnTo>
                  <a:pt x="2098" y="369"/>
                </a:lnTo>
                <a:lnTo>
                  <a:pt x="2106" y="369"/>
                </a:lnTo>
                <a:lnTo>
                  <a:pt x="2106" y="367"/>
                </a:lnTo>
                <a:lnTo>
                  <a:pt x="2114" y="367"/>
                </a:lnTo>
                <a:lnTo>
                  <a:pt x="2114" y="361"/>
                </a:lnTo>
                <a:lnTo>
                  <a:pt x="2114" y="361"/>
                </a:lnTo>
                <a:lnTo>
                  <a:pt x="2114" y="359"/>
                </a:lnTo>
                <a:lnTo>
                  <a:pt x="2119" y="359"/>
                </a:lnTo>
                <a:lnTo>
                  <a:pt x="2119" y="356"/>
                </a:lnTo>
                <a:lnTo>
                  <a:pt x="2128" y="356"/>
                </a:lnTo>
                <a:lnTo>
                  <a:pt x="2128" y="353"/>
                </a:lnTo>
                <a:lnTo>
                  <a:pt x="2130" y="353"/>
                </a:lnTo>
                <a:lnTo>
                  <a:pt x="2130" y="350"/>
                </a:lnTo>
                <a:lnTo>
                  <a:pt x="2130" y="350"/>
                </a:lnTo>
                <a:lnTo>
                  <a:pt x="2130" y="348"/>
                </a:lnTo>
                <a:lnTo>
                  <a:pt x="2133" y="348"/>
                </a:lnTo>
                <a:lnTo>
                  <a:pt x="2133" y="342"/>
                </a:lnTo>
                <a:lnTo>
                  <a:pt x="2136" y="342"/>
                </a:lnTo>
                <a:lnTo>
                  <a:pt x="2136" y="340"/>
                </a:lnTo>
                <a:lnTo>
                  <a:pt x="2146" y="340"/>
                </a:lnTo>
                <a:lnTo>
                  <a:pt x="2146" y="337"/>
                </a:lnTo>
                <a:lnTo>
                  <a:pt x="2155" y="337"/>
                </a:lnTo>
                <a:lnTo>
                  <a:pt x="2155" y="334"/>
                </a:lnTo>
                <a:lnTo>
                  <a:pt x="2160" y="334"/>
                </a:lnTo>
                <a:lnTo>
                  <a:pt x="2160" y="329"/>
                </a:lnTo>
                <a:lnTo>
                  <a:pt x="2168" y="329"/>
                </a:lnTo>
                <a:lnTo>
                  <a:pt x="2168" y="326"/>
                </a:lnTo>
                <a:lnTo>
                  <a:pt x="2171" y="326"/>
                </a:lnTo>
                <a:lnTo>
                  <a:pt x="2171" y="321"/>
                </a:lnTo>
                <a:lnTo>
                  <a:pt x="2187" y="321"/>
                </a:lnTo>
                <a:lnTo>
                  <a:pt x="2187" y="318"/>
                </a:lnTo>
                <a:lnTo>
                  <a:pt x="2190" y="318"/>
                </a:lnTo>
                <a:lnTo>
                  <a:pt x="2190" y="315"/>
                </a:lnTo>
                <a:lnTo>
                  <a:pt x="2198" y="315"/>
                </a:lnTo>
                <a:lnTo>
                  <a:pt x="2198" y="313"/>
                </a:lnTo>
                <a:lnTo>
                  <a:pt x="2206" y="313"/>
                </a:lnTo>
                <a:lnTo>
                  <a:pt x="2206" y="310"/>
                </a:lnTo>
                <a:lnTo>
                  <a:pt x="2208" y="310"/>
                </a:lnTo>
                <a:lnTo>
                  <a:pt x="2208" y="307"/>
                </a:lnTo>
                <a:lnTo>
                  <a:pt x="2214" y="307"/>
                </a:lnTo>
                <a:lnTo>
                  <a:pt x="2214" y="302"/>
                </a:lnTo>
                <a:lnTo>
                  <a:pt x="2219" y="302"/>
                </a:lnTo>
                <a:lnTo>
                  <a:pt x="2219" y="299"/>
                </a:lnTo>
                <a:lnTo>
                  <a:pt x="2219" y="299"/>
                </a:lnTo>
                <a:lnTo>
                  <a:pt x="2219" y="294"/>
                </a:lnTo>
                <a:lnTo>
                  <a:pt x="2222" y="294"/>
                </a:lnTo>
                <a:lnTo>
                  <a:pt x="2222" y="288"/>
                </a:lnTo>
                <a:lnTo>
                  <a:pt x="2227" y="288"/>
                </a:lnTo>
                <a:lnTo>
                  <a:pt x="2227" y="286"/>
                </a:lnTo>
                <a:lnTo>
                  <a:pt x="2235" y="286"/>
                </a:lnTo>
                <a:lnTo>
                  <a:pt x="2235" y="283"/>
                </a:lnTo>
                <a:lnTo>
                  <a:pt x="2235" y="283"/>
                </a:lnTo>
                <a:lnTo>
                  <a:pt x="2235" y="280"/>
                </a:lnTo>
                <a:lnTo>
                  <a:pt x="2238" y="280"/>
                </a:lnTo>
                <a:lnTo>
                  <a:pt x="2238" y="275"/>
                </a:lnTo>
                <a:lnTo>
                  <a:pt x="2265" y="275"/>
                </a:lnTo>
                <a:lnTo>
                  <a:pt x="2265" y="272"/>
                </a:lnTo>
                <a:lnTo>
                  <a:pt x="2276" y="272"/>
                </a:lnTo>
                <a:lnTo>
                  <a:pt x="2276" y="264"/>
                </a:lnTo>
                <a:lnTo>
                  <a:pt x="2281" y="264"/>
                </a:lnTo>
                <a:lnTo>
                  <a:pt x="2281" y="261"/>
                </a:lnTo>
                <a:lnTo>
                  <a:pt x="2284" y="261"/>
                </a:lnTo>
                <a:lnTo>
                  <a:pt x="2284" y="256"/>
                </a:lnTo>
                <a:lnTo>
                  <a:pt x="2287" y="256"/>
                </a:lnTo>
                <a:lnTo>
                  <a:pt x="2287" y="253"/>
                </a:lnTo>
                <a:lnTo>
                  <a:pt x="2292" y="253"/>
                </a:lnTo>
                <a:lnTo>
                  <a:pt x="2292" y="248"/>
                </a:lnTo>
                <a:lnTo>
                  <a:pt x="2297" y="248"/>
                </a:lnTo>
                <a:lnTo>
                  <a:pt x="2297" y="245"/>
                </a:lnTo>
                <a:lnTo>
                  <a:pt x="2319" y="245"/>
                </a:lnTo>
                <a:lnTo>
                  <a:pt x="2319" y="240"/>
                </a:lnTo>
                <a:lnTo>
                  <a:pt x="2324" y="240"/>
                </a:lnTo>
                <a:lnTo>
                  <a:pt x="2324" y="234"/>
                </a:lnTo>
                <a:lnTo>
                  <a:pt x="2343" y="234"/>
                </a:lnTo>
                <a:lnTo>
                  <a:pt x="2343" y="232"/>
                </a:lnTo>
                <a:lnTo>
                  <a:pt x="2346" y="232"/>
                </a:lnTo>
                <a:lnTo>
                  <a:pt x="2346" y="226"/>
                </a:lnTo>
                <a:lnTo>
                  <a:pt x="2368" y="226"/>
                </a:lnTo>
                <a:lnTo>
                  <a:pt x="2368" y="221"/>
                </a:lnTo>
                <a:lnTo>
                  <a:pt x="2386" y="221"/>
                </a:lnTo>
                <a:lnTo>
                  <a:pt x="2386" y="216"/>
                </a:lnTo>
                <a:lnTo>
                  <a:pt x="2389" y="216"/>
                </a:lnTo>
                <a:lnTo>
                  <a:pt x="2389" y="207"/>
                </a:lnTo>
                <a:lnTo>
                  <a:pt x="2392" y="207"/>
                </a:lnTo>
                <a:lnTo>
                  <a:pt x="2392" y="202"/>
                </a:lnTo>
                <a:lnTo>
                  <a:pt x="2395" y="202"/>
                </a:lnTo>
                <a:lnTo>
                  <a:pt x="2395" y="197"/>
                </a:lnTo>
                <a:lnTo>
                  <a:pt x="2397" y="197"/>
                </a:lnTo>
                <a:lnTo>
                  <a:pt x="2397" y="191"/>
                </a:lnTo>
                <a:lnTo>
                  <a:pt x="2405" y="191"/>
                </a:lnTo>
                <a:lnTo>
                  <a:pt x="2405" y="186"/>
                </a:lnTo>
                <a:lnTo>
                  <a:pt x="2422" y="186"/>
                </a:lnTo>
                <a:lnTo>
                  <a:pt x="2422" y="178"/>
                </a:lnTo>
                <a:lnTo>
                  <a:pt x="2432" y="178"/>
                </a:lnTo>
                <a:lnTo>
                  <a:pt x="2432" y="172"/>
                </a:lnTo>
                <a:lnTo>
                  <a:pt x="2432" y="172"/>
                </a:lnTo>
                <a:lnTo>
                  <a:pt x="2432" y="164"/>
                </a:lnTo>
                <a:lnTo>
                  <a:pt x="2457" y="164"/>
                </a:lnTo>
                <a:lnTo>
                  <a:pt x="2457" y="159"/>
                </a:lnTo>
                <a:lnTo>
                  <a:pt x="2457" y="159"/>
                </a:lnTo>
                <a:lnTo>
                  <a:pt x="2457" y="151"/>
                </a:lnTo>
                <a:lnTo>
                  <a:pt x="2462" y="151"/>
                </a:lnTo>
                <a:lnTo>
                  <a:pt x="2462" y="143"/>
                </a:lnTo>
                <a:lnTo>
                  <a:pt x="2467" y="143"/>
                </a:lnTo>
                <a:lnTo>
                  <a:pt x="2467" y="135"/>
                </a:lnTo>
                <a:lnTo>
                  <a:pt x="2478" y="135"/>
                </a:lnTo>
                <a:lnTo>
                  <a:pt x="2478" y="126"/>
                </a:lnTo>
                <a:lnTo>
                  <a:pt x="2489" y="126"/>
                </a:lnTo>
                <a:lnTo>
                  <a:pt x="2489" y="116"/>
                </a:lnTo>
                <a:lnTo>
                  <a:pt x="2510" y="116"/>
                </a:lnTo>
                <a:lnTo>
                  <a:pt x="2510" y="91"/>
                </a:lnTo>
                <a:lnTo>
                  <a:pt x="2513" y="91"/>
                </a:lnTo>
                <a:lnTo>
                  <a:pt x="2513" y="78"/>
                </a:lnTo>
                <a:lnTo>
                  <a:pt x="2521" y="78"/>
                </a:lnTo>
                <a:lnTo>
                  <a:pt x="2521" y="67"/>
                </a:lnTo>
                <a:lnTo>
                  <a:pt x="2524" y="67"/>
                </a:lnTo>
                <a:lnTo>
                  <a:pt x="2524" y="54"/>
                </a:lnTo>
                <a:lnTo>
                  <a:pt x="2529" y="54"/>
                </a:lnTo>
                <a:lnTo>
                  <a:pt x="2529" y="40"/>
                </a:lnTo>
                <a:lnTo>
                  <a:pt x="2532" y="40"/>
                </a:lnTo>
                <a:lnTo>
                  <a:pt x="2532" y="27"/>
                </a:lnTo>
                <a:lnTo>
                  <a:pt x="2594" y="27"/>
                </a:lnTo>
                <a:lnTo>
                  <a:pt x="2594" y="0"/>
                </a:lnTo>
                <a:lnTo>
                  <a:pt x="2602" y="0"/>
                </a:lnTo>
              </a:path>
            </a:pathLst>
          </a:custGeom>
          <a:noFill/>
          <a:ln w="17463"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7" name="Rectangle 15">
            <a:extLst>
              <a:ext uri="{FF2B5EF4-FFF2-40B4-BE49-F238E27FC236}">
                <a16:creationId xmlns:a16="http://schemas.microsoft.com/office/drawing/2014/main" id="{DF1FFFA3-0157-4386-8FC0-FB91B6246849}"/>
              </a:ext>
            </a:extLst>
          </p:cNvPr>
          <p:cNvSpPr>
            <a:spLocks noChangeArrowheads="1"/>
          </p:cNvSpPr>
          <p:nvPr/>
        </p:nvSpPr>
        <p:spPr bwMode="auto">
          <a:xfrm>
            <a:off x="3767320" y="2627116"/>
            <a:ext cx="7373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FF0000"/>
                </a:solidFill>
                <a:effectLst/>
                <a:uLnTx/>
                <a:uFillTx/>
                <a:latin typeface="Arial" pitchFamily="34" charset="0"/>
                <a:ea typeface="+mn-ea"/>
                <a:cs typeface="Arial" pitchFamily="34" charset="0"/>
              </a:rPr>
              <a:t>Placebo</a:t>
            </a:r>
            <a:endParaRPr kumimoji="0" lang="en-US" altLang="en-US" sz="1800" b="1" i="0" u="none" strike="noStrike" kern="1200" cap="none" spc="0" normalizeH="0" baseline="0" noProof="0">
              <a:ln>
                <a:noFill/>
              </a:ln>
              <a:solidFill>
                <a:srgbClr val="FF0000"/>
              </a:solidFill>
              <a:effectLst/>
              <a:uLnTx/>
              <a:uFillTx/>
              <a:latin typeface="Arial" pitchFamily="34" charset="0"/>
              <a:ea typeface="+mn-ea"/>
              <a:cs typeface="Arial" pitchFamily="34" charset="0"/>
            </a:endParaRPr>
          </a:p>
        </p:txBody>
      </p:sp>
      <p:sp>
        <p:nvSpPr>
          <p:cNvPr id="18" name="TextBox 17">
            <a:extLst>
              <a:ext uri="{FF2B5EF4-FFF2-40B4-BE49-F238E27FC236}">
                <a16:creationId xmlns:a16="http://schemas.microsoft.com/office/drawing/2014/main" id="{99C8C785-5E1C-4117-AA71-1A32DC9B1E31}"/>
              </a:ext>
            </a:extLst>
          </p:cNvPr>
          <p:cNvSpPr txBox="1"/>
          <p:nvPr/>
        </p:nvSpPr>
        <p:spPr>
          <a:xfrm>
            <a:off x="4620676" y="1973631"/>
            <a:ext cx="84511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28.3%</a:t>
            </a:r>
          </a:p>
        </p:txBody>
      </p:sp>
      <p:sp>
        <p:nvSpPr>
          <p:cNvPr id="19" name="Rectangle 27">
            <a:extLst>
              <a:ext uri="{FF2B5EF4-FFF2-40B4-BE49-F238E27FC236}">
                <a16:creationId xmlns:a16="http://schemas.microsoft.com/office/drawing/2014/main" id="{06740543-45DB-4B95-B51B-CD73BBFCCE8C}"/>
              </a:ext>
            </a:extLst>
          </p:cNvPr>
          <p:cNvSpPr>
            <a:spLocks noChangeArrowheads="1"/>
          </p:cNvSpPr>
          <p:nvPr/>
        </p:nvSpPr>
        <p:spPr bwMode="auto">
          <a:xfrm>
            <a:off x="2032572" y="6146580"/>
            <a:ext cx="251088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effectLst/>
                <a:uLnTx/>
                <a:uFillTx/>
                <a:latin typeface="Arial" pitchFamily="34" charset="0"/>
                <a:ea typeface="+mn-ea"/>
                <a:cs typeface="Arial" pitchFamily="34" charset="0"/>
              </a:rPr>
              <a:t>Years Since Randomization</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20" name="Rectangle 39">
            <a:extLst>
              <a:ext uri="{FF2B5EF4-FFF2-40B4-BE49-F238E27FC236}">
                <a16:creationId xmlns:a16="http://schemas.microsoft.com/office/drawing/2014/main" id="{0C8194DA-76D8-4306-A1BA-1BB104FE8A5D}"/>
              </a:ext>
            </a:extLst>
          </p:cNvPr>
          <p:cNvSpPr>
            <a:spLocks noChangeArrowheads="1"/>
          </p:cNvSpPr>
          <p:nvPr/>
        </p:nvSpPr>
        <p:spPr bwMode="auto">
          <a:xfrm rot="16200000">
            <a:off x="-596377" y="3829585"/>
            <a:ext cx="2391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effectLst/>
                <a:uLnTx/>
                <a:uFillTx/>
                <a:latin typeface="Arial" pitchFamily="34" charset="0"/>
                <a:ea typeface="+mn-ea"/>
                <a:cs typeface="Arial" pitchFamily="34" charset="0"/>
              </a:rPr>
              <a:t>Patients with an Event (%)</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21" name="Line 49">
            <a:extLst>
              <a:ext uri="{FF2B5EF4-FFF2-40B4-BE49-F238E27FC236}">
                <a16:creationId xmlns:a16="http://schemas.microsoft.com/office/drawing/2014/main" id="{3FDD7DED-86E2-42B2-B9F5-9B2559DD8306}"/>
              </a:ext>
            </a:extLst>
          </p:cNvPr>
          <p:cNvSpPr>
            <a:spLocks noChangeShapeType="1"/>
          </p:cNvSpPr>
          <p:nvPr/>
        </p:nvSpPr>
        <p:spPr bwMode="auto">
          <a:xfrm>
            <a:off x="1212325"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22" name="Line 50">
            <a:extLst>
              <a:ext uri="{FF2B5EF4-FFF2-40B4-BE49-F238E27FC236}">
                <a16:creationId xmlns:a16="http://schemas.microsoft.com/office/drawing/2014/main" id="{C508B412-CB58-4B03-8974-22ABD14CB9EB}"/>
              </a:ext>
            </a:extLst>
          </p:cNvPr>
          <p:cNvSpPr>
            <a:spLocks noChangeShapeType="1"/>
          </p:cNvSpPr>
          <p:nvPr/>
        </p:nvSpPr>
        <p:spPr bwMode="auto">
          <a:xfrm>
            <a:off x="1946426"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23" name="Line 51">
            <a:extLst>
              <a:ext uri="{FF2B5EF4-FFF2-40B4-BE49-F238E27FC236}">
                <a16:creationId xmlns:a16="http://schemas.microsoft.com/office/drawing/2014/main" id="{CEF0512A-A61E-4F3E-8AA3-21A598A50522}"/>
              </a:ext>
            </a:extLst>
          </p:cNvPr>
          <p:cNvSpPr>
            <a:spLocks noChangeShapeType="1"/>
          </p:cNvSpPr>
          <p:nvPr/>
        </p:nvSpPr>
        <p:spPr bwMode="auto">
          <a:xfrm>
            <a:off x="2679011"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24" name="Line 52">
            <a:extLst>
              <a:ext uri="{FF2B5EF4-FFF2-40B4-BE49-F238E27FC236}">
                <a16:creationId xmlns:a16="http://schemas.microsoft.com/office/drawing/2014/main" id="{B0ED7594-605E-4BC8-86B4-CDA807A77150}"/>
              </a:ext>
            </a:extLst>
          </p:cNvPr>
          <p:cNvSpPr>
            <a:spLocks noChangeShapeType="1"/>
          </p:cNvSpPr>
          <p:nvPr/>
        </p:nvSpPr>
        <p:spPr bwMode="auto">
          <a:xfrm>
            <a:off x="3416335"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25" name="Line 53">
            <a:extLst>
              <a:ext uri="{FF2B5EF4-FFF2-40B4-BE49-F238E27FC236}">
                <a16:creationId xmlns:a16="http://schemas.microsoft.com/office/drawing/2014/main" id="{8FF76C40-38E7-494E-8574-413E94439D47}"/>
              </a:ext>
            </a:extLst>
          </p:cNvPr>
          <p:cNvSpPr>
            <a:spLocks noChangeShapeType="1"/>
          </p:cNvSpPr>
          <p:nvPr/>
        </p:nvSpPr>
        <p:spPr bwMode="auto">
          <a:xfrm>
            <a:off x="4148920"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26" name="Line 54">
            <a:extLst>
              <a:ext uri="{FF2B5EF4-FFF2-40B4-BE49-F238E27FC236}">
                <a16:creationId xmlns:a16="http://schemas.microsoft.com/office/drawing/2014/main" id="{2991F85C-0513-40D6-B20D-380C027A67F8}"/>
              </a:ext>
            </a:extLst>
          </p:cNvPr>
          <p:cNvSpPr>
            <a:spLocks noChangeShapeType="1"/>
          </p:cNvSpPr>
          <p:nvPr/>
        </p:nvSpPr>
        <p:spPr bwMode="auto">
          <a:xfrm>
            <a:off x="4881506"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nvGrpSpPr>
          <p:cNvPr id="7" name="Group 6">
            <a:extLst>
              <a:ext uri="{FF2B5EF4-FFF2-40B4-BE49-F238E27FC236}">
                <a16:creationId xmlns:a16="http://schemas.microsoft.com/office/drawing/2014/main" id="{EAED0DE6-C482-4CE2-A348-D07E0D2F9D01}"/>
              </a:ext>
            </a:extLst>
          </p:cNvPr>
          <p:cNvGrpSpPr/>
          <p:nvPr/>
        </p:nvGrpSpPr>
        <p:grpSpPr>
          <a:xfrm>
            <a:off x="1157773" y="5822437"/>
            <a:ext cx="3782988" cy="230832"/>
            <a:chOff x="1157773" y="5941498"/>
            <a:chExt cx="3782988" cy="230832"/>
          </a:xfrm>
        </p:grpSpPr>
        <p:sp>
          <p:nvSpPr>
            <p:cNvPr id="27" name="Rectangle 55">
              <a:extLst>
                <a:ext uri="{FF2B5EF4-FFF2-40B4-BE49-F238E27FC236}">
                  <a16:creationId xmlns:a16="http://schemas.microsoft.com/office/drawing/2014/main" id="{D9079F93-8C80-4726-87B1-FA7704914432}"/>
                </a:ext>
              </a:extLst>
            </p:cNvPr>
            <p:cNvSpPr>
              <a:spLocks noChangeArrowheads="1"/>
            </p:cNvSpPr>
            <p:nvPr/>
          </p:nvSpPr>
          <p:spPr bwMode="auto">
            <a:xfrm>
              <a:off x="1157773"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28" name="Rectangle 56">
              <a:extLst>
                <a:ext uri="{FF2B5EF4-FFF2-40B4-BE49-F238E27FC236}">
                  <a16:creationId xmlns:a16="http://schemas.microsoft.com/office/drawing/2014/main" id="{F2503801-74DA-4BCA-B116-9A7AE31008DB}"/>
                </a:ext>
              </a:extLst>
            </p:cNvPr>
            <p:cNvSpPr>
              <a:spLocks noChangeArrowheads="1"/>
            </p:cNvSpPr>
            <p:nvPr/>
          </p:nvSpPr>
          <p:spPr bwMode="auto">
            <a:xfrm>
              <a:off x="1897490"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1</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29" name="Rectangle 57">
              <a:extLst>
                <a:ext uri="{FF2B5EF4-FFF2-40B4-BE49-F238E27FC236}">
                  <a16:creationId xmlns:a16="http://schemas.microsoft.com/office/drawing/2014/main" id="{9A84F376-B46E-4EBE-8DC7-C6EEE13076D0}"/>
                </a:ext>
              </a:extLst>
            </p:cNvPr>
            <p:cNvSpPr>
              <a:spLocks noChangeArrowheads="1"/>
            </p:cNvSpPr>
            <p:nvPr/>
          </p:nvSpPr>
          <p:spPr bwMode="auto">
            <a:xfrm>
              <a:off x="2623708"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2</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0" name="Rectangle 58">
              <a:extLst>
                <a:ext uri="{FF2B5EF4-FFF2-40B4-BE49-F238E27FC236}">
                  <a16:creationId xmlns:a16="http://schemas.microsoft.com/office/drawing/2014/main" id="{306B24CB-3202-447A-80AC-1162743EC8CC}"/>
                </a:ext>
              </a:extLst>
            </p:cNvPr>
            <p:cNvSpPr>
              <a:spLocks noChangeArrowheads="1"/>
            </p:cNvSpPr>
            <p:nvPr/>
          </p:nvSpPr>
          <p:spPr bwMode="auto">
            <a:xfrm>
              <a:off x="3363424"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3</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1" name="Rectangle 59">
              <a:extLst>
                <a:ext uri="{FF2B5EF4-FFF2-40B4-BE49-F238E27FC236}">
                  <a16:creationId xmlns:a16="http://schemas.microsoft.com/office/drawing/2014/main" id="{2489DBA3-F351-4EE9-98A3-175CFE770172}"/>
                </a:ext>
              </a:extLst>
            </p:cNvPr>
            <p:cNvSpPr>
              <a:spLocks noChangeArrowheads="1"/>
            </p:cNvSpPr>
            <p:nvPr/>
          </p:nvSpPr>
          <p:spPr bwMode="auto">
            <a:xfrm>
              <a:off x="4096010"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4</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2" name="Rectangle 60">
              <a:extLst>
                <a:ext uri="{FF2B5EF4-FFF2-40B4-BE49-F238E27FC236}">
                  <a16:creationId xmlns:a16="http://schemas.microsoft.com/office/drawing/2014/main" id="{FE5597C0-A6E4-4E71-91F1-635963C9189F}"/>
                </a:ext>
              </a:extLst>
            </p:cNvPr>
            <p:cNvSpPr>
              <a:spLocks noChangeArrowheads="1"/>
            </p:cNvSpPr>
            <p:nvPr/>
          </p:nvSpPr>
          <p:spPr bwMode="auto">
            <a:xfrm>
              <a:off x="4833359" y="5941498"/>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5</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grpSp>
      <p:sp>
        <p:nvSpPr>
          <p:cNvPr id="33" name="Line 61">
            <a:extLst>
              <a:ext uri="{FF2B5EF4-FFF2-40B4-BE49-F238E27FC236}">
                <a16:creationId xmlns:a16="http://schemas.microsoft.com/office/drawing/2014/main" id="{F2EE4786-1C0C-490A-8CA3-ABB0628CF9F5}"/>
              </a:ext>
            </a:extLst>
          </p:cNvPr>
          <p:cNvSpPr>
            <a:spLocks noChangeShapeType="1"/>
          </p:cNvSpPr>
          <p:nvPr/>
        </p:nvSpPr>
        <p:spPr bwMode="auto">
          <a:xfrm flipH="1">
            <a:off x="1130172" y="5701415"/>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34" name="Line 62">
            <a:extLst>
              <a:ext uri="{FF2B5EF4-FFF2-40B4-BE49-F238E27FC236}">
                <a16:creationId xmlns:a16="http://schemas.microsoft.com/office/drawing/2014/main" id="{69F8ACA8-F88A-44C8-8B3F-208E4030C142}"/>
              </a:ext>
            </a:extLst>
          </p:cNvPr>
          <p:cNvSpPr>
            <a:spLocks noChangeShapeType="1"/>
          </p:cNvSpPr>
          <p:nvPr/>
        </p:nvSpPr>
        <p:spPr bwMode="auto">
          <a:xfrm flipH="1">
            <a:off x="1130172" y="4530772"/>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35" name="Line 63">
            <a:extLst>
              <a:ext uri="{FF2B5EF4-FFF2-40B4-BE49-F238E27FC236}">
                <a16:creationId xmlns:a16="http://schemas.microsoft.com/office/drawing/2014/main" id="{D152BF58-5333-40A2-A149-3F70786C6494}"/>
              </a:ext>
            </a:extLst>
          </p:cNvPr>
          <p:cNvSpPr>
            <a:spLocks noChangeShapeType="1"/>
          </p:cNvSpPr>
          <p:nvPr/>
        </p:nvSpPr>
        <p:spPr bwMode="auto">
          <a:xfrm flipH="1">
            <a:off x="1130172" y="3360130"/>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36" name="Rectangle 65">
            <a:extLst>
              <a:ext uri="{FF2B5EF4-FFF2-40B4-BE49-F238E27FC236}">
                <a16:creationId xmlns:a16="http://schemas.microsoft.com/office/drawing/2014/main" id="{AB796E60-5A9F-4014-A739-EE0AC126DB23}"/>
              </a:ext>
            </a:extLst>
          </p:cNvPr>
          <p:cNvSpPr>
            <a:spLocks noChangeArrowheads="1"/>
          </p:cNvSpPr>
          <p:nvPr/>
        </p:nvSpPr>
        <p:spPr bwMode="auto">
          <a:xfrm>
            <a:off x="953939" y="5595909"/>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7" name="Rectangle 66">
            <a:extLst>
              <a:ext uri="{FF2B5EF4-FFF2-40B4-BE49-F238E27FC236}">
                <a16:creationId xmlns:a16="http://schemas.microsoft.com/office/drawing/2014/main" id="{2E02E518-7278-4A0F-9987-69F212EC8390}"/>
              </a:ext>
            </a:extLst>
          </p:cNvPr>
          <p:cNvSpPr>
            <a:spLocks noChangeArrowheads="1"/>
          </p:cNvSpPr>
          <p:nvPr/>
        </p:nvSpPr>
        <p:spPr bwMode="auto">
          <a:xfrm>
            <a:off x="846538" y="4424247"/>
            <a:ext cx="214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10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8" name="Rectangle 67">
            <a:extLst>
              <a:ext uri="{FF2B5EF4-FFF2-40B4-BE49-F238E27FC236}">
                <a16:creationId xmlns:a16="http://schemas.microsoft.com/office/drawing/2014/main" id="{0323A806-AC35-44E5-9662-45A99F0B4ED2}"/>
              </a:ext>
            </a:extLst>
          </p:cNvPr>
          <p:cNvSpPr>
            <a:spLocks noChangeArrowheads="1"/>
          </p:cNvSpPr>
          <p:nvPr/>
        </p:nvSpPr>
        <p:spPr bwMode="auto">
          <a:xfrm>
            <a:off x="846538" y="3252584"/>
            <a:ext cx="214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20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39" name="Freeform 70">
            <a:extLst>
              <a:ext uri="{FF2B5EF4-FFF2-40B4-BE49-F238E27FC236}">
                <a16:creationId xmlns:a16="http://schemas.microsoft.com/office/drawing/2014/main" id="{9092BB82-E487-418B-8BEB-8F9BD9B49653}"/>
              </a:ext>
            </a:extLst>
          </p:cNvPr>
          <p:cNvSpPr>
            <a:spLocks/>
          </p:cNvSpPr>
          <p:nvPr/>
        </p:nvSpPr>
        <p:spPr bwMode="auto">
          <a:xfrm>
            <a:off x="1212324" y="2188587"/>
            <a:ext cx="4151376" cy="3512828"/>
          </a:xfrm>
          <a:custGeom>
            <a:avLst/>
            <a:gdLst>
              <a:gd name="T0" fmla="*/ 0 w 2643"/>
              <a:gd name="T1" fmla="*/ 0 h 2252"/>
              <a:gd name="T2" fmla="*/ 0 w 2643"/>
              <a:gd name="T3" fmla="*/ 2252 h 2252"/>
              <a:gd name="T4" fmla="*/ 2643 w 2643"/>
              <a:gd name="T5" fmla="*/ 2252 h 2252"/>
            </a:gdLst>
            <a:ahLst/>
            <a:cxnLst>
              <a:cxn ang="0">
                <a:pos x="T0" y="T1"/>
              </a:cxn>
              <a:cxn ang="0">
                <a:pos x="T2" y="T3"/>
              </a:cxn>
              <a:cxn ang="0">
                <a:pos x="T4" y="T5"/>
              </a:cxn>
            </a:cxnLst>
            <a:rect l="0" t="0" r="r" b="b"/>
            <a:pathLst>
              <a:path w="2643" h="2252">
                <a:moveTo>
                  <a:pt x="0" y="0"/>
                </a:moveTo>
                <a:lnTo>
                  <a:pt x="0" y="2252"/>
                </a:lnTo>
                <a:lnTo>
                  <a:pt x="2643" y="2252"/>
                </a:lnTo>
              </a:path>
            </a:pathLst>
          </a:custGeom>
          <a:noFill/>
          <a:ln w="63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41" name="Line 64">
            <a:extLst>
              <a:ext uri="{FF2B5EF4-FFF2-40B4-BE49-F238E27FC236}">
                <a16:creationId xmlns:a16="http://schemas.microsoft.com/office/drawing/2014/main" id="{E45D9A30-FE7B-47AA-9744-28EBBF10B173}"/>
              </a:ext>
            </a:extLst>
          </p:cNvPr>
          <p:cNvSpPr>
            <a:spLocks noChangeShapeType="1"/>
          </p:cNvSpPr>
          <p:nvPr/>
        </p:nvSpPr>
        <p:spPr bwMode="auto">
          <a:xfrm flipH="1">
            <a:off x="1130172" y="2189488"/>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42" name="Rectangle 68">
            <a:extLst>
              <a:ext uri="{FF2B5EF4-FFF2-40B4-BE49-F238E27FC236}">
                <a16:creationId xmlns:a16="http://schemas.microsoft.com/office/drawing/2014/main" id="{F5995846-D939-4D95-A74C-44E027149678}"/>
              </a:ext>
            </a:extLst>
          </p:cNvPr>
          <p:cNvSpPr>
            <a:spLocks noChangeArrowheads="1"/>
          </p:cNvSpPr>
          <p:nvPr/>
        </p:nvSpPr>
        <p:spPr bwMode="auto">
          <a:xfrm>
            <a:off x="847709" y="2082179"/>
            <a:ext cx="213632" cy="22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30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grpSp>
        <p:nvGrpSpPr>
          <p:cNvPr id="8" name="Group 7">
            <a:extLst>
              <a:ext uri="{FF2B5EF4-FFF2-40B4-BE49-F238E27FC236}">
                <a16:creationId xmlns:a16="http://schemas.microsoft.com/office/drawing/2014/main" id="{3C4D968B-ACA7-41CB-9D75-504A8C64DB90}"/>
              </a:ext>
            </a:extLst>
          </p:cNvPr>
          <p:cNvGrpSpPr/>
          <p:nvPr/>
        </p:nvGrpSpPr>
        <p:grpSpPr>
          <a:xfrm>
            <a:off x="1373418" y="2122263"/>
            <a:ext cx="2183290" cy="1604209"/>
            <a:chOff x="1373418" y="2112836"/>
            <a:chExt cx="2183290" cy="1604209"/>
          </a:xfrm>
        </p:grpSpPr>
        <p:sp>
          <p:nvSpPr>
            <p:cNvPr id="45" name="Rectangle 48">
              <a:extLst>
                <a:ext uri="{FF2B5EF4-FFF2-40B4-BE49-F238E27FC236}">
                  <a16:creationId xmlns:a16="http://schemas.microsoft.com/office/drawing/2014/main" id="{9ADF54BD-D4D2-438F-B24E-8E38F95201F1}"/>
                </a:ext>
              </a:extLst>
            </p:cNvPr>
            <p:cNvSpPr>
              <a:spLocks noChangeArrowheads="1"/>
            </p:cNvSpPr>
            <p:nvPr/>
          </p:nvSpPr>
          <p:spPr bwMode="auto">
            <a:xfrm>
              <a:off x="1373418" y="3440046"/>
              <a:ext cx="15068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P=0.00000001</a:t>
              </a:r>
            </a:p>
          </p:txBody>
        </p:sp>
        <p:sp>
          <p:nvSpPr>
            <p:cNvPr id="46" name="Rectangle 45">
              <a:extLst>
                <a:ext uri="{FF2B5EF4-FFF2-40B4-BE49-F238E27FC236}">
                  <a16:creationId xmlns:a16="http://schemas.microsoft.com/office/drawing/2014/main" id="{D8F9DBFD-86BF-408A-8560-80A7B2BA4A31}"/>
                </a:ext>
              </a:extLst>
            </p:cNvPr>
            <p:cNvSpPr>
              <a:spLocks noChangeArrowheads="1"/>
            </p:cNvSpPr>
            <p:nvPr/>
          </p:nvSpPr>
          <p:spPr bwMode="auto">
            <a:xfrm>
              <a:off x="1373418" y="2615982"/>
              <a:ext cx="12952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RRR: 24.8%</a:t>
              </a:r>
            </a:p>
          </p:txBody>
        </p:sp>
        <p:sp>
          <p:nvSpPr>
            <p:cNvPr id="47" name="Rectangle 46">
              <a:extLst>
                <a:ext uri="{FF2B5EF4-FFF2-40B4-BE49-F238E27FC236}">
                  <a16:creationId xmlns:a16="http://schemas.microsoft.com/office/drawing/2014/main" id="{54D162EB-B868-42FE-93C1-B290F93546E1}"/>
                </a:ext>
              </a:extLst>
            </p:cNvPr>
            <p:cNvSpPr>
              <a:spLocks noChangeArrowheads="1"/>
            </p:cNvSpPr>
            <p:nvPr/>
          </p:nvSpPr>
          <p:spPr bwMode="auto">
            <a:xfrm>
              <a:off x="1373418" y="2871727"/>
              <a:ext cx="11669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effectLst/>
                  <a:uLnTx/>
                  <a:uFillTx/>
                  <a:latin typeface="Arial" pitchFamily="34" charset="0"/>
                  <a:ea typeface="+mn-ea"/>
                  <a:cs typeface="Arial" pitchFamily="34" charset="0"/>
                </a:rPr>
                <a:t>ARR: 4.8%</a:t>
              </a:r>
            </a:p>
          </p:txBody>
        </p:sp>
        <p:sp>
          <p:nvSpPr>
            <p:cNvPr id="48" name="Rectangle 47">
              <a:extLst>
                <a:ext uri="{FF2B5EF4-FFF2-40B4-BE49-F238E27FC236}">
                  <a16:creationId xmlns:a16="http://schemas.microsoft.com/office/drawing/2014/main" id="{86973C0D-3DF1-4F9B-AE56-DEB3BC1C2E32}"/>
                </a:ext>
              </a:extLst>
            </p:cNvPr>
            <p:cNvSpPr>
              <a:spLocks noChangeArrowheads="1"/>
            </p:cNvSpPr>
            <p:nvPr/>
          </p:nvSpPr>
          <p:spPr bwMode="auto">
            <a:xfrm>
              <a:off x="1373418" y="3127471"/>
              <a:ext cx="21832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effectLst/>
                  <a:uLnTx/>
                  <a:uFillTx/>
                  <a:latin typeface="Arial" pitchFamily="34" charset="0"/>
                  <a:ea typeface="+mn-ea"/>
                  <a:cs typeface="Arial" pitchFamily="34" charset="0"/>
                </a:rPr>
                <a:t>NNT: 21 </a:t>
              </a:r>
              <a:r>
                <a:rPr kumimoji="0" lang="en-US" altLang="en-US" sz="1400" b="0" i="0" u="none" strike="noStrike" kern="1200" cap="none" spc="0" normalizeH="0" baseline="0" noProof="0" dirty="0">
                  <a:ln>
                    <a:noFill/>
                  </a:ln>
                  <a:effectLst/>
                  <a:uLnTx/>
                  <a:uFillTx/>
                  <a:latin typeface="Arial" pitchFamily="34" charset="0"/>
                  <a:ea typeface="+mn-ea"/>
                  <a:cs typeface="Arial" pitchFamily="34" charset="0"/>
                </a:rPr>
                <a:t>(95% CI 15, 33)</a:t>
              </a:r>
            </a:p>
          </p:txBody>
        </p:sp>
        <p:sp>
          <p:nvSpPr>
            <p:cNvPr id="49" name="Rectangle 43">
              <a:extLst>
                <a:ext uri="{FF2B5EF4-FFF2-40B4-BE49-F238E27FC236}">
                  <a16:creationId xmlns:a16="http://schemas.microsoft.com/office/drawing/2014/main" id="{DB7C273F-A958-495E-955E-6C5492C1CE98}"/>
                </a:ext>
              </a:extLst>
            </p:cNvPr>
            <p:cNvSpPr>
              <a:spLocks noChangeArrowheads="1"/>
            </p:cNvSpPr>
            <p:nvPr/>
          </p:nvSpPr>
          <p:spPr bwMode="auto">
            <a:xfrm>
              <a:off x="1373418" y="2112836"/>
              <a:ext cx="19877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Hazard Ratio, 0.75</a:t>
              </a:r>
            </a:p>
          </p:txBody>
        </p:sp>
        <p:sp>
          <p:nvSpPr>
            <p:cNvPr id="50" name="Rectangle 44">
              <a:extLst>
                <a:ext uri="{FF2B5EF4-FFF2-40B4-BE49-F238E27FC236}">
                  <a16:creationId xmlns:a16="http://schemas.microsoft.com/office/drawing/2014/main" id="{7FD5010E-A062-47CD-B995-1639E7BC7B70}"/>
                </a:ext>
              </a:extLst>
            </p:cNvPr>
            <p:cNvSpPr>
              <a:spLocks noChangeArrowheads="1"/>
            </p:cNvSpPr>
            <p:nvPr/>
          </p:nvSpPr>
          <p:spPr bwMode="auto">
            <a:xfrm>
              <a:off x="1373418" y="2373835"/>
              <a:ext cx="15517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effectLst/>
                  <a:uLnTx/>
                  <a:uFillTx/>
                  <a:latin typeface="Arial" pitchFamily="34" charset="0"/>
                  <a:ea typeface="+mn-ea"/>
                  <a:cs typeface="Arial" pitchFamily="34" charset="0"/>
                </a:rPr>
                <a:t>(95% CI 0.68, 0.83)</a:t>
              </a:r>
            </a:p>
          </p:txBody>
        </p:sp>
      </p:grpSp>
      <p:sp>
        <p:nvSpPr>
          <p:cNvPr id="52" name="TextBox 51">
            <a:extLst>
              <a:ext uri="{FF2B5EF4-FFF2-40B4-BE49-F238E27FC236}">
                <a16:creationId xmlns:a16="http://schemas.microsoft.com/office/drawing/2014/main" id="{D5E3C4FC-30DF-4409-BBA2-10A00EC4FE9A}"/>
              </a:ext>
            </a:extLst>
          </p:cNvPr>
          <p:cNvSpPr txBox="1"/>
          <p:nvPr/>
        </p:nvSpPr>
        <p:spPr>
          <a:xfrm>
            <a:off x="10713490" y="2988612"/>
            <a:ext cx="839598"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20.0%</a:t>
            </a:r>
          </a:p>
        </p:txBody>
      </p:sp>
      <p:sp>
        <p:nvSpPr>
          <p:cNvPr id="53" name="TextBox 52">
            <a:extLst>
              <a:ext uri="{FF2B5EF4-FFF2-40B4-BE49-F238E27FC236}">
                <a16:creationId xmlns:a16="http://schemas.microsoft.com/office/drawing/2014/main" id="{3F800720-61B8-4A4E-BE2B-39D7FA269B8C}"/>
              </a:ext>
            </a:extLst>
          </p:cNvPr>
          <p:cNvSpPr txBox="1"/>
          <p:nvPr/>
        </p:nvSpPr>
        <p:spPr>
          <a:xfrm>
            <a:off x="10713490" y="4363041"/>
            <a:ext cx="839598"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16.2%</a:t>
            </a:r>
          </a:p>
        </p:txBody>
      </p:sp>
      <p:sp>
        <p:nvSpPr>
          <p:cNvPr id="54" name="Freeform 5">
            <a:extLst>
              <a:ext uri="{FF2B5EF4-FFF2-40B4-BE49-F238E27FC236}">
                <a16:creationId xmlns:a16="http://schemas.microsoft.com/office/drawing/2014/main" id="{37A58A6B-14D5-4F73-9BD8-7A927AC796A4}"/>
              </a:ext>
            </a:extLst>
          </p:cNvPr>
          <p:cNvSpPr>
            <a:spLocks/>
          </p:cNvSpPr>
          <p:nvPr/>
        </p:nvSpPr>
        <p:spPr bwMode="auto">
          <a:xfrm>
            <a:off x="7287225" y="3975826"/>
            <a:ext cx="4082222" cy="1717673"/>
          </a:xfrm>
          <a:custGeom>
            <a:avLst/>
            <a:gdLst>
              <a:gd name="T0" fmla="*/ 60 w 2600"/>
              <a:gd name="T1" fmla="*/ 1086 h 1094"/>
              <a:gd name="T2" fmla="*/ 87 w 2600"/>
              <a:gd name="T3" fmla="*/ 1069 h 1094"/>
              <a:gd name="T4" fmla="*/ 130 w 2600"/>
              <a:gd name="T5" fmla="*/ 1059 h 1094"/>
              <a:gd name="T6" fmla="*/ 151 w 2600"/>
              <a:gd name="T7" fmla="*/ 1048 h 1094"/>
              <a:gd name="T8" fmla="*/ 200 w 2600"/>
              <a:gd name="T9" fmla="*/ 1037 h 1094"/>
              <a:gd name="T10" fmla="*/ 224 w 2600"/>
              <a:gd name="T11" fmla="*/ 1021 h 1094"/>
              <a:gd name="T12" fmla="*/ 251 w 2600"/>
              <a:gd name="T13" fmla="*/ 1010 h 1094"/>
              <a:gd name="T14" fmla="*/ 283 w 2600"/>
              <a:gd name="T15" fmla="*/ 991 h 1094"/>
              <a:gd name="T16" fmla="*/ 310 w 2600"/>
              <a:gd name="T17" fmla="*/ 975 h 1094"/>
              <a:gd name="T18" fmla="*/ 329 w 2600"/>
              <a:gd name="T19" fmla="*/ 961 h 1094"/>
              <a:gd name="T20" fmla="*/ 380 w 2600"/>
              <a:gd name="T21" fmla="*/ 945 h 1094"/>
              <a:gd name="T22" fmla="*/ 416 w 2600"/>
              <a:gd name="T23" fmla="*/ 929 h 1094"/>
              <a:gd name="T24" fmla="*/ 448 w 2600"/>
              <a:gd name="T25" fmla="*/ 918 h 1094"/>
              <a:gd name="T26" fmla="*/ 467 w 2600"/>
              <a:gd name="T27" fmla="*/ 902 h 1094"/>
              <a:gd name="T28" fmla="*/ 496 w 2600"/>
              <a:gd name="T29" fmla="*/ 891 h 1094"/>
              <a:gd name="T30" fmla="*/ 534 w 2600"/>
              <a:gd name="T31" fmla="*/ 875 h 1094"/>
              <a:gd name="T32" fmla="*/ 559 w 2600"/>
              <a:gd name="T33" fmla="*/ 864 h 1094"/>
              <a:gd name="T34" fmla="*/ 588 w 2600"/>
              <a:gd name="T35" fmla="*/ 851 h 1094"/>
              <a:gd name="T36" fmla="*/ 599 w 2600"/>
              <a:gd name="T37" fmla="*/ 837 h 1094"/>
              <a:gd name="T38" fmla="*/ 623 w 2600"/>
              <a:gd name="T39" fmla="*/ 821 h 1094"/>
              <a:gd name="T40" fmla="*/ 674 w 2600"/>
              <a:gd name="T41" fmla="*/ 810 h 1094"/>
              <a:gd name="T42" fmla="*/ 699 w 2600"/>
              <a:gd name="T43" fmla="*/ 794 h 1094"/>
              <a:gd name="T44" fmla="*/ 739 w 2600"/>
              <a:gd name="T45" fmla="*/ 780 h 1094"/>
              <a:gd name="T46" fmla="*/ 755 w 2600"/>
              <a:gd name="T47" fmla="*/ 767 h 1094"/>
              <a:gd name="T48" fmla="*/ 796 w 2600"/>
              <a:gd name="T49" fmla="*/ 756 h 1094"/>
              <a:gd name="T50" fmla="*/ 836 w 2600"/>
              <a:gd name="T51" fmla="*/ 740 h 1094"/>
              <a:gd name="T52" fmla="*/ 885 w 2600"/>
              <a:gd name="T53" fmla="*/ 729 h 1094"/>
              <a:gd name="T54" fmla="*/ 901 w 2600"/>
              <a:gd name="T55" fmla="*/ 710 h 1094"/>
              <a:gd name="T56" fmla="*/ 955 w 2600"/>
              <a:gd name="T57" fmla="*/ 699 h 1094"/>
              <a:gd name="T58" fmla="*/ 1006 w 2600"/>
              <a:gd name="T59" fmla="*/ 683 h 1094"/>
              <a:gd name="T60" fmla="*/ 1063 w 2600"/>
              <a:gd name="T61" fmla="*/ 667 h 1094"/>
              <a:gd name="T62" fmla="*/ 1103 w 2600"/>
              <a:gd name="T63" fmla="*/ 651 h 1094"/>
              <a:gd name="T64" fmla="*/ 1146 w 2600"/>
              <a:gd name="T65" fmla="*/ 640 h 1094"/>
              <a:gd name="T66" fmla="*/ 1168 w 2600"/>
              <a:gd name="T67" fmla="*/ 624 h 1094"/>
              <a:gd name="T68" fmla="*/ 1225 w 2600"/>
              <a:gd name="T69" fmla="*/ 610 h 1094"/>
              <a:gd name="T70" fmla="*/ 1276 w 2600"/>
              <a:gd name="T71" fmla="*/ 594 h 1094"/>
              <a:gd name="T72" fmla="*/ 1303 w 2600"/>
              <a:gd name="T73" fmla="*/ 581 h 1094"/>
              <a:gd name="T74" fmla="*/ 1338 w 2600"/>
              <a:gd name="T75" fmla="*/ 564 h 1094"/>
              <a:gd name="T76" fmla="*/ 1373 w 2600"/>
              <a:gd name="T77" fmla="*/ 548 h 1094"/>
              <a:gd name="T78" fmla="*/ 1408 w 2600"/>
              <a:gd name="T79" fmla="*/ 529 h 1094"/>
              <a:gd name="T80" fmla="*/ 1476 w 2600"/>
              <a:gd name="T81" fmla="*/ 516 h 1094"/>
              <a:gd name="T82" fmla="*/ 1511 w 2600"/>
              <a:gd name="T83" fmla="*/ 500 h 1094"/>
              <a:gd name="T84" fmla="*/ 1573 w 2600"/>
              <a:gd name="T85" fmla="*/ 486 h 1094"/>
              <a:gd name="T86" fmla="*/ 1608 w 2600"/>
              <a:gd name="T87" fmla="*/ 470 h 1094"/>
              <a:gd name="T88" fmla="*/ 1637 w 2600"/>
              <a:gd name="T89" fmla="*/ 456 h 1094"/>
              <a:gd name="T90" fmla="*/ 1659 w 2600"/>
              <a:gd name="T91" fmla="*/ 440 h 1094"/>
              <a:gd name="T92" fmla="*/ 1699 w 2600"/>
              <a:gd name="T93" fmla="*/ 424 h 1094"/>
              <a:gd name="T94" fmla="*/ 1732 w 2600"/>
              <a:gd name="T95" fmla="*/ 408 h 1094"/>
              <a:gd name="T96" fmla="*/ 1788 w 2600"/>
              <a:gd name="T97" fmla="*/ 392 h 1094"/>
              <a:gd name="T98" fmla="*/ 1805 w 2600"/>
              <a:gd name="T99" fmla="*/ 373 h 1094"/>
              <a:gd name="T100" fmla="*/ 1864 w 2600"/>
              <a:gd name="T101" fmla="*/ 357 h 1094"/>
              <a:gd name="T102" fmla="*/ 1948 w 2600"/>
              <a:gd name="T103" fmla="*/ 338 h 1094"/>
              <a:gd name="T104" fmla="*/ 1977 w 2600"/>
              <a:gd name="T105" fmla="*/ 321 h 1094"/>
              <a:gd name="T106" fmla="*/ 2012 w 2600"/>
              <a:gd name="T107" fmla="*/ 300 h 1094"/>
              <a:gd name="T108" fmla="*/ 2053 w 2600"/>
              <a:gd name="T109" fmla="*/ 284 h 1094"/>
              <a:gd name="T110" fmla="*/ 2101 w 2600"/>
              <a:gd name="T111" fmla="*/ 265 h 1094"/>
              <a:gd name="T112" fmla="*/ 2147 w 2600"/>
              <a:gd name="T113" fmla="*/ 240 h 1094"/>
              <a:gd name="T114" fmla="*/ 2204 w 2600"/>
              <a:gd name="T115" fmla="*/ 216 h 1094"/>
              <a:gd name="T116" fmla="*/ 2252 w 2600"/>
              <a:gd name="T117" fmla="*/ 195 h 1094"/>
              <a:gd name="T118" fmla="*/ 2312 w 2600"/>
              <a:gd name="T119" fmla="*/ 160 h 1094"/>
              <a:gd name="T120" fmla="*/ 2374 w 2600"/>
              <a:gd name="T121" fmla="*/ 130 h 1094"/>
              <a:gd name="T122" fmla="*/ 2428 w 2600"/>
              <a:gd name="T123" fmla="*/ 87 h 1094"/>
              <a:gd name="T124" fmla="*/ 2506 w 2600"/>
              <a:gd name="T125" fmla="*/ 35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0" h="1094">
                <a:moveTo>
                  <a:pt x="0" y="1094"/>
                </a:moveTo>
                <a:lnTo>
                  <a:pt x="0" y="1094"/>
                </a:lnTo>
                <a:lnTo>
                  <a:pt x="6" y="1094"/>
                </a:lnTo>
                <a:lnTo>
                  <a:pt x="6" y="1091"/>
                </a:lnTo>
                <a:lnTo>
                  <a:pt x="11" y="1091"/>
                </a:lnTo>
                <a:lnTo>
                  <a:pt x="11" y="1091"/>
                </a:lnTo>
                <a:lnTo>
                  <a:pt x="19" y="1091"/>
                </a:lnTo>
                <a:lnTo>
                  <a:pt x="19" y="1088"/>
                </a:lnTo>
                <a:lnTo>
                  <a:pt x="49" y="1088"/>
                </a:lnTo>
                <a:lnTo>
                  <a:pt x="49" y="1086"/>
                </a:lnTo>
                <a:lnTo>
                  <a:pt x="51" y="1086"/>
                </a:lnTo>
                <a:lnTo>
                  <a:pt x="51" y="1086"/>
                </a:lnTo>
                <a:lnTo>
                  <a:pt x="60" y="1086"/>
                </a:lnTo>
                <a:lnTo>
                  <a:pt x="60" y="1083"/>
                </a:lnTo>
                <a:lnTo>
                  <a:pt x="62" y="1083"/>
                </a:lnTo>
                <a:lnTo>
                  <a:pt x="62" y="1080"/>
                </a:lnTo>
                <a:lnTo>
                  <a:pt x="65" y="1080"/>
                </a:lnTo>
                <a:lnTo>
                  <a:pt x="65" y="1080"/>
                </a:lnTo>
                <a:lnTo>
                  <a:pt x="73" y="1080"/>
                </a:lnTo>
                <a:lnTo>
                  <a:pt x="73" y="1075"/>
                </a:lnTo>
                <a:lnTo>
                  <a:pt x="78" y="1075"/>
                </a:lnTo>
                <a:lnTo>
                  <a:pt x="78" y="1075"/>
                </a:lnTo>
                <a:lnTo>
                  <a:pt x="78" y="1075"/>
                </a:lnTo>
                <a:lnTo>
                  <a:pt x="78" y="1072"/>
                </a:lnTo>
                <a:lnTo>
                  <a:pt x="87" y="1072"/>
                </a:lnTo>
                <a:lnTo>
                  <a:pt x="87" y="1069"/>
                </a:lnTo>
                <a:lnTo>
                  <a:pt x="89" y="1069"/>
                </a:lnTo>
                <a:lnTo>
                  <a:pt x="89" y="1069"/>
                </a:lnTo>
                <a:lnTo>
                  <a:pt x="100" y="1069"/>
                </a:lnTo>
                <a:lnTo>
                  <a:pt x="100" y="1067"/>
                </a:lnTo>
                <a:lnTo>
                  <a:pt x="103" y="1067"/>
                </a:lnTo>
                <a:lnTo>
                  <a:pt x="103" y="1064"/>
                </a:lnTo>
                <a:lnTo>
                  <a:pt x="105" y="1064"/>
                </a:lnTo>
                <a:lnTo>
                  <a:pt x="105" y="1064"/>
                </a:lnTo>
                <a:lnTo>
                  <a:pt x="116" y="1064"/>
                </a:lnTo>
                <a:lnTo>
                  <a:pt x="116" y="1061"/>
                </a:lnTo>
                <a:lnTo>
                  <a:pt x="124" y="1061"/>
                </a:lnTo>
                <a:lnTo>
                  <a:pt x="124" y="1059"/>
                </a:lnTo>
                <a:lnTo>
                  <a:pt x="130" y="1059"/>
                </a:lnTo>
                <a:lnTo>
                  <a:pt x="130" y="1059"/>
                </a:lnTo>
                <a:lnTo>
                  <a:pt x="138" y="1059"/>
                </a:lnTo>
                <a:lnTo>
                  <a:pt x="138" y="1056"/>
                </a:lnTo>
                <a:lnTo>
                  <a:pt x="138" y="1056"/>
                </a:lnTo>
                <a:lnTo>
                  <a:pt x="138" y="1053"/>
                </a:lnTo>
                <a:lnTo>
                  <a:pt x="140" y="1053"/>
                </a:lnTo>
                <a:lnTo>
                  <a:pt x="140" y="1053"/>
                </a:lnTo>
                <a:lnTo>
                  <a:pt x="146" y="1053"/>
                </a:lnTo>
                <a:lnTo>
                  <a:pt x="146" y="1050"/>
                </a:lnTo>
                <a:lnTo>
                  <a:pt x="151" y="1050"/>
                </a:lnTo>
                <a:lnTo>
                  <a:pt x="151" y="1048"/>
                </a:lnTo>
                <a:lnTo>
                  <a:pt x="151" y="1048"/>
                </a:lnTo>
                <a:lnTo>
                  <a:pt x="151" y="1048"/>
                </a:lnTo>
                <a:lnTo>
                  <a:pt x="157" y="1048"/>
                </a:lnTo>
                <a:lnTo>
                  <a:pt x="157" y="1045"/>
                </a:lnTo>
                <a:lnTo>
                  <a:pt x="159" y="1045"/>
                </a:lnTo>
                <a:lnTo>
                  <a:pt x="159" y="1042"/>
                </a:lnTo>
                <a:lnTo>
                  <a:pt x="167" y="1042"/>
                </a:lnTo>
                <a:lnTo>
                  <a:pt x="167" y="1042"/>
                </a:lnTo>
                <a:lnTo>
                  <a:pt x="178" y="1042"/>
                </a:lnTo>
                <a:lnTo>
                  <a:pt x="178" y="1040"/>
                </a:lnTo>
                <a:lnTo>
                  <a:pt x="189" y="1040"/>
                </a:lnTo>
                <a:lnTo>
                  <a:pt x="189" y="1037"/>
                </a:lnTo>
                <a:lnTo>
                  <a:pt x="200" y="1037"/>
                </a:lnTo>
                <a:lnTo>
                  <a:pt x="200" y="1037"/>
                </a:lnTo>
                <a:lnTo>
                  <a:pt x="200" y="1037"/>
                </a:lnTo>
                <a:lnTo>
                  <a:pt x="200" y="1034"/>
                </a:lnTo>
                <a:lnTo>
                  <a:pt x="202" y="1034"/>
                </a:lnTo>
                <a:lnTo>
                  <a:pt x="202" y="1032"/>
                </a:lnTo>
                <a:lnTo>
                  <a:pt x="208" y="1032"/>
                </a:lnTo>
                <a:lnTo>
                  <a:pt x="208" y="1032"/>
                </a:lnTo>
                <a:lnTo>
                  <a:pt x="213" y="1032"/>
                </a:lnTo>
                <a:lnTo>
                  <a:pt x="213" y="1029"/>
                </a:lnTo>
                <a:lnTo>
                  <a:pt x="216" y="1029"/>
                </a:lnTo>
                <a:lnTo>
                  <a:pt x="216" y="1026"/>
                </a:lnTo>
                <a:lnTo>
                  <a:pt x="219" y="1026"/>
                </a:lnTo>
                <a:lnTo>
                  <a:pt x="219" y="1023"/>
                </a:lnTo>
                <a:lnTo>
                  <a:pt x="224" y="1023"/>
                </a:lnTo>
                <a:lnTo>
                  <a:pt x="224" y="1021"/>
                </a:lnTo>
                <a:lnTo>
                  <a:pt x="232" y="1021"/>
                </a:lnTo>
                <a:lnTo>
                  <a:pt x="232" y="1021"/>
                </a:lnTo>
                <a:lnTo>
                  <a:pt x="232" y="1021"/>
                </a:lnTo>
                <a:lnTo>
                  <a:pt x="232" y="1018"/>
                </a:lnTo>
                <a:lnTo>
                  <a:pt x="240" y="1018"/>
                </a:lnTo>
                <a:lnTo>
                  <a:pt x="240" y="1015"/>
                </a:lnTo>
                <a:lnTo>
                  <a:pt x="243" y="1015"/>
                </a:lnTo>
                <a:lnTo>
                  <a:pt x="243" y="1015"/>
                </a:lnTo>
                <a:lnTo>
                  <a:pt x="248" y="1015"/>
                </a:lnTo>
                <a:lnTo>
                  <a:pt x="248" y="1010"/>
                </a:lnTo>
                <a:lnTo>
                  <a:pt x="248" y="1010"/>
                </a:lnTo>
                <a:lnTo>
                  <a:pt x="248" y="1010"/>
                </a:lnTo>
                <a:lnTo>
                  <a:pt x="251" y="1010"/>
                </a:lnTo>
                <a:lnTo>
                  <a:pt x="251" y="1007"/>
                </a:lnTo>
                <a:lnTo>
                  <a:pt x="265" y="1007"/>
                </a:lnTo>
                <a:lnTo>
                  <a:pt x="265" y="999"/>
                </a:lnTo>
                <a:lnTo>
                  <a:pt x="265" y="999"/>
                </a:lnTo>
                <a:lnTo>
                  <a:pt x="265" y="999"/>
                </a:lnTo>
                <a:lnTo>
                  <a:pt x="270" y="999"/>
                </a:lnTo>
                <a:lnTo>
                  <a:pt x="270" y="996"/>
                </a:lnTo>
                <a:lnTo>
                  <a:pt x="273" y="996"/>
                </a:lnTo>
                <a:lnTo>
                  <a:pt x="273" y="994"/>
                </a:lnTo>
                <a:lnTo>
                  <a:pt x="281" y="994"/>
                </a:lnTo>
                <a:lnTo>
                  <a:pt x="281" y="994"/>
                </a:lnTo>
                <a:lnTo>
                  <a:pt x="283" y="994"/>
                </a:lnTo>
                <a:lnTo>
                  <a:pt x="283" y="991"/>
                </a:lnTo>
                <a:lnTo>
                  <a:pt x="286" y="991"/>
                </a:lnTo>
                <a:lnTo>
                  <a:pt x="286" y="988"/>
                </a:lnTo>
                <a:lnTo>
                  <a:pt x="286" y="988"/>
                </a:lnTo>
                <a:lnTo>
                  <a:pt x="286" y="986"/>
                </a:lnTo>
                <a:lnTo>
                  <a:pt x="289" y="986"/>
                </a:lnTo>
                <a:lnTo>
                  <a:pt x="289" y="980"/>
                </a:lnTo>
                <a:lnTo>
                  <a:pt x="294" y="980"/>
                </a:lnTo>
                <a:lnTo>
                  <a:pt x="294" y="980"/>
                </a:lnTo>
                <a:lnTo>
                  <a:pt x="300" y="980"/>
                </a:lnTo>
                <a:lnTo>
                  <a:pt x="300" y="978"/>
                </a:lnTo>
                <a:lnTo>
                  <a:pt x="308" y="978"/>
                </a:lnTo>
                <a:lnTo>
                  <a:pt x="308" y="975"/>
                </a:lnTo>
                <a:lnTo>
                  <a:pt x="310" y="975"/>
                </a:lnTo>
                <a:lnTo>
                  <a:pt x="310" y="975"/>
                </a:lnTo>
                <a:lnTo>
                  <a:pt x="313" y="975"/>
                </a:lnTo>
                <a:lnTo>
                  <a:pt x="313" y="969"/>
                </a:lnTo>
                <a:lnTo>
                  <a:pt x="316" y="969"/>
                </a:lnTo>
                <a:lnTo>
                  <a:pt x="316" y="969"/>
                </a:lnTo>
                <a:lnTo>
                  <a:pt x="318" y="969"/>
                </a:lnTo>
                <a:lnTo>
                  <a:pt x="318" y="967"/>
                </a:lnTo>
                <a:lnTo>
                  <a:pt x="321" y="967"/>
                </a:lnTo>
                <a:lnTo>
                  <a:pt x="321" y="964"/>
                </a:lnTo>
                <a:lnTo>
                  <a:pt x="327" y="964"/>
                </a:lnTo>
                <a:lnTo>
                  <a:pt x="327" y="964"/>
                </a:lnTo>
                <a:lnTo>
                  <a:pt x="329" y="964"/>
                </a:lnTo>
                <a:lnTo>
                  <a:pt x="329" y="961"/>
                </a:lnTo>
                <a:lnTo>
                  <a:pt x="337" y="961"/>
                </a:lnTo>
                <a:lnTo>
                  <a:pt x="337" y="959"/>
                </a:lnTo>
                <a:lnTo>
                  <a:pt x="345" y="959"/>
                </a:lnTo>
                <a:lnTo>
                  <a:pt x="345" y="959"/>
                </a:lnTo>
                <a:lnTo>
                  <a:pt x="356" y="959"/>
                </a:lnTo>
                <a:lnTo>
                  <a:pt x="356" y="956"/>
                </a:lnTo>
                <a:lnTo>
                  <a:pt x="356" y="956"/>
                </a:lnTo>
                <a:lnTo>
                  <a:pt x="356" y="953"/>
                </a:lnTo>
                <a:lnTo>
                  <a:pt x="367" y="953"/>
                </a:lnTo>
                <a:lnTo>
                  <a:pt x="367" y="948"/>
                </a:lnTo>
                <a:lnTo>
                  <a:pt x="378" y="948"/>
                </a:lnTo>
                <a:lnTo>
                  <a:pt x="378" y="945"/>
                </a:lnTo>
                <a:lnTo>
                  <a:pt x="380" y="945"/>
                </a:lnTo>
                <a:lnTo>
                  <a:pt x="380" y="942"/>
                </a:lnTo>
                <a:lnTo>
                  <a:pt x="389" y="942"/>
                </a:lnTo>
                <a:lnTo>
                  <a:pt x="389" y="940"/>
                </a:lnTo>
                <a:lnTo>
                  <a:pt x="399" y="940"/>
                </a:lnTo>
                <a:lnTo>
                  <a:pt x="399" y="937"/>
                </a:lnTo>
                <a:lnTo>
                  <a:pt x="402" y="937"/>
                </a:lnTo>
                <a:lnTo>
                  <a:pt x="402" y="937"/>
                </a:lnTo>
                <a:lnTo>
                  <a:pt x="405" y="937"/>
                </a:lnTo>
                <a:lnTo>
                  <a:pt x="405" y="934"/>
                </a:lnTo>
                <a:lnTo>
                  <a:pt x="416" y="934"/>
                </a:lnTo>
                <a:lnTo>
                  <a:pt x="416" y="932"/>
                </a:lnTo>
                <a:lnTo>
                  <a:pt x="416" y="932"/>
                </a:lnTo>
                <a:lnTo>
                  <a:pt x="416" y="929"/>
                </a:lnTo>
                <a:lnTo>
                  <a:pt x="416" y="929"/>
                </a:lnTo>
                <a:lnTo>
                  <a:pt x="416" y="929"/>
                </a:lnTo>
                <a:lnTo>
                  <a:pt x="421" y="929"/>
                </a:lnTo>
                <a:lnTo>
                  <a:pt x="421" y="926"/>
                </a:lnTo>
                <a:lnTo>
                  <a:pt x="424" y="926"/>
                </a:lnTo>
                <a:lnTo>
                  <a:pt x="424" y="924"/>
                </a:lnTo>
                <a:lnTo>
                  <a:pt x="432" y="924"/>
                </a:lnTo>
                <a:lnTo>
                  <a:pt x="432" y="924"/>
                </a:lnTo>
                <a:lnTo>
                  <a:pt x="432" y="924"/>
                </a:lnTo>
                <a:lnTo>
                  <a:pt x="432" y="921"/>
                </a:lnTo>
                <a:lnTo>
                  <a:pt x="445" y="921"/>
                </a:lnTo>
                <a:lnTo>
                  <a:pt x="445" y="918"/>
                </a:lnTo>
                <a:lnTo>
                  <a:pt x="448" y="918"/>
                </a:lnTo>
                <a:lnTo>
                  <a:pt x="448" y="913"/>
                </a:lnTo>
                <a:lnTo>
                  <a:pt x="448" y="913"/>
                </a:lnTo>
                <a:lnTo>
                  <a:pt x="448" y="913"/>
                </a:lnTo>
                <a:lnTo>
                  <a:pt x="451" y="913"/>
                </a:lnTo>
                <a:lnTo>
                  <a:pt x="451" y="910"/>
                </a:lnTo>
                <a:lnTo>
                  <a:pt x="453" y="910"/>
                </a:lnTo>
                <a:lnTo>
                  <a:pt x="453" y="907"/>
                </a:lnTo>
                <a:lnTo>
                  <a:pt x="456" y="907"/>
                </a:lnTo>
                <a:lnTo>
                  <a:pt x="456" y="905"/>
                </a:lnTo>
                <a:lnTo>
                  <a:pt x="456" y="905"/>
                </a:lnTo>
                <a:lnTo>
                  <a:pt x="456" y="902"/>
                </a:lnTo>
                <a:lnTo>
                  <a:pt x="467" y="902"/>
                </a:lnTo>
                <a:lnTo>
                  <a:pt x="467" y="902"/>
                </a:lnTo>
                <a:lnTo>
                  <a:pt x="470" y="902"/>
                </a:lnTo>
                <a:lnTo>
                  <a:pt x="470" y="899"/>
                </a:lnTo>
                <a:lnTo>
                  <a:pt x="470" y="899"/>
                </a:lnTo>
                <a:lnTo>
                  <a:pt x="470" y="897"/>
                </a:lnTo>
                <a:lnTo>
                  <a:pt x="480" y="897"/>
                </a:lnTo>
                <a:lnTo>
                  <a:pt x="480" y="897"/>
                </a:lnTo>
                <a:lnTo>
                  <a:pt x="480" y="897"/>
                </a:lnTo>
                <a:lnTo>
                  <a:pt x="480" y="894"/>
                </a:lnTo>
                <a:lnTo>
                  <a:pt x="488" y="894"/>
                </a:lnTo>
                <a:lnTo>
                  <a:pt x="488" y="891"/>
                </a:lnTo>
                <a:lnTo>
                  <a:pt x="491" y="891"/>
                </a:lnTo>
                <a:lnTo>
                  <a:pt x="491" y="891"/>
                </a:lnTo>
                <a:lnTo>
                  <a:pt x="496" y="891"/>
                </a:lnTo>
                <a:lnTo>
                  <a:pt x="496" y="888"/>
                </a:lnTo>
                <a:lnTo>
                  <a:pt x="505" y="888"/>
                </a:lnTo>
                <a:lnTo>
                  <a:pt x="505" y="886"/>
                </a:lnTo>
                <a:lnTo>
                  <a:pt x="513" y="886"/>
                </a:lnTo>
                <a:lnTo>
                  <a:pt x="513" y="883"/>
                </a:lnTo>
                <a:lnTo>
                  <a:pt x="521" y="883"/>
                </a:lnTo>
                <a:lnTo>
                  <a:pt x="521" y="883"/>
                </a:lnTo>
                <a:lnTo>
                  <a:pt x="529" y="883"/>
                </a:lnTo>
                <a:lnTo>
                  <a:pt x="529" y="880"/>
                </a:lnTo>
                <a:lnTo>
                  <a:pt x="532" y="880"/>
                </a:lnTo>
                <a:lnTo>
                  <a:pt x="532" y="878"/>
                </a:lnTo>
                <a:lnTo>
                  <a:pt x="534" y="878"/>
                </a:lnTo>
                <a:lnTo>
                  <a:pt x="534" y="875"/>
                </a:lnTo>
                <a:lnTo>
                  <a:pt x="534" y="875"/>
                </a:lnTo>
                <a:lnTo>
                  <a:pt x="534" y="872"/>
                </a:lnTo>
                <a:lnTo>
                  <a:pt x="540" y="872"/>
                </a:lnTo>
                <a:lnTo>
                  <a:pt x="540" y="872"/>
                </a:lnTo>
                <a:lnTo>
                  <a:pt x="540" y="872"/>
                </a:lnTo>
                <a:lnTo>
                  <a:pt x="540" y="870"/>
                </a:lnTo>
                <a:lnTo>
                  <a:pt x="545" y="870"/>
                </a:lnTo>
                <a:lnTo>
                  <a:pt x="545" y="867"/>
                </a:lnTo>
                <a:lnTo>
                  <a:pt x="548" y="867"/>
                </a:lnTo>
                <a:lnTo>
                  <a:pt x="548" y="867"/>
                </a:lnTo>
                <a:lnTo>
                  <a:pt x="553" y="867"/>
                </a:lnTo>
                <a:lnTo>
                  <a:pt x="553" y="864"/>
                </a:lnTo>
                <a:lnTo>
                  <a:pt x="559" y="864"/>
                </a:lnTo>
                <a:lnTo>
                  <a:pt x="559" y="861"/>
                </a:lnTo>
                <a:lnTo>
                  <a:pt x="575" y="861"/>
                </a:lnTo>
                <a:lnTo>
                  <a:pt x="575" y="859"/>
                </a:lnTo>
                <a:lnTo>
                  <a:pt x="575" y="859"/>
                </a:lnTo>
                <a:lnTo>
                  <a:pt x="575" y="859"/>
                </a:lnTo>
                <a:lnTo>
                  <a:pt x="577" y="859"/>
                </a:lnTo>
                <a:lnTo>
                  <a:pt x="577" y="856"/>
                </a:lnTo>
                <a:lnTo>
                  <a:pt x="583" y="856"/>
                </a:lnTo>
                <a:lnTo>
                  <a:pt x="583" y="853"/>
                </a:lnTo>
                <a:lnTo>
                  <a:pt x="585" y="853"/>
                </a:lnTo>
                <a:lnTo>
                  <a:pt x="585" y="853"/>
                </a:lnTo>
                <a:lnTo>
                  <a:pt x="588" y="853"/>
                </a:lnTo>
                <a:lnTo>
                  <a:pt x="588" y="851"/>
                </a:lnTo>
                <a:lnTo>
                  <a:pt x="588" y="851"/>
                </a:lnTo>
                <a:lnTo>
                  <a:pt x="588" y="848"/>
                </a:lnTo>
                <a:lnTo>
                  <a:pt x="591" y="848"/>
                </a:lnTo>
                <a:lnTo>
                  <a:pt x="591" y="848"/>
                </a:lnTo>
                <a:lnTo>
                  <a:pt x="594" y="848"/>
                </a:lnTo>
                <a:lnTo>
                  <a:pt x="594" y="843"/>
                </a:lnTo>
                <a:lnTo>
                  <a:pt x="594" y="843"/>
                </a:lnTo>
                <a:lnTo>
                  <a:pt x="594" y="843"/>
                </a:lnTo>
                <a:lnTo>
                  <a:pt x="596" y="843"/>
                </a:lnTo>
                <a:lnTo>
                  <a:pt x="596" y="837"/>
                </a:lnTo>
                <a:lnTo>
                  <a:pt x="596" y="837"/>
                </a:lnTo>
                <a:lnTo>
                  <a:pt x="596" y="837"/>
                </a:lnTo>
                <a:lnTo>
                  <a:pt x="599" y="837"/>
                </a:lnTo>
                <a:lnTo>
                  <a:pt x="599" y="834"/>
                </a:lnTo>
                <a:lnTo>
                  <a:pt x="604" y="834"/>
                </a:lnTo>
                <a:lnTo>
                  <a:pt x="604" y="829"/>
                </a:lnTo>
                <a:lnTo>
                  <a:pt x="607" y="829"/>
                </a:lnTo>
                <a:lnTo>
                  <a:pt x="607" y="829"/>
                </a:lnTo>
                <a:lnTo>
                  <a:pt x="610" y="829"/>
                </a:lnTo>
                <a:lnTo>
                  <a:pt x="610" y="826"/>
                </a:lnTo>
                <a:lnTo>
                  <a:pt x="615" y="826"/>
                </a:lnTo>
                <a:lnTo>
                  <a:pt x="615" y="824"/>
                </a:lnTo>
                <a:lnTo>
                  <a:pt x="618" y="824"/>
                </a:lnTo>
                <a:lnTo>
                  <a:pt x="618" y="824"/>
                </a:lnTo>
                <a:lnTo>
                  <a:pt x="623" y="824"/>
                </a:lnTo>
                <a:lnTo>
                  <a:pt x="623" y="821"/>
                </a:lnTo>
                <a:lnTo>
                  <a:pt x="631" y="821"/>
                </a:lnTo>
                <a:lnTo>
                  <a:pt x="631" y="818"/>
                </a:lnTo>
                <a:lnTo>
                  <a:pt x="631" y="818"/>
                </a:lnTo>
                <a:lnTo>
                  <a:pt x="631" y="818"/>
                </a:lnTo>
                <a:lnTo>
                  <a:pt x="634" y="818"/>
                </a:lnTo>
                <a:lnTo>
                  <a:pt x="634" y="816"/>
                </a:lnTo>
                <a:lnTo>
                  <a:pt x="650" y="816"/>
                </a:lnTo>
                <a:lnTo>
                  <a:pt x="650" y="813"/>
                </a:lnTo>
                <a:lnTo>
                  <a:pt x="661" y="813"/>
                </a:lnTo>
                <a:lnTo>
                  <a:pt x="661" y="813"/>
                </a:lnTo>
                <a:lnTo>
                  <a:pt x="669" y="813"/>
                </a:lnTo>
                <a:lnTo>
                  <a:pt x="669" y="810"/>
                </a:lnTo>
                <a:lnTo>
                  <a:pt x="674" y="810"/>
                </a:lnTo>
                <a:lnTo>
                  <a:pt x="674" y="807"/>
                </a:lnTo>
                <a:lnTo>
                  <a:pt x="680" y="807"/>
                </a:lnTo>
                <a:lnTo>
                  <a:pt x="680" y="805"/>
                </a:lnTo>
                <a:lnTo>
                  <a:pt x="685" y="805"/>
                </a:lnTo>
                <a:lnTo>
                  <a:pt x="685" y="805"/>
                </a:lnTo>
                <a:lnTo>
                  <a:pt x="688" y="805"/>
                </a:lnTo>
                <a:lnTo>
                  <a:pt x="688" y="802"/>
                </a:lnTo>
                <a:lnTo>
                  <a:pt x="691" y="802"/>
                </a:lnTo>
                <a:lnTo>
                  <a:pt x="691" y="799"/>
                </a:lnTo>
                <a:lnTo>
                  <a:pt x="693" y="799"/>
                </a:lnTo>
                <a:lnTo>
                  <a:pt x="693" y="797"/>
                </a:lnTo>
                <a:lnTo>
                  <a:pt x="699" y="797"/>
                </a:lnTo>
                <a:lnTo>
                  <a:pt x="699" y="794"/>
                </a:lnTo>
                <a:lnTo>
                  <a:pt x="701" y="794"/>
                </a:lnTo>
                <a:lnTo>
                  <a:pt x="701" y="791"/>
                </a:lnTo>
                <a:lnTo>
                  <a:pt x="712" y="791"/>
                </a:lnTo>
                <a:lnTo>
                  <a:pt x="712" y="789"/>
                </a:lnTo>
                <a:lnTo>
                  <a:pt x="718" y="789"/>
                </a:lnTo>
                <a:lnTo>
                  <a:pt x="718" y="789"/>
                </a:lnTo>
                <a:lnTo>
                  <a:pt x="720" y="789"/>
                </a:lnTo>
                <a:lnTo>
                  <a:pt x="720" y="783"/>
                </a:lnTo>
                <a:lnTo>
                  <a:pt x="731" y="783"/>
                </a:lnTo>
                <a:lnTo>
                  <a:pt x="731" y="780"/>
                </a:lnTo>
                <a:lnTo>
                  <a:pt x="737" y="780"/>
                </a:lnTo>
                <a:lnTo>
                  <a:pt x="737" y="780"/>
                </a:lnTo>
                <a:lnTo>
                  <a:pt x="739" y="780"/>
                </a:lnTo>
                <a:lnTo>
                  <a:pt x="739" y="778"/>
                </a:lnTo>
                <a:lnTo>
                  <a:pt x="742" y="778"/>
                </a:lnTo>
                <a:lnTo>
                  <a:pt x="742" y="775"/>
                </a:lnTo>
                <a:lnTo>
                  <a:pt x="750" y="775"/>
                </a:lnTo>
                <a:lnTo>
                  <a:pt x="750" y="775"/>
                </a:lnTo>
                <a:lnTo>
                  <a:pt x="753" y="775"/>
                </a:lnTo>
                <a:lnTo>
                  <a:pt x="753" y="772"/>
                </a:lnTo>
                <a:lnTo>
                  <a:pt x="753" y="772"/>
                </a:lnTo>
                <a:lnTo>
                  <a:pt x="753" y="770"/>
                </a:lnTo>
                <a:lnTo>
                  <a:pt x="755" y="770"/>
                </a:lnTo>
                <a:lnTo>
                  <a:pt x="755" y="770"/>
                </a:lnTo>
                <a:lnTo>
                  <a:pt x="755" y="770"/>
                </a:lnTo>
                <a:lnTo>
                  <a:pt x="755" y="767"/>
                </a:lnTo>
                <a:lnTo>
                  <a:pt x="763" y="767"/>
                </a:lnTo>
                <a:lnTo>
                  <a:pt x="763" y="764"/>
                </a:lnTo>
                <a:lnTo>
                  <a:pt x="763" y="764"/>
                </a:lnTo>
                <a:lnTo>
                  <a:pt x="763" y="762"/>
                </a:lnTo>
                <a:lnTo>
                  <a:pt x="769" y="762"/>
                </a:lnTo>
                <a:lnTo>
                  <a:pt x="769" y="762"/>
                </a:lnTo>
                <a:lnTo>
                  <a:pt x="782" y="762"/>
                </a:lnTo>
                <a:lnTo>
                  <a:pt x="782" y="759"/>
                </a:lnTo>
                <a:lnTo>
                  <a:pt x="782" y="759"/>
                </a:lnTo>
                <a:lnTo>
                  <a:pt x="782" y="756"/>
                </a:lnTo>
                <a:lnTo>
                  <a:pt x="785" y="756"/>
                </a:lnTo>
                <a:lnTo>
                  <a:pt x="785" y="756"/>
                </a:lnTo>
                <a:lnTo>
                  <a:pt x="796" y="756"/>
                </a:lnTo>
                <a:lnTo>
                  <a:pt x="796" y="753"/>
                </a:lnTo>
                <a:lnTo>
                  <a:pt x="812" y="753"/>
                </a:lnTo>
                <a:lnTo>
                  <a:pt x="812" y="751"/>
                </a:lnTo>
                <a:lnTo>
                  <a:pt x="815" y="751"/>
                </a:lnTo>
                <a:lnTo>
                  <a:pt x="815" y="751"/>
                </a:lnTo>
                <a:lnTo>
                  <a:pt x="817" y="751"/>
                </a:lnTo>
                <a:lnTo>
                  <a:pt x="817" y="748"/>
                </a:lnTo>
                <a:lnTo>
                  <a:pt x="823" y="748"/>
                </a:lnTo>
                <a:lnTo>
                  <a:pt x="823" y="745"/>
                </a:lnTo>
                <a:lnTo>
                  <a:pt x="828" y="745"/>
                </a:lnTo>
                <a:lnTo>
                  <a:pt x="828" y="743"/>
                </a:lnTo>
                <a:lnTo>
                  <a:pt x="836" y="743"/>
                </a:lnTo>
                <a:lnTo>
                  <a:pt x="836" y="740"/>
                </a:lnTo>
                <a:lnTo>
                  <a:pt x="850" y="740"/>
                </a:lnTo>
                <a:lnTo>
                  <a:pt x="850" y="737"/>
                </a:lnTo>
                <a:lnTo>
                  <a:pt x="852" y="737"/>
                </a:lnTo>
                <a:lnTo>
                  <a:pt x="852" y="737"/>
                </a:lnTo>
                <a:lnTo>
                  <a:pt x="861" y="737"/>
                </a:lnTo>
                <a:lnTo>
                  <a:pt x="861" y="735"/>
                </a:lnTo>
                <a:lnTo>
                  <a:pt x="861" y="735"/>
                </a:lnTo>
                <a:lnTo>
                  <a:pt x="861" y="732"/>
                </a:lnTo>
                <a:lnTo>
                  <a:pt x="863" y="732"/>
                </a:lnTo>
                <a:lnTo>
                  <a:pt x="863" y="732"/>
                </a:lnTo>
                <a:lnTo>
                  <a:pt x="877" y="732"/>
                </a:lnTo>
                <a:lnTo>
                  <a:pt x="877" y="729"/>
                </a:lnTo>
                <a:lnTo>
                  <a:pt x="885" y="729"/>
                </a:lnTo>
                <a:lnTo>
                  <a:pt x="885" y="726"/>
                </a:lnTo>
                <a:lnTo>
                  <a:pt x="888" y="726"/>
                </a:lnTo>
                <a:lnTo>
                  <a:pt x="888" y="724"/>
                </a:lnTo>
                <a:lnTo>
                  <a:pt x="888" y="724"/>
                </a:lnTo>
                <a:lnTo>
                  <a:pt x="888" y="721"/>
                </a:lnTo>
                <a:lnTo>
                  <a:pt x="893" y="721"/>
                </a:lnTo>
                <a:lnTo>
                  <a:pt x="893" y="718"/>
                </a:lnTo>
                <a:lnTo>
                  <a:pt x="898" y="718"/>
                </a:lnTo>
                <a:lnTo>
                  <a:pt x="898" y="718"/>
                </a:lnTo>
                <a:lnTo>
                  <a:pt x="898" y="718"/>
                </a:lnTo>
                <a:lnTo>
                  <a:pt x="898" y="716"/>
                </a:lnTo>
                <a:lnTo>
                  <a:pt x="901" y="716"/>
                </a:lnTo>
                <a:lnTo>
                  <a:pt x="901" y="710"/>
                </a:lnTo>
                <a:lnTo>
                  <a:pt x="904" y="710"/>
                </a:lnTo>
                <a:lnTo>
                  <a:pt x="904" y="710"/>
                </a:lnTo>
                <a:lnTo>
                  <a:pt x="909" y="710"/>
                </a:lnTo>
                <a:lnTo>
                  <a:pt x="909" y="708"/>
                </a:lnTo>
                <a:lnTo>
                  <a:pt x="912" y="708"/>
                </a:lnTo>
                <a:lnTo>
                  <a:pt x="912" y="705"/>
                </a:lnTo>
                <a:lnTo>
                  <a:pt x="928" y="705"/>
                </a:lnTo>
                <a:lnTo>
                  <a:pt x="928" y="705"/>
                </a:lnTo>
                <a:lnTo>
                  <a:pt x="933" y="705"/>
                </a:lnTo>
                <a:lnTo>
                  <a:pt x="933" y="702"/>
                </a:lnTo>
                <a:lnTo>
                  <a:pt x="950" y="702"/>
                </a:lnTo>
                <a:lnTo>
                  <a:pt x="950" y="699"/>
                </a:lnTo>
                <a:lnTo>
                  <a:pt x="955" y="699"/>
                </a:lnTo>
                <a:lnTo>
                  <a:pt x="955" y="697"/>
                </a:lnTo>
                <a:lnTo>
                  <a:pt x="974" y="697"/>
                </a:lnTo>
                <a:lnTo>
                  <a:pt x="974" y="697"/>
                </a:lnTo>
                <a:lnTo>
                  <a:pt x="977" y="697"/>
                </a:lnTo>
                <a:lnTo>
                  <a:pt x="977" y="691"/>
                </a:lnTo>
                <a:lnTo>
                  <a:pt x="979" y="691"/>
                </a:lnTo>
                <a:lnTo>
                  <a:pt x="979" y="689"/>
                </a:lnTo>
                <a:lnTo>
                  <a:pt x="987" y="689"/>
                </a:lnTo>
                <a:lnTo>
                  <a:pt x="987" y="689"/>
                </a:lnTo>
                <a:lnTo>
                  <a:pt x="1001" y="689"/>
                </a:lnTo>
                <a:lnTo>
                  <a:pt x="1001" y="686"/>
                </a:lnTo>
                <a:lnTo>
                  <a:pt x="1006" y="686"/>
                </a:lnTo>
                <a:lnTo>
                  <a:pt x="1006" y="683"/>
                </a:lnTo>
                <a:lnTo>
                  <a:pt x="1009" y="683"/>
                </a:lnTo>
                <a:lnTo>
                  <a:pt x="1009" y="683"/>
                </a:lnTo>
                <a:lnTo>
                  <a:pt x="1017" y="683"/>
                </a:lnTo>
                <a:lnTo>
                  <a:pt x="1017" y="678"/>
                </a:lnTo>
                <a:lnTo>
                  <a:pt x="1025" y="678"/>
                </a:lnTo>
                <a:lnTo>
                  <a:pt x="1025" y="675"/>
                </a:lnTo>
                <a:lnTo>
                  <a:pt x="1031" y="675"/>
                </a:lnTo>
                <a:lnTo>
                  <a:pt x="1031" y="672"/>
                </a:lnTo>
                <a:lnTo>
                  <a:pt x="1052" y="672"/>
                </a:lnTo>
                <a:lnTo>
                  <a:pt x="1052" y="670"/>
                </a:lnTo>
                <a:lnTo>
                  <a:pt x="1057" y="670"/>
                </a:lnTo>
                <a:lnTo>
                  <a:pt x="1057" y="667"/>
                </a:lnTo>
                <a:lnTo>
                  <a:pt x="1063" y="667"/>
                </a:lnTo>
                <a:lnTo>
                  <a:pt x="1063" y="667"/>
                </a:lnTo>
                <a:lnTo>
                  <a:pt x="1071" y="667"/>
                </a:lnTo>
                <a:lnTo>
                  <a:pt x="1071" y="664"/>
                </a:lnTo>
                <a:lnTo>
                  <a:pt x="1074" y="664"/>
                </a:lnTo>
                <a:lnTo>
                  <a:pt x="1074" y="659"/>
                </a:lnTo>
                <a:lnTo>
                  <a:pt x="1076" y="659"/>
                </a:lnTo>
                <a:lnTo>
                  <a:pt x="1076" y="659"/>
                </a:lnTo>
                <a:lnTo>
                  <a:pt x="1079" y="659"/>
                </a:lnTo>
                <a:lnTo>
                  <a:pt x="1079" y="656"/>
                </a:lnTo>
                <a:lnTo>
                  <a:pt x="1098" y="656"/>
                </a:lnTo>
                <a:lnTo>
                  <a:pt x="1098" y="654"/>
                </a:lnTo>
                <a:lnTo>
                  <a:pt x="1103" y="654"/>
                </a:lnTo>
                <a:lnTo>
                  <a:pt x="1103" y="651"/>
                </a:lnTo>
                <a:lnTo>
                  <a:pt x="1111" y="651"/>
                </a:lnTo>
                <a:lnTo>
                  <a:pt x="1111" y="651"/>
                </a:lnTo>
                <a:lnTo>
                  <a:pt x="1111" y="651"/>
                </a:lnTo>
                <a:lnTo>
                  <a:pt x="1111" y="648"/>
                </a:lnTo>
                <a:lnTo>
                  <a:pt x="1120" y="648"/>
                </a:lnTo>
                <a:lnTo>
                  <a:pt x="1120" y="645"/>
                </a:lnTo>
                <a:lnTo>
                  <a:pt x="1122" y="645"/>
                </a:lnTo>
                <a:lnTo>
                  <a:pt x="1122" y="643"/>
                </a:lnTo>
                <a:lnTo>
                  <a:pt x="1125" y="643"/>
                </a:lnTo>
                <a:lnTo>
                  <a:pt x="1125" y="643"/>
                </a:lnTo>
                <a:lnTo>
                  <a:pt x="1133" y="643"/>
                </a:lnTo>
                <a:lnTo>
                  <a:pt x="1133" y="640"/>
                </a:lnTo>
                <a:lnTo>
                  <a:pt x="1146" y="640"/>
                </a:lnTo>
                <a:lnTo>
                  <a:pt x="1146" y="637"/>
                </a:lnTo>
                <a:lnTo>
                  <a:pt x="1149" y="637"/>
                </a:lnTo>
                <a:lnTo>
                  <a:pt x="1149" y="635"/>
                </a:lnTo>
                <a:lnTo>
                  <a:pt x="1157" y="635"/>
                </a:lnTo>
                <a:lnTo>
                  <a:pt x="1157" y="632"/>
                </a:lnTo>
                <a:lnTo>
                  <a:pt x="1160" y="632"/>
                </a:lnTo>
                <a:lnTo>
                  <a:pt x="1160" y="629"/>
                </a:lnTo>
                <a:lnTo>
                  <a:pt x="1163" y="629"/>
                </a:lnTo>
                <a:lnTo>
                  <a:pt x="1163" y="627"/>
                </a:lnTo>
                <a:lnTo>
                  <a:pt x="1163" y="627"/>
                </a:lnTo>
                <a:lnTo>
                  <a:pt x="1163" y="627"/>
                </a:lnTo>
                <a:lnTo>
                  <a:pt x="1168" y="627"/>
                </a:lnTo>
                <a:lnTo>
                  <a:pt x="1168" y="624"/>
                </a:lnTo>
                <a:lnTo>
                  <a:pt x="1182" y="624"/>
                </a:lnTo>
                <a:lnTo>
                  <a:pt x="1182" y="621"/>
                </a:lnTo>
                <a:lnTo>
                  <a:pt x="1182" y="621"/>
                </a:lnTo>
                <a:lnTo>
                  <a:pt x="1182" y="618"/>
                </a:lnTo>
                <a:lnTo>
                  <a:pt x="1187" y="618"/>
                </a:lnTo>
                <a:lnTo>
                  <a:pt x="1187" y="618"/>
                </a:lnTo>
                <a:lnTo>
                  <a:pt x="1192" y="618"/>
                </a:lnTo>
                <a:lnTo>
                  <a:pt x="1192" y="616"/>
                </a:lnTo>
                <a:lnTo>
                  <a:pt x="1206" y="616"/>
                </a:lnTo>
                <a:lnTo>
                  <a:pt x="1206" y="613"/>
                </a:lnTo>
                <a:lnTo>
                  <a:pt x="1222" y="613"/>
                </a:lnTo>
                <a:lnTo>
                  <a:pt x="1222" y="610"/>
                </a:lnTo>
                <a:lnTo>
                  <a:pt x="1225" y="610"/>
                </a:lnTo>
                <a:lnTo>
                  <a:pt x="1225" y="608"/>
                </a:lnTo>
                <a:lnTo>
                  <a:pt x="1230" y="608"/>
                </a:lnTo>
                <a:lnTo>
                  <a:pt x="1230" y="605"/>
                </a:lnTo>
                <a:lnTo>
                  <a:pt x="1249" y="605"/>
                </a:lnTo>
                <a:lnTo>
                  <a:pt x="1249" y="602"/>
                </a:lnTo>
                <a:lnTo>
                  <a:pt x="1257" y="602"/>
                </a:lnTo>
                <a:lnTo>
                  <a:pt x="1257" y="600"/>
                </a:lnTo>
                <a:lnTo>
                  <a:pt x="1260" y="600"/>
                </a:lnTo>
                <a:lnTo>
                  <a:pt x="1260" y="600"/>
                </a:lnTo>
                <a:lnTo>
                  <a:pt x="1273" y="600"/>
                </a:lnTo>
                <a:lnTo>
                  <a:pt x="1273" y="597"/>
                </a:lnTo>
                <a:lnTo>
                  <a:pt x="1276" y="597"/>
                </a:lnTo>
                <a:lnTo>
                  <a:pt x="1276" y="594"/>
                </a:lnTo>
                <a:lnTo>
                  <a:pt x="1276" y="594"/>
                </a:lnTo>
                <a:lnTo>
                  <a:pt x="1276" y="591"/>
                </a:lnTo>
                <a:lnTo>
                  <a:pt x="1281" y="591"/>
                </a:lnTo>
                <a:lnTo>
                  <a:pt x="1281" y="591"/>
                </a:lnTo>
                <a:lnTo>
                  <a:pt x="1284" y="591"/>
                </a:lnTo>
                <a:lnTo>
                  <a:pt x="1284" y="589"/>
                </a:lnTo>
                <a:lnTo>
                  <a:pt x="1284" y="589"/>
                </a:lnTo>
                <a:lnTo>
                  <a:pt x="1284" y="586"/>
                </a:lnTo>
                <a:lnTo>
                  <a:pt x="1292" y="586"/>
                </a:lnTo>
                <a:lnTo>
                  <a:pt x="1292" y="583"/>
                </a:lnTo>
                <a:lnTo>
                  <a:pt x="1298" y="583"/>
                </a:lnTo>
                <a:lnTo>
                  <a:pt x="1298" y="581"/>
                </a:lnTo>
                <a:lnTo>
                  <a:pt x="1303" y="581"/>
                </a:lnTo>
                <a:lnTo>
                  <a:pt x="1303" y="581"/>
                </a:lnTo>
                <a:lnTo>
                  <a:pt x="1316" y="581"/>
                </a:lnTo>
                <a:lnTo>
                  <a:pt x="1316" y="578"/>
                </a:lnTo>
                <a:lnTo>
                  <a:pt x="1316" y="578"/>
                </a:lnTo>
                <a:lnTo>
                  <a:pt x="1316" y="573"/>
                </a:lnTo>
                <a:lnTo>
                  <a:pt x="1319" y="573"/>
                </a:lnTo>
                <a:lnTo>
                  <a:pt x="1319" y="573"/>
                </a:lnTo>
                <a:lnTo>
                  <a:pt x="1324" y="573"/>
                </a:lnTo>
                <a:lnTo>
                  <a:pt x="1324" y="570"/>
                </a:lnTo>
                <a:lnTo>
                  <a:pt x="1330" y="570"/>
                </a:lnTo>
                <a:lnTo>
                  <a:pt x="1330" y="567"/>
                </a:lnTo>
                <a:lnTo>
                  <a:pt x="1338" y="567"/>
                </a:lnTo>
                <a:lnTo>
                  <a:pt x="1338" y="564"/>
                </a:lnTo>
                <a:lnTo>
                  <a:pt x="1341" y="564"/>
                </a:lnTo>
                <a:lnTo>
                  <a:pt x="1341" y="562"/>
                </a:lnTo>
                <a:lnTo>
                  <a:pt x="1343" y="562"/>
                </a:lnTo>
                <a:lnTo>
                  <a:pt x="1343" y="562"/>
                </a:lnTo>
                <a:lnTo>
                  <a:pt x="1346" y="562"/>
                </a:lnTo>
                <a:lnTo>
                  <a:pt x="1346" y="559"/>
                </a:lnTo>
                <a:lnTo>
                  <a:pt x="1351" y="559"/>
                </a:lnTo>
                <a:lnTo>
                  <a:pt x="1351" y="554"/>
                </a:lnTo>
                <a:lnTo>
                  <a:pt x="1354" y="554"/>
                </a:lnTo>
                <a:lnTo>
                  <a:pt x="1354" y="551"/>
                </a:lnTo>
                <a:lnTo>
                  <a:pt x="1357" y="551"/>
                </a:lnTo>
                <a:lnTo>
                  <a:pt x="1357" y="548"/>
                </a:lnTo>
                <a:lnTo>
                  <a:pt x="1373" y="548"/>
                </a:lnTo>
                <a:lnTo>
                  <a:pt x="1373" y="546"/>
                </a:lnTo>
                <a:lnTo>
                  <a:pt x="1376" y="546"/>
                </a:lnTo>
                <a:lnTo>
                  <a:pt x="1376" y="543"/>
                </a:lnTo>
                <a:lnTo>
                  <a:pt x="1378" y="543"/>
                </a:lnTo>
                <a:lnTo>
                  <a:pt x="1378" y="537"/>
                </a:lnTo>
                <a:lnTo>
                  <a:pt x="1397" y="537"/>
                </a:lnTo>
                <a:lnTo>
                  <a:pt x="1397" y="535"/>
                </a:lnTo>
                <a:lnTo>
                  <a:pt x="1400" y="535"/>
                </a:lnTo>
                <a:lnTo>
                  <a:pt x="1400" y="532"/>
                </a:lnTo>
                <a:lnTo>
                  <a:pt x="1403" y="532"/>
                </a:lnTo>
                <a:lnTo>
                  <a:pt x="1403" y="529"/>
                </a:lnTo>
                <a:lnTo>
                  <a:pt x="1408" y="529"/>
                </a:lnTo>
                <a:lnTo>
                  <a:pt x="1408" y="529"/>
                </a:lnTo>
                <a:lnTo>
                  <a:pt x="1413" y="529"/>
                </a:lnTo>
                <a:lnTo>
                  <a:pt x="1413" y="527"/>
                </a:lnTo>
                <a:lnTo>
                  <a:pt x="1430" y="527"/>
                </a:lnTo>
                <a:lnTo>
                  <a:pt x="1430" y="524"/>
                </a:lnTo>
                <a:lnTo>
                  <a:pt x="1435" y="524"/>
                </a:lnTo>
                <a:lnTo>
                  <a:pt x="1435" y="521"/>
                </a:lnTo>
                <a:lnTo>
                  <a:pt x="1440" y="521"/>
                </a:lnTo>
                <a:lnTo>
                  <a:pt x="1440" y="519"/>
                </a:lnTo>
                <a:lnTo>
                  <a:pt x="1454" y="519"/>
                </a:lnTo>
                <a:lnTo>
                  <a:pt x="1454" y="516"/>
                </a:lnTo>
                <a:lnTo>
                  <a:pt x="1457" y="516"/>
                </a:lnTo>
                <a:lnTo>
                  <a:pt x="1457" y="516"/>
                </a:lnTo>
                <a:lnTo>
                  <a:pt x="1476" y="516"/>
                </a:lnTo>
                <a:lnTo>
                  <a:pt x="1476" y="513"/>
                </a:lnTo>
                <a:lnTo>
                  <a:pt x="1486" y="513"/>
                </a:lnTo>
                <a:lnTo>
                  <a:pt x="1486" y="510"/>
                </a:lnTo>
                <a:lnTo>
                  <a:pt x="1489" y="510"/>
                </a:lnTo>
                <a:lnTo>
                  <a:pt x="1489" y="508"/>
                </a:lnTo>
                <a:lnTo>
                  <a:pt x="1494" y="508"/>
                </a:lnTo>
                <a:lnTo>
                  <a:pt x="1494" y="505"/>
                </a:lnTo>
                <a:lnTo>
                  <a:pt x="1494" y="505"/>
                </a:lnTo>
                <a:lnTo>
                  <a:pt x="1494" y="505"/>
                </a:lnTo>
                <a:lnTo>
                  <a:pt x="1505" y="505"/>
                </a:lnTo>
                <a:lnTo>
                  <a:pt x="1505" y="502"/>
                </a:lnTo>
                <a:lnTo>
                  <a:pt x="1511" y="502"/>
                </a:lnTo>
                <a:lnTo>
                  <a:pt x="1511" y="500"/>
                </a:lnTo>
                <a:lnTo>
                  <a:pt x="1516" y="500"/>
                </a:lnTo>
                <a:lnTo>
                  <a:pt x="1516" y="497"/>
                </a:lnTo>
                <a:lnTo>
                  <a:pt x="1519" y="497"/>
                </a:lnTo>
                <a:lnTo>
                  <a:pt x="1519" y="494"/>
                </a:lnTo>
                <a:lnTo>
                  <a:pt x="1532" y="494"/>
                </a:lnTo>
                <a:lnTo>
                  <a:pt x="1532" y="492"/>
                </a:lnTo>
                <a:lnTo>
                  <a:pt x="1538" y="492"/>
                </a:lnTo>
                <a:lnTo>
                  <a:pt x="1538" y="492"/>
                </a:lnTo>
                <a:lnTo>
                  <a:pt x="1543" y="492"/>
                </a:lnTo>
                <a:lnTo>
                  <a:pt x="1543" y="489"/>
                </a:lnTo>
                <a:lnTo>
                  <a:pt x="1556" y="489"/>
                </a:lnTo>
                <a:lnTo>
                  <a:pt x="1556" y="486"/>
                </a:lnTo>
                <a:lnTo>
                  <a:pt x="1573" y="486"/>
                </a:lnTo>
                <a:lnTo>
                  <a:pt x="1573" y="483"/>
                </a:lnTo>
                <a:lnTo>
                  <a:pt x="1581" y="483"/>
                </a:lnTo>
                <a:lnTo>
                  <a:pt x="1581" y="481"/>
                </a:lnTo>
                <a:lnTo>
                  <a:pt x="1581" y="481"/>
                </a:lnTo>
                <a:lnTo>
                  <a:pt x="1581" y="478"/>
                </a:lnTo>
                <a:lnTo>
                  <a:pt x="1586" y="478"/>
                </a:lnTo>
                <a:lnTo>
                  <a:pt x="1586" y="478"/>
                </a:lnTo>
                <a:lnTo>
                  <a:pt x="1605" y="478"/>
                </a:lnTo>
                <a:lnTo>
                  <a:pt x="1605" y="475"/>
                </a:lnTo>
                <a:lnTo>
                  <a:pt x="1608" y="475"/>
                </a:lnTo>
                <a:lnTo>
                  <a:pt x="1608" y="473"/>
                </a:lnTo>
                <a:lnTo>
                  <a:pt x="1608" y="473"/>
                </a:lnTo>
                <a:lnTo>
                  <a:pt x="1608" y="470"/>
                </a:lnTo>
                <a:lnTo>
                  <a:pt x="1608" y="470"/>
                </a:lnTo>
                <a:lnTo>
                  <a:pt x="1608" y="467"/>
                </a:lnTo>
                <a:lnTo>
                  <a:pt x="1613" y="467"/>
                </a:lnTo>
                <a:lnTo>
                  <a:pt x="1613" y="465"/>
                </a:lnTo>
                <a:lnTo>
                  <a:pt x="1618" y="465"/>
                </a:lnTo>
                <a:lnTo>
                  <a:pt x="1618" y="462"/>
                </a:lnTo>
                <a:lnTo>
                  <a:pt x="1624" y="462"/>
                </a:lnTo>
                <a:lnTo>
                  <a:pt x="1624" y="462"/>
                </a:lnTo>
                <a:lnTo>
                  <a:pt x="1635" y="462"/>
                </a:lnTo>
                <a:lnTo>
                  <a:pt x="1635" y="459"/>
                </a:lnTo>
                <a:lnTo>
                  <a:pt x="1637" y="459"/>
                </a:lnTo>
                <a:lnTo>
                  <a:pt x="1637" y="456"/>
                </a:lnTo>
                <a:lnTo>
                  <a:pt x="1637" y="456"/>
                </a:lnTo>
                <a:lnTo>
                  <a:pt x="1637" y="454"/>
                </a:lnTo>
                <a:lnTo>
                  <a:pt x="1640" y="454"/>
                </a:lnTo>
                <a:lnTo>
                  <a:pt x="1640" y="451"/>
                </a:lnTo>
                <a:lnTo>
                  <a:pt x="1640" y="451"/>
                </a:lnTo>
                <a:lnTo>
                  <a:pt x="1640" y="448"/>
                </a:lnTo>
                <a:lnTo>
                  <a:pt x="1643" y="448"/>
                </a:lnTo>
                <a:lnTo>
                  <a:pt x="1643" y="446"/>
                </a:lnTo>
                <a:lnTo>
                  <a:pt x="1648" y="446"/>
                </a:lnTo>
                <a:lnTo>
                  <a:pt x="1648" y="446"/>
                </a:lnTo>
                <a:lnTo>
                  <a:pt x="1654" y="446"/>
                </a:lnTo>
                <a:lnTo>
                  <a:pt x="1654" y="443"/>
                </a:lnTo>
                <a:lnTo>
                  <a:pt x="1659" y="443"/>
                </a:lnTo>
                <a:lnTo>
                  <a:pt x="1659" y="440"/>
                </a:lnTo>
                <a:lnTo>
                  <a:pt x="1664" y="440"/>
                </a:lnTo>
                <a:lnTo>
                  <a:pt x="1664" y="438"/>
                </a:lnTo>
                <a:lnTo>
                  <a:pt x="1683" y="438"/>
                </a:lnTo>
                <a:lnTo>
                  <a:pt x="1683" y="435"/>
                </a:lnTo>
                <a:lnTo>
                  <a:pt x="1686" y="435"/>
                </a:lnTo>
                <a:lnTo>
                  <a:pt x="1686" y="432"/>
                </a:lnTo>
                <a:lnTo>
                  <a:pt x="1686" y="432"/>
                </a:lnTo>
                <a:lnTo>
                  <a:pt x="1686" y="429"/>
                </a:lnTo>
                <a:lnTo>
                  <a:pt x="1689" y="429"/>
                </a:lnTo>
                <a:lnTo>
                  <a:pt x="1689" y="427"/>
                </a:lnTo>
                <a:lnTo>
                  <a:pt x="1699" y="427"/>
                </a:lnTo>
                <a:lnTo>
                  <a:pt x="1699" y="424"/>
                </a:lnTo>
                <a:lnTo>
                  <a:pt x="1699" y="424"/>
                </a:lnTo>
                <a:lnTo>
                  <a:pt x="1699" y="421"/>
                </a:lnTo>
                <a:lnTo>
                  <a:pt x="1705" y="421"/>
                </a:lnTo>
                <a:lnTo>
                  <a:pt x="1705" y="419"/>
                </a:lnTo>
                <a:lnTo>
                  <a:pt x="1707" y="419"/>
                </a:lnTo>
                <a:lnTo>
                  <a:pt x="1707" y="416"/>
                </a:lnTo>
                <a:lnTo>
                  <a:pt x="1721" y="416"/>
                </a:lnTo>
                <a:lnTo>
                  <a:pt x="1721" y="413"/>
                </a:lnTo>
                <a:lnTo>
                  <a:pt x="1726" y="413"/>
                </a:lnTo>
                <a:lnTo>
                  <a:pt x="1726" y="413"/>
                </a:lnTo>
                <a:lnTo>
                  <a:pt x="1732" y="413"/>
                </a:lnTo>
                <a:lnTo>
                  <a:pt x="1732" y="411"/>
                </a:lnTo>
                <a:lnTo>
                  <a:pt x="1732" y="411"/>
                </a:lnTo>
                <a:lnTo>
                  <a:pt x="1732" y="408"/>
                </a:lnTo>
                <a:lnTo>
                  <a:pt x="1748" y="408"/>
                </a:lnTo>
                <a:lnTo>
                  <a:pt x="1748" y="405"/>
                </a:lnTo>
                <a:lnTo>
                  <a:pt x="1756" y="405"/>
                </a:lnTo>
                <a:lnTo>
                  <a:pt x="1756" y="400"/>
                </a:lnTo>
                <a:lnTo>
                  <a:pt x="1767" y="400"/>
                </a:lnTo>
                <a:lnTo>
                  <a:pt x="1767" y="397"/>
                </a:lnTo>
                <a:lnTo>
                  <a:pt x="1772" y="397"/>
                </a:lnTo>
                <a:lnTo>
                  <a:pt x="1772" y="394"/>
                </a:lnTo>
                <a:lnTo>
                  <a:pt x="1775" y="394"/>
                </a:lnTo>
                <a:lnTo>
                  <a:pt x="1775" y="394"/>
                </a:lnTo>
                <a:lnTo>
                  <a:pt x="1780" y="394"/>
                </a:lnTo>
                <a:lnTo>
                  <a:pt x="1780" y="392"/>
                </a:lnTo>
                <a:lnTo>
                  <a:pt x="1788" y="392"/>
                </a:lnTo>
                <a:lnTo>
                  <a:pt x="1788" y="389"/>
                </a:lnTo>
                <a:lnTo>
                  <a:pt x="1788" y="389"/>
                </a:lnTo>
                <a:lnTo>
                  <a:pt x="1788" y="386"/>
                </a:lnTo>
                <a:lnTo>
                  <a:pt x="1788" y="386"/>
                </a:lnTo>
                <a:lnTo>
                  <a:pt x="1788" y="381"/>
                </a:lnTo>
                <a:lnTo>
                  <a:pt x="1799" y="381"/>
                </a:lnTo>
                <a:lnTo>
                  <a:pt x="1799" y="378"/>
                </a:lnTo>
                <a:lnTo>
                  <a:pt x="1802" y="378"/>
                </a:lnTo>
                <a:lnTo>
                  <a:pt x="1802" y="375"/>
                </a:lnTo>
                <a:lnTo>
                  <a:pt x="1802" y="375"/>
                </a:lnTo>
                <a:lnTo>
                  <a:pt x="1802" y="373"/>
                </a:lnTo>
                <a:lnTo>
                  <a:pt x="1805" y="373"/>
                </a:lnTo>
                <a:lnTo>
                  <a:pt x="1805" y="373"/>
                </a:lnTo>
                <a:lnTo>
                  <a:pt x="1807" y="373"/>
                </a:lnTo>
                <a:lnTo>
                  <a:pt x="1807" y="370"/>
                </a:lnTo>
                <a:lnTo>
                  <a:pt x="1813" y="370"/>
                </a:lnTo>
                <a:lnTo>
                  <a:pt x="1813" y="367"/>
                </a:lnTo>
                <a:lnTo>
                  <a:pt x="1834" y="367"/>
                </a:lnTo>
                <a:lnTo>
                  <a:pt x="1834" y="365"/>
                </a:lnTo>
                <a:lnTo>
                  <a:pt x="1853" y="365"/>
                </a:lnTo>
                <a:lnTo>
                  <a:pt x="1853" y="362"/>
                </a:lnTo>
                <a:lnTo>
                  <a:pt x="1856" y="362"/>
                </a:lnTo>
                <a:lnTo>
                  <a:pt x="1856" y="359"/>
                </a:lnTo>
                <a:lnTo>
                  <a:pt x="1861" y="359"/>
                </a:lnTo>
                <a:lnTo>
                  <a:pt x="1861" y="357"/>
                </a:lnTo>
                <a:lnTo>
                  <a:pt x="1864" y="357"/>
                </a:lnTo>
                <a:lnTo>
                  <a:pt x="1864" y="354"/>
                </a:lnTo>
                <a:lnTo>
                  <a:pt x="1877" y="354"/>
                </a:lnTo>
                <a:lnTo>
                  <a:pt x="1877" y="351"/>
                </a:lnTo>
                <a:lnTo>
                  <a:pt x="1883" y="351"/>
                </a:lnTo>
                <a:lnTo>
                  <a:pt x="1883" y="348"/>
                </a:lnTo>
                <a:lnTo>
                  <a:pt x="1888" y="348"/>
                </a:lnTo>
                <a:lnTo>
                  <a:pt x="1888" y="343"/>
                </a:lnTo>
                <a:lnTo>
                  <a:pt x="1902" y="343"/>
                </a:lnTo>
                <a:lnTo>
                  <a:pt x="1902" y="343"/>
                </a:lnTo>
                <a:lnTo>
                  <a:pt x="1923" y="343"/>
                </a:lnTo>
                <a:lnTo>
                  <a:pt x="1923" y="340"/>
                </a:lnTo>
                <a:lnTo>
                  <a:pt x="1948" y="340"/>
                </a:lnTo>
                <a:lnTo>
                  <a:pt x="1948" y="338"/>
                </a:lnTo>
                <a:lnTo>
                  <a:pt x="1950" y="338"/>
                </a:lnTo>
                <a:lnTo>
                  <a:pt x="1950" y="335"/>
                </a:lnTo>
                <a:lnTo>
                  <a:pt x="1956" y="335"/>
                </a:lnTo>
                <a:lnTo>
                  <a:pt x="1956" y="332"/>
                </a:lnTo>
                <a:lnTo>
                  <a:pt x="1961" y="332"/>
                </a:lnTo>
                <a:lnTo>
                  <a:pt x="1961" y="330"/>
                </a:lnTo>
                <a:lnTo>
                  <a:pt x="1964" y="330"/>
                </a:lnTo>
                <a:lnTo>
                  <a:pt x="1964" y="327"/>
                </a:lnTo>
                <a:lnTo>
                  <a:pt x="1972" y="327"/>
                </a:lnTo>
                <a:lnTo>
                  <a:pt x="1972" y="324"/>
                </a:lnTo>
                <a:lnTo>
                  <a:pt x="1972" y="324"/>
                </a:lnTo>
                <a:lnTo>
                  <a:pt x="1972" y="321"/>
                </a:lnTo>
                <a:lnTo>
                  <a:pt x="1977" y="321"/>
                </a:lnTo>
                <a:lnTo>
                  <a:pt x="1977" y="319"/>
                </a:lnTo>
                <a:lnTo>
                  <a:pt x="1985" y="319"/>
                </a:lnTo>
                <a:lnTo>
                  <a:pt x="1985" y="313"/>
                </a:lnTo>
                <a:lnTo>
                  <a:pt x="1988" y="313"/>
                </a:lnTo>
                <a:lnTo>
                  <a:pt x="1988" y="311"/>
                </a:lnTo>
                <a:lnTo>
                  <a:pt x="1999" y="311"/>
                </a:lnTo>
                <a:lnTo>
                  <a:pt x="1999" y="308"/>
                </a:lnTo>
                <a:lnTo>
                  <a:pt x="2007" y="308"/>
                </a:lnTo>
                <a:lnTo>
                  <a:pt x="2007" y="305"/>
                </a:lnTo>
                <a:lnTo>
                  <a:pt x="2012" y="305"/>
                </a:lnTo>
                <a:lnTo>
                  <a:pt x="2012" y="303"/>
                </a:lnTo>
                <a:lnTo>
                  <a:pt x="2012" y="303"/>
                </a:lnTo>
                <a:lnTo>
                  <a:pt x="2012" y="300"/>
                </a:lnTo>
                <a:lnTo>
                  <a:pt x="2026" y="300"/>
                </a:lnTo>
                <a:lnTo>
                  <a:pt x="2026" y="297"/>
                </a:lnTo>
                <a:lnTo>
                  <a:pt x="2034" y="297"/>
                </a:lnTo>
                <a:lnTo>
                  <a:pt x="2034" y="294"/>
                </a:lnTo>
                <a:lnTo>
                  <a:pt x="2037" y="294"/>
                </a:lnTo>
                <a:lnTo>
                  <a:pt x="2037" y="292"/>
                </a:lnTo>
                <a:lnTo>
                  <a:pt x="2039" y="292"/>
                </a:lnTo>
                <a:lnTo>
                  <a:pt x="2039" y="289"/>
                </a:lnTo>
                <a:lnTo>
                  <a:pt x="2045" y="289"/>
                </a:lnTo>
                <a:lnTo>
                  <a:pt x="2045" y="286"/>
                </a:lnTo>
                <a:lnTo>
                  <a:pt x="2047" y="286"/>
                </a:lnTo>
                <a:lnTo>
                  <a:pt x="2047" y="284"/>
                </a:lnTo>
                <a:lnTo>
                  <a:pt x="2053" y="284"/>
                </a:lnTo>
                <a:lnTo>
                  <a:pt x="2053" y="281"/>
                </a:lnTo>
                <a:lnTo>
                  <a:pt x="2055" y="281"/>
                </a:lnTo>
                <a:lnTo>
                  <a:pt x="2055" y="278"/>
                </a:lnTo>
                <a:lnTo>
                  <a:pt x="2074" y="278"/>
                </a:lnTo>
                <a:lnTo>
                  <a:pt x="2074" y="276"/>
                </a:lnTo>
                <a:lnTo>
                  <a:pt x="2080" y="276"/>
                </a:lnTo>
                <a:lnTo>
                  <a:pt x="2080" y="273"/>
                </a:lnTo>
                <a:lnTo>
                  <a:pt x="2090" y="273"/>
                </a:lnTo>
                <a:lnTo>
                  <a:pt x="2090" y="270"/>
                </a:lnTo>
                <a:lnTo>
                  <a:pt x="2093" y="270"/>
                </a:lnTo>
                <a:lnTo>
                  <a:pt x="2093" y="267"/>
                </a:lnTo>
                <a:lnTo>
                  <a:pt x="2101" y="267"/>
                </a:lnTo>
                <a:lnTo>
                  <a:pt x="2101" y="265"/>
                </a:lnTo>
                <a:lnTo>
                  <a:pt x="2117" y="265"/>
                </a:lnTo>
                <a:lnTo>
                  <a:pt x="2117" y="262"/>
                </a:lnTo>
                <a:lnTo>
                  <a:pt x="2120" y="262"/>
                </a:lnTo>
                <a:lnTo>
                  <a:pt x="2120" y="259"/>
                </a:lnTo>
                <a:lnTo>
                  <a:pt x="2128" y="259"/>
                </a:lnTo>
                <a:lnTo>
                  <a:pt x="2128" y="251"/>
                </a:lnTo>
                <a:lnTo>
                  <a:pt x="2134" y="251"/>
                </a:lnTo>
                <a:lnTo>
                  <a:pt x="2134" y="246"/>
                </a:lnTo>
                <a:lnTo>
                  <a:pt x="2139" y="246"/>
                </a:lnTo>
                <a:lnTo>
                  <a:pt x="2139" y="243"/>
                </a:lnTo>
                <a:lnTo>
                  <a:pt x="2142" y="243"/>
                </a:lnTo>
                <a:lnTo>
                  <a:pt x="2142" y="240"/>
                </a:lnTo>
                <a:lnTo>
                  <a:pt x="2147" y="240"/>
                </a:lnTo>
                <a:lnTo>
                  <a:pt x="2147" y="238"/>
                </a:lnTo>
                <a:lnTo>
                  <a:pt x="2161" y="238"/>
                </a:lnTo>
                <a:lnTo>
                  <a:pt x="2161" y="232"/>
                </a:lnTo>
                <a:lnTo>
                  <a:pt x="2163" y="232"/>
                </a:lnTo>
                <a:lnTo>
                  <a:pt x="2163" y="227"/>
                </a:lnTo>
                <a:lnTo>
                  <a:pt x="2169" y="227"/>
                </a:lnTo>
                <a:lnTo>
                  <a:pt x="2169" y="224"/>
                </a:lnTo>
                <a:lnTo>
                  <a:pt x="2185" y="224"/>
                </a:lnTo>
                <a:lnTo>
                  <a:pt x="2185" y="222"/>
                </a:lnTo>
                <a:lnTo>
                  <a:pt x="2196" y="222"/>
                </a:lnTo>
                <a:lnTo>
                  <a:pt x="2196" y="219"/>
                </a:lnTo>
                <a:lnTo>
                  <a:pt x="2204" y="219"/>
                </a:lnTo>
                <a:lnTo>
                  <a:pt x="2204" y="216"/>
                </a:lnTo>
                <a:lnTo>
                  <a:pt x="2212" y="216"/>
                </a:lnTo>
                <a:lnTo>
                  <a:pt x="2212" y="213"/>
                </a:lnTo>
                <a:lnTo>
                  <a:pt x="2215" y="213"/>
                </a:lnTo>
                <a:lnTo>
                  <a:pt x="2215" y="208"/>
                </a:lnTo>
                <a:lnTo>
                  <a:pt x="2225" y="208"/>
                </a:lnTo>
                <a:lnTo>
                  <a:pt x="2225" y="205"/>
                </a:lnTo>
                <a:lnTo>
                  <a:pt x="2231" y="205"/>
                </a:lnTo>
                <a:lnTo>
                  <a:pt x="2231" y="203"/>
                </a:lnTo>
                <a:lnTo>
                  <a:pt x="2236" y="203"/>
                </a:lnTo>
                <a:lnTo>
                  <a:pt x="2236" y="200"/>
                </a:lnTo>
                <a:lnTo>
                  <a:pt x="2242" y="200"/>
                </a:lnTo>
                <a:lnTo>
                  <a:pt x="2242" y="195"/>
                </a:lnTo>
                <a:lnTo>
                  <a:pt x="2252" y="195"/>
                </a:lnTo>
                <a:lnTo>
                  <a:pt x="2252" y="184"/>
                </a:lnTo>
                <a:lnTo>
                  <a:pt x="2258" y="184"/>
                </a:lnTo>
                <a:lnTo>
                  <a:pt x="2258" y="181"/>
                </a:lnTo>
                <a:lnTo>
                  <a:pt x="2271" y="181"/>
                </a:lnTo>
                <a:lnTo>
                  <a:pt x="2271" y="176"/>
                </a:lnTo>
                <a:lnTo>
                  <a:pt x="2293" y="176"/>
                </a:lnTo>
                <a:lnTo>
                  <a:pt x="2293" y="170"/>
                </a:lnTo>
                <a:lnTo>
                  <a:pt x="2298" y="170"/>
                </a:lnTo>
                <a:lnTo>
                  <a:pt x="2298" y="168"/>
                </a:lnTo>
                <a:lnTo>
                  <a:pt x="2301" y="168"/>
                </a:lnTo>
                <a:lnTo>
                  <a:pt x="2301" y="162"/>
                </a:lnTo>
                <a:lnTo>
                  <a:pt x="2312" y="162"/>
                </a:lnTo>
                <a:lnTo>
                  <a:pt x="2312" y="160"/>
                </a:lnTo>
                <a:lnTo>
                  <a:pt x="2328" y="160"/>
                </a:lnTo>
                <a:lnTo>
                  <a:pt x="2328" y="154"/>
                </a:lnTo>
                <a:lnTo>
                  <a:pt x="2336" y="154"/>
                </a:lnTo>
                <a:lnTo>
                  <a:pt x="2336" y="149"/>
                </a:lnTo>
                <a:lnTo>
                  <a:pt x="2341" y="149"/>
                </a:lnTo>
                <a:lnTo>
                  <a:pt x="2341" y="143"/>
                </a:lnTo>
                <a:lnTo>
                  <a:pt x="2344" y="143"/>
                </a:lnTo>
                <a:lnTo>
                  <a:pt x="2344" y="141"/>
                </a:lnTo>
                <a:lnTo>
                  <a:pt x="2357" y="141"/>
                </a:lnTo>
                <a:lnTo>
                  <a:pt x="2357" y="135"/>
                </a:lnTo>
                <a:lnTo>
                  <a:pt x="2366" y="135"/>
                </a:lnTo>
                <a:lnTo>
                  <a:pt x="2366" y="130"/>
                </a:lnTo>
                <a:lnTo>
                  <a:pt x="2374" y="130"/>
                </a:lnTo>
                <a:lnTo>
                  <a:pt x="2374" y="122"/>
                </a:lnTo>
                <a:lnTo>
                  <a:pt x="2376" y="122"/>
                </a:lnTo>
                <a:lnTo>
                  <a:pt x="2376" y="116"/>
                </a:lnTo>
                <a:lnTo>
                  <a:pt x="2376" y="116"/>
                </a:lnTo>
                <a:lnTo>
                  <a:pt x="2376" y="111"/>
                </a:lnTo>
                <a:lnTo>
                  <a:pt x="2390" y="111"/>
                </a:lnTo>
                <a:lnTo>
                  <a:pt x="2390" y="106"/>
                </a:lnTo>
                <a:lnTo>
                  <a:pt x="2401" y="106"/>
                </a:lnTo>
                <a:lnTo>
                  <a:pt x="2401" y="100"/>
                </a:lnTo>
                <a:lnTo>
                  <a:pt x="2409" y="100"/>
                </a:lnTo>
                <a:lnTo>
                  <a:pt x="2409" y="95"/>
                </a:lnTo>
                <a:lnTo>
                  <a:pt x="2428" y="95"/>
                </a:lnTo>
                <a:lnTo>
                  <a:pt x="2428" y="87"/>
                </a:lnTo>
                <a:lnTo>
                  <a:pt x="2433" y="87"/>
                </a:lnTo>
                <a:lnTo>
                  <a:pt x="2433" y="81"/>
                </a:lnTo>
                <a:lnTo>
                  <a:pt x="2433" y="81"/>
                </a:lnTo>
                <a:lnTo>
                  <a:pt x="2433" y="73"/>
                </a:lnTo>
                <a:lnTo>
                  <a:pt x="2436" y="73"/>
                </a:lnTo>
                <a:lnTo>
                  <a:pt x="2436" y="65"/>
                </a:lnTo>
                <a:lnTo>
                  <a:pt x="2460" y="65"/>
                </a:lnTo>
                <a:lnTo>
                  <a:pt x="2460" y="57"/>
                </a:lnTo>
                <a:lnTo>
                  <a:pt x="2479" y="57"/>
                </a:lnTo>
                <a:lnTo>
                  <a:pt x="2479" y="46"/>
                </a:lnTo>
                <a:lnTo>
                  <a:pt x="2503" y="46"/>
                </a:lnTo>
                <a:lnTo>
                  <a:pt x="2503" y="35"/>
                </a:lnTo>
                <a:lnTo>
                  <a:pt x="2506" y="35"/>
                </a:lnTo>
                <a:lnTo>
                  <a:pt x="2506" y="22"/>
                </a:lnTo>
                <a:lnTo>
                  <a:pt x="2565" y="22"/>
                </a:lnTo>
                <a:lnTo>
                  <a:pt x="2565" y="0"/>
                </a:lnTo>
                <a:lnTo>
                  <a:pt x="2600" y="0"/>
                </a:lnTo>
              </a:path>
            </a:pathLst>
          </a:custGeom>
          <a:noFill/>
          <a:ln w="15875"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55" name="Freeform 6">
            <a:extLst>
              <a:ext uri="{FF2B5EF4-FFF2-40B4-BE49-F238E27FC236}">
                <a16:creationId xmlns:a16="http://schemas.microsoft.com/office/drawing/2014/main" id="{8C164ACD-D11B-4136-BF43-15DB1D0A7959}"/>
              </a:ext>
            </a:extLst>
          </p:cNvPr>
          <p:cNvSpPr>
            <a:spLocks/>
          </p:cNvSpPr>
          <p:nvPr/>
        </p:nvSpPr>
        <p:spPr bwMode="auto">
          <a:xfrm>
            <a:off x="7287225" y="3399605"/>
            <a:ext cx="4049251" cy="2293895"/>
          </a:xfrm>
          <a:custGeom>
            <a:avLst/>
            <a:gdLst>
              <a:gd name="T0" fmla="*/ 46 w 2579"/>
              <a:gd name="T1" fmla="*/ 1447 h 1461"/>
              <a:gd name="T2" fmla="*/ 81 w 2579"/>
              <a:gd name="T3" fmla="*/ 1426 h 1461"/>
              <a:gd name="T4" fmla="*/ 116 w 2579"/>
              <a:gd name="T5" fmla="*/ 1412 h 1461"/>
              <a:gd name="T6" fmla="*/ 167 w 2579"/>
              <a:gd name="T7" fmla="*/ 1393 h 1461"/>
              <a:gd name="T8" fmla="*/ 213 w 2579"/>
              <a:gd name="T9" fmla="*/ 1372 h 1461"/>
              <a:gd name="T10" fmla="*/ 246 w 2579"/>
              <a:gd name="T11" fmla="*/ 1355 h 1461"/>
              <a:gd name="T12" fmla="*/ 308 w 2579"/>
              <a:gd name="T13" fmla="*/ 1342 h 1461"/>
              <a:gd name="T14" fmla="*/ 348 w 2579"/>
              <a:gd name="T15" fmla="*/ 1323 h 1461"/>
              <a:gd name="T16" fmla="*/ 399 w 2579"/>
              <a:gd name="T17" fmla="*/ 1307 h 1461"/>
              <a:gd name="T18" fmla="*/ 426 w 2579"/>
              <a:gd name="T19" fmla="*/ 1288 h 1461"/>
              <a:gd name="T20" fmla="*/ 461 w 2579"/>
              <a:gd name="T21" fmla="*/ 1264 h 1461"/>
              <a:gd name="T22" fmla="*/ 480 w 2579"/>
              <a:gd name="T23" fmla="*/ 1245 h 1461"/>
              <a:gd name="T24" fmla="*/ 518 w 2579"/>
              <a:gd name="T25" fmla="*/ 1226 h 1461"/>
              <a:gd name="T26" fmla="*/ 567 w 2579"/>
              <a:gd name="T27" fmla="*/ 1207 h 1461"/>
              <a:gd name="T28" fmla="*/ 610 w 2579"/>
              <a:gd name="T29" fmla="*/ 1185 h 1461"/>
              <a:gd name="T30" fmla="*/ 648 w 2579"/>
              <a:gd name="T31" fmla="*/ 1166 h 1461"/>
              <a:gd name="T32" fmla="*/ 691 w 2579"/>
              <a:gd name="T33" fmla="*/ 1150 h 1461"/>
              <a:gd name="T34" fmla="*/ 718 w 2579"/>
              <a:gd name="T35" fmla="*/ 1134 h 1461"/>
              <a:gd name="T36" fmla="*/ 755 w 2579"/>
              <a:gd name="T37" fmla="*/ 1118 h 1461"/>
              <a:gd name="T38" fmla="*/ 780 w 2579"/>
              <a:gd name="T39" fmla="*/ 1093 h 1461"/>
              <a:gd name="T40" fmla="*/ 815 w 2579"/>
              <a:gd name="T41" fmla="*/ 1075 h 1461"/>
              <a:gd name="T42" fmla="*/ 842 w 2579"/>
              <a:gd name="T43" fmla="*/ 1053 h 1461"/>
              <a:gd name="T44" fmla="*/ 882 w 2579"/>
              <a:gd name="T45" fmla="*/ 1029 h 1461"/>
              <a:gd name="T46" fmla="*/ 901 w 2579"/>
              <a:gd name="T47" fmla="*/ 1004 h 1461"/>
              <a:gd name="T48" fmla="*/ 920 w 2579"/>
              <a:gd name="T49" fmla="*/ 980 h 1461"/>
              <a:gd name="T50" fmla="*/ 955 w 2579"/>
              <a:gd name="T51" fmla="*/ 961 h 1461"/>
              <a:gd name="T52" fmla="*/ 995 w 2579"/>
              <a:gd name="T53" fmla="*/ 942 h 1461"/>
              <a:gd name="T54" fmla="*/ 1025 w 2579"/>
              <a:gd name="T55" fmla="*/ 923 h 1461"/>
              <a:gd name="T56" fmla="*/ 1071 w 2579"/>
              <a:gd name="T57" fmla="*/ 907 h 1461"/>
              <a:gd name="T58" fmla="*/ 1103 w 2579"/>
              <a:gd name="T59" fmla="*/ 888 h 1461"/>
              <a:gd name="T60" fmla="*/ 1128 w 2579"/>
              <a:gd name="T61" fmla="*/ 872 h 1461"/>
              <a:gd name="T62" fmla="*/ 1146 w 2579"/>
              <a:gd name="T63" fmla="*/ 853 h 1461"/>
              <a:gd name="T64" fmla="*/ 1173 w 2579"/>
              <a:gd name="T65" fmla="*/ 834 h 1461"/>
              <a:gd name="T66" fmla="*/ 1211 w 2579"/>
              <a:gd name="T67" fmla="*/ 815 h 1461"/>
              <a:gd name="T68" fmla="*/ 1249 w 2579"/>
              <a:gd name="T69" fmla="*/ 796 h 1461"/>
              <a:gd name="T70" fmla="*/ 1273 w 2579"/>
              <a:gd name="T71" fmla="*/ 775 h 1461"/>
              <a:gd name="T72" fmla="*/ 1314 w 2579"/>
              <a:gd name="T73" fmla="*/ 751 h 1461"/>
              <a:gd name="T74" fmla="*/ 1351 w 2579"/>
              <a:gd name="T75" fmla="*/ 726 h 1461"/>
              <a:gd name="T76" fmla="*/ 1397 w 2579"/>
              <a:gd name="T77" fmla="*/ 705 h 1461"/>
              <a:gd name="T78" fmla="*/ 1424 w 2579"/>
              <a:gd name="T79" fmla="*/ 680 h 1461"/>
              <a:gd name="T80" fmla="*/ 1484 w 2579"/>
              <a:gd name="T81" fmla="*/ 656 h 1461"/>
              <a:gd name="T82" fmla="*/ 1519 w 2579"/>
              <a:gd name="T83" fmla="*/ 637 h 1461"/>
              <a:gd name="T84" fmla="*/ 1559 w 2579"/>
              <a:gd name="T85" fmla="*/ 616 h 1461"/>
              <a:gd name="T86" fmla="*/ 1600 w 2579"/>
              <a:gd name="T87" fmla="*/ 594 h 1461"/>
              <a:gd name="T88" fmla="*/ 1651 w 2579"/>
              <a:gd name="T89" fmla="*/ 575 h 1461"/>
              <a:gd name="T90" fmla="*/ 1691 w 2579"/>
              <a:gd name="T91" fmla="*/ 551 h 1461"/>
              <a:gd name="T92" fmla="*/ 1734 w 2579"/>
              <a:gd name="T93" fmla="*/ 532 h 1461"/>
              <a:gd name="T94" fmla="*/ 1786 w 2579"/>
              <a:gd name="T95" fmla="*/ 505 h 1461"/>
              <a:gd name="T96" fmla="*/ 1818 w 2579"/>
              <a:gd name="T97" fmla="*/ 483 h 1461"/>
              <a:gd name="T98" fmla="*/ 1840 w 2579"/>
              <a:gd name="T99" fmla="*/ 459 h 1461"/>
              <a:gd name="T100" fmla="*/ 1869 w 2579"/>
              <a:gd name="T101" fmla="*/ 435 h 1461"/>
              <a:gd name="T102" fmla="*/ 1902 w 2579"/>
              <a:gd name="T103" fmla="*/ 408 h 1461"/>
              <a:gd name="T104" fmla="*/ 1993 w 2579"/>
              <a:gd name="T105" fmla="*/ 378 h 1461"/>
              <a:gd name="T106" fmla="*/ 2028 w 2579"/>
              <a:gd name="T107" fmla="*/ 354 h 1461"/>
              <a:gd name="T108" fmla="*/ 2101 w 2579"/>
              <a:gd name="T109" fmla="*/ 324 h 1461"/>
              <a:gd name="T110" fmla="*/ 2147 w 2579"/>
              <a:gd name="T111" fmla="*/ 294 h 1461"/>
              <a:gd name="T112" fmla="*/ 2209 w 2579"/>
              <a:gd name="T113" fmla="*/ 265 h 1461"/>
              <a:gd name="T114" fmla="*/ 2271 w 2579"/>
              <a:gd name="T115" fmla="*/ 232 h 1461"/>
              <a:gd name="T116" fmla="*/ 2371 w 2579"/>
              <a:gd name="T117" fmla="*/ 192 h 1461"/>
              <a:gd name="T118" fmla="*/ 2420 w 2579"/>
              <a:gd name="T119" fmla="*/ 132 h 1461"/>
              <a:gd name="T120" fmla="*/ 2509 w 2579"/>
              <a:gd name="T121" fmla="*/ 54 h 1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79" h="1461">
                <a:moveTo>
                  <a:pt x="0" y="1461"/>
                </a:moveTo>
                <a:lnTo>
                  <a:pt x="0" y="1461"/>
                </a:lnTo>
                <a:lnTo>
                  <a:pt x="6" y="1461"/>
                </a:lnTo>
                <a:lnTo>
                  <a:pt x="6" y="1458"/>
                </a:lnTo>
                <a:lnTo>
                  <a:pt x="16" y="1458"/>
                </a:lnTo>
                <a:lnTo>
                  <a:pt x="16" y="1458"/>
                </a:lnTo>
                <a:lnTo>
                  <a:pt x="16" y="1458"/>
                </a:lnTo>
                <a:lnTo>
                  <a:pt x="16" y="1455"/>
                </a:lnTo>
                <a:lnTo>
                  <a:pt x="27" y="1455"/>
                </a:lnTo>
                <a:lnTo>
                  <a:pt x="27" y="1453"/>
                </a:lnTo>
                <a:lnTo>
                  <a:pt x="35" y="1453"/>
                </a:lnTo>
                <a:lnTo>
                  <a:pt x="35" y="1453"/>
                </a:lnTo>
                <a:lnTo>
                  <a:pt x="41" y="1453"/>
                </a:lnTo>
                <a:lnTo>
                  <a:pt x="41" y="1450"/>
                </a:lnTo>
                <a:lnTo>
                  <a:pt x="46" y="1450"/>
                </a:lnTo>
                <a:lnTo>
                  <a:pt x="46" y="1447"/>
                </a:lnTo>
                <a:lnTo>
                  <a:pt x="46" y="1447"/>
                </a:lnTo>
                <a:lnTo>
                  <a:pt x="46" y="1444"/>
                </a:lnTo>
                <a:lnTo>
                  <a:pt x="54" y="1444"/>
                </a:lnTo>
                <a:lnTo>
                  <a:pt x="54" y="1442"/>
                </a:lnTo>
                <a:lnTo>
                  <a:pt x="54" y="1442"/>
                </a:lnTo>
                <a:lnTo>
                  <a:pt x="54" y="1442"/>
                </a:lnTo>
                <a:lnTo>
                  <a:pt x="57" y="1442"/>
                </a:lnTo>
                <a:lnTo>
                  <a:pt x="57" y="1439"/>
                </a:lnTo>
                <a:lnTo>
                  <a:pt x="62" y="1439"/>
                </a:lnTo>
                <a:lnTo>
                  <a:pt x="62" y="1436"/>
                </a:lnTo>
                <a:lnTo>
                  <a:pt x="65" y="1436"/>
                </a:lnTo>
                <a:lnTo>
                  <a:pt x="65" y="1436"/>
                </a:lnTo>
                <a:lnTo>
                  <a:pt x="70" y="1436"/>
                </a:lnTo>
                <a:lnTo>
                  <a:pt x="70" y="1431"/>
                </a:lnTo>
                <a:lnTo>
                  <a:pt x="76" y="1431"/>
                </a:lnTo>
                <a:lnTo>
                  <a:pt x="76" y="1428"/>
                </a:lnTo>
                <a:lnTo>
                  <a:pt x="81" y="1428"/>
                </a:lnTo>
                <a:lnTo>
                  <a:pt x="81" y="1426"/>
                </a:lnTo>
                <a:lnTo>
                  <a:pt x="87" y="1426"/>
                </a:lnTo>
                <a:lnTo>
                  <a:pt x="87" y="1426"/>
                </a:lnTo>
                <a:lnTo>
                  <a:pt x="89" y="1426"/>
                </a:lnTo>
                <a:lnTo>
                  <a:pt x="89" y="1423"/>
                </a:lnTo>
                <a:lnTo>
                  <a:pt x="89" y="1423"/>
                </a:lnTo>
                <a:lnTo>
                  <a:pt x="89" y="1420"/>
                </a:lnTo>
                <a:lnTo>
                  <a:pt x="95" y="1420"/>
                </a:lnTo>
                <a:lnTo>
                  <a:pt x="95" y="1420"/>
                </a:lnTo>
                <a:lnTo>
                  <a:pt x="97" y="1420"/>
                </a:lnTo>
                <a:lnTo>
                  <a:pt x="97" y="1417"/>
                </a:lnTo>
                <a:lnTo>
                  <a:pt x="100" y="1417"/>
                </a:lnTo>
                <a:lnTo>
                  <a:pt x="100" y="1415"/>
                </a:lnTo>
                <a:lnTo>
                  <a:pt x="108" y="1415"/>
                </a:lnTo>
                <a:lnTo>
                  <a:pt x="108" y="1415"/>
                </a:lnTo>
                <a:lnTo>
                  <a:pt x="111" y="1415"/>
                </a:lnTo>
                <a:lnTo>
                  <a:pt x="111" y="1412"/>
                </a:lnTo>
                <a:lnTo>
                  <a:pt x="116" y="1412"/>
                </a:lnTo>
                <a:lnTo>
                  <a:pt x="116" y="1409"/>
                </a:lnTo>
                <a:lnTo>
                  <a:pt x="119" y="1409"/>
                </a:lnTo>
                <a:lnTo>
                  <a:pt x="119" y="1407"/>
                </a:lnTo>
                <a:lnTo>
                  <a:pt x="122" y="1407"/>
                </a:lnTo>
                <a:lnTo>
                  <a:pt x="122" y="1404"/>
                </a:lnTo>
                <a:lnTo>
                  <a:pt x="138" y="1404"/>
                </a:lnTo>
                <a:lnTo>
                  <a:pt x="138" y="1404"/>
                </a:lnTo>
                <a:lnTo>
                  <a:pt x="151" y="1404"/>
                </a:lnTo>
                <a:lnTo>
                  <a:pt x="151" y="1401"/>
                </a:lnTo>
                <a:lnTo>
                  <a:pt x="151" y="1401"/>
                </a:lnTo>
                <a:lnTo>
                  <a:pt x="151" y="1399"/>
                </a:lnTo>
                <a:lnTo>
                  <a:pt x="159" y="1399"/>
                </a:lnTo>
                <a:lnTo>
                  <a:pt x="159" y="1399"/>
                </a:lnTo>
                <a:lnTo>
                  <a:pt x="167" y="1399"/>
                </a:lnTo>
                <a:lnTo>
                  <a:pt x="167" y="1396"/>
                </a:lnTo>
                <a:lnTo>
                  <a:pt x="167" y="1396"/>
                </a:lnTo>
                <a:lnTo>
                  <a:pt x="167" y="1393"/>
                </a:lnTo>
                <a:lnTo>
                  <a:pt x="181" y="1393"/>
                </a:lnTo>
                <a:lnTo>
                  <a:pt x="181" y="1388"/>
                </a:lnTo>
                <a:lnTo>
                  <a:pt x="184" y="1388"/>
                </a:lnTo>
                <a:lnTo>
                  <a:pt x="184" y="1388"/>
                </a:lnTo>
                <a:lnTo>
                  <a:pt x="192" y="1388"/>
                </a:lnTo>
                <a:lnTo>
                  <a:pt x="192" y="1382"/>
                </a:lnTo>
                <a:lnTo>
                  <a:pt x="200" y="1382"/>
                </a:lnTo>
                <a:lnTo>
                  <a:pt x="200" y="1382"/>
                </a:lnTo>
                <a:lnTo>
                  <a:pt x="202" y="1382"/>
                </a:lnTo>
                <a:lnTo>
                  <a:pt x="202" y="1377"/>
                </a:lnTo>
                <a:lnTo>
                  <a:pt x="205" y="1377"/>
                </a:lnTo>
                <a:lnTo>
                  <a:pt x="205" y="1377"/>
                </a:lnTo>
                <a:lnTo>
                  <a:pt x="208" y="1377"/>
                </a:lnTo>
                <a:lnTo>
                  <a:pt x="208" y="1374"/>
                </a:lnTo>
                <a:lnTo>
                  <a:pt x="211" y="1374"/>
                </a:lnTo>
                <a:lnTo>
                  <a:pt x="211" y="1372"/>
                </a:lnTo>
                <a:lnTo>
                  <a:pt x="213" y="1372"/>
                </a:lnTo>
                <a:lnTo>
                  <a:pt x="213" y="1372"/>
                </a:lnTo>
                <a:lnTo>
                  <a:pt x="216" y="1372"/>
                </a:lnTo>
                <a:lnTo>
                  <a:pt x="216" y="1369"/>
                </a:lnTo>
                <a:lnTo>
                  <a:pt x="219" y="1369"/>
                </a:lnTo>
                <a:lnTo>
                  <a:pt x="219" y="1366"/>
                </a:lnTo>
                <a:lnTo>
                  <a:pt x="229" y="1366"/>
                </a:lnTo>
                <a:lnTo>
                  <a:pt x="229" y="1366"/>
                </a:lnTo>
                <a:lnTo>
                  <a:pt x="232" y="1366"/>
                </a:lnTo>
                <a:lnTo>
                  <a:pt x="232" y="1363"/>
                </a:lnTo>
                <a:lnTo>
                  <a:pt x="238" y="1363"/>
                </a:lnTo>
                <a:lnTo>
                  <a:pt x="238" y="1361"/>
                </a:lnTo>
                <a:lnTo>
                  <a:pt x="240" y="1361"/>
                </a:lnTo>
                <a:lnTo>
                  <a:pt x="240" y="1358"/>
                </a:lnTo>
                <a:lnTo>
                  <a:pt x="243" y="1358"/>
                </a:lnTo>
                <a:lnTo>
                  <a:pt x="243" y="1358"/>
                </a:lnTo>
                <a:lnTo>
                  <a:pt x="246" y="1358"/>
                </a:lnTo>
                <a:lnTo>
                  <a:pt x="246" y="1355"/>
                </a:lnTo>
                <a:lnTo>
                  <a:pt x="246" y="1355"/>
                </a:lnTo>
                <a:lnTo>
                  <a:pt x="246" y="1353"/>
                </a:lnTo>
                <a:lnTo>
                  <a:pt x="251" y="1353"/>
                </a:lnTo>
                <a:lnTo>
                  <a:pt x="251" y="1353"/>
                </a:lnTo>
                <a:lnTo>
                  <a:pt x="267" y="1353"/>
                </a:lnTo>
                <a:lnTo>
                  <a:pt x="267" y="1350"/>
                </a:lnTo>
                <a:lnTo>
                  <a:pt x="286" y="1350"/>
                </a:lnTo>
                <a:lnTo>
                  <a:pt x="286" y="1347"/>
                </a:lnTo>
                <a:lnTo>
                  <a:pt x="289" y="1347"/>
                </a:lnTo>
                <a:lnTo>
                  <a:pt x="289" y="1347"/>
                </a:lnTo>
                <a:lnTo>
                  <a:pt x="291" y="1347"/>
                </a:lnTo>
                <a:lnTo>
                  <a:pt x="291" y="1345"/>
                </a:lnTo>
                <a:lnTo>
                  <a:pt x="297" y="1345"/>
                </a:lnTo>
                <a:lnTo>
                  <a:pt x="297" y="1342"/>
                </a:lnTo>
                <a:lnTo>
                  <a:pt x="305" y="1342"/>
                </a:lnTo>
                <a:lnTo>
                  <a:pt x="305" y="1342"/>
                </a:lnTo>
                <a:lnTo>
                  <a:pt x="308" y="1342"/>
                </a:lnTo>
                <a:lnTo>
                  <a:pt x="308" y="1336"/>
                </a:lnTo>
                <a:lnTo>
                  <a:pt x="313" y="1336"/>
                </a:lnTo>
                <a:lnTo>
                  <a:pt x="313" y="1336"/>
                </a:lnTo>
                <a:lnTo>
                  <a:pt x="318" y="1336"/>
                </a:lnTo>
                <a:lnTo>
                  <a:pt x="318" y="1334"/>
                </a:lnTo>
                <a:lnTo>
                  <a:pt x="321" y="1334"/>
                </a:lnTo>
                <a:lnTo>
                  <a:pt x="321" y="1331"/>
                </a:lnTo>
                <a:lnTo>
                  <a:pt x="327" y="1331"/>
                </a:lnTo>
                <a:lnTo>
                  <a:pt x="327" y="1331"/>
                </a:lnTo>
                <a:lnTo>
                  <a:pt x="337" y="1331"/>
                </a:lnTo>
                <a:lnTo>
                  <a:pt x="337" y="1328"/>
                </a:lnTo>
                <a:lnTo>
                  <a:pt x="340" y="1328"/>
                </a:lnTo>
                <a:lnTo>
                  <a:pt x="340" y="1326"/>
                </a:lnTo>
                <a:lnTo>
                  <a:pt x="343" y="1326"/>
                </a:lnTo>
                <a:lnTo>
                  <a:pt x="343" y="1326"/>
                </a:lnTo>
                <a:lnTo>
                  <a:pt x="348" y="1326"/>
                </a:lnTo>
                <a:lnTo>
                  <a:pt x="348" y="1323"/>
                </a:lnTo>
                <a:lnTo>
                  <a:pt x="367" y="1323"/>
                </a:lnTo>
                <a:lnTo>
                  <a:pt x="367" y="1320"/>
                </a:lnTo>
                <a:lnTo>
                  <a:pt x="370" y="1320"/>
                </a:lnTo>
                <a:lnTo>
                  <a:pt x="370" y="1320"/>
                </a:lnTo>
                <a:lnTo>
                  <a:pt x="378" y="1320"/>
                </a:lnTo>
                <a:lnTo>
                  <a:pt x="378" y="1318"/>
                </a:lnTo>
                <a:lnTo>
                  <a:pt x="386" y="1318"/>
                </a:lnTo>
                <a:lnTo>
                  <a:pt x="386" y="1315"/>
                </a:lnTo>
                <a:lnTo>
                  <a:pt x="389" y="1315"/>
                </a:lnTo>
                <a:lnTo>
                  <a:pt x="389" y="1312"/>
                </a:lnTo>
                <a:lnTo>
                  <a:pt x="391" y="1312"/>
                </a:lnTo>
                <a:lnTo>
                  <a:pt x="391" y="1309"/>
                </a:lnTo>
                <a:lnTo>
                  <a:pt x="397" y="1309"/>
                </a:lnTo>
                <a:lnTo>
                  <a:pt x="397" y="1309"/>
                </a:lnTo>
                <a:lnTo>
                  <a:pt x="399" y="1309"/>
                </a:lnTo>
                <a:lnTo>
                  <a:pt x="399" y="1307"/>
                </a:lnTo>
                <a:lnTo>
                  <a:pt x="399" y="1307"/>
                </a:lnTo>
                <a:lnTo>
                  <a:pt x="399" y="1304"/>
                </a:lnTo>
                <a:lnTo>
                  <a:pt x="402" y="1304"/>
                </a:lnTo>
                <a:lnTo>
                  <a:pt x="402" y="1301"/>
                </a:lnTo>
                <a:lnTo>
                  <a:pt x="405" y="1301"/>
                </a:lnTo>
                <a:lnTo>
                  <a:pt x="405" y="1299"/>
                </a:lnTo>
                <a:lnTo>
                  <a:pt x="416" y="1299"/>
                </a:lnTo>
                <a:lnTo>
                  <a:pt x="416" y="1296"/>
                </a:lnTo>
                <a:lnTo>
                  <a:pt x="418" y="1296"/>
                </a:lnTo>
                <a:lnTo>
                  <a:pt x="418" y="1296"/>
                </a:lnTo>
                <a:lnTo>
                  <a:pt x="421" y="1296"/>
                </a:lnTo>
                <a:lnTo>
                  <a:pt x="421" y="1293"/>
                </a:lnTo>
                <a:lnTo>
                  <a:pt x="424" y="1293"/>
                </a:lnTo>
                <a:lnTo>
                  <a:pt x="424" y="1291"/>
                </a:lnTo>
                <a:lnTo>
                  <a:pt x="424" y="1291"/>
                </a:lnTo>
                <a:lnTo>
                  <a:pt x="424" y="1291"/>
                </a:lnTo>
                <a:lnTo>
                  <a:pt x="426" y="1291"/>
                </a:lnTo>
                <a:lnTo>
                  <a:pt x="426" y="1288"/>
                </a:lnTo>
                <a:lnTo>
                  <a:pt x="434" y="1288"/>
                </a:lnTo>
                <a:lnTo>
                  <a:pt x="434" y="1285"/>
                </a:lnTo>
                <a:lnTo>
                  <a:pt x="437" y="1285"/>
                </a:lnTo>
                <a:lnTo>
                  <a:pt x="437" y="1282"/>
                </a:lnTo>
                <a:lnTo>
                  <a:pt x="445" y="1282"/>
                </a:lnTo>
                <a:lnTo>
                  <a:pt x="445" y="1280"/>
                </a:lnTo>
                <a:lnTo>
                  <a:pt x="448" y="1280"/>
                </a:lnTo>
                <a:lnTo>
                  <a:pt x="448" y="1277"/>
                </a:lnTo>
                <a:lnTo>
                  <a:pt x="448" y="1277"/>
                </a:lnTo>
                <a:lnTo>
                  <a:pt x="448" y="1274"/>
                </a:lnTo>
                <a:lnTo>
                  <a:pt x="451" y="1274"/>
                </a:lnTo>
                <a:lnTo>
                  <a:pt x="451" y="1272"/>
                </a:lnTo>
                <a:lnTo>
                  <a:pt x="453" y="1272"/>
                </a:lnTo>
                <a:lnTo>
                  <a:pt x="453" y="1269"/>
                </a:lnTo>
                <a:lnTo>
                  <a:pt x="459" y="1269"/>
                </a:lnTo>
                <a:lnTo>
                  <a:pt x="459" y="1264"/>
                </a:lnTo>
                <a:lnTo>
                  <a:pt x="461" y="1264"/>
                </a:lnTo>
                <a:lnTo>
                  <a:pt x="461" y="1261"/>
                </a:lnTo>
                <a:lnTo>
                  <a:pt x="464" y="1261"/>
                </a:lnTo>
                <a:lnTo>
                  <a:pt x="464" y="1261"/>
                </a:lnTo>
                <a:lnTo>
                  <a:pt x="464" y="1261"/>
                </a:lnTo>
                <a:lnTo>
                  <a:pt x="464" y="1258"/>
                </a:lnTo>
                <a:lnTo>
                  <a:pt x="464" y="1258"/>
                </a:lnTo>
                <a:lnTo>
                  <a:pt x="464" y="1255"/>
                </a:lnTo>
                <a:lnTo>
                  <a:pt x="470" y="1255"/>
                </a:lnTo>
                <a:lnTo>
                  <a:pt x="470" y="1253"/>
                </a:lnTo>
                <a:lnTo>
                  <a:pt x="475" y="1253"/>
                </a:lnTo>
                <a:lnTo>
                  <a:pt x="475" y="1250"/>
                </a:lnTo>
                <a:lnTo>
                  <a:pt x="478" y="1250"/>
                </a:lnTo>
                <a:lnTo>
                  <a:pt x="478" y="1247"/>
                </a:lnTo>
                <a:lnTo>
                  <a:pt x="480" y="1247"/>
                </a:lnTo>
                <a:lnTo>
                  <a:pt x="480" y="1245"/>
                </a:lnTo>
                <a:lnTo>
                  <a:pt x="480" y="1245"/>
                </a:lnTo>
                <a:lnTo>
                  <a:pt x="480" y="1245"/>
                </a:lnTo>
                <a:lnTo>
                  <a:pt x="483" y="1245"/>
                </a:lnTo>
                <a:lnTo>
                  <a:pt x="483" y="1242"/>
                </a:lnTo>
                <a:lnTo>
                  <a:pt x="491" y="1242"/>
                </a:lnTo>
                <a:lnTo>
                  <a:pt x="491" y="1239"/>
                </a:lnTo>
                <a:lnTo>
                  <a:pt x="496" y="1239"/>
                </a:lnTo>
                <a:lnTo>
                  <a:pt x="496" y="1237"/>
                </a:lnTo>
                <a:lnTo>
                  <a:pt x="496" y="1237"/>
                </a:lnTo>
                <a:lnTo>
                  <a:pt x="496" y="1231"/>
                </a:lnTo>
                <a:lnTo>
                  <a:pt x="502" y="1231"/>
                </a:lnTo>
                <a:lnTo>
                  <a:pt x="502" y="1231"/>
                </a:lnTo>
                <a:lnTo>
                  <a:pt x="505" y="1231"/>
                </a:lnTo>
                <a:lnTo>
                  <a:pt x="505" y="1228"/>
                </a:lnTo>
                <a:lnTo>
                  <a:pt x="505" y="1228"/>
                </a:lnTo>
                <a:lnTo>
                  <a:pt x="505" y="1226"/>
                </a:lnTo>
                <a:lnTo>
                  <a:pt x="513" y="1226"/>
                </a:lnTo>
                <a:lnTo>
                  <a:pt x="513" y="1226"/>
                </a:lnTo>
                <a:lnTo>
                  <a:pt x="518" y="1226"/>
                </a:lnTo>
                <a:lnTo>
                  <a:pt x="518" y="1223"/>
                </a:lnTo>
                <a:lnTo>
                  <a:pt x="542" y="1223"/>
                </a:lnTo>
                <a:lnTo>
                  <a:pt x="542" y="1220"/>
                </a:lnTo>
                <a:lnTo>
                  <a:pt x="548" y="1220"/>
                </a:lnTo>
                <a:lnTo>
                  <a:pt x="548" y="1220"/>
                </a:lnTo>
                <a:lnTo>
                  <a:pt x="548" y="1220"/>
                </a:lnTo>
                <a:lnTo>
                  <a:pt x="548" y="1218"/>
                </a:lnTo>
                <a:lnTo>
                  <a:pt x="559" y="1218"/>
                </a:lnTo>
                <a:lnTo>
                  <a:pt x="559" y="1215"/>
                </a:lnTo>
                <a:lnTo>
                  <a:pt x="561" y="1215"/>
                </a:lnTo>
                <a:lnTo>
                  <a:pt x="561" y="1212"/>
                </a:lnTo>
                <a:lnTo>
                  <a:pt x="564" y="1212"/>
                </a:lnTo>
                <a:lnTo>
                  <a:pt x="564" y="1212"/>
                </a:lnTo>
                <a:lnTo>
                  <a:pt x="564" y="1212"/>
                </a:lnTo>
                <a:lnTo>
                  <a:pt x="564" y="1210"/>
                </a:lnTo>
                <a:lnTo>
                  <a:pt x="567" y="1210"/>
                </a:lnTo>
                <a:lnTo>
                  <a:pt x="567" y="1207"/>
                </a:lnTo>
                <a:lnTo>
                  <a:pt x="569" y="1207"/>
                </a:lnTo>
                <a:lnTo>
                  <a:pt x="569" y="1207"/>
                </a:lnTo>
                <a:lnTo>
                  <a:pt x="572" y="1207"/>
                </a:lnTo>
                <a:lnTo>
                  <a:pt x="572" y="1204"/>
                </a:lnTo>
                <a:lnTo>
                  <a:pt x="583" y="1204"/>
                </a:lnTo>
                <a:lnTo>
                  <a:pt x="583" y="1201"/>
                </a:lnTo>
                <a:lnTo>
                  <a:pt x="585" y="1201"/>
                </a:lnTo>
                <a:lnTo>
                  <a:pt x="585" y="1199"/>
                </a:lnTo>
                <a:lnTo>
                  <a:pt x="594" y="1199"/>
                </a:lnTo>
                <a:lnTo>
                  <a:pt x="594" y="1196"/>
                </a:lnTo>
                <a:lnTo>
                  <a:pt x="599" y="1196"/>
                </a:lnTo>
                <a:lnTo>
                  <a:pt x="599" y="1193"/>
                </a:lnTo>
                <a:lnTo>
                  <a:pt x="604" y="1193"/>
                </a:lnTo>
                <a:lnTo>
                  <a:pt x="604" y="1191"/>
                </a:lnTo>
                <a:lnTo>
                  <a:pt x="607" y="1191"/>
                </a:lnTo>
                <a:lnTo>
                  <a:pt x="607" y="1185"/>
                </a:lnTo>
                <a:lnTo>
                  <a:pt x="610" y="1185"/>
                </a:lnTo>
                <a:lnTo>
                  <a:pt x="610" y="1183"/>
                </a:lnTo>
                <a:lnTo>
                  <a:pt x="612" y="1183"/>
                </a:lnTo>
                <a:lnTo>
                  <a:pt x="612" y="1183"/>
                </a:lnTo>
                <a:lnTo>
                  <a:pt x="621" y="1183"/>
                </a:lnTo>
                <a:lnTo>
                  <a:pt x="621" y="1180"/>
                </a:lnTo>
                <a:lnTo>
                  <a:pt x="626" y="1180"/>
                </a:lnTo>
                <a:lnTo>
                  <a:pt x="626" y="1177"/>
                </a:lnTo>
                <a:lnTo>
                  <a:pt x="637" y="1177"/>
                </a:lnTo>
                <a:lnTo>
                  <a:pt x="637" y="1177"/>
                </a:lnTo>
                <a:lnTo>
                  <a:pt x="639" y="1177"/>
                </a:lnTo>
                <a:lnTo>
                  <a:pt x="639" y="1174"/>
                </a:lnTo>
                <a:lnTo>
                  <a:pt x="642" y="1174"/>
                </a:lnTo>
                <a:lnTo>
                  <a:pt x="642" y="1172"/>
                </a:lnTo>
                <a:lnTo>
                  <a:pt x="648" y="1172"/>
                </a:lnTo>
                <a:lnTo>
                  <a:pt x="648" y="1169"/>
                </a:lnTo>
                <a:lnTo>
                  <a:pt x="648" y="1169"/>
                </a:lnTo>
                <a:lnTo>
                  <a:pt x="648" y="1166"/>
                </a:lnTo>
                <a:lnTo>
                  <a:pt x="650" y="1166"/>
                </a:lnTo>
                <a:lnTo>
                  <a:pt x="650" y="1166"/>
                </a:lnTo>
                <a:lnTo>
                  <a:pt x="653" y="1166"/>
                </a:lnTo>
                <a:lnTo>
                  <a:pt x="653" y="1164"/>
                </a:lnTo>
                <a:lnTo>
                  <a:pt x="661" y="1164"/>
                </a:lnTo>
                <a:lnTo>
                  <a:pt x="661" y="1161"/>
                </a:lnTo>
                <a:lnTo>
                  <a:pt x="666" y="1161"/>
                </a:lnTo>
                <a:lnTo>
                  <a:pt x="666" y="1158"/>
                </a:lnTo>
                <a:lnTo>
                  <a:pt x="666" y="1158"/>
                </a:lnTo>
                <a:lnTo>
                  <a:pt x="666" y="1158"/>
                </a:lnTo>
                <a:lnTo>
                  <a:pt x="669" y="1158"/>
                </a:lnTo>
                <a:lnTo>
                  <a:pt x="669" y="1153"/>
                </a:lnTo>
                <a:lnTo>
                  <a:pt x="674" y="1153"/>
                </a:lnTo>
                <a:lnTo>
                  <a:pt x="674" y="1153"/>
                </a:lnTo>
                <a:lnTo>
                  <a:pt x="688" y="1153"/>
                </a:lnTo>
                <a:lnTo>
                  <a:pt x="688" y="1150"/>
                </a:lnTo>
                <a:lnTo>
                  <a:pt x="691" y="1150"/>
                </a:lnTo>
                <a:lnTo>
                  <a:pt x="691" y="1147"/>
                </a:lnTo>
                <a:lnTo>
                  <a:pt x="693" y="1147"/>
                </a:lnTo>
                <a:lnTo>
                  <a:pt x="693" y="1147"/>
                </a:lnTo>
                <a:lnTo>
                  <a:pt x="696" y="1147"/>
                </a:lnTo>
                <a:lnTo>
                  <a:pt x="696" y="1145"/>
                </a:lnTo>
                <a:lnTo>
                  <a:pt x="701" y="1145"/>
                </a:lnTo>
                <a:lnTo>
                  <a:pt x="701" y="1142"/>
                </a:lnTo>
                <a:lnTo>
                  <a:pt x="707" y="1142"/>
                </a:lnTo>
                <a:lnTo>
                  <a:pt x="707" y="1139"/>
                </a:lnTo>
                <a:lnTo>
                  <a:pt x="710" y="1139"/>
                </a:lnTo>
                <a:lnTo>
                  <a:pt x="710" y="1139"/>
                </a:lnTo>
                <a:lnTo>
                  <a:pt x="710" y="1139"/>
                </a:lnTo>
                <a:lnTo>
                  <a:pt x="710" y="1137"/>
                </a:lnTo>
                <a:lnTo>
                  <a:pt x="712" y="1137"/>
                </a:lnTo>
                <a:lnTo>
                  <a:pt x="712" y="1134"/>
                </a:lnTo>
                <a:lnTo>
                  <a:pt x="718" y="1134"/>
                </a:lnTo>
                <a:lnTo>
                  <a:pt x="718" y="1134"/>
                </a:lnTo>
                <a:lnTo>
                  <a:pt x="723" y="1134"/>
                </a:lnTo>
                <a:lnTo>
                  <a:pt x="723" y="1131"/>
                </a:lnTo>
                <a:lnTo>
                  <a:pt x="726" y="1131"/>
                </a:lnTo>
                <a:lnTo>
                  <a:pt x="726" y="1129"/>
                </a:lnTo>
                <a:lnTo>
                  <a:pt x="731" y="1129"/>
                </a:lnTo>
                <a:lnTo>
                  <a:pt x="731" y="1129"/>
                </a:lnTo>
                <a:lnTo>
                  <a:pt x="742" y="1129"/>
                </a:lnTo>
                <a:lnTo>
                  <a:pt x="742" y="1126"/>
                </a:lnTo>
                <a:lnTo>
                  <a:pt x="745" y="1126"/>
                </a:lnTo>
                <a:lnTo>
                  <a:pt x="745" y="1123"/>
                </a:lnTo>
                <a:lnTo>
                  <a:pt x="747" y="1123"/>
                </a:lnTo>
                <a:lnTo>
                  <a:pt x="747" y="1120"/>
                </a:lnTo>
                <a:lnTo>
                  <a:pt x="750" y="1120"/>
                </a:lnTo>
                <a:lnTo>
                  <a:pt x="750" y="1120"/>
                </a:lnTo>
                <a:lnTo>
                  <a:pt x="755" y="1120"/>
                </a:lnTo>
                <a:lnTo>
                  <a:pt x="755" y="1118"/>
                </a:lnTo>
                <a:lnTo>
                  <a:pt x="755" y="1118"/>
                </a:lnTo>
                <a:lnTo>
                  <a:pt x="755" y="1115"/>
                </a:lnTo>
                <a:lnTo>
                  <a:pt x="758" y="1115"/>
                </a:lnTo>
                <a:lnTo>
                  <a:pt x="758" y="1115"/>
                </a:lnTo>
                <a:lnTo>
                  <a:pt x="761" y="1115"/>
                </a:lnTo>
                <a:lnTo>
                  <a:pt x="761" y="1112"/>
                </a:lnTo>
                <a:lnTo>
                  <a:pt x="763" y="1112"/>
                </a:lnTo>
                <a:lnTo>
                  <a:pt x="763" y="1110"/>
                </a:lnTo>
                <a:lnTo>
                  <a:pt x="766" y="1110"/>
                </a:lnTo>
                <a:lnTo>
                  <a:pt x="766" y="1102"/>
                </a:lnTo>
                <a:lnTo>
                  <a:pt x="769" y="1102"/>
                </a:lnTo>
                <a:lnTo>
                  <a:pt x="769" y="1099"/>
                </a:lnTo>
                <a:lnTo>
                  <a:pt x="774" y="1099"/>
                </a:lnTo>
                <a:lnTo>
                  <a:pt x="774" y="1096"/>
                </a:lnTo>
                <a:lnTo>
                  <a:pt x="777" y="1096"/>
                </a:lnTo>
                <a:lnTo>
                  <a:pt x="777" y="1096"/>
                </a:lnTo>
                <a:lnTo>
                  <a:pt x="780" y="1096"/>
                </a:lnTo>
                <a:lnTo>
                  <a:pt x="780" y="1093"/>
                </a:lnTo>
                <a:lnTo>
                  <a:pt x="782" y="1093"/>
                </a:lnTo>
                <a:lnTo>
                  <a:pt x="782" y="1091"/>
                </a:lnTo>
                <a:lnTo>
                  <a:pt x="785" y="1091"/>
                </a:lnTo>
                <a:lnTo>
                  <a:pt x="785" y="1091"/>
                </a:lnTo>
                <a:lnTo>
                  <a:pt x="790" y="1091"/>
                </a:lnTo>
                <a:lnTo>
                  <a:pt x="790" y="1088"/>
                </a:lnTo>
                <a:lnTo>
                  <a:pt x="793" y="1088"/>
                </a:lnTo>
                <a:lnTo>
                  <a:pt x="793" y="1085"/>
                </a:lnTo>
                <a:lnTo>
                  <a:pt x="796" y="1085"/>
                </a:lnTo>
                <a:lnTo>
                  <a:pt x="796" y="1085"/>
                </a:lnTo>
                <a:lnTo>
                  <a:pt x="796" y="1085"/>
                </a:lnTo>
                <a:lnTo>
                  <a:pt x="796" y="1080"/>
                </a:lnTo>
                <a:lnTo>
                  <a:pt x="807" y="1080"/>
                </a:lnTo>
                <a:lnTo>
                  <a:pt x="807" y="1077"/>
                </a:lnTo>
                <a:lnTo>
                  <a:pt x="809" y="1077"/>
                </a:lnTo>
                <a:lnTo>
                  <a:pt x="809" y="1075"/>
                </a:lnTo>
                <a:lnTo>
                  <a:pt x="815" y="1075"/>
                </a:lnTo>
                <a:lnTo>
                  <a:pt x="815" y="1069"/>
                </a:lnTo>
                <a:lnTo>
                  <a:pt x="815" y="1069"/>
                </a:lnTo>
                <a:lnTo>
                  <a:pt x="815" y="1064"/>
                </a:lnTo>
                <a:lnTo>
                  <a:pt x="817" y="1064"/>
                </a:lnTo>
                <a:lnTo>
                  <a:pt x="817" y="1064"/>
                </a:lnTo>
                <a:lnTo>
                  <a:pt x="820" y="1064"/>
                </a:lnTo>
                <a:lnTo>
                  <a:pt x="820" y="1061"/>
                </a:lnTo>
                <a:lnTo>
                  <a:pt x="823" y="1061"/>
                </a:lnTo>
                <a:lnTo>
                  <a:pt x="823" y="1058"/>
                </a:lnTo>
                <a:lnTo>
                  <a:pt x="831" y="1058"/>
                </a:lnTo>
                <a:lnTo>
                  <a:pt x="831" y="1058"/>
                </a:lnTo>
                <a:lnTo>
                  <a:pt x="834" y="1058"/>
                </a:lnTo>
                <a:lnTo>
                  <a:pt x="834" y="1056"/>
                </a:lnTo>
                <a:lnTo>
                  <a:pt x="834" y="1056"/>
                </a:lnTo>
                <a:lnTo>
                  <a:pt x="834" y="1053"/>
                </a:lnTo>
                <a:lnTo>
                  <a:pt x="842" y="1053"/>
                </a:lnTo>
                <a:lnTo>
                  <a:pt x="842" y="1053"/>
                </a:lnTo>
                <a:lnTo>
                  <a:pt x="847" y="1053"/>
                </a:lnTo>
                <a:lnTo>
                  <a:pt x="847" y="1050"/>
                </a:lnTo>
                <a:lnTo>
                  <a:pt x="852" y="1050"/>
                </a:lnTo>
                <a:lnTo>
                  <a:pt x="852" y="1045"/>
                </a:lnTo>
                <a:lnTo>
                  <a:pt x="855" y="1045"/>
                </a:lnTo>
                <a:lnTo>
                  <a:pt x="855" y="1042"/>
                </a:lnTo>
                <a:lnTo>
                  <a:pt x="858" y="1042"/>
                </a:lnTo>
                <a:lnTo>
                  <a:pt x="858" y="1039"/>
                </a:lnTo>
                <a:lnTo>
                  <a:pt x="871" y="1039"/>
                </a:lnTo>
                <a:lnTo>
                  <a:pt x="871" y="1037"/>
                </a:lnTo>
                <a:lnTo>
                  <a:pt x="874" y="1037"/>
                </a:lnTo>
                <a:lnTo>
                  <a:pt x="874" y="1034"/>
                </a:lnTo>
                <a:lnTo>
                  <a:pt x="877" y="1034"/>
                </a:lnTo>
                <a:lnTo>
                  <a:pt x="877" y="1031"/>
                </a:lnTo>
                <a:lnTo>
                  <a:pt x="882" y="1031"/>
                </a:lnTo>
                <a:lnTo>
                  <a:pt x="882" y="1029"/>
                </a:lnTo>
                <a:lnTo>
                  <a:pt x="882" y="1029"/>
                </a:lnTo>
                <a:lnTo>
                  <a:pt x="882" y="1026"/>
                </a:lnTo>
                <a:lnTo>
                  <a:pt x="888" y="1026"/>
                </a:lnTo>
                <a:lnTo>
                  <a:pt x="888" y="1023"/>
                </a:lnTo>
                <a:lnTo>
                  <a:pt x="890" y="1023"/>
                </a:lnTo>
                <a:lnTo>
                  <a:pt x="890" y="1018"/>
                </a:lnTo>
                <a:lnTo>
                  <a:pt x="890" y="1018"/>
                </a:lnTo>
                <a:lnTo>
                  <a:pt x="890" y="1018"/>
                </a:lnTo>
                <a:lnTo>
                  <a:pt x="893" y="1018"/>
                </a:lnTo>
                <a:lnTo>
                  <a:pt x="893" y="1015"/>
                </a:lnTo>
                <a:lnTo>
                  <a:pt x="896" y="1015"/>
                </a:lnTo>
                <a:lnTo>
                  <a:pt x="896" y="1012"/>
                </a:lnTo>
                <a:lnTo>
                  <a:pt x="898" y="1012"/>
                </a:lnTo>
                <a:lnTo>
                  <a:pt x="898" y="1012"/>
                </a:lnTo>
                <a:lnTo>
                  <a:pt x="901" y="1012"/>
                </a:lnTo>
                <a:lnTo>
                  <a:pt x="901" y="1007"/>
                </a:lnTo>
                <a:lnTo>
                  <a:pt x="901" y="1007"/>
                </a:lnTo>
                <a:lnTo>
                  <a:pt x="901" y="1004"/>
                </a:lnTo>
                <a:lnTo>
                  <a:pt x="904" y="1004"/>
                </a:lnTo>
                <a:lnTo>
                  <a:pt x="904" y="1002"/>
                </a:lnTo>
                <a:lnTo>
                  <a:pt x="904" y="1002"/>
                </a:lnTo>
                <a:lnTo>
                  <a:pt x="904" y="999"/>
                </a:lnTo>
                <a:lnTo>
                  <a:pt x="904" y="999"/>
                </a:lnTo>
                <a:lnTo>
                  <a:pt x="904" y="999"/>
                </a:lnTo>
                <a:lnTo>
                  <a:pt x="909" y="999"/>
                </a:lnTo>
                <a:lnTo>
                  <a:pt x="909" y="996"/>
                </a:lnTo>
                <a:lnTo>
                  <a:pt x="912" y="996"/>
                </a:lnTo>
                <a:lnTo>
                  <a:pt x="912" y="991"/>
                </a:lnTo>
                <a:lnTo>
                  <a:pt x="912" y="991"/>
                </a:lnTo>
                <a:lnTo>
                  <a:pt x="912" y="988"/>
                </a:lnTo>
                <a:lnTo>
                  <a:pt x="915" y="988"/>
                </a:lnTo>
                <a:lnTo>
                  <a:pt x="915" y="983"/>
                </a:lnTo>
                <a:lnTo>
                  <a:pt x="915" y="983"/>
                </a:lnTo>
                <a:lnTo>
                  <a:pt x="915" y="980"/>
                </a:lnTo>
                <a:lnTo>
                  <a:pt x="920" y="980"/>
                </a:lnTo>
                <a:lnTo>
                  <a:pt x="920" y="977"/>
                </a:lnTo>
                <a:lnTo>
                  <a:pt x="923" y="977"/>
                </a:lnTo>
                <a:lnTo>
                  <a:pt x="923" y="977"/>
                </a:lnTo>
                <a:lnTo>
                  <a:pt x="925" y="977"/>
                </a:lnTo>
                <a:lnTo>
                  <a:pt x="925" y="975"/>
                </a:lnTo>
                <a:lnTo>
                  <a:pt x="931" y="975"/>
                </a:lnTo>
                <a:lnTo>
                  <a:pt x="931" y="972"/>
                </a:lnTo>
                <a:lnTo>
                  <a:pt x="944" y="972"/>
                </a:lnTo>
                <a:lnTo>
                  <a:pt x="944" y="969"/>
                </a:lnTo>
                <a:lnTo>
                  <a:pt x="947" y="969"/>
                </a:lnTo>
                <a:lnTo>
                  <a:pt x="947" y="967"/>
                </a:lnTo>
                <a:lnTo>
                  <a:pt x="952" y="967"/>
                </a:lnTo>
                <a:lnTo>
                  <a:pt x="952" y="964"/>
                </a:lnTo>
                <a:lnTo>
                  <a:pt x="955" y="964"/>
                </a:lnTo>
                <a:lnTo>
                  <a:pt x="955" y="964"/>
                </a:lnTo>
                <a:lnTo>
                  <a:pt x="955" y="964"/>
                </a:lnTo>
                <a:lnTo>
                  <a:pt x="955" y="961"/>
                </a:lnTo>
                <a:lnTo>
                  <a:pt x="968" y="961"/>
                </a:lnTo>
                <a:lnTo>
                  <a:pt x="968" y="958"/>
                </a:lnTo>
                <a:lnTo>
                  <a:pt x="968" y="958"/>
                </a:lnTo>
                <a:lnTo>
                  <a:pt x="968" y="956"/>
                </a:lnTo>
                <a:lnTo>
                  <a:pt x="971" y="956"/>
                </a:lnTo>
                <a:lnTo>
                  <a:pt x="971" y="956"/>
                </a:lnTo>
                <a:lnTo>
                  <a:pt x="971" y="956"/>
                </a:lnTo>
                <a:lnTo>
                  <a:pt x="971" y="953"/>
                </a:lnTo>
                <a:lnTo>
                  <a:pt x="974" y="953"/>
                </a:lnTo>
                <a:lnTo>
                  <a:pt x="974" y="950"/>
                </a:lnTo>
                <a:lnTo>
                  <a:pt x="982" y="950"/>
                </a:lnTo>
                <a:lnTo>
                  <a:pt x="982" y="948"/>
                </a:lnTo>
                <a:lnTo>
                  <a:pt x="985" y="948"/>
                </a:lnTo>
                <a:lnTo>
                  <a:pt x="985" y="945"/>
                </a:lnTo>
                <a:lnTo>
                  <a:pt x="990" y="945"/>
                </a:lnTo>
                <a:lnTo>
                  <a:pt x="990" y="942"/>
                </a:lnTo>
                <a:lnTo>
                  <a:pt x="995" y="942"/>
                </a:lnTo>
                <a:lnTo>
                  <a:pt x="995" y="940"/>
                </a:lnTo>
                <a:lnTo>
                  <a:pt x="1001" y="940"/>
                </a:lnTo>
                <a:lnTo>
                  <a:pt x="1001" y="937"/>
                </a:lnTo>
                <a:lnTo>
                  <a:pt x="1004" y="937"/>
                </a:lnTo>
                <a:lnTo>
                  <a:pt x="1004" y="934"/>
                </a:lnTo>
                <a:lnTo>
                  <a:pt x="1009" y="934"/>
                </a:lnTo>
                <a:lnTo>
                  <a:pt x="1009" y="934"/>
                </a:lnTo>
                <a:lnTo>
                  <a:pt x="1012" y="934"/>
                </a:lnTo>
                <a:lnTo>
                  <a:pt x="1012" y="931"/>
                </a:lnTo>
                <a:lnTo>
                  <a:pt x="1014" y="931"/>
                </a:lnTo>
                <a:lnTo>
                  <a:pt x="1014" y="929"/>
                </a:lnTo>
                <a:lnTo>
                  <a:pt x="1020" y="929"/>
                </a:lnTo>
                <a:lnTo>
                  <a:pt x="1020" y="926"/>
                </a:lnTo>
                <a:lnTo>
                  <a:pt x="1020" y="926"/>
                </a:lnTo>
                <a:lnTo>
                  <a:pt x="1020" y="926"/>
                </a:lnTo>
                <a:lnTo>
                  <a:pt x="1025" y="926"/>
                </a:lnTo>
                <a:lnTo>
                  <a:pt x="1025" y="923"/>
                </a:lnTo>
                <a:lnTo>
                  <a:pt x="1025" y="923"/>
                </a:lnTo>
                <a:lnTo>
                  <a:pt x="1025" y="921"/>
                </a:lnTo>
                <a:lnTo>
                  <a:pt x="1031" y="921"/>
                </a:lnTo>
                <a:lnTo>
                  <a:pt x="1031" y="918"/>
                </a:lnTo>
                <a:lnTo>
                  <a:pt x="1047" y="918"/>
                </a:lnTo>
                <a:lnTo>
                  <a:pt x="1047" y="918"/>
                </a:lnTo>
                <a:lnTo>
                  <a:pt x="1052" y="918"/>
                </a:lnTo>
                <a:lnTo>
                  <a:pt x="1052" y="915"/>
                </a:lnTo>
                <a:lnTo>
                  <a:pt x="1052" y="915"/>
                </a:lnTo>
                <a:lnTo>
                  <a:pt x="1052" y="913"/>
                </a:lnTo>
                <a:lnTo>
                  <a:pt x="1057" y="913"/>
                </a:lnTo>
                <a:lnTo>
                  <a:pt x="1057" y="910"/>
                </a:lnTo>
                <a:lnTo>
                  <a:pt x="1063" y="910"/>
                </a:lnTo>
                <a:lnTo>
                  <a:pt x="1063" y="910"/>
                </a:lnTo>
                <a:lnTo>
                  <a:pt x="1068" y="910"/>
                </a:lnTo>
                <a:lnTo>
                  <a:pt x="1068" y="907"/>
                </a:lnTo>
                <a:lnTo>
                  <a:pt x="1071" y="907"/>
                </a:lnTo>
                <a:lnTo>
                  <a:pt x="1071" y="904"/>
                </a:lnTo>
                <a:lnTo>
                  <a:pt x="1074" y="904"/>
                </a:lnTo>
                <a:lnTo>
                  <a:pt x="1074" y="902"/>
                </a:lnTo>
                <a:lnTo>
                  <a:pt x="1076" y="902"/>
                </a:lnTo>
                <a:lnTo>
                  <a:pt x="1076" y="902"/>
                </a:lnTo>
                <a:lnTo>
                  <a:pt x="1079" y="902"/>
                </a:lnTo>
                <a:lnTo>
                  <a:pt x="1079" y="899"/>
                </a:lnTo>
                <a:lnTo>
                  <a:pt x="1082" y="899"/>
                </a:lnTo>
                <a:lnTo>
                  <a:pt x="1082" y="896"/>
                </a:lnTo>
                <a:lnTo>
                  <a:pt x="1098" y="896"/>
                </a:lnTo>
                <a:lnTo>
                  <a:pt x="1098" y="894"/>
                </a:lnTo>
                <a:lnTo>
                  <a:pt x="1098" y="894"/>
                </a:lnTo>
                <a:lnTo>
                  <a:pt x="1098" y="894"/>
                </a:lnTo>
                <a:lnTo>
                  <a:pt x="1103" y="894"/>
                </a:lnTo>
                <a:lnTo>
                  <a:pt x="1103" y="891"/>
                </a:lnTo>
                <a:lnTo>
                  <a:pt x="1103" y="891"/>
                </a:lnTo>
                <a:lnTo>
                  <a:pt x="1103" y="888"/>
                </a:lnTo>
                <a:lnTo>
                  <a:pt x="1106" y="888"/>
                </a:lnTo>
                <a:lnTo>
                  <a:pt x="1106" y="886"/>
                </a:lnTo>
                <a:lnTo>
                  <a:pt x="1106" y="886"/>
                </a:lnTo>
                <a:lnTo>
                  <a:pt x="1106" y="886"/>
                </a:lnTo>
                <a:lnTo>
                  <a:pt x="1114" y="886"/>
                </a:lnTo>
                <a:lnTo>
                  <a:pt x="1114" y="883"/>
                </a:lnTo>
                <a:lnTo>
                  <a:pt x="1120" y="883"/>
                </a:lnTo>
                <a:lnTo>
                  <a:pt x="1120" y="880"/>
                </a:lnTo>
                <a:lnTo>
                  <a:pt x="1120" y="880"/>
                </a:lnTo>
                <a:lnTo>
                  <a:pt x="1120" y="877"/>
                </a:lnTo>
                <a:lnTo>
                  <a:pt x="1120" y="877"/>
                </a:lnTo>
                <a:lnTo>
                  <a:pt x="1120" y="877"/>
                </a:lnTo>
                <a:lnTo>
                  <a:pt x="1122" y="877"/>
                </a:lnTo>
                <a:lnTo>
                  <a:pt x="1122" y="875"/>
                </a:lnTo>
                <a:lnTo>
                  <a:pt x="1128" y="875"/>
                </a:lnTo>
                <a:lnTo>
                  <a:pt x="1128" y="872"/>
                </a:lnTo>
                <a:lnTo>
                  <a:pt x="1128" y="872"/>
                </a:lnTo>
                <a:lnTo>
                  <a:pt x="1128" y="869"/>
                </a:lnTo>
                <a:lnTo>
                  <a:pt x="1130" y="869"/>
                </a:lnTo>
                <a:lnTo>
                  <a:pt x="1130" y="869"/>
                </a:lnTo>
                <a:lnTo>
                  <a:pt x="1133" y="869"/>
                </a:lnTo>
                <a:lnTo>
                  <a:pt x="1133" y="867"/>
                </a:lnTo>
                <a:lnTo>
                  <a:pt x="1136" y="867"/>
                </a:lnTo>
                <a:lnTo>
                  <a:pt x="1136" y="864"/>
                </a:lnTo>
                <a:lnTo>
                  <a:pt x="1138" y="864"/>
                </a:lnTo>
                <a:lnTo>
                  <a:pt x="1138" y="861"/>
                </a:lnTo>
                <a:lnTo>
                  <a:pt x="1141" y="861"/>
                </a:lnTo>
                <a:lnTo>
                  <a:pt x="1141" y="861"/>
                </a:lnTo>
                <a:lnTo>
                  <a:pt x="1144" y="861"/>
                </a:lnTo>
                <a:lnTo>
                  <a:pt x="1144" y="859"/>
                </a:lnTo>
                <a:lnTo>
                  <a:pt x="1146" y="859"/>
                </a:lnTo>
                <a:lnTo>
                  <a:pt x="1146" y="856"/>
                </a:lnTo>
                <a:lnTo>
                  <a:pt x="1146" y="856"/>
                </a:lnTo>
                <a:lnTo>
                  <a:pt x="1146" y="853"/>
                </a:lnTo>
                <a:lnTo>
                  <a:pt x="1149" y="853"/>
                </a:lnTo>
                <a:lnTo>
                  <a:pt x="1149" y="853"/>
                </a:lnTo>
                <a:lnTo>
                  <a:pt x="1155" y="853"/>
                </a:lnTo>
                <a:lnTo>
                  <a:pt x="1155" y="850"/>
                </a:lnTo>
                <a:lnTo>
                  <a:pt x="1160" y="850"/>
                </a:lnTo>
                <a:lnTo>
                  <a:pt x="1160" y="848"/>
                </a:lnTo>
                <a:lnTo>
                  <a:pt x="1163" y="848"/>
                </a:lnTo>
                <a:lnTo>
                  <a:pt x="1163" y="845"/>
                </a:lnTo>
                <a:lnTo>
                  <a:pt x="1165" y="845"/>
                </a:lnTo>
                <a:lnTo>
                  <a:pt x="1165" y="842"/>
                </a:lnTo>
                <a:lnTo>
                  <a:pt x="1168" y="842"/>
                </a:lnTo>
                <a:lnTo>
                  <a:pt x="1168" y="840"/>
                </a:lnTo>
                <a:lnTo>
                  <a:pt x="1168" y="840"/>
                </a:lnTo>
                <a:lnTo>
                  <a:pt x="1168" y="837"/>
                </a:lnTo>
                <a:lnTo>
                  <a:pt x="1171" y="837"/>
                </a:lnTo>
                <a:lnTo>
                  <a:pt x="1171" y="834"/>
                </a:lnTo>
                <a:lnTo>
                  <a:pt x="1173" y="834"/>
                </a:lnTo>
                <a:lnTo>
                  <a:pt x="1173" y="832"/>
                </a:lnTo>
                <a:lnTo>
                  <a:pt x="1182" y="832"/>
                </a:lnTo>
                <a:lnTo>
                  <a:pt x="1182" y="829"/>
                </a:lnTo>
                <a:lnTo>
                  <a:pt x="1187" y="829"/>
                </a:lnTo>
                <a:lnTo>
                  <a:pt x="1187" y="826"/>
                </a:lnTo>
                <a:lnTo>
                  <a:pt x="1190" y="826"/>
                </a:lnTo>
                <a:lnTo>
                  <a:pt x="1190" y="826"/>
                </a:lnTo>
                <a:lnTo>
                  <a:pt x="1195" y="826"/>
                </a:lnTo>
                <a:lnTo>
                  <a:pt x="1195" y="823"/>
                </a:lnTo>
                <a:lnTo>
                  <a:pt x="1198" y="823"/>
                </a:lnTo>
                <a:lnTo>
                  <a:pt x="1198" y="821"/>
                </a:lnTo>
                <a:lnTo>
                  <a:pt x="1200" y="821"/>
                </a:lnTo>
                <a:lnTo>
                  <a:pt x="1200" y="818"/>
                </a:lnTo>
                <a:lnTo>
                  <a:pt x="1203" y="818"/>
                </a:lnTo>
                <a:lnTo>
                  <a:pt x="1203" y="818"/>
                </a:lnTo>
                <a:lnTo>
                  <a:pt x="1211" y="818"/>
                </a:lnTo>
                <a:lnTo>
                  <a:pt x="1211" y="815"/>
                </a:lnTo>
                <a:lnTo>
                  <a:pt x="1214" y="815"/>
                </a:lnTo>
                <a:lnTo>
                  <a:pt x="1214" y="813"/>
                </a:lnTo>
                <a:lnTo>
                  <a:pt x="1227" y="813"/>
                </a:lnTo>
                <a:lnTo>
                  <a:pt x="1227" y="810"/>
                </a:lnTo>
                <a:lnTo>
                  <a:pt x="1233" y="810"/>
                </a:lnTo>
                <a:lnTo>
                  <a:pt x="1233" y="807"/>
                </a:lnTo>
                <a:lnTo>
                  <a:pt x="1235" y="807"/>
                </a:lnTo>
                <a:lnTo>
                  <a:pt x="1235" y="807"/>
                </a:lnTo>
                <a:lnTo>
                  <a:pt x="1238" y="807"/>
                </a:lnTo>
                <a:lnTo>
                  <a:pt x="1238" y="802"/>
                </a:lnTo>
                <a:lnTo>
                  <a:pt x="1238" y="802"/>
                </a:lnTo>
                <a:lnTo>
                  <a:pt x="1238" y="799"/>
                </a:lnTo>
                <a:lnTo>
                  <a:pt x="1244" y="799"/>
                </a:lnTo>
                <a:lnTo>
                  <a:pt x="1244" y="799"/>
                </a:lnTo>
                <a:lnTo>
                  <a:pt x="1246" y="799"/>
                </a:lnTo>
                <a:lnTo>
                  <a:pt x="1246" y="796"/>
                </a:lnTo>
                <a:lnTo>
                  <a:pt x="1249" y="796"/>
                </a:lnTo>
                <a:lnTo>
                  <a:pt x="1249" y="794"/>
                </a:lnTo>
                <a:lnTo>
                  <a:pt x="1252" y="794"/>
                </a:lnTo>
                <a:lnTo>
                  <a:pt x="1252" y="791"/>
                </a:lnTo>
                <a:lnTo>
                  <a:pt x="1257" y="791"/>
                </a:lnTo>
                <a:lnTo>
                  <a:pt x="1257" y="788"/>
                </a:lnTo>
                <a:lnTo>
                  <a:pt x="1260" y="788"/>
                </a:lnTo>
                <a:lnTo>
                  <a:pt x="1260" y="786"/>
                </a:lnTo>
                <a:lnTo>
                  <a:pt x="1260" y="786"/>
                </a:lnTo>
                <a:lnTo>
                  <a:pt x="1260" y="783"/>
                </a:lnTo>
                <a:lnTo>
                  <a:pt x="1262" y="783"/>
                </a:lnTo>
                <a:lnTo>
                  <a:pt x="1262" y="780"/>
                </a:lnTo>
                <a:lnTo>
                  <a:pt x="1268" y="780"/>
                </a:lnTo>
                <a:lnTo>
                  <a:pt x="1268" y="780"/>
                </a:lnTo>
                <a:lnTo>
                  <a:pt x="1271" y="780"/>
                </a:lnTo>
                <a:lnTo>
                  <a:pt x="1271" y="778"/>
                </a:lnTo>
                <a:lnTo>
                  <a:pt x="1273" y="778"/>
                </a:lnTo>
                <a:lnTo>
                  <a:pt x="1273" y="775"/>
                </a:lnTo>
                <a:lnTo>
                  <a:pt x="1279" y="775"/>
                </a:lnTo>
                <a:lnTo>
                  <a:pt x="1279" y="769"/>
                </a:lnTo>
                <a:lnTo>
                  <a:pt x="1281" y="769"/>
                </a:lnTo>
                <a:lnTo>
                  <a:pt x="1281" y="767"/>
                </a:lnTo>
                <a:lnTo>
                  <a:pt x="1284" y="767"/>
                </a:lnTo>
                <a:lnTo>
                  <a:pt x="1284" y="764"/>
                </a:lnTo>
                <a:lnTo>
                  <a:pt x="1295" y="764"/>
                </a:lnTo>
                <a:lnTo>
                  <a:pt x="1295" y="761"/>
                </a:lnTo>
                <a:lnTo>
                  <a:pt x="1300" y="761"/>
                </a:lnTo>
                <a:lnTo>
                  <a:pt x="1300" y="759"/>
                </a:lnTo>
                <a:lnTo>
                  <a:pt x="1300" y="759"/>
                </a:lnTo>
                <a:lnTo>
                  <a:pt x="1300" y="759"/>
                </a:lnTo>
                <a:lnTo>
                  <a:pt x="1306" y="759"/>
                </a:lnTo>
                <a:lnTo>
                  <a:pt x="1306" y="756"/>
                </a:lnTo>
                <a:lnTo>
                  <a:pt x="1306" y="756"/>
                </a:lnTo>
                <a:lnTo>
                  <a:pt x="1306" y="751"/>
                </a:lnTo>
                <a:lnTo>
                  <a:pt x="1314" y="751"/>
                </a:lnTo>
                <a:lnTo>
                  <a:pt x="1314" y="751"/>
                </a:lnTo>
                <a:lnTo>
                  <a:pt x="1319" y="751"/>
                </a:lnTo>
                <a:lnTo>
                  <a:pt x="1319" y="748"/>
                </a:lnTo>
                <a:lnTo>
                  <a:pt x="1322" y="748"/>
                </a:lnTo>
                <a:lnTo>
                  <a:pt x="1322" y="745"/>
                </a:lnTo>
                <a:lnTo>
                  <a:pt x="1330" y="745"/>
                </a:lnTo>
                <a:lnTo>
                  <a:pt x="1330" y="740"/>
                </a:lnTo>
                <a:lnTo>
                  <a:pt x="1335" y="740"/>
                </a:lnTo>
                <a:lnTo>
                  <a:pt x="1335" y="734"/>
                </a:lnTo>
                <a:lnTo>
                  <a:pt x="1338" y="734"/>
                </a:lnTo>
                <a:lnTo>
                  <a:pt x="1338" y="732"/>
                </a:lnTo>
                <a:lnTo>
                  <a:pt x="1341" y="732"/>
                </a:lnTo>
                <a:lnTo>
                  <a:pt x="1341" y="729"/>
                </a:lnTo>
                <a:lnTo>
                  <a:pt x="1349" y="729"/>
                </a:lnTo>
                <a:lnTo>
                  <a:pt x="1349" y="729"/>
                </a:lnTo>
                <a:lnTo>
                  <a:pt x="1351" y="729"/>
                </a:lnTo>
                <a:lnTo>
                  <a:pt x="1351" y="726"/>
                </a:lnTo>
                <a:lnTo>
                  <a:pt x="1354" y="726"/>
                </a:lnTo>
                <a:lnTo>
                  <a:pt x="1354" y="724"/>
                </a:lnTo>
                <a:lnTo>
                  <a:pt x="1360" y="724"/>
                </a:lnTo>
                <a:lnTo>
                  <a:pt x="1360" y="718"/>
                </a:lnTo>
                <a:lnTo>
                  <a:pt x="1365" y="718"/>
                </a:lnTo>
                <a:lnTo>
                  <a:pt x="1365" y="715"/>
                </a:lnTo>
                <a:lnTo>
                  <a:pt x="1365" y="715"/>
                </a:lnTo>
                <a:lnTo>
                  <a:pt x="1365" y="713"/>
                </a:lnTo>
                <a:lnTo>
                  <a:pt x="1373" y="713"/>
                </a:lnTo>
                <a:lnTo>
                  <a:pt x="1373" y="710"/>
                </a:lnTo>
                <a:lnTo>
                  <a:pt x="1376" y="710"/>
                </a:lnTo>
                <a:lnTo>
                  <a:pt x="1376" y="707"/>
                </a:lnTo>
                <a:lnTo>
                  <a:pt x="1378" y="707"/>
                </a:lnTo>
                <a:lnTo>
                  <a:pt x="1378" y="707"/>
                </a:lnTo>
                <a:lnTo>
                  <a:pt x="1381" y="707"/>
                </a:lnTo>
                <a:lnTo>
                  <a:pt x="1381" y="705"/>
                </a:lnTo>
                <a:lnTo>
                  <a:pt x="1397" y="705"/>
                </a:lnTo>
                <a:lnTo>
                  <a:pt x="1397" y="702"/>
                </a:lnTo>
                <a:lnTo>
                  <a:pt x="1400" y="702"/>
                </a:lnTo>
                <a:lnTo>
                  <a:pt x="1400" y="699"/>
                </a:lnTo>
                <a:lnTo>
                  <a:pt x="1403" y="699"/>
                </a:lnTo>
                <a:lnTo>
                  <a:pt x="1403" y="697"/>
                </a:lnTo>
                <a:lnTo>
                  <a:pt x="1405" y="697"/>
                </a:lnTo>
                <a:lnTo>
                  <a:pt x="1405" y="694"/>
                </a:lnTo>
                <a:lnTo>
                  <a:pt x="1408" y="694"/>
                </a:lnTo>
                <a:lnTo>
                  <a:pt x="1408" y="691"/>
                </a:lnTo>
                <a:lnTo>
                  <a:pt x="1419" y="691"/>
                </a:lnTo>
                <a:lnTo>
                  <a:pt x="1419" y="688"/>
                </a:lnTo>
                <a:lnTo>
                  <a:pt x="1422" y="688"/>
                </a:lnTo>
                <a:lnTo>
                  <a:pt x="1422" y="686"/>
                </a:lnTo>
                <a:lnTo>
                  <a:pt x="1424" y="686"/>
                </a:lnTo>
                <a:lnTo>
                  <a:pt x="1424" y="683"/>
                </a:lnTo>
                <a:lnTo>
                  <a:pt x="1424" y="683"/>
                </a:lnTo>
                <a:lnTo>
                  <a:pt x="1424" y="680"/>
                </a:lnTo>
                <a:lnTo>
                  <a:pt x="1451" y="680"/>
                </a:lnTo>
                <a:lnTo>
                  <a:pt x="1451" y="675"/>
                </a:lnTo>
                <a:lnTo>
                  <a:pt x="1465" y="675"/>
                </a:lnTo>
                <a:lnTo>
                  <a:pt x="1465" y="672"/>
                </a:lnTo>
                <a:lnTo>
                  <a:pt x="1465" y="672"/>
                </a:lnTo>
                <a:lnTo>
                  <a:pt x="1465" y="670"/>
                </a:lnTo>
                <a:lnTo>
                  <a:pt x="1467" y="670"/>
                </a:lnTo>
                <a:lnTo>
                  <a:pt x="1467" y="667"/>
                </a:lnTo>
                <a:lnTo>
                  <a:pt x="1473" y="667"/>
                </a:lnTo>
                <a:lnTo>
                  <a:pt x="1473" y="664"/>
                </a:lnTo>
                <a:lnTo>
                  <a:pt x="1476" y="664"/>
                </a:lnTo>
                <a:lnTo>
                  <a:pt x="1476" y="661"/>
                </a:lnTo>
                <a:lnTo>
                  <a:pt x="1481" y="661"/>
                </a:lnTo>
                <a:lnTo>
                  <a:pt x="1481" y="659"/>
                </a:lnTo>
                <a:lnTo>
                  <a:pt x="1484" y="659"/>
                </a:lnTo>
                <a:lnTo>
                  <a:pt x="1484" y="656"/>
                </a:lnTo>
                <a:lnTo>
                  <a:pt x="1484" y="656"/>
                </a:lnTo>
                <a:lnTo>
                  <a:pt x="1484" y="656"/>
                </a:lnTo>
                <a:lnTo>
                  <a:pt x="1489" y="656"/>
                </a:lnTo>
                <a:lnTo>
                  <a:pt x="1489" y="653"/>
                </a:lnTo>
                <a:lnTo>
                  <a:pt x="1492" y="653"/>
                </a:lnTo>
                <a:lnTo>
                  <a:pt x="1492" y="651"/>
                </a:lnTo>
                <a:lnTo>
                  <a:pt x="1500" y="651"/>
                </a:lnTo>
                <a:lnTo>
                  <a:pt x="1500" y="648"/>
                </a:lnTo>
                <a:lnTo>
                  <a:pt x="1500" y="648"/>
                </a:lnTo>
                <a:lnTo>
                  <a:pt x="1500" y="645"/>
                </a:lnTo>
                <a:lnTo>
                  <a:pt x="1508" y="645"/>
                </a:lnTo>
                <a:lnTo>
                  <a:pt x="1508" y="643"/>
                </a:lnTo>
                <a:lnTo>
                  <a:pt x="1513" y="643"/>
                </a:lnTo>
                <a:lnTo>
                  <a:pt x="1513" y="643"/>
                </a:lnTo>
                <a:lnTo>
                  <a:pt x="1516" y="643"/>
                </a:lnTo>
                <a:lnTo>
                  <a:pt x="1516" y="640"/>
                </a:lnTo>
                <a:lnTo>
                  <a:pt x="1519" y="640"/>
                </a:lnTo>
                <a:lnTo>
                  <a:pt x="1519" y="637"/>
                </a:lnTo>
                <a:lnTo>
                  <a:pt x="1521" y="637"/>
                </a:lnTo>
                <a:lnTo>
                  <a:pt x="1521" y="634"/>
                </a:lnTo>
                <a:lnTo>
                  <a:pt x="1524" y="634"/>
                </a:lnTo>
                <a:lnTo>
                  <a:pt x="1524" y="629"/>
                </a:lnTo>
                <a:lnTo>
                  <a:pt x="1524" y="629"/>
                </a:lnTo>
                <a:lnTo>
                  <a:pt x="1524" y="629"/>
                </a:lnTo>
                <a:lnTo>
                  <a:pt x="1535" y="629"/>
                </a:lnTo>
                <a:lnTo>
                  <a:pt x="1535" y="626"/>
                </a:lnTo>
                <a:lnTo>
                  <a:pt x="1540" y="626"/>
                </a:lnTo>
                <a:lnTo>
                  <a:pt x="1540" y="624"/>
                </a:lnTo>
                <a:lnTo>
                  <a:pt x="1548" y="624"/>
                </a:lnTo>
                <a:lnTo>
                  <a:pt x="1548" y="621"/>
                </a:lnTo>
                <a:lnTo>
                  <a:pt x="1554" y="621"/>
                </a:lnTo>
                <a:lnTo>
                  <a:pt x="1554" y="618"/>
                </a:lnTo>
                <a:lnTo>
                  <a:pt x="1556" y="618"/>
                </a:lnTo>
                <a:lnTo>
                  <a:pt x="1556" y="616"/>
                </a:lnTo>
                <a:lnTo>
                  <a:pt x="1559" y="616"/>
                </a:lnTo>
                <a:lnTo>
                  <a:pt x="1559" y="616"/>
                </a:lnTo>
                <a:lnTo>
                  <a:pt x="1570" y="616"/>
                </a:lnTo>
                <a:lnTo>
                  <a:pt x="1570" y="613"/>
                </a:lnTo>
                <a:lnTo>
                  <a:pt x="1573" y="613"/>
                </a:lnTo>
                <a:lnTo>
                  <a:pt x="1573" y="610"/>
                </a:lnTo>
                <a:lnTo>
                  <a:pt x="1575" y="610"/>
                </a:lnTo>
                <a:lnTo>
                  <a:pt x="1575" y="607"/>
                </a:lnTo>
                <a:lnTo>
                  <a:pt x="1583" y="607"/>
                </a:lnTo>
                <a:lnTo>
                  <a:pt x="1583" y="605"/>
                </a:lnTo>
                <a:lnTo>
                  <a:pt x="1589" y="605"/>
                </a:lnTo>
                <a:lnTo>
                  <a:pt x="1589" y="602"/>
                </a:lnTo>
                <a:lnTo>
                  <a:pt x="1592" y="602"/>
                </a:lnTo>
                <a:lnTo>
                  <a:pt x="1592" y="599"/>
                </a:lnTo>
                <a:lnTo>
                  <a:pt x="1597" y="599"/>
                </a:lnTo>
                <a:lnTo>
                  <a:pt x="1597" y="599"/>
                </a:lnTo>
                <a:lnTo>
                  <a:pt x="1600" y="599"/>
                </a:lnTo>
                <a:lnTo>
                  <a:pt x="1600" y="594"/>
                </a:lnTo>
                <a:lnTo>
                  <a:pt x="1600" y="594"/>
                </a:lnTo>
                <a:lnTo>
                  <a:pt x="1600" y="591"/>
                </a:lnTo>
                <a:lnTo>
                  <a:pt x="1602" y="591"/>
                </a:lnTo>
                <a:lnTo>
                  <a:pt x="1602" y="589"/>
                </a:lnTo>
                <a:lnTo>
                  <a:pt x="1605" y="589"/>
                </a:lnTo>
                <a:lnTo>
                  <a:pt x="1605" y="586"/>
                </a:lnTo>
                <a:lnTo>
                  <a:pt x="1618" y="586"/>
                </a:lnTo>
                <a:lnTo>
                  <a:pt x="1618" y="583"/>
                </a:lnTo>
                <a:lnTo>
                  <a:pt x="1624" y="583"/>
                </a:lnTo>
                <a:lnTo>
                  <a:pt x="1624" y="583"/>
                </a:lnTo>
                <a:lnTo>
                  <a:pt x="1627" y="583"/>
                </a:lnTo>
                <a:lnTo>
                  <a:pt x="1627" y="580"/>
                </a:lnTo>
                <a:lnTo>
                  <a:pt x="1637" y="580"/>
                </a:lnTo>
                <a:lnTo>
                  <a:pt x="1637" y="578"/>
                </a:lnTo>
                <a:lnTo>
                  <a:pt x="1637" y="578"/>
                </a:lnTo>
                <a:lnTo>
                  <a:pt x="1637" y="575"/>
                </a:lnTo>
                <a:lnTo>
                  <a:pt x="1651" y="575"/>
                </a:lnTo>
                <a:lnTo>
                  <a:pt x="1651" y="570"/>
                </a:lnTo>
                <a:lnTo>
                  <a:pt x="1654" y="570"/>
                </a:lnTo>
                <a:lnTo>
                  <a:pt x="1654" y="567"/>
                </a:lnTo>
                <a:lnTo>
                  <a:pt x="1662" y="567"/>
                </a:lnTo>
                <a:lnTo>
                  <a:pt x="1662" y="567"/>
                </a:lnTo>
                <a:lnTo>
                  <a:pt x="1672" y="567"/>
                </a:lnTo>
                <a:lnTo>
                  <a:pt x="1672" y="564"/>
                </a:lnTo>
                <a:lnTo>
                  <a:pt x="1678" y="564"/>
                </a:lnTo>
                <a:lnTo>
                  <a:pt x="1678" y="562"/>
                </a:lnTo>
                <a:lnTo>
                  <a:pt x="1683" y="562"/>
                </a:lnTo>
                <a:lnTo>
                  <a:pt x="1683" y="559"/>
                </a:lnTo>
                <a:lnTo>
                  <a:pt x="1686" y="559"/>
                </a:lnTo>
                <a:lnTo>
                  <a:pt x="1686" y="556"/>
                </a:lnTo>
                <a:lnTo>
                  <a:pt x="1689" y="556"/>
                </a:lnTo>
                <a:lnTo>
                  <a:pt x="1689" y="554"/>
                </a:lnTo>
                <a:lnTo>
                  <a:pt x="1691" y="554"/>
                </a:lnTo>
                <a:lnTo>
                  <a:pt x="1691" y="551"/>
                </a:lnTo>
                <a:lnTo>
                  <a:pt x="1694" y="551"/>
                </a:lnTo>
                <a:lnTo>
                  <a:pt x="1694" y="548"/>
                </a:lnTo>
                <a:lnTo>
                  <a:pt x="1697" y="548"/>
                </a:lnTo>
                <a:lnTo>
                  <a:pt x="1697" y="548"/>
                </a:lnTo>
                <a:lnTo>
                  <a:pt x="1705" y="548"/>
                </a:lnTo>
                <a:lnTo>
                  <a:pt x="1705" y="545"/>
                </a:lnTo>
                <a:lnTo>
                  <a:pt x="1716" y="545"/>
                </a:lnTo>
                <a:lnTo>
                  <a:pt x="1716" y="543"/>
                </a:lnTo>
                <a:lnTo>
                  <a:pt x="1718" y="543"/>
                </a:lnTo>
                <a:lnTo>
                  <a:pt x="1718" y="540"/>
                </a:lnTo>
                <a:lnTo>
                  <a:pt x="1724" y="540"/>
                </a:lnTo>
                <a:lnTo>
                  <a:pt x="1724" y="537"/>
                </a:lnTo>
                <a:lnTo>
                  <a:pt x="1726" y="537"/>
                </a:lnTo>
                <a:lnTo>
                  <a:pt x="1726" y="535"/>
                </a:lnTo>
                <a:lnTo>
                  <a:pt x="1729" y="535"/>
                </a:lnTo>
                <a:lnTo>
                  <a:pt x="1729" y="532"/>
                </a:lnTo>
                <a:lnTo>
                  <a:pt x="1734" y="532"/>
                </a:lnTo>
                <a:lnTo>
                  <a:pt x="1734" y="529"/>
                </a:lnTo>
                <a:lnTo>
                  <a:pt x="1737" y="529"/>
                </a:lnTo>
                <a:lnTo>
                  <a:pt x="1737" y="527"/>
                </a:lnTo>
                <a:lnTo>
                  <a:pt x="1745" y="527"/>
                </a:lnTo>
                <a:lnTo>
                  <a:pt x="1745" y="524"/>
                </a:lnTo>
                <a:lnTo>
                  <a:pt x="1748" y="524"/>
                </a:lnTo>
                <a:lnTo>
                  <a:pt x="1748" y="521"/>
                </a:lnTo>
                <a:lnTo>
                  <a:pt x="1751" y="521"/>
                </a:lnTo>
                <a:lnTo>
                  <a:pt x="1751" y="518"/>
                </a:lnTo>
                <a:lnTo>
                  <a:pt x="1761" y="518"/>
                </a:lnTo>
                <a:lnTo>
                  <a:pt x="1761" y="516"/>
                </a:lnTo>
                <a:lnTo>
                  <a:pt x="1767" y="516"/>
                </a:lnTo>
                <a:lnTo>
                  <a:pt x="1767" y="513"/>
                </a:lnTo>
                <a:lnTo>
                  <a:pt x="1772" y="513"/>
                </a:lnTo>
                <a:lnTo>
                  <a:pt x="1772" y="508"/>
                </a:lnTo>
                <a:lnTo>
                  <a:pt x="1786" y="508"/>
                </a:lnTo>
                <a:lnTo>
                  <a:pt x="1786" y="505"/>
                </a:lnTo>
                <a:lnTo>
                  <a:pt x="1788" y="505"/>
                </a:lnTo>
                <a:lnTo>
                  <a:pt x="1788" y="502"/>
                </a:lnTo>
                <a:lnTo>
                  <a:pt x="1796" y="502"/>
                </a:lnTo>
                <a:lnTo>
                  <a:pt x="1796" y="500"/>
                </a:lnTo>
                <a:lnTo>
                  <a:pt x="1796" y="500"/>
                </a:lnTo>
                <a:lnTo>
                  <a:pt x="1796" y="497"/>
                </a:lnTo>
                <a:lnTo>
                  <a:pt x="1805" y="497"/>
                </a:lnTo>
                <a:lnTo>
                  <a:pt x="1805" y="494"/>
                </a:lnTo>
                <a:lnTo>
                  <a:pt x="1807" y="494"/>
                </a:lnTo>
                <a:lnTo>
                  <a:pt x="1807" y="491"/>
                </a:lnTo>
                <a:lnTo>
                  <a:pt x="1813" y="491"/>
                </a:lnTo>
                <a:lnTo>
                  <a:pt x="1813" y="489"/>
                </a:lnTo>
                <a:lnTo>
                  <a:pt x="1815" y="489"/>
                </a:lnTo>
                <a:lnTo>
                  <a:pt x="1815" y="486"/>
                </a:lnTo>
                <a:lnTo>
                  <a:pt x="1815" y="486"/>
                </a:lnTo>
                <a:lnTo>
                  <a:pt x="1815" y="483"/>
                </a:lnTo>
                <a:lnTo>
                  <a:pt x="1818" y="483"/>
                </a:lnTo>
                <a:lnTo>
                  <a:pt x="1818" y="481"/>
                </a:lnTo>
                <a:lnTo>
                  <a:pt x="1821" y="481"/>
                </a:lnTo>
                <a:lnTo>
                  <a:pt x="1821" y="478"/>
                </a:lnTo>
                <a:lnTo>
                  <a:pt x="1832" y="478"/>
                </a:lnTo>
                <a:lnTo>
                  <a:pt x="1832" y="478"/>
                </a:lnTo>
                <a:lnTo>
                  <a:pt x="1832" y="478"/>
                </a:lnTo>
                <a:lnTo>
                  <a:pt x="1832" y="473"/>
                </a:lnTo>
                <a:lnTo>
                  <a:pt x="1834" y="473"/>
                </a:lnTo>
                <a:lnTo>
                  <a:pt x="1834" y="470"/>
                </a:lnTo>
                <a:lnTo>
                  <a:pt x="1837" y="470"/>
                </a:lnTo>
                <a:lnTo>
                  <a:pt x="1837" y="467"/>
                </a:lnTo>
                <a:lnTo>
                  <a:pt x="1837" y="467"/>
                </a:lnTo>
                <a:lnTo>
                  <a:pt x="1837" y="464"/>
                </a:lnTo>
                <a:lnTo>
                  <a:pt x="1840" y="464"/>
                </a:lnTo>
                <a:lnTo>
                  <a:pt x="1840" y="462"/>
                </a:lnTo>
                <a:lnTo>
                  <a:pt x="1840" y="462"/>
                </a:lnTo>
                <a:lnTo>
                  <a:pt x="1840" y="459"/>
                </a:lnTo>
                <a:lnTo>
                  <a:pt x="1842" y="459"/>
                </a:lnTo>
                <a:lnTo>
                  <a:pt x="1842" y="454"/>
                </a:lnTo>
                <a:lnTo>
                  <a:pt x="1845" y="454"/>
                </a:lnTo>
                <a:lnTo>
                  <a:pt x="1845" y="451"/>
                </a:lnTo>
                <a:lnTo>
                  <a:pt x="1848" y="451"/>
                </a:lnTo>
                <a:lnTo>
                  <a:pt x="1848" y="448"/>
                </a:lnTo>
                <a:lnTo>
                  <a:pt x="1853" y="448"/>
                </a:lnTo>
                <a:lnTo>
                  <a:pt x="1853" y="446"/>
                </a:lnTo>
                <a:lnTo>
                  <a:pt x="1853" y="446"/>
                </a:lnTo>
                <a:lnTo>
                  <a:pt x="1853" y="443"/>
                </a:lnTo>
                <a:lnTo>
                  <a:pt x="1853" y="443"/>
                </a:lnTo>
                <a:lnTo>
                  <a:pt x="1853" y="443"/>
                </a:lnTo>
                <a:lnTo>
                  <a:pt x="1861" y="443"/>
                </a:lnTo>
                <a:lnTo>
                  <a:pt x="1861" y="437"/>
                </a:lnTo>
                <a:lnTo>
                  <a:pt x="1864" y="437"/>
                </a:lnTo>
                <a:lnTo>
                  <a:pt x="1864" y="435"/>
                </a:lnTo>
                <a:lnTo>
                  <a:pt x="1869" y="435"/>
                </a:lnTo>
                <a:lnTo>
                  <a:pt x="1869" y="432"/>
                </a:lnTo>
                <a:lnTo>
                  <a:pt x="1875" y="432"/>
                </a:lnTo>
                <a:lnTo>
                  <a:pt x="1875" y="429"/>
                </a:lnTo>
                <a:lnTo>
                  <a:pt x="1877" y="429"/>
                </a:lnTo>
                <a:lnTo>
                  <a:pt x="1877" y="427"/>
                </a:lnTo>
                <a:lnTo>
                  <a:pt x="1885" y="427"/>
                </a:lnTo>
                <a:lnTo>
                  <a:pt x="1885" y="421"/>
                </a:lnTo>
                <a:lnTo>
                  <a:pt x="1891" y="421"/>
                </a:lnTo>
                <a:lnTo>
                  <a:pt x="1891" y="419"/>
                </a:lnTo>
                <a:lnTo>
                  <a:pt x="1894" y="419"/>
                </a:lnTo>
                <a:lnTo>
                  <a:pt x="1894" y="416"/>
                </a:lnTo>
                <a:lnTo>
                  <a:pt x="1896" y="416"/>
                </a:lnTo>
                <a:lnTo>
                  <a:pt x="1896" y="413"/>
                </a:lnTo>
                <a:lnTo>
                  <a:pt x="1899" y="413"/>
                </a:lnTo>
                <a:lnTo>
                  <a:pt x="1899" y="410"/>
                </a:lnTo>
                <a:lnTo>
                  <a:pt x="1902" y="410"/>
                </a:lnTo>
                <a:lnTo>
                  <a:pt x="1902" y="408"/>
                </a:lnTo>
                <a:lnTo>
                  <a:pt x="1902" y="408"/>
                </a:lnTo>
                <a:lnTo>
                  <a:pt x="1902" y="397"/>
                </a:lnTo>
                <a:lnTo>
                  <a:pt x="1921" y="397"/>
                </a:lnTo>
                <a:lnTo>
                  <a:pt x="1921" y="397"/>
                </a:lnTo>
                <a:lnTo>
                  <a:pt x="1937" y="397"/>
                </a:lnTo>
                <a:lnTo>
                  <a:pt x="1937" y="392"/>
                </a:lnTo>
                <a:lnTo>
                  <a:pt x="1939" y="392"/>
                </a:lnTo>
                <a:lnTo>
                  <a:pt x="1939" y="389"/>
                </a:lnTo>
                <a:lnTo>
                  <a:pt x="1958" y="389"/>
                </a:lnTo>
                <a:lnTo>
                  <a:pt x="1958" y="386"/>
                </a:lnTo>
                <a:lnTo>
                  <a:pt x="1966" y="386"/>
                </a:lnTo>
                <a:lnTo>
                  <a:pt x="1966" y="383"/>
                </a:lnTo>
                <a:lnTo>
                  <a:pt x="1972" y="383"/>
                </a:lnTo>
                <a:lnTo>
                  <a:pt x="1972" y="381"/>
                </a:lnTo>
                <a:lnTo>
                  <a:pt x="1977" y="381"/>
                </a:lnTo>
                <a:lnTo>
                  <a:pt x="1977" y="378"/>
                </a:lnTo>
                <a:lnTo>
                  <a:pt x="1993" y="378"/>
                </a:lnTo>
                <a:lnTo>
                  <a:pt x="1993" y="375"/>
                </a:lnTo>
                <a:lnTo>
                  <a:pt x="1999" y="375"/>
                </a:lnTo>
                <a:lnTo>
                  <a:pt x="1999" y="373"/>
                </a:lnTo>
                <a:lnTo>
                  <a:pt x="2007" y="373"/>
                </a:lnTo>
                <a:lnTo>
                  <a:pt x="2007" y="370"/>
                </a:lnTo>
                <a:lnTo>
                  <a:pt x="2012" y="370"/>
                </a:lnTo>
                <a:lnTo>
                  <a:pt x="2012" y="367"/>
                </a:lnTo>
                <a:lnTo>
                  <a:pt x="2015" y="367"/>
                </a:lnTo>
                <a:lnTo>
                  <a:pt x="2015" y="365"/>
                </a:lnTo>
                <a:lnTo>
                  <a:pt x="2018" y="365"/>
                </a:lnTo>
                <a:lnTo>
                  <a:pt x="2018" y="362"/>
                </a:lnTo>
                <a:lnTo>
                  <a:pt x="2020" y="362"/>
                </a:lnTo>
                <a:lnTo>
                  <a:pt x="2020" y="359"/>
                </a:lnTo>
                <a:lnTo>
                  <a:pt x="2026" y="359"/>
                </a:lnTo>
                <a:lnTo>
                  <a:pt x="2026" y="356"/>
                </a:lnTo>
                <a:lnTo>
                  <a:pt x="2028" y="356"/>
                </a:lnTo>
                <a:lnTo>
                  <a:pt x="2028" y="354"/>
                </a:lnTo>
                <a:lnTo>
                  <a:pt x="2034" y="354"/>
                </a:lnTo>
                <a:lnTo>
                  <a:pt x="2034" y="351"/>
                </a:lnTo>
                <a:lnTo>
                  <a:pt x="2047" y="351"/>
                </a:lnTo>
                <a:lnTo>
                  <a:pt x="2047" y="343"/>
                </a:lnTo>
                <a:lnTo>
                  <a:pt x="2050" y="343"/>
                </a:lnTo>
                <a:lnTo>
                  <a:pt x="2050" y="340"/>
                </a:lnTo>
                <a:lnTo>
                  <a:pt x="2050" y="340"/>
                </a:lnTo>
                <a:lnTo>
                  <a:pt x="2050" y="335"/>
                </a:lnTo>
                <a:lnTo>
                  <a:pt x="2066" y="335"/>
                </a:lnTo>
                <a:lnTo>
                  <a:pt x="2066" y="332"/>
                </a:lnTo>
                <a:lnTo>
                  <a:pt x="2080" y="332"/>
                </a:lnTo>
                <a:lnTo>
                  <a:pt x="2080" y="329"/>
                </a:lnTo>
                <a:lnTo>
                  <a:pt x="2085" y="329"/>
                </a:lnTo>
                <a:lnTo>
                  <a:pt x="2085" y="327"/>
                </a:lnTo>
                <a:lnTo>
                  <a:pt x="2096" y="327"/>
                </a:lnTo>
                <a:lnTo>
                  <a:pt x="2096" y="324"/>
                </a:lnTo>
                <a:lnTo>
                  <a:pt x="2101" y="324"/>
                </a:lnTo>
                <a:lnTo>
                  <a:pt x="2101" y="321"/>
                </a:lnTo>
                <a:lnTo>
                  <a:pt x="2101" y="321"/>
                </a:lnTo>
                <a:lnTo>
                  <a:pt x="2101" y="319"/>
                </a:lnTo>
                <a:lnTo>
                  <a:pt x="2107" y="319"/>
                </a:lnTo>
                <a:lnTo>
                  <a:pt x="2107" y="316"/>
                </a:lnTo>
                <a:lnTo>
                  <a:pt x="2115" y="316"/>
                </a:lnTo>
                <a:lnTo>
                  <a:pt x="2115" y="313"/>
                </a:lnTo>
                <a:lnTo>
                  <a:pt x="2117" y="313"/>
                </a:lnTo>
                <a:lnTo>
                  <a:pt x="2117" y="311"/>
                </a:lnTo>
                <a:lnTo>
                  <a:pt x="2123" y="311"/>
                </a:lnTo>
                <a:lnTo>
                  <a:pt x="2123" y="308"/>
                </a:lnTo>
                <a:lnTo>
                  <a:pt x="2134" y="308"/>
                </a:lnTo>
                <a:lnTo>
                  <a:pt x="2134" y="305"/>
                </a:lnTo>
                <a:lnTo>
                  <a:pt x="2142" y="305"/>
                </a:lnTo>
                <a:lnTo>
                  <a:pt x="2142" y="302"/>
                </a:lnTo>
                <a:lnTo>
                  <a:pt x="2147" y="302"/>
                </a:lnTo>
                <a:lnTo>
                  <a:pt x="2147" y="294"/>
                </a:lnTo>
                <a:lnTo>
                  <a:pt x="2158" y="294"/>
                </a:lnTo>
                <a:lnTo>
                  <a:pt x="2158" y="292"/>
                </a:lnTo>
                <a:lnTo>
                  <a:pt x="2174" y="292"/>
                </a:lnTo>
                <a:lnTo>
                  <a:pt x="2174" y="289"/>
                </a:lnTo>
                <a:lnTo>
                  <a:pt x="2177" y="289"/>
                </a:lnTo>
                <a:lnTo>
                  <a:pt x="2177" y="286"/>
                </a:lnTo>
                <a:lnTo>
                  <a:pt x="2185" y="286"/>
                </a:lnTo>
                <a:lnTo>
                  <a:pt x="2185" y="281"/>
                </a:lnTo>
                <a:lnTo>
                  <a:pt x="2193" y="281"/>
                </a:lnTo>
                <a:lnTo>
                  <a:pt x="2193" y="275"/>
                </a:lnTo>
                <a:lnTo>
                  <a:pt x="2196" y="275"/>
                </a:lnTo>
                <a:lnTo>
                  <a:pt x="2196" y="273"/>
                </a:lnTo>
                <a:lnTo>
                  <a:pt x="2201" y="273"/>
                </a:lnTo>
                <a:lnTo>
                  <a:pt x="2201" y="270"/>
                </a:lnTo>
                <a:lnTo>
                  <a:pt x="2206" y="270"/>
                </a:lnTo>
                <a:lnTo>
                  <a:pt x="2206" y="265"/>
                </a:lnTo>
                <a:lnTo>
                  <a:pt x="2209" y="265"/>
                </a:lnTo>
                <a:lnTo>
                  <a:pt x="2209" y="259"/>
                </a:lnTo>
                <a:lnTo>
                  <a:pt x="2215" y="259"/>
                </a:lnTo>
                <a:lnTo>
                  <a:pt x="2215" y="257"/>
                </a:lnTo>
                <a:lnTo>
                  <a:pt x="2223" y="257"/>
                </a:lnTo>
                <a:lnTo>
                  <a:pt x="2223" y="254"/>
                </a:lnTo>
                <a:lnTo>
                  <a:pt x="2223" y="254"/>
                </a:lnTo>
                <a:lnTo>
                  <a:pt x="2223" y="251"/>
                </a:lnTo>
                <a:lnTo>
                  <a:pt x="2225" y="251"/>
                </a:lnTo>
                <a:lnTo>
                  <a:pt x="2225" y="246"/>
                </a:lnTo>
                <a:lnTo>
                  <a:pt x="2252" y="246"/>
                </a:lnTo>
                <a:lnTo>
                  <a:pt x="2252" y="243"/>
                </a:lnTo>
                <a:lnTo>
                  <a:pt x="2263" y="243"/>
                </a:lnTo>
                <a:lnTo>
                  <a:pt x="2263" y="238"/>
                </a:lnTo>
                <a:lnTo>
                  <a:pt x="2268" y="238"/>
                </a:lnTo>
                <a:lnTo>
                  <a:pt x="2268" y="235"/>
                </a:lnTo>
                <a:lnTo>
                  <a:pt x="2271" y="235"/>
                </a:lnTo>
                <a:lnTo>
                  <a:pt x="2271" y="232"/>
                </a:lnTo>
                <a:lnTo>
                  <a:pt x="2274" y="232"/>
                </a:lnTo>
                <a:lnTo>
                  <a:pt x="2274" y="227"/>
                </a:lnTo>
                <a:lnTo>
                  <a:pt x="2279" y="227"/>
                </a:lnTo>
                <a:lnTo>
                  <a:pt x="2279" y="221"/>
                </a:lnTo>
                <a:lnTo>
                  <a:pt x="2328" y="221"/>
                </a:lnTo>
                <a:lnTo>
                  <a:pt x="2328" y="219"/>
                </a:lnTo>
                <a:lnTo>
                  <a:pt x="2333" y="219"/>
                </a:lnTo>
                <a:lnTo>
                  <a:pt x="2333" y="213"/>
                </a:lnTo>
                <a:lnTo>
                  <a:pt x="2349" y="213"/>
                </a:lnTo>
                <a:lnTo>
                  <a:pt x="2349" y="208"/>
                </a:lnTo>
                <a:lnTo>
                  <a:pt x="2355" y="208"/>
                </a:lnTo>
                <a:lnTo>
                  <a:pt x="2355" y="203"/>
                </a:lnTo>
                <a:lnTo>
                  <a:pt x="2363" y="203"/>
                </a:lnTo>
                <a:lnTo>
                  <a:pt x="2363" y="197"/>
                </a:lnTo>
                <a:lnTo>
                  <a:pt x="2366" y="197"/>
                </a:lnTo>
                <a:lnTo>
                  <a:pt x="2366" y="192"/>
                </a:lnTo>
                <a:lnTo>
                  <a:pt x="2371" y="192"/>
                </a:lnTo>
                <a:lnTo>
                  <a:pt x="2371" y="186"/>
                </a:lnTo>
                <a:lnTo>
                  <a:pt x="2376" y="186"/>
                </a:lnTo>
                <a:lnTo>
                  <a:pt x="2376" y="181"/>
                </a:lnTo>
                <a:lnTo>
                  <a:pt x="2382" y="181"/>
                </a:lnTo>
                <a:lnTo>
                  <a:pt x="2382" y="167"/>
                </a:lnTo>
                <a:lnTo>
                  <a:pt x="2382" y="167"/>
                </a:lnTo>
                <a:lnTo>
                  <a:pt x="2382" y="162"/>
                </a:lnTo>
                <a:lnTo>
                  <a:pt x="2390" y="162"/>
                </a:lnTo>
                <a:lnTo>
                  <a:pt x="2390" y="157"/>
                </a:lnTo>
                <a:lnTo>
                  <a:pt x="2398" y="157"/>
                </a:lnTo>
                <a:lnTo>
                  <a:pt x="2398" y="151"/>
                </a:lnTo>
                <a:lnTo>
                  <a:pt x="2406" y="151"/>
                </a:lnTo>
                <a:lnTo>
                  <a:pt x="2406" y="143"/>
                </a:lnTo>
                <a:lnTo>
                  <a:pt x="2417" y="143"/>
                </a:lnTo>
                <a:lnTo>
                  <a:pt x="2417" y="138"/>
                </a:lnTo>
                <a:lnTo>
                  <a:pt x="2420" y="138"/>
                </a:lnTo>
                <a:lnTo>
                  <a:pt x="2420" y="132"/>
                </a:lnTo>
                <a:lnTo>
                  <a:pt x="2441" y="132"/>
                </a:lnTo>
                <a:lnTo>
                  <a:pt x="2441" y="124"/>
                </a:lnTo>
                <a:lnTo>
                  <a:pt x="2441" y="124"/>
                </a:lnTo>
                <a:lnTo>
                  <a:pt x="2441" y="116"/>
                </a:lnTo>
                <a:lnTo>
                  <a:pt x="2446" y="116"/>
                </a:lnTo>
                <a:lnTo>
                  <a:pt x="2446" y="108"/>
                </a:lnTo>
                <a:lnTo>
                  <a:pt x="2452" y="108"/>
                </a:lnTo>
                <a:lnTo>
                  <a:pt x="2452" y="100"/>
                </a:lnTo>
                <a:lnTo>
                  <a:pt x="2473" y="100"/>
                </a:lnTo>
                <a:lnTo>
                  <a:pt x="2473" y="89"/>
                </a:lnTo>
                <a:lnTo>
                  <a:pt x="2495" y="89"/>
                </a:lnTo>
                <a:lnTo>
                  <a:pt x="2495" y="78"/>
                </a:lnTo>
                <a:lnTo>
                  <a:pt x="2498" y="78"/>
                </a:lnTo>
                <a:lnTo>
                  <a:pt x="2498" y="65"/>
                </a:lnTo>
                <a:lnTo>
                  <a:pt x="2509" y="65"/>
                </a:lnTo>
                <a:lnTo>
                  <a:pt x="2509" y="54"/>
                </a:lnTo>
                <a:lnTo>
                  <a:pt x="2509" y="54"/>
                </a:lnTo>
                <a:lnTo>
                  <a:pt x="2509" y="41"/>
                </a:lnTo>
                <a:lnTo>
                  <a:pt x="2514" y="41"/>
                </a:lnTo>
                <a:lnTo>
                  <a:pt x="2514" y="27"/>
                </a:lnTo>
                <a:lnTo>
                  <a:pt x="2579" y="27"/>
                </a:lnTo>
                <a:lnTo>
                  <a:pt x="2579" y="0"/>
                </a:lnTo>
              </a:path>
            </a:pathLst>
          </a:custGeom>
          <a:noFill/>
          <a:ln w="15875"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57" name="Rectangle 40">
            <a:extLst>
              <a:ext uri="{FF2B5EF4-FFF2-40B4-BE49-F238E27FC236}">
                <a16:creationId xmlns:a16="http://schemas.microsoft.com/office/drawing/2014/main" id="{237457F4-87D3-43C3-919E-A6B3DF5C4CDA}"/>
              </a:ext>
            </a:extLst>
          </p:cNvPr>
          <p:cNvSpPr>
            <a:spLocks noChangeArrowheads="1"/>
          </p:cNvSpPr>
          <p:nvPr/>
        </p:nvSpPr>
        <p:spPr bwMode="auto">
          <a:xfrm>
            <a:off x="9730212" y="4937002"/>
            <a:ext cx="14202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err="1">
                <a:ln>
                  <a:noFill/>
                </a:ln>
                <a:solidFill>
                  <a:srgbClr val="0000FF"/>
                </a:solidFill>
                <a:effectLst/>
                <a:uLnTx/>
                <a:uFillTx/>
                <a:latin typeface="Arial" pitchFamily="34" charset="0"/>
                <a:ea typeface="+mn-ea"/>
                <a:cs typeface="Arial" pitchFamily="34" charset="0"/>
              </a:rPr>
              <a:t>Icosapent</a:t>
            </a:r>
            <a:r>
              <a:rPr kumimoji="0" lang="en-US" altLang="en-US" sz="1500" b="1" i="0" u="none" strike="noStrike" kern="1200" cap="none" spc="0" normalizeH="0" baseline="0" noProof="0">
                <a:ln>
                  <a:noFill/>
                </a:ln>
                <a:solidFill>
                  <a:srgbClr val="0000FF"/>
                </a:solidFill>
                <a:effectLst/>
                <a:uLnTx/>
                <a:uFillTx/>
                <a:latin typeface="Arial" pitchFamily="34" charset="0"/>
                <a:ea typeface="+mn-ea"/>
                <a:cs typeface="Arial" pitchFamily="34" charset="0"/>
              </a:rPr>
              <a:t> Ethyl</a:t>
            </a:r>
            <a:endParaRPr kumimoji="0" lang="en-US" altLang="en-US" sz="1800" b="1" i="0" u="none" strike="noStrike" kern="1200" cap="none" spc="0" normalizeH="0" baseline="0" noProof="0">
              <a:ln>
                <a:noFill/>
              </a:ln>
              <a:solidFill>
                <a:srgbClr val="0000FF"/>
              </a:solidFill>
              <a:effectLst/>
              <a:uLnTx/>
              <a:uFillTx/>
              <a:latin typeface="Arial" pitchFamily="34" charset="0"/>
              <a:ea typeface="+mn-ea"/>
              <a:cs typeface="Arial" pitchFamily="34" charset="0"/>
            </a:endParaRPr>
          </a:p>
        </p:txBody>
      </p:sp>
      <p:sp>
        <p:nvSpPr>
          <p:cNvPr id="58" name="Rectangle 41">
            <a:extLst>
              <a:ext uri="{FF2B5EF4-FFF2-40B4-BE49-F238E27FC236}">
                <a16:creationId xmlns:a16="http://schemas.microsoft.com/office/drawing/2014/main" id="{218859A8-47CB-49DF-9674-F9D91D6FC2A4}"/>
              </a:ext>
            </a:extLst>
          </p:cNvPr>
          <p:cNvSpPr>
            <a:spLocks noChangeArrowheads="1"/>
          </p:cNvSpPr>
          <p:nvPr/>
        </p:nvSpPr>
        <p:spPr bwMode="auto">
          <a:xfrm>
            <a:off x="8605393" y="4241146"/>
            <a:ext cx="7373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FF0000"/>
                </a:solidFill>
                <a:effectLst/>
                <a:uLnTx/>
                <a:uFillTx/>
                <a:latin typeface="Arial" pitchFamily="34" charset="0"/>
                <a:ea typeface="+mn-ea"/>
                <a:cs typeface="Arial" pitchFamily="34" charset="0"/>
              </a:rPr>
              <a:t>Placebo</a:t>
            </a:r>
            <a:endParaRPr kumimoji="0" lang="en-US" altLang="en-US" sz="1800" b="1" i="0" u="none" strike="noStrike" kern="1200" cap="none" spc="0" normalizeH="0" baseline="0" noProof="0">
              <a:ln>
                <a:noFill/>
              </a:ln>
              <a:solidFill>
                <a:srgbClr val="FF0000"/>
              </a:solidFill>
              <a:effectLst/>
              <a:uLnTx/>
              <a:uFillTx/>
              <a:latin typeface="Arial" pitchFamily="34" charset="0"/>
              <a:ea typeface="+mn-ea"/>
              <a:cs typeface="Arial" pitchFamily="34" charset="0"/>
            </a:endParaRPr>
          </a:p>
        </p:txBody>
      </p:sp>
      <p:grpSp>
        <p:nvGrpSpPr>
          <p:cNvPr id="9" name="Group 8">
            <a:extLst>
              <a:ext uri="{FF2B5EF4-FFF2-40B4-BE49-F238E27FC236}">
                <a16:creationId xmlns:a16="http://schemas.microsoft.com/office/drawing/2014/main" id="{48A37528-3E8D-4EA1-980D-B0250C45A1D4}"/>
              </a:ext>
            </a:extLst>
          </p:cNvPr>
          <p:cNvGrpSpPr/>
          <p:nvPr/>
        </p:nvGrpSpPr>
        <p:grpSpPr>
          <a:xfrm>
            <a:off x="7445387" y="2122263"/>
            <a:ext cx="2183290" cy="1604209"/>
            <a:chOff x="7445387" y="2112836"/>
            <a:chExt cx="2183290" cy="1604209"/>
          </a:xfrm>
        </p:grpSpPr>
        <p:sp>
          <p:nvSpPr>
            <p:cNvPr id="83" name="Rectangle 43">
              <a:extLst>
                <a:ext uri="{FF2B5EF4-FFF2-40B4-BE49-F238E27FC236}">
                  <a16:creationId xmlns:a16="http://schemas.microsoft.com/office/drawing/2014/main" id="{09F47C2E-1091-4483-931E-6D397589A035}"/>
                </a:ext>
              </a:extLst>
            </p:cNvPr>
            <p:cNvSpPr>
              <a:spLocks noChangeArrowheads="1"/>
            </p:cNvSpPr>
            <p:nvPr/>
          </p:nvSpPr>
          <p:spPr bwMode="auto">
            <a:xfrm>
              <a:off x="7445387" y="2112836"/>
              <a:ext cx="19877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Hazard Ratio, 0.74</a:t>
              </a:r>
            </a:p>
          </p:txBody>
        </p:sp>
        <p:sp>
          <p:nvSpPr>
            <p:cNvPr id="84" name="Rectangle 44">
              <a:extLst>
                <a:ext uri="{FF2B5EF4-FFF2-40B4-BE49-F238E27FC236}">
                  <a16:creationId xmlns:a16="http://schemas.microsoft.com/office/drawing/2014/main" id="{10AB021A-3055-4E36-940B-2E61BDE0EDCD}"/>
                </a:ext>
              </a:extLst>
            </p:cNvPr>
            <p:cNvSpPr>
              <a:spLocks noChangeArrowheads="1"/>
            </p:cNvSpPr>
            <p:nvPr/>
          </p:nvSpPr>
          <p:spPr bwMode="auto">
            <a:xfrm>
              <a:off x="7445387" y="2368851"/>
              <a:ext cx="15517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effectLst/>
                  <a:uLnTx/>
                  <a:uFillTx/>
                  <a:latin typeface="Arial" pitchFamily="34" charset="0"/>
                  <a:ea typeface="+mn-ea"/>
                  <a:cs typeface="Arial" pitchFamily="34" charset="0"/>
                </a:rPr>
                <a:t>(95% CI 0.65, 0.83)</a:t>
              </a:r>
            </a:p>
          </p:txBody>
        </p:sp>
        <p:sp>
          <p:nvSpPr>
            <p:cNvPr id="85" name="Rectangle 45">
              <a:extLst>
                <a:ext uri="{FF2B5EF4-FFF2-40B4-BE49-F238E27FC236}">
                  <a16:creationId xmlns:a16="http://schemas.microsoft.com/office/drawing/2014/main" id="{A9013724-399F-4E33-AD55-685E0F3099E3}"/>
                </a:ext>
              </a:extLst>
            </p:cNvPr>
            <p:cNvSpPr>
              <a:spLocks noChangeArrowheads="1"/>
            </p:cNvSpPr>
            <p:nvPr/>
          </p:nvSpPr>
          <p:spPr bwMode="auto">
            <a:xfrm>
              <a:off x="7445387" y="2615982"/>
              <a:ext cx="12952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RRR: 26.5%</a:t>
              </a:r>
            </a:p>
          </p:txBody>
        </p:sp>
        <p:sp>
          <p:nvSpPr>
            <p:cNvPr id="86" name="Rectangle 46">
              <a:extLst>
                <a:ext uri="{FF2B5EF4-FFF2-40B4-BE49-F238E27FC236}">
                  <a16:creationId xmlns:a16="http://schemas.microsoft.com/office/drawing/2014/main" id="{65209BF2-49E4-4013-A9BE-D398D8438943}"/>
                </a:ext>
              </a:extLst>
            </p:cNvPr>
            <p:cNvSpPr>
              <a:spLocks noChangeArrowheads="1"/>
            </p:cNvSpPr>
            <p:nvPr/>
          </p:nvSpPr>
          <p:spPr bwMode="auto">
            <a:xfrm>
              <a:off x="7445387" y="2871726"/>
              <a:ext cx="11669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ARR: 3.6%</a:t>
              </a:r>
            </a:p>
          </p:txBody>
        </p:sp>
        <p:sp>
          <p:nvSpPr>
            <p:cNvPr id="87" name="Rectangle 47">
              <a:extLst>
                <a:ext uri="{FF2B5EF4-FFF2-40B4-BE49-F238E27FC236}">
                  <a16:creationId xmlns:a16="http://schemas.microsoft.com/office/drawing/2014/main" id="{9E18BB78-C5EB-47A2-B15E-9323FDDD8169}"/>
                </a:ext>
              </a:extLst>
            </p:cNvPr>
            <p:cNvSpPr>
              <a:spLocks noChangeArrowheads="1"/>
            </p:cNvSpPr>
            <p:nvPr/>
          </p:nvSpPr>
          <p:spPr bwMode="auto">
            <a:xfrm>
              <a:off x="7445387" y="3127471"/>
              <a:ext cx="21832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NNT: 28 </a:t>
              </a:r>
              <a:r>
                <a:rPr kumimoji="0" lang="en-US" altLang="en-US" sz="1400" b="0" i="0" u="none" strike="noStrike" kern="1200" cap="none" spc="0" normalizeH="0" baseline="0" noProof="0">
                  <a:ln>
                    <a:noFill/>
                  </a:ln>
                  <a:effectLst/>
                  <a:uLnTx/>
                  <a:uFillTx/>
                  <a:latin typeface="Arial" pitchFamily="34" charset="0"/>
                  <a:ea typeface="+mn-ea"/>
                  <a:cs typeface="Arial" pitchFamily="34" charset="0"/>
                </a:rPr>
                <a:t>(95% CI 20, 47)</a:t>
              </a:r>
            </a:p>
          </p:txBody>
        </p:sp>
        <p:sp>
          <p:nvSpPr>
            <p:cNvPr id="88" name="Rectangle 48">
              <a:extLst>
                <a:ext uri="{FF2B5EF4-FFF2-40B4-BE49-F238E27FC236}">
                  <a16:creationId xmlns:a16="http://schemas.microsoft.com/office/drawing/2014/main" id="{455B2C19-9625-4399-8FDC-64748D3FEC74}"/>
                </a:ext>
              </a:extLst>
            </p:cNvPr>
            <p:cNvSpPr>
              <a:spLocks noChangeArrowheads="1"/>
            </p:cNvSpPr>
            <p:nvPr/>
          </p:nvSpPr>
          <p:spPr bwMode="auto">
            <a:xfrm>
              <a:off x="7445387" y="3440046"/>
              <a:ext cx="13785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effectLst/>
                  <a:uLnTx/>
                  <a:uFillTx/>
                  <a:latin typeface="Arial" pitchFamily="34" charset="0"/>
                  <a:ea typeface="+mn-ea"/>
                  <a:cs typeface="Arial" pitchFamily="34" charset="0"/>
                </a:rPr>
                <a:t>P=0.0000006</a:t>
              </a:r>
            </a:p>
          </p:txBody>
        </p:sp>
      </p:grpSp>
      <p:sp>
        <p:nvSpPr>
          <p:cNvPr id="60" name="Rectangle 27">
            <a:extLst>
              <a:ext uri="{FF2B5EF4-FFF2-40B4-BE49-F238E27FC236}">
                <a16:creationId xmlns:a16="http://schemas.microsoft.com/office/drawing/2014/main" id="{0E29ABC9-6EF1-4DDD-A5BD-D9517356CECF}"/>
              </a:ext>
            </a:extLst>
          </p:cNvPr>
          <p:cNvSpPr>
            <a:spLocks noChangeArrowheads="1"/>
          </p:cNvSpPr>
          <p:nvPr/>
        </p:nvSpPr>
        <p:spPr bwMode="auto">
          <a:xfrm>
            <a:off x="8097777" y="6146580"/>
            <a:ext cx="251088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effectLst/>
                <a:uLnTx/>
                <a:uFillTx/>
                <a:latin typeface="Arial" pitchFamily="34" charset="0"/>
                <a:ea typeface="+mn-ea"/>
                <a:cs typeface="Arial" pitchFamily="34" charset="0"/>
              </a:rPr>
              <a:t>Years Since Randomization</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61" name="Rectangle 39">
            <a:extLst>
              <a:ext uri="{FF2B5EF4-FFF2-40B4-BE49-F238E27FC236}">
                <a16:creationId xmlns:a16="http://schemas.microsoft.com/office/drawing/2014/main" id="{162FB85C-074B-451F-AB32-94A317BA2F9A}"/>
              </a:ext>
            </a:extLst>
          </p:cNvPr>
          <p:cNvSpPr>
            <a:spLocks noChangeArrowheads="1"/>
          </p:cNvSpPr>
          <p:nvPr/>
        </p:nvSpPr>
        <p:spPr bwMode="auto">
          <a:xfrm rot="16200000">
            <a:off x="5456541" y="3829585"/>
            <a:ext cx="2391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effectLst/>
                <a:uLnTx/>
                <a:uFillTx/>
                <a:latin typeface="Arial" pitchFamily="34" charset="0"/>
                <a:ea typeface="+mn-ea"/>
                <a:cs typeface="Arial" pitchFamily="34" charset="0"/>
              </a:rPr>
              <a:t>Patients with an Event (%)</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62" name="Line 49">
            <a:extLst>
              <a:ext uri="{FF2B5EF4-FFF2-40B4-BE49-F238E27FC236}">
                <a16:creationId xmlns:a16="http://schemas.microsoft.com/office/drawing/2014/main" id="{2C211441-336A-467F-BFBA-B475593CCB94}"/>
              </a:ext>
            </a:extLst>
          </p:cNvPr>
          <p:cNvSpPr>
            <a:spLocks noChangeShapeType="1"/>
          </p:cNvSpPr>
          <p:nvPr/>
        </p:nvSpPr>
        <p:spPr bwMode="auto">
          <a:xfrm>
            <a:off x="7284294"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63" name="Line 50">
            <a:extLst>
              <a:ext uri="{FF2B5EF4-FFF2-40B4-BE49-F238E27FC236}">
                <a16:creationId xmlns:a16="http://schemas.microsoft.com/office/drawing/2014/main" id="{7DD3EB92-14D4-4B53-A71F-BF1B7A864E8D}"/>
              </a:ext>
            </a:extLst>
          </p:cNvPr>
          <p:cNvSpPr>
            <a:spLocks noChangeShapeType="1"/>
          </p:cNvSpPr>
          <p:nvPr/>
        </p:nvSpPr>
        <p:spPr bwMode="auto">
          <a:xfrm>
            <a:off x="8018395"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64" name="Line 51">
            <a:extLst>
              <a:ext uri="{FF2B5EF4-FFF2-40B4-BE49-F238E27FC236}">
                <a16:creationId xmlns:a16="http://schemas.microsoft.com/office/drawing/2014/main" id="{96A2F4B1-B06E-45CE-8448-026DA1F52AD1}"/>
              </a:ext>
            </a:extLst>
          </p:cNvPr>
          <p:cNvSpPr>
            <a:spLocks noChangeShapeType="1"/>
          </p:cNvSpPr>
          <p:nvPr/>
        </p:nvSpPr>
        <p:spPr bwMode="auto">
          <a:xfrm>
            <a:off x="8750980"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65" name="Line 52">
            <a:extLst>
              <a:ext uri="{FF2B5EF4-FFF2-40B4-BE49-F238E27FC236}">
                <a16:creationId xmlns:a16="http://schemas.microsoft.com/office/drawing/2014/main" id="{5F5C991A-EC74-4013-9FC1-2AFEB1827AF7}"/>
              </a:ext>
            </a:extLst>
          </p:cNvPr>
          <p:cNvSpPr>
            <a:spLocks noChangeShapeType="1"/>
          </p:cNvSpPr>
          <p:nvPr/>
        </p:nvSpPr>
        <p:spPr bwMode="auto">
          <a:xfrm>
            <a:off x="9488304"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66" name="Line 53">
            <a:extLst>
              <a:ext uri="{FF2B5EF4-FFF2-40B4-BE49-F238E27FC236}">
                <a16:creationId xmlns:a16="http://schemas.microsoft.com/office/drawing/2014/main" id="{6C3F38BA-7DA8-4846-8CB7-803E49FBB18B}"/>
              </a:ext>
            </a:extLst>
          </p:cNvPr>
          <p:cNvSpPr>
            <a:spLocks noChangeShapeType="1"/>
          </p:cNvSpPr>
          <p:nvPr/>
        </p:nvSpPr>
        <p:spPr bwMode="auto">
          <a:xfrm>
            <a:off x="10220889"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67" name="Line 54">
            <a:extLst>
              <a:ext uri="{FF2B5EF4-FFF2-40B4-BE49-F238E27FC236}">
                <a16:creationId xmlns:a16="http://schemas.microsoft.com/office/drawing/2014/main" id="{6220E019-9D1D-4323-9B59-6103EABF79D7}"/>
              </a:ext>
            </a:extLst>
          </p:cNvPr>
          <p:cNvSpPr>
            <a:spLocks noChangeShapeType="1"/>
          </p:cNvSpPr>
          <p:nvPr/>
        </p:nvSpPr>
        <p:spPr bwMode="auto">
          <a:xfrm>
            <a:off x="10953475" y="5703941"/>
            <a:ext cx="0" cy="82296"/>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nvGrpSpPr>
          <p:cNvPr id="10" name="Group 9">
            <a:extLst>
              <a:ext uri="{FF2B5EF4-FFF2-40B4-BE49-F238E27FC236}">
                <a16:creationId xmlns:a16="http://schemas.microsoft.com/office/drawing/2014/main" id="{DDB51997-500B-499E-A28F-BE3F7245831B}"/>
              </a:ext>
            </a:extLst>
          </p:cNvPr>
          <p:cNvGrpSpPr/>
          <p:nvPr/>
        </p:nvGrpSpPr>
        <p:grpSpPr>
          <a:xfrm>
            <a:off x="7234505" y="5822437"/>
            <a:ext cx="3773462" cy="230832"/>
            <a:chOff x="7234505" y="5808146"/>
            <a:chExt cx="3773462" cy="230832"/>
          </a:xfrm>
        </p:grpSpPr>
        <p:sp>
          <p:nvSpPr>
            <p:cNvPr id="68" name="Rectangle 55">
              <a:extLst>
                <a:ext uri="{FF2B5EF4-FFF2-40B4-BE49-F238E27FC236}">
                  <a16:creationId xmlns:a16="http://schemas.microsoft.com/office/drawing/2014/main" id="{0FC0F6BF-FDFA-400A-9403-BEEFF845FAA2}"/>
                </a:ext>
              </a:extLst>
            </p:cNvPr>
            <p:cNvSpPr>
              <a:spLocks noChangeArrowheads="1"/>
            </p:cNvSpPr>
            <p:nvPr/>
          </p:nvSpPr>
          <p:spPr bwMode="auto">
            <a:xfrm>
              <a:off x="7234505"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69" name="Rectangle 56">
              <a:extLst>
                <a:ext uri="{FF2B5EF4-FFF2-40B4-BE49-F238E27FC236}">
                  <a16:creationId xmlns:a16="http://schemas.microsoft.com/office/drawing/2014/main" id="{9223FD7C-6777-4852-9B16-2A8D7856E46E}"/>
                </a:ext>
              </a:extLst>
            </p:cNvPr>
            <p:cNvSpPr>
              <a:spLocks noChangeArrowheads="1"/>
            </p:cNvSpPr>
            <p:nvPr/>
          </p:nvSpPr>
          <p:spPr bwMode="auto">
            <a:xfrm>
              <a:off x="7969459"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1</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0" name="Rectangle 57">
              <a:extLst>
                <a:ext uri="{FF2B5EF4-FFF2-40B4-BE49-F238E27FC236}">
                  <a16:creationId xmlns:a16="http://schemas.microsoft.com/office/drawing/2014/main" id="{88E175C1-311C-4126-9849-20F2DCABC7C0}"/>
                </a:ext>
              </a:extLst>
            </p:cNvPr>
            <p:cNvSpPr>
              <a:spLocks noChangeArrowheads="1"/>
            </p:cNvSpPr>
            <p:nvPr/>
          </p:nvSpPr>
          <p:spPr bwMode="auto">
            <a:xfrm>
              <a:off x="8695677"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2</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1" name="Rectangle 58">
              <a:extLst>
                <a:ext uri="{FF2B5EF4-FFF2-40B4-BE49-F238E27FC236}">
                  <a16:creationId xmlns:a16="http://schemas.microsoft.com/office/drawing/2014/main" id="{834868D7-0F05-4F74-9469-98673C045F11}"/>
                </a:ext>
              </a:extLst>
            </p:cNvPr>
            <p:cNvSpPr>
              <a:spLocks noChangeArrowheads="1"/>
            </p:cNvSpPr>
            <p:nvPr/>
          </p:nvSpPr>
          <p:spPr bwMode="auto">
            <a:xfrm>
              <a:off x="9435393"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3</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2" name="Rectangle 59">
              <a:extLst>
                <a:ext uri="{FF2B5EF4-FFF2-40B4-BE49-F238E27FC236}">
                  <a16:creationId xmlns:a16="http://schemas.microsoft.com/office/drawing/2014/main" id="{3A4F139D-91ED-4124-92C0-0DA04320A059}"/>
                </a:ext>
              </a:extLst>
            </p:cNvPr>
            <p:cNvSpPr>
              <a:spLocks noChangeArrowheads="1"/>
            </p:cNvSpPr>
            <p:nvPr/>
          </p:nvSpPr>
          <p:spPr bwMode="auto">
            <a:xfrm>
              <a:off x="10167979"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4</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3" name="Rectangle 60">
              <a:extLst>
                <a:ext uri="{FF2B5EF4-FFF2-40B4-BE49-F238E27FC236}">
                  <a16:creationId xmlns:a16="http://schemas.microsoft.com/office/drawing/2014/main" id="{D8A663BB-1F3A-4791-87A5-60D0BD0B5F13}"/>
                </a:ext>
              </a:extLst>
            </p:cNvPr>
            <p:cNvSpPr>
              <a:spLocks noChangeArrowheads="1"/>
            </p:cNvSpPr>
            <p:nvPr/>
          </p:nvSpPr>
          <p:spPr bwMode="auto">
            <a:xfrm>
              <a:off x="10900565" y="5808146"/>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5</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grpSp>
      <p:sp>
        <p:nvSpPr>
          <p:cNvPr id="74" name="Line 61">
            <a:extLst>
              <a:ext uri="{FF2B5EF4-FFF2-40B4-BE49-F238E27FC236}">
                <a16:creationId xmlns:a16="http://schemas.microsoft.com/office/drawing/2014/main" id="{4DC1BBBA-07C4-42DD-A1F4-C9DEB65179DB}"/>
              </a:ext>
            </a:extLst>
          </p:cNvPr>
          <p:cNvSpPr>
            <a:spLocks noChangeShapeType="1"/>
          </p:cNvSpPr>
          <p:nvPr/>
        </p:nvSpPr>
        <p:spPr bwMode="auto">
          <a:xfrm flipH="1">
            <a:off x="7202141" y="5701415"/>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75" name="Line 62">
            <a:extLst>
              <a:ext uri="{FF2B5EF4-FFF2-40B4-BE49-F238E27FC236}">
                <a16:creationId xmlns:a16="http://schemas.microsoft.com/office/drawing/2014/main" id="{CDE3EC12-D3C2-4D31-A1C7-A920729B0847}"/>
              </a:ext>
            </a:extLst>
          </p:cNvPr>
          <p:cNvSpPr>
            <a:spLocks noChangeShapeType="1"/>
          </p:cNvSpPr>
          <p:nvPr/>
        </p:nvSpPr>
        <p:spPr bwMode="auto">
          <a:xfrm flipH="1">
            <a:off x="7202141" y="4531567"/>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76" name="Line 63">
            <a:extLst>
              <a:ext uri="{FF2B5EF4-FFF2-40B4-BE49-F238E27FC236}">
                <a16:creationId xmlns:a16="http://schemas.microsoft.com/office/drawing/2014/main" id="{A15ADD57-31A7-48F7-9EEC-3278F5511EA9}"/>
              </a:ext>
            </a:extLst>
          </p:cNvPr>
          <p:cNvSpPr>
            <a:spLocks noChangeShapeType="1"/>
          </p:cNvSpPr>
          <p:nvPr/>
        </p:nvSpPr>
        <p:spPr bwMode="auto">
          <a:xfrm flipH="1">
            <a:off x="7202141" y="3361718"/>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77" name="Rectangle 76">
            <a:extLst>
              <a:ext uri="{FF2B5EF4-FFF2-40B4-BE49-F238E27FC236}">
                <a16:creationId xmlns:a16="http://schemas.microsoft.com/office/drawing/2014/main" id="{7FE1ECEA-502A-4FE4-AF45-9E1B133011CA}"/>
              </a:ext>
            </a:extLst>
          </p:cNvPr>
          <p:cNvSpPr>
            <a:spLocks noChangeArrowheads="1"/>
          </p:cNvSpPr>
          <p:nvPr/>
        </p:nvSpPr>
        <p:spPr bwMode="auto">
          <a:xfrm>
            <a:off x="7025908" y="5595909"/>
            <a:ext cx="107402" cy="230832"/>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8" name="Rectangle 77">
            <a:extLst>
              <a:ext uri="{FF2B5EF4-FFF2-40B4-BE49-F238E27FC236}">
                <a16:creationId xmlns:a16="http://schemas.microsoft.com/office/drawing/2014/main" id="{692E0FF8-8E1F-46DC-AF27-948EC92472FB}"/>
              </a:ext>
            </a:extLst>
          </p:cNvPr>
          <p:cNvSpPr>
            <a:spLocks noChangeArrowheads="1"/>
          </p:cNvSpPr>
          <p:nvPr/>
        </p:nvSpPr>
        <p:spPr bwMode="auto">
          <a:xfrm>
            <a:off x="6918507" y="4424665"/>
            <a:ext cx="214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10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79" name="Rectangle 78">
            <a:extLst>
              <a:ext uri="{FF2B5EF4-FFF2-40B4-BE49-F238E27FC236}">
                <a16:creationId xmlns:a16="http://schemas.microsoft.com/office/drawing/2014/main" id="{9A359CB5-5056-4A7F-86E9-C10DCF414FC1}"/>
              </a:ext>
            </a:extLst>
          </p:cNvPr>
          <p:cNvSpPr>
            <a:spLocks noChangeArrowheads="1"/>
          </p:cNvSpPr>
          <p:nvPr/>
        </p:nvSpPr>
        <p:spPr bwMode="auto">
          <a:xfrm>
            <a:off x="6918507" y="3253422"/>
            <a:ext cx="214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20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80" name="Freeform 70">
            <a:extLst>
              <a:ext uri="{FF2B5EF4-FFF2-40B4-BE49-F238E27FC236}">
                <a16:creationId xmlns:a16="http://schemas.microsoft.com/office/drawing/2014/main" id="{14B1D11E-FF0E-4BEF-9E90-F402133D7371}"/>
              </a:ext>
            </a:extLst>
          </p:cNvPr>
          <p:cNvSpPr>
            <a:spLocks/>
          </p:cNvSpPr>
          <p:nvPr/>
        </p:nvSpPr>
        <p:spPr bwMode="auto">
          <a:xfrm>
            <a:off x="7284293" y="2188587"/>
            <a:ext cx="4151376" cy="3512828"/>
          </a:xfrm>
          <a:custGeom>
            <a:avLst/>
            <a:gdLst>
              <a:gd name="T0" fmla="*/ 0 w 2643"/>
              <a:gd name="T1" fmla="*/ 0 h 2252"/>
              <a:gd name="T2" fmla="*/ 0 w 2643"/>
              <a:gd name="T3" fmla="*/ 2252 h 2252"/>
              <a:gd name="T4" fmla="*/ 2643 w 2643"/>
              <a:gd name="T5" fmla="*/ 2252 h 2252"/>
            </a:gdLst>
            <a:ahLst/>
            <a:cxnLst>
              <a:cxn ang="0">
                <a:pos x="T0" y="T1"/>
              </a:cxn>
              <a:cxn ang="0">
                <a:pos x="T2" y="T3"/>
              </a:cxn>
              <a:cxn ang="0">
                <a:pos x="T4" y="T5"/>
              </a:cxn>
            </a:cxnLst>
            <a:rect l="0" t="0" r="r" b="b"/>
            <a:pathLst>
              <a:path w="2643" h="2252">
                <a:moveTo>
                  <a:pt x="0" y="0"/>
                </a:moveTo>
                <a:lnTo>
                  <a:pt x="0" y="2252"/>
                </a:lnTo>
                <a:lnTo>
                  <a:pt x="2643" y="2252"/>
                </a:lnTo>
              </a:path>
            </a:pathLst>
          </a:custGeom>
          <a:noFill/>
          <a:ln w="63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81" name="Line 64">
            <a:extLst>
              <a:ext uri="{FF2B5EF4-FFF2-40B4-BE49-F238E27FC236}">
                <a16:creationId xmlns:a16="http://schemas.microsoft.com/office/drawing/2014/main" id="{4F62385E-93B9-41C6-9FC6-6FCB0A04758B}"/>
              </a:ext>
            </a:extLst>
          </p:cNvPr>
          <p:cNvSpPr>
            <a:spLocks noChangeShapeType="1"/>
          </p:cNvSpPr>
          <p:nvPr/>
        </p:nvSpPr>
        <p:spPr bwMode="auto">
          <a:xfrm flipH="1">
            <a:off x="7202141" y="2189488"/>
            <a:ext cx="82296"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82" name="Rectangle 68">
            <a:extLst>
              <a:ext uri="{FF2B5EF4-FFF2-40B4-BE49-F238E27FC236}">
                <a16:creationId xmlns:a16="http://schemas.microsoft.com/office/drawing/2014/main" id="{A787C511-51A2-4954-A62A-36DB433E7F8A}"/>
              </a:ext>
            </a:extLst>
          </p:cNvPr>
          <p:cNvSpPr>
            <a:spLocks noChangeArrowheads="1"/>
          </p:cNvSpPr>
          <p:nvPr/>
        </p:nvSpPr>
        <p:spPr bwMode="auto">
          <a:xfrm>
            <a:off x="6918507" y="2082179"/>
            <a:ext cx="214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effectLst/>
                <a:uLnTx/>
                <a:uFillTx/>
                <a:latin typeface="Arial" pitchFamily="34" charset="0"/>
                <a:ea typeface="+mn-ea"/>
                <a:cs typeface="Arial" pitchFamily="34" charset="0"/>
              </a:rPr>
              <a:t>30</a:t>
            </a:r>
            <a:endParaRPr kumimoji="0" lang="en-US" altLang="en-US" sz="1800" b="0" i="0" u="none" strike="noStrike" kern="1200" cap="none" spc="0" normalizeH="0" baseline="0" noProof="0">
              <a:ln>
                <a:noFill/>
              </a:ln>
              <a:effectLst/>
              <a:uLnTx/>
              <a:uFillTx/>
              <a:latin typeface="Arial" pitchFamily="34" charset="0"/>
              <a:ea typeface="+mn-ea"/>
              <a:cs typeface="Arial" pitchFamily="34" charset="0"/>
            </a:endParaRPr>
          </a:p>
        </p:txBody>
      </p:sp>
      <p:sp>
        <p:nvSpPr>
          <p:cNvPr id="90" name="Title 1">
            <a:extLst>
              <a:ext uri="{FF2B5EF4-FFF2-40B4-BE49-F238E27FC236}">
                <a16:creationId xmlns:a16="http://schemas.microsoft.com/office/drawing/2014/main" id="{8FFD156D-6B4C-4F1B-A875-ACDF2175E474}"/>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800" b="1" i="0" u="none" strike="noStrike" kern="1200" cap="none" spc="0" normalizeH="0" baseline="0" noProof="0">
                <a:ln>
                  <a:noFill/>
                </a:ln>
                <a:effectLst/>
                <a:uLnTx/>
                <a:uFillTx/>
                <a:latin typeface="Arial" panose="020B0604020202020204" pitchFamily="34" charset="0"/>
                <a:ea typeface="+mj-ea"/>
                <a:cs typeface="Arial" panose="020B0604020202020204" pitchFamily="34" charset="0"/>
              </a:rPr>
              <a:t>Primary and Key Secondary Composite </a:t>
            </a:r>
            <a:br>
              <a:rPr kumimoji="0" lang="en-US" sz="3800" b="1" i="0" u="none" strike="noStrike" kern="1200" cap="none" spc="0" normalizeH="0" baseline="0" noProof="0">
                <a:ln>
                  <a:noFill/>
                </a:ln>
                <a:effectLst/>
                <a:uLnTx/>
                <a:uFillTx/>
                <a:latin typeface="Arial" panose="020B0604020202020204" pitchFamily="34" charset="0"/>
                <a:ea typeface="+mj-ea"/>
                <a:cs typeface="Arial" panose="020B0604020202020204" pitchFamily="34" charset="0"/>
              </a:rPr>
            </a:br>
            <a:r>
              <a:rPr kumimoji="0" lang="en-US" sz="3800" b="1" i="0" u="none" strike="noStrike" kern="1200" cap="none" spc="0" normalizeH="0" baseline="0" noProof="0">
                <a:ln>
                  <a:noFill/>
                </a:ln>
                <a:effectLst/>
                <a:uLnTx/>
                <a:uFillTx/>
                <a:latin typeface="Arial" panose="020B0604020202020204" pitchFamily="34" charset="0"/>
                <a:ea typeface="+mj-ea"/>
                <a:cs typeface="Arial" panose="020B0604020202020204" pitchFamily="34" charset="0"/>
              </a:rPr>
              <a:t>Endpoints</a:t>
            </a:r>
          </a:p>
        </p:txBody>
      </p:sp>
    </p:spTree>
    <p:extLst>
      <p:ext uri="{BB962C8B-B14F-4D97-AF65-F5344CB8AC3E}">
        <p14:creationId xmlns:p14="http://schemas.microsoft.com/office/powerpoint/2010/main" val="421575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object 57">
            <a:extLst>
              <a:ext uri="{FF2B5EF4-FFF2-40B4-BE49-F238E27FC236}">
                <a16:creationId xmlns:a16="http://schemas.microsoft.com/office/drawing/2014/main" id="{EA017417-BE6B-48B5-B329-580183F1D7A1}"/>
              </a:ext>
            </a:extLst>
          </p:cNvPr>
          <p:cNvSpPr txBox="1"/>
          <p:nvPr/>
        </p:nvSpPr>
        <p:spPr>
          <a:xfrm>
            <a:off x="4685982" y="3525055"/>
            <a:ext cx="2880360" cy="628377"/>
          </a:xfrm>
          <a:prstGeom prst="rect">
            <a:avLst/>
          </a:prstGeom>
        </p:spPr>
        <p:txBody>
          <a:bodyPr vert="horz" wrap="square" lIns="0" tIns="12700" rIns="0" bIns="0" rtlCol="0">
            <a:spAutoFit/>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0" sz="1400" b="1"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2</a:t>
            </a:r>
            <a:r>
              <a:rPr kumimoji="0" sz="1400" b="1" i="0" u="none" strike="noStrike" kern="1200" cap="none" spc="-30" normalizeH="0" baseline="34722" noProof="0">
                <a:ln>
                  <a:noFill/>
                </a:ln>
                <a:effectLst/>
                <a:uLnTx/>
                <a:uFillTx/>
                <a:latin typeface="Arial" panose="020B0604020202020204" pitchFamily="34" charset="0"/>
                <a:ea typeface="+mn-ea"/>
                <a:cs typeface="Arial" panose="020B0604020202020204" pitchFamily="34" charset="0"/>
              </a:rPr>
              <a:t>nd</a:t>
            </a:r>
            <a:r>
              <a:rPr kumimoji="0" sz="1400" b="1" i="0" u="none" strike="noStrike" kern="1200" cap="none" spc="30" normalizeH="0" baseline="34722" noProof="0">
                <a:ln>
                  <a:noFill/>
                </a:ln>
                <a:effectLst/>
                <a:uLnTx/>
                <a:uFillTx/>
                <a:latin typeface="Arial" panose="020B0604020202020204" pitchFamily="34" charset="0"/>
                <a:ea typeface="+mn-ea"/>
                <a:cs typeface="Arial" panose="020B0604020202020204" pitchFamily="34" charset="0"/>
              </a:rPr>
              <a:t> </a:t>
            </a:r>
            <a:r>
              <a:rPr kumimoji="0" sz="1400" b="1"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Event</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HR</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0.68</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(95% </a:t>
            </a: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CI</a:t>
            </a:r>
            <a:r>
              <a:rPr kumimoji="0" sz="1400" b="0" i="0" u="none" strike="noStrike" kern="1200" cap="none" spc="-8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0.60</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0.7</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7</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92" name="object 58">
            <a:extLst>
              <a:ext uri="{FF2B5EF4-FFF2-40B4-BE49-F238E27FC236}">
                <a16:creationId xmlns:a16="http://schemas.microsoft.com/office/drawing/2014/main" id="{F40BC27E-58D4-470E-BB76-5B9390E3B810}"/>
              </a:ext>
            </a:extLst>
          </p:cNvPr>
          <p:cNvSpPr txBox="1"/>
          <p:nvPr/>
        </p:nvSpPr>
        <p:spPr>
          <a:xfrm>
            <a:off x="4685982" y="4433061"/>
            <a:ext cx="2880360" cy="1038746"/>
          </a:xfrm>
          <a:prstGeom prst="rect">
            <a:avLst/>
          </a:prstGeom>
        </p:spPr>
        <p:txBody>
          <a:bodyPr vert="horz" wrap="square" lIns="0" tIns="12700" rIns="0" bIns="0" rtlCol="0">
            <a:spAutoFit/>
          </a:bodyPr>
          <a:lstStyle/>
          <a:p>
            <a:pPr marR="0" lvl="0" algn="ctr" defTabSz="914400" rtl="0" eaLnBrk="1" fontAlgn="auto" latinLnBrk="0" hangingPunct="1">
              <a:lnSpc>
                <a:spcPts val="1600"/>
              </a:lnSpc>
              <a:spcBef>
                <a:spcPts val="0"/>
              </a:spcBef>
              <a:spcAft>
                <a:spcPts val="0"/>
              </a:spcAft>
              <a:buClrTx/>
              <a:buSzTx/>
              <a:buFontTx/>
              <a:buNone/>
              <a:tabLst/>
              <a:defRPr/>
            </a:pP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1</a:t>
            </a:r>
            <a:r>
              <a:rPr kumimoji="0" sz="1400" b="1" i="0" u="none" strike="noStrike" kern="1200" cap="none" spc="-22" normalizeH="0" baseline="34722" noProof="0">
                <a:ln>
                  <a:noFill/>
                </a:ln>
                <a:effectLst/>
                <a:uLnTx/>
                <a:uFillTx/>
                <a:latin typeface="Arial" panose="020B0604020202020204" pitchFamily="34" charset="0"/>
                <a:ea typeface="+mn-ea"/>
                <a:cs typeface="Arial" panose="020B0604020202020204" pitchFamily="34" charset="0"/>
              </a:rPr>
              <a:t>st</a:t>
            </a:r>
            <a:r>
              <a:rPr kumimoji="0" sz="1400" b="1" i="0" u="none" strike="noStrike" kern="1200" cap="none" spc="-60" normalizeH="0" baseline="34722" noProof="0">
                <a:ln>
                  <a:noFill/>
                </a:ln>
                <a:effectLst/>
                <a:uLnTx/>
                <a:uFillTx/>
                <a:latin typeface="Arial" panose="020B0604020202020204" pitchFamily="34" charset="0"/>
                <a:ea typeface="+mn-ea"/>
                <a:cs typeface="Arial" panose="020B0604020202020204" pitchFamily="34" charset="0"/>
              </a:rPr>
              <a:t> </a:t>
            </a:r>
            <a:r>
              <a:rPr kumimoji="0" sz="1400" b="1"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Event</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HR</a:t>
            </a:r>
            <a:r>
              <a:rPr kumimoji="0" sz="1400" b="0" i="0" u="none" strike="noStrike" kern="1200" cap="none" spc="-9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25" normalizeH="0" baseline="0" noProof="0">
                <a:ln>
                  <a:noFill/>
                </a:ln>
                <a:effectLst/>
                <a:uLnTx/>
                <a:uFillTx/>
                <a:latin typeface="Arial" panose="020B0604020202020204" pitchFamily="34" charset="0"/>
                <a:ea typeface="+mn-ea"/>
                <a:cs typeface="Arial" panose="020B0604020202020204" pitchFamily="34" charset="0"/>
              </a:rPr>
              <a:t>0.75</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508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(95% </a:t>
            </a: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CI</a:t>
            </a:r>
            <a:r>
              <a:rPr kumimoji="0" sz="1400" b="0" i="0" u="none" strike="noStrike" kern="1200" cap="none" spc="-7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30" normalizeH="0" baseline="0" noProof="0">
                <a:ln>
                  <a:noFill/>
                </a:ln>
                <a:effectLst/>
                <a:uLnTx/>
                <a:uFillTx/>
                <a:latin typeface="Arial" panose="020B0604020202020204" pitchFamily="34" charset="0"/>
                <a:ea typeface="+mn-ea"/>
                <a:cs typeface="Arial" panose="020B0604020202020204" pitchFamily="34" charset="0"/>
              </a:rPr>
              <a:t>0.68</a:t>
            </a:r>
            <a:r>
              <a:rPr kumimoji="0" lang="en-US" sz="1400" b="0" i="0" u="none" strike="noStrike" kern="1200" cap="none" spc="-30"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30" normalizeH="0" baseline="0" noProof="0">
                <a:ln>
                  <a:noFill/>
                </a:ln>
                <a:effectLst/>
                <a:uLnTx/>
                <a:uFillTx/>
                <a:latin typeface="Arial" panose="020B0604020202020204" pitchFamily="34" charset="0"/>
                <a:ea typeface="+mn-ea"/>
                <a:cs typeface="Arial" panose="020B0604020202020204" pitchFamily="34" charset="0"/>
              </a:rPr>
              <a:t>0.83)</a:t>
            </a:r>
            <a:endParaRPr kumimoji="0" lang="en-US" sz="1400" b="0" i="0" u="none" strike="noStrike" kern="1200" cap="none" spc="-30" normalizeH="0" baseline="0" noProof="0">
              <a:ln>
                <a:noFill/>
              </a:ln>
              <a:effectLst/>
              <a:uLnTx/>
              <a:uFillTx/>
              <a:latin typeface="Arial" panose="020B0604020202020204" pitchFamily="34" charset="0"/>
              <a:ea typeface="+mn-ea"/>
              <a:cs typeface="Arial" panose="020B0604020202020204" pitchFamily="34" charset="0"/>
            </a:endParaRPr>
          </a:p>
          <a:p>
            <a:pPr marR="5080" lvl="0" algn="ctr" defTabSz="914400" rtl="0" eaLnBrk="1" fontAlgn="auto" latinLnBrk="0" hangingPunct="1">
              <a:lnSpc>
                <a:spcPts val="1600"/>
              </a:lnSpc>
              <a:spcBef>
                <a:spcPts val="0"/>
              </a:spcBef>
              <a:spcAft>
                <a:spcPts val="0"/>
              </a:spcAft>
              <a:buClrTx/>
              <a:buSzTx/>
              <a:buFontTx/>
              <a:buNone/>
              <a:tabLst/>
              <a:defRPr/>
            </a:pPr>
            <a:r>
              <a:rPr kumimoji="0" lang="en-US"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P=</a:t>
            </a:r>
            <a:r>
              <a:rPr kumimoji="0" lang="en-US" altLang="en-US" sz="1400" b="0" i="0" u="none" strike="noStrike" kern="1200" cap="none" spc="0" normalizeH="0" baseline="0" noProof="0">
                <a:ln>
                  <a:noFill/>
                </a:ln>
                <a:effectLst/>
                <a:uLnTx/>
                <a:uFillTx/>
                <a:latin typeface="Arial" pitchFamily="34" charset="0"/>
                <a:ea typeface="+mn-ea"/>
                <a:cs typeface="Arial" pitchFamily="34" charset="0"/>
              </a:rPr>
              <a:t>0.00000002</a:t>
            </a:r>
            <a:endPar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12700" marR="5080" lvl="0" indent="0" algn="ctr" defTabSz="914400" rtl="0" eaLnBrk="1" fontAlgn="auto" latinLnBrk="0" hangingPunct="1">
              <a:lnSpc>
                <a:spcPts val="16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93" name="object 59">
            <a:extLst>
              <a:ext uri="{FF2B5EF4-FFF2-40B4-BE49-F238E27FC236}">
                <a16:creationId xmlns:a16="http://schemas.microsoft.com/office/drawing/2014/main" id="{7E3D39F5-2917-4911-8EDA-971275C04CD2}"/>
              </a:ext>
            </a:extLst>
          </p:cNvPr>
          <p:cNvSpPr txBox="1"/>
          <p:nvPr/>
        </p:nvSpPr>
        <p:spPr>
          <a:xfrm>
            <a:off x="4685982" y="2102275"/>
            <a:ext cx="2880360" cy="628377"/>
          </a:xfrm>
          <a:prstGeom prst="rect">
            <a:avLst/>
          </a:prstGeom>
        </p:spPr>
        <p:txBody>
          <a:bodyPr vert="horz" wrap="square" lIns="0" tIns="12700" rIns="0" bIns="0" rtlCol="0">
            <a:spAutoFit/>
          </a:bodyPr>
          <a:lstStyle/>
          <a:p>
            <a:pPr marR="0" lvl="0" algn="ctr" defTabSz="914400" rtl="0" eaLnBrk="1" fontAlgn="auto" latinLnBrk="0" hangingPunct="1">
              <a:lnSpc>
                <a:spcPts val="1600"/>
              </a:lnSpc>
              <a:spcBef>
                <a:spcPts val="0"/>
              </a:spcBef>
              <a:spcAft>
                <a:spcPts val="0"/>
              </a:spcAft>
              <a:buClrTx/>
              <a:buSzTx/>
              <a:buFontTx/>
              <a:buNone/>
              <a:tabLst/>
              <a:defRPr/>
            </a:pP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4</a:t>
            </a:r>
            <a:r>
              <a:rPr kumimoji="0" lang="en-US" sz="1400" b="1"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th</a:t>
            </a:r>
            <a:r>
              <a:rPr lang="en-US" sz="1400" b="1">
                <a:latin typeface="Arial" panose="020B0604020202020204" pitchFamily="34" charset="0"/>
                <a:cs typeface="Arial" panose="020B0604020202020204" pitchFamily="34" charset="0"/>
              </a:rPr>
              <a:t>+</a:t>
            </a:r>
            <a:r>
              <a:rPr kumimoji="0" sz="1400" b="1"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 </a:t>
            </a:r>
            <a:r>
              <a:rPr kumimoji="0" sz="1400" b="1" i="0" u="none" strike="noStrike" kern="1200" cap="none" spc="-25" normalizeH="0" baseline="0" noProof="0">
                <a:ln>
                  <a:noFill/>
                </a:ln>
                <a:effectLst/>
                <a:uLnTx/>
                <a:uFillTx/>
                <a:latin typeface="Arial" panose="020B0604020202020204" pitchFamily="34" charset="0"/>
                <a:ea typeface="+mn-ea"/>
                <a:cs typeface="Arial" panose="020B0604020202020204" pitchFamily="34" charset="0"/>
              </a:rPr>
              <a:t>Events</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RR</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46</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(95% </a:t>
            </a: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CI</a:t>
            </a:r>
            <a:r>
              <a:rPr kumimoji="0" sz="1400" b="0" i="0" u="none" strike="noStrike" kern="1200" cap="none" spc="-9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0.3</a:t>
            </a:r>
            <a:r>
              <a:rPr kumimoji="0" lang="en-US"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6</a:t>
            </a:r>
            <a:r>
              <a:rPr lang="en-US" sz="1400" spc="-10">
                <a:latin typeface="Arial" panose="020B0604020202020204" pitchFamily="34" charset="0"/>
                <a:cs typeface="Arial" panose="020B0604020202020204" pitchFamily="34" charset="0"/>
              </a:rPr>
              <a:t>, </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0.</a:t>
            </a:r>
            <a:r>
              <a:rPr kumimoji="0" lang="en-US"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6</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0)</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94" name="object 59">
            <a:extLst>
              <a:ext uri="{FF2B5EF4-FFF2-40B4-BE49-F238E27FC236}">
                <a16:creationId xmlns:a16="http://schemas.microsoft.com/office/drawing/2014/main" id="{392D16D6-9B67-487B-B90C-2687A4B98F45}"/>
              </a:ext>
            </a:extLst>
          </p:cNvPr>
          <p:cNvSpPr txBox="1"/>
          <p:nvPr/>
        </p:nvSpPr>
        <p:spPr>
          <a:xfrm>
            <a:off x="4685982" y="2810303"/>
            <a:ext cx="2880360" cy="628377"/>
          </a:xfrm>
          <a:prstGeom prst="rect">
            <a:avLst/>
          </a:prstGeom>
        </p:spPr>
        <p:txBody>
          <a:bodyPr vert="horz" wrap="square" lIns="0" tIns="12700" rIns="0" bIns="0" rtlCol="0">
            <a:spAutoFit/>
          </a:bodyPr>
          <a:lstStyle/>
          <a:p>
            <a:pPr marR="0" lvl="0" algn="ctr" defTabSz="914400" rtl="0" eaLnBrk="1" fontAlgn="auto" latinLnBrk="0" hangingPunct="1">
              <a:lnSpc>
                <a:spcPts val="1600"/>
              </a:lnSpc>
              <a:spcBef>
                <a:spcPts val="0"/>
              </a:spcBef>
              <a:spcAft>
                <a:spcPts val="0"/>
              </a:spcAft>
              <a:buClrTx/>
              <a:buSzTx/>
              <a:buFontTx/>
              <a:buNone/>
              <a:tabLst/>
              <a:defRPr/>
            </a:pP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3</a:t>
            </a:r>
            <a:r>
              <a:rPr kumimoji="0" sz="1400" b="1" i="0" u="none" strike="noStrike" kern="1200" cap="none" spc="-22" normalizeH="0" baseline="34722" noProof="0">
                <a:ln>
                  <a:noFill/>
                </a:ln>
                <a:effectLst/>
                <a:uLnTx/>
                <a:uFillTx/>
                <a:latin typeface="Arial" panose="020B0604020202020204" pitchFamily="34" charset="0"/>
                <a:ea typeface="+mn-ea"/>
                <a:cs typeface="Arial" panose="020B0604020202020204" pitchFamily="34" charset="0"/>
              </a:rPr>
              <a:t>rd</a:t>
            </a:r>
            <a:r>
              <a:rPr kumimoji="0" sz="1400" b="1" i="0" u="none" strike="noStrike" kern="1200" cap="none" spc="67" normalizeH="0" baseline="34722" noProof="0">
                <a:ln>
                  <a:noFill/>
                </a:ln>
                <a:effectLst/>
                <a:uLnTx/>
                <a:uFillTx/>
                <a:latin typeface="Arial" panose="020B0604020202020204" pitchFamily="34" charset="0"/>
                <a:ea typeface="+mn-ea"/>
                <a:cs typeface="Arial" panose="020B0604020202020204" pitchFamily="34" charset="0"/>
              </a:rPr>
              <a:t> </a:t>
            </a:r>
            <a:r>
              <a:rPr kumimoji="0" sz="1400" b="1" i="0" u="none" strike="noStrike" kern="1200" cap="none" spc="-25" normalizeH="0" baseline="0" noProof="0">
                <a:ln>
                  <a:noFill/>
                </a:ln>
                <a:effectLst/>
                <a:uLnTx/>
                <a:uFillTx/>
                <a:latin typeface="Arial" panose="020B0604020202020204" pitchFamily="34" charset="0"/>
                <a:ea typeface="+mn-ea"/>
                <a:cs typeface="Arial" panose="020B0604020202020204" pitchFamily="34" charset="0"/>
              </a:rPr>
              <a:t>Event</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HR</a:t>
            </a: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70</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0" lvl="0" algn="ctr" defTabSz="914400" rtl="0" eaLnBrk="1" fontAlgn="auto" latinLnBrk="0" hangingPunct="1">
              <a:lnSpc>
                <a:spcPts val="1600"/>
              </a:lnSpc>
              <a:spcBef>
                <a:spcPts val="0"/>
              </a:spcBef>
              <a:spcAft>
                <a:spcPts val="0"/>
              </a:spcAft>
              <a:buClrTx/>
              <a:buSzTx/>
              <a:buFontTx/>
              <a:buNone/>
              <a:tabLst/>
              <a:defRPr/>
            </a:pPr>
            <a:r>
              <a:rPr kumimoji="0" sz="1400" b="0"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(95% </a:t>
            </a:r>
            <a:r>
              <a:rPr kumimoji="0" sz="1400" b="0"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CI</a:t>
            </a:r>
            <a:r>
              <a:rPr kumimoji="0" sz="1400" b="0" i="0" u="none" strike="noStrike" kern="1200" cap="none" spc="-8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0.59</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 </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0.8</a:t>
            </a:r>
            <a:r>
              <a:rPr kumimoji="0" lang="en-US"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3</a:t>
            </a:r>
            <a:r>
              <a:rPr kumimoji="0" sz="1400" b="0"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nvGrpSpPr>
          <p:cNvPr id="96" name="Group 95">
            <a:extLst>
              <a:ext uri="{FF2B5EF4-FFF2-40B4-BE49-F238E27FC236}">
                <a16:creationId xmlns:a16="http://schemas.microsoft.com/office/drawing/2014/main" id="{8451D007-F2BC-4E0B-8E61-97795DDBDC50}"/>
              </a:ext>
            </a:extLst>
          </p:cNvPr>
          <p:cNvGrpSpPr/>
          <p:nvPr/>
        </p:nvGrpSpPr>
        <p:grpSpPr>
          <a:xfrm>
            <a:off x="5756546" y="6120573"/>
            <a:ext cx="2958159" cy="307777"/>
            <a:chOff x="4899982" y="6169071"/>
            <a:chExt cx="2958159" cy="307777"/>
          </a:xfrm>
        </p:grpSpPr>
        <p:sp>
          <p:nvSpPr>
            <p:cNvPr id="98" name="object 15">
              <a:extLst>
                <a:ext uri="{FF2B5EF4-FFF2-40B4-BE49-F238E27FC236}">
                  <a16:creationId xmlns:a16="http://schemas.microsoft.com/office/drawing/2014/main" id="{1CCC52B9-6A7A-4B35-A95B-298E5E2E6CF0}"/>
                </a:ext>
              </a:extLst>
            </p:cNvPr>
            <p:cNvSpPr txBox="1"/>
            <p:nvPr/>
          </p:nvSpPr>
          <p:spPr>
            <a:xfrm>
              <a:off x="6614607" y="6169071"/>
              <a:ext cx="490357" cy="307777"/>
            </a:xfrm>
            <a:prstGeom prst="rect">
              <a:avLst/>
            </a:prstGeom>
          </p:spPr>
          <p:txBody>
            <a:bodyPr vert="horz" wrap="square" lIns="0" tIns="0" rIns="0" bIns="91440" rtlCol="0" anchor="ctr" anchorCtr="0">
              <a:spAutoFit/>
            </a:bodyPr>
            <a:lstStyle>
              <a:defPPr>
                <a:defRPr lang="en-US"/>
              </a:defPPr>
              <a:lvl1pPr marL="12700">
                <a:lnSpc>
                  <a:spcPct val="100000"/>
                </a:lnSpc>
                <a:spcBef>
                  <a:spcPts val="100"/>
                </a:spcBef>
                <a:defRPr sz="2800" spc="-60" baseline="-19841">
                  <a:solidFill>
                    <a:srgbClr val="231F20"/>
                  </a:solidFill>
                  <a:latin typeface="Arial" panose="020B0604020202020204" pitchFamily="34" charset="0"/>
                  <a:cs typeface="Arial" panose="020B0604020202020204" pitchFamily="34" charset="0"/>
                </a:defRPr>
              </a:lvl1pPr>
            </a:lstStyle>
            <a:p>
              <a:pPr marL="0" marR="0" lvl="0" algn="l"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60" normalizeH="0" baseline="0" noProof="0">
                  <a:ln>
                    <a:noFill/>
                  </a:ln>
                  <a:solidFill>
                    <a:schemeClr val="tx1"/>
                  </a:solidFill>
                  <a:effectLst/>
                  <a:uLnTx/>
                  <a:uFillTx/>
                  <a:latin typeface="Arial" panose="020B0604020202020204" pitchFamily="34" charset="0"/>
                  <a:ea typeface="+mn-ea"/>
                  <a:cs typeface="Arial" panose="020B0604020202020204" pitchFamily="34" charset="0"/>
                </a:rPr>
                <a:t>3</a:t>
              </a:r>
              <a:r>
                <a:rPr kumimoji="0" sz="1400" b="0" i="0" u="none" strike="noStrike" kern="1200" cap="none" spc="-60" normalizeH="0" baseline="30000" noProof="0">
                  <a:ln>
                    <a:noFill/>
                  </a:ln>
                  <a:solidFill>
                    <a:schemeClr val="tx1"/>
                  </a:solidFill>
                  <a:effectLst/>
                  <a:uLnTx/>
                  <a:uFillTx/>
                  <a:latin typeface="Arial" panose="020B0604020202020204" pitchFamily="34" charset="0"/>
                  <a:ea typeface="+mn-ea"/>
                  <a:cs typeface="Arial" panose="020B0604020202020204" pitchFamily="34" charset="0"/>
                </a:rPr>
                <a:t>rd</a:t>
              </a:r>
            </a:p>
          </p:txBody>
        </p:sp>
        <p:sp>
          <p:nvSpPr>
            <p:cNvPr id="100" name="object 16">
              <a:extLst>
                <a:ext uri="{FF2B5EF4-FFF2-40B4-BE49-F238E27FC236}">
                  <a16:creationId xmlns:a16="http://schemas.microsoft.com/office/drawing/2014/main" id="{30842060-14A0-472A-8B04-B6AF0A06305B}"/>
                </a:ext>
              </a:extLst>
            </p:cNvPr>
            <p:cNvSpPr txBox="1"/>
            <p:nvPr/>
          </p:nvSpPr>
          <p:spPr>
            <a:xfrm>
              <a:off x="5165070" y="6169071"/>
              <a:ext cx="432505" cy="307777"/>
            </a:xfrm>
            <a:prstGeom prst="rect">
              <a:avLst/>
            </a:prstGeom>
          </p:spPr>
          <p:txBody>
            <a:bodyPr vert="horz" wrap="square" lIns="0" tIns="0" rIns="0" bIns="91440" rtlCol="0" anchor="ctr" anchorCtr="0">
              <a:spAutoFit/>
            </a:bodyPr>
            <a:lstStyle/>
            <a:p>
              <a:pPr marR="0" lvl="0" algn="l"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60" normalizeH="0" baseline="0" noProof="0">
                  <a:ln>
                    <a:noFill/>
                  </a:ln>
                  <a:effectLst/>
                  <a:uLnTx/>
                  <a:uFillTx/>
                  <a:latin typeface="Arial" panose="020B0604020202020204" pitchFamily="34" charset="0"/>
                  <a:ea typeface="+mn-ea"/>
                  <a:cs typeface="Arial" panose="020B0604020202020204" pitchFamily="34" charset="0"/>
                </a:rPr>
                <a:t>1</a:t>
              </a:r>
              <a:r>
                <a:rPr kumimoji="0" sz="1400" b="0" i="0" u="none" strike="noStrike" kern="1200" cap="none" spc="-5" normalizeH="0" baseline="30000" noProof="0">
                  <a:ln>
                    <a:noFill/>
                  </a:ln>
                  <a:effectLst/>
                  <a:uLnTx/>
                  <a:uFillTx/>
                  <a:latin typeface="Arial" panose="020B0604020202020204" pitchFamily="34" charset="0"/>
                  <a:ea typeface="+mn-ea"/>
                  <a:cs typeface="Arial" panose="020B0604020202020204" pitchFamily="34" charset="0"/>
                </a:rPr>
                <a:t>s</a:t>
              </a:r>
              <a:r>
                <a:rPr kumimoji="0" sz="1400" b="0"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t</a:t>
              </a:r>
            </a:p>
          </p:txBody>
        </p:sp>
        <p:sp>
          <p:nvSpPr>
            <p:cNvPr id="102" name="object 17">
              <a:extLst>
                <a:ext uri="{FF2B5EF4-FFF2-40B4-BE49-F238E27FC236}">
                  <a16:creationId xmlns:a16="http://schemas.microsoft.com/office/drawing/2014/main" id="{9E8D56EC-BEB6-455F-84DD-09DA3CC855FA}"/>
                </a:ext>
              </a:extLst>
            </p:cNvPr>
            <p:cNvSpPr txBox="1"/>
            <p:nvPr/>
          </p:nvSpPr>
          <p:spPr>
            <a:xfrm>
              <a:off x="5892259" y="6169071"/>
              <a:ext cx="495866" cy="307777"/>
            </a:xfrm>
            <a:prstGeom prst="rect">
              <a:avLst/>
            </a:prstGeom>
          </p:spPr>
          <p:txBody>
            <a:bodyPr vert="horz" wrap="square" lIns="0" tIns="0" rIns="0" bIns="91440" rtlCol="0" anchor="ctr" anchorCtr="0">
              <a:spAutoFit/>
            </a:bodyPr>
            <a:lstStyle>
              <a:defPPr>
                <a:defRPr lang="en-US"/>
              </a:defPPr>
              <a:lvl1pPr marL="12700">
                <a:lnSpc>
                  <a:spcPct val="100000"/>
                </a:lnSpc>
                <a:spcBef>
                  <a:spcPts val="100"/>
                </a:spcBef>
                <a:defRPr sz="2800" spc="-60" baseline="-19841">
                  <a:solidFill>
                    <a:srgbClr val="231F20"/>
                  </a:solidFill>
                  <a:latin typeface="Arial" panose="020B0604020202020204" pitchFamily="34" charset="0"/>
                  <a:cs typeface="Arial" panose="020B0604020202020204" pitchFamily="34" charset="0"/>
                </a:defRPr>
              </a:lvl1pPr>
            </a:lstStyle>
            <a:p>
              <a:pPr marL="0" marR="0" lvl="0" algn="l"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60" normalizeH="0" baseline="0" noProof="0">
                  <a:ln>
                    <a:noFill/>
                  </a:ln>
                  <a:solidFill>
                    <a:schemeClr val="tx1"/>
                  </a:solidFill>
                  <a:effectLst/>
                  <a:uLnTx/>
                  <a:uFillTx/>
                  <a:latin typeface="Arial" panose="020B0604020202020204" pitchFamily="34" charset="0"/>
                  <a:ea typeface="+mn-ea"/>
                  <a:cs typeface="Arial" panose="020B0604020202020204" pitchFamily="34" charset="0"/>
                </a:rPr>
                <a:t>2</a:t>
              </a:r>
              <a:r>
                <a:rPr kumimoji="0" sz="1400" b="0" i="0" u="none" strike="noStrike" kern="1200" cap="none" spc="-60" normalizeH="0" baseline="30000" noProof="0">
                  <a:ln>
                    <a:noFill/>
                  </a:ln>
                  <a:solidFill>
                    <a:schemeClr val="tx1"/>
                  </a:solidFill>
                  <a:effectLst/>
                  <a:uLnTx/>
                  <a:uFillTx/>
                  <a:latin typeface="Arial" panose="020B0604020202020204" pitchFamily="34" charset="0"/>
                  <a:ea typeface="+mn-ea"/>
                  <a:cs typeface="Arial" panose="020B0604020202020204" pitchFamily="34" charset="0"/>
                </a:rPr>
                <a:t>nd</a:t>
              </a:r>
            </a:p>
          </p:txBody>
        </p:sp>
        <p:sp>
          <p:nvSpPr>
            <p:cNvPr id="104" name="object 18">
              <a:extLst>
                <a:ext uri="{FF2B5EF4-FFF2-40B4-BE49-F238E27FC236}">
                  <a16:creationId xmlns:a16="http://schemas.microsoft.com/office/drawing/2014/main" id="{E04F50C1-2783-4C65-ABFB-813F517B2023}"/>
                </a:ext>
              </a:extLst>
            </p:cNvPr>
            <p:cNvSpPr/>
            <p:nvPr/>
          </p:nvSpPr>
          <p:spPr>
            <a:xfrm>
              <a:off x="4899982" y="6173275"/>
              <a:ext cx="210312" cy="214224"/>
            </a:xfrm>
            <a:custGeom>
              <a:avLst/>
              <a:gdLst/>
              <a:ahLst/>
              <a:cxnLst/>
              <a:rect l="l" t="t" r="r" b="b"/>
              <a:pathLst>
                <a:path w="123825" h="123825">
                  <a:moveTo>
                    <a:pt x="123825" y="123825"/>
                  </a:moveTo>
                  <a:lnTo>
                    <a:pt x="0" y="123825"/>
                  </a:lnTo>
                  <a:lnTo>
                    <a:pt x="0" y="0"/>
                  </a:lnTo>
                  <a:lnTo>
                    <a:pt x="123825" y="0"/>
                  </a:lnTo>
                  <a:lnTo>
                    <a:pt x="123825" y="123825"/>
                  </a:lnTo>
                  <a:close/>
                </a:path>
              </a:pathLst>
            </a:custGeom>
            <a:solidFill>
              <a:srgbClr val="9CBB5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05" name="object 19">
              <a:extLst>
                <a:ext uri="{FF2B5EF4-FFF2-40B4-BE49-F238E27FC236}">
                  <a16:creationId xmlns:a16="http://schemas.microsoft.com/office/drawing/2014/main" id="{255D9FCA-5CB6-4C58-ABB5-4E899479BFA1}"/>
                </a:ext>
              </a:extLst>
            </p:cNvPr>
            <p:cNvSpPr/>
            <p:nvPr/>
          </p:nvSpPr>
          <p:spPr>
            <a:xfrm>
              <a:off x="5625200" y="6173275"/>
              <a:ext cx="210312" cy="214224"/>
            </a:xfrm>
            <a:custGeom>
              <a:avLst/>
              <a:gdLst/>
              <a:ahLst/>
              <a:cxnLst/>
              <a:rect l="l" t="t" r="r" b="b"/>
              <a:pathLst>
                <a:path w="133350" h="123825">
                  <a:moveTo>
                    <a:pt x="133350" y="123825"/>
                  </a:moveTo>
                  <a:lnTo>
                    <a:pt x="0" y="123825"/>
                  </a:lnTo>
                  <a:lnTo>
                    <a:pt x="0" y="0"/>
                  </a:lnTo>
                  <a:lnTo>
                    <a:pt x="133350" y="0"/>
                  </a:lnTo>
                  <a:lnTo>
                    <a:pt x="133350" y="123825"/>
                  </a:lnTo>
                  <a:close/>
                </a:path>
              </a:pathLst>
            </a:custGeom>
            <a:solidFill>
              <a:srgbClr val="F8974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06" name="object 20">
              <a:extLst>
                <a:ext uri="{FF2B5EF4-FFF2-40B4-BE49-F238E27FC236}">
                  <a16:creationId xmlns:a16="http://schemas.microsoft.com/office/drawing/2014/main" id="{7D16137B-3505-464F-801C-D8324DBE0FCE}"/>
                </a:ext>
              </a:extLst>
            </p:cNvPr>
            <p:cNvSpPr/>
            <p:nvPr/>
          </p:nvSpPr>
          <p:spPr>
            <a:xfrm>
              <a:off x="6350418" y="6173275"/>
              <a:ext cx="210312" cy="214224"/>
            </a:xfrm>
            <a:custGeom>
              <a:avLst/>
              <a:gdLst/>
              <a:ahLst/>
              <a:cxnLst/>
              <a:rect l="l" t="t" r="r" b="b"/>
              <a:pathLst>
                <a:path w="123825" h="123825">
                  <a:moveTo>
                    <a:pt x="123825" y="123825"/>
                  </a:moveTo>
                  <a:lnTo>
                    <a:pt x="0" y="123825"/>
                  </a:lnTo>
                  <a:lnTo>
                    <a:pt x="0" y="0"/>
                  </a:lnTo>
                  <a:lnTo>
                    <a:pt x="123825" y="0"/>
                  </a:lnTo>
                  <a:lnTo>
                    <a:pt x="123825" y="123825"/>
                  </a:lnTo>
                  <a:close/>
                </a:path>
              </a:pathLst>
            </a:custGeom>
            <a:solidFill>
              <a:srgbClr val="F89748">
                <a:alpha val="54998"/>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07" name="object 21">
              <a:extLst>
                <a:ext uri="{FF2B5EF4-FFF2-40B4-BE49-F238E27FC236}">
                  <a16:creationId xmlns:a16="http://schemas.microsoft.com/office/drawing/2014/main" id="{3BBE652F-D4F9-49E6-B849-838C135F8BE8}"/>
                </a:ext>
              </a:extLst>
            </p:cNvPr>
            <p:cNvSpPr txBox="1"/>
            <p:nvPr/>
          </p:nvSpPr>
          <p:spPr>
            <a:xfrm>
              <a:off x="7342990" y="6169071"/>
              <a:ext cx="515151" cy="307777"/>
            </a:xfrm>
            <a:prstGeom prst="rect">
              <a:avLst/>
            </a:prstGeom>
          </p:spPr>
          <p:txBody>
            <a:bodyPr vert="horz" wrap="square" lIns="0" tIns="0" rIns="0" bIns="91440" rtlCol="0" anchor="ctr" anchorCtr="0">
              <a:spAutoFit/>
            </a:bodyPr>
            <a:lstStyle>
              <a:defPPr>
                <a:defRPr lang="en-US"/>
              </a:defPPr>
              <a:lvl1pPr marL="12700">
                <a:lnSpc>
                  <a:spcPct val="100000"/>
                </a:lnSpc>
                <a:spcBef>
                  <a:spcPts val="100"/>
                </a:spcBef>
                <a:defRPr sz="2800" spc="-60" baseline="-19841">
                  <a:solidFill>
                    <a:srgbClr val="231F20"/>
                  </a:solidFill>
                  <a:latin typeface="Arial" panose="020B0604020202020204" pitchFamily="34" charset="0"/>
                  <a:cs typeface="Arial" panose="020B0604020202020204" pitchFamily="34" charset="0"/>
                </a:defRPr>
              </a:lvl1pPr>
            </a:lstStyle>
            <a:p>
              <a:pPr marL="0" marR="0" lvl="0" algn="l"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60" normalizeH="0" baseline="0" noProof="0">
                  <a:ln>
                    <a:noFill/>
                  </a:ln>
                  <a:solidFill>
                    <a:schemeClr val="tx1"/>
                  </a:solidFill>
                  <a:effectLst/>
                  <a:uLnTx/>
                  <a:uFillTx/>
                  <a:latin typeface="Arial" panose="020B0604020202020204" pitchFamily="34" charset="0"/>
                  <a:ea typeface="+mn-ea"/>
                  <a:cs typeface="Arial" panose="020B0604020202020204" pitchFamily="34" charset="0"/>
                </a:rPr>
                <a:t>4</a:t>
              </a:r>
              <a:r>
                <a:rPr kumimoji="0" lang="en-US" sz="1400" b="0" i="0" u="none" strike="noStrike" kern="1200" cap="none" spc="-60" normalizeH="0" baseline="30000" noProof="0">
                  <a:ln>
                    <a:noFill/>
                  </a:ln>
                  <a:solidFill>
                    <a:schemeClr val="tx1"/>
                  </a:solidFill>
                  <a:effectLst/>
                  <a:uLnTx/>
                  <a:uFillTx/>
                  <a:latin typeface="Arial" panose="020B0604020202020204" pitchFamily="34" charset="0"/>
                  <a:ea typeface="+mn-ea"/>
                  <a:cs typeface="Arial" panose="020B0604020202020204" pitchFamily="34" charset="0"/>
                </a:rPr>
                <a:t>th</a:t>
              </a:r>
              <a:r>
                <a:rPr kumimoji="0" lang="en-US" sz="1400" b="0" i="0" u="none" strike="noStrike" kern="1200" cap="none" spc="-60" normalizeH="0" baseline="0" noProof="0">
                  <a:ln>
                    <a:noFill/>
                  </a:ln>
                  <a:solidFill>
                    <a:schemeClr val="tx1"/>
                  </a:solidFill>
                  <a:effectLst/>
                  <a:uLnTx/>
                  <a:uFillTx/>
                  <a:latin typeface="Arial" panose="020B0604020202020204" pitchFamily="34" charset="0"/>
                  <a:ea typeface="+mn-ea"/>
                  <a:cs typeface="Arial" panose="020B0604020202020204" pitchFamily="34" charset="0"/>
                </a:rPr>
                <a:t>+</a:t>
              </a:r>
              <a:endParaRPr kumimoji="0" sz="1400" b="0" i="0" u="none" strike="noStrike" kern="1200" cap="none" spc="-6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8" name="object 22">
              <a:extLst>
                <a:ext uri="{FF2B5EF4-FFF2-40B4-BE49-F238E27FC236}">
                  <a16:creationId xmlns:a16="http://schemas.microsoft.com/office/drawing/2014/main" id="{021781F9-4D6F-4959-8695-DF42B36CDEFF}"/>
                </a:ext>
              </a:extLst>
            </p:cNvPr>
            <p:cNvSpPr/>
            <p:nvPr/>
          </p:nvSpPr>
          <p:spPr>
            <a:xfrm>
              <a:off x="7075636" y="6173275"/>
              <a:ext cx="210312" cy="214224"/>
            </a:xfrm>
            <a:custGeom>
              <a:avLst/>
              <a:gdLst/>
              <a:ahLst/>
              <a:cxnLst/>
              <a:rect l="l" t="t" r="r" b="b"/>
              <a:pathLst>
                <a:path w="123825" h="123825">
                  <a:moveTo>
                    <a:pt x="123825" y="123825"/>
                  </a:moveTo>
                  <a:lnTo>
                    <a:pt x="0" y="123825"/>
                  </a:lnTo>
                  <a:lnTo>
                    <a:pt x="0" y="0"/>
                  </a:lnTo>
                  <a:lnTo>
                    <a:pt x="123825" y="0"/>
                  </a:lnTo>
                  <a:lnTo>
                    <a:pt x="123825" y="123825"/>
                  </a:lnTo>
                  <a:close/>
                </a:path>
              </a:pathLst>
            </a:custGeom>
            <a:solidFill>
              <a:srgbClr val="F89748">
                <a:alpha val="25000"/>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sp>
        <p:nvSpPr>
          <p:cNvPr id="109" name="bk object 19">
            <a:extLst>
              <a:ext uri="{FF2B5EF4-FFF2-40B4-BE49-F238E27FC236}">
                <a16:creationId xmlns:a16="http://schemas.microsoft.com/office/drawing/2014/main" id="{F6F72C3E-D5D5-428E-A306-BB4B5A1BF4DF}"/>
              </a:ext>
            </a:extLst>
          </p:cNvPr>
          <p:cNvSpPr/>
          <p:nvPr/>
        </p:nvSpPr>
        <p:spPr>
          <a:xfrm>
            <a:off x="2966770" y="2395539"/>
            <a:ext cx="1700981" cy="354305"/>
          </a:xfrm>
          <a:custGeom>
            <a:avLst/>
            <a:gdLst/>
            <a:ahLst/>
            <a:cxnLst/>
            <a:rect l="l" t="t" r="r" b="b"/>
            <a:pathLst>
              <a:path w="708025" h="200660">
                <a:moveTo>
                  <a:pt x="707593" y="200126"/>
                </a:moveTo>
                <a:lnTo>
                  <a:pt x="0" y="200126"/>
                </a:lnTo>
                <a:lnTo>
                  <a:pt x="0" y="0"/>
                </a:lnTo>
                <a:lnTo>
                  <a:pt x="707593" y="0"/>
                </a:lnTo>
                <a:lnTo>
                  <a:pt x="707593" y="200126"/>
                </a:lnTo>
                <a:close/>
              </a:path>
            </a:pathLst>
          </a:custGeom>
          <a:solidFill>
            <a:srgbClr val="F89748">
              <a:alpha val="54998"/>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0" name="object 5">
            <a:extLst>
              <a:ext uri="{FF2B5EF4-FFF2-40B4-BE49-F238E27FC236}">
                <a16:creationId xmlns:a16="http://schemas.microsoft.com/office/drawing/2014/main" id="{2095409F-5B20-4DE8-B7B8-04A710DEA938}"/>
              </a:ext>
            </a:extLst>
          </p:cNvPr>
          <p:cNvSpPr txBox="1"/>
          <p:nvPr/>
        </p:nvSpPr>
        <p:spPr>
          <a:xfrm>
            <a:off x="3624484" y="2456954"/>
            <a:ext cx="385553"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1</a:t>
            </a: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76</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1" name="bk object 16">
            <a:extLst>
              <a:ext uri="{FF2B5EF4-FFF2-40B4-BE49-F238E27FC236}">
                <a16:creationId xmlns:a16="http://schemas.microsoft.com/office/drawing/2014/main" id="{81316E0B-CF59-4D4B-A1D5-391FBA42BFC2}"/>
              </a:ext>
            </a:extLst>
          </p:cNvPr>
          <p:cNvSpPr/>
          <p:nvPr/>
        </p:nvSpPr>
        <p:spPr>
          <a:xfrm>
            <a:off x="2966770" y="2038864"/>
            <a:ext cx="1700981" cy="359689"/>
          </a:xfrm>
          <a:custGeom>
            <a:avLst/>
            <a:gdLst/>
            <a:ahLst/>
            <a:cxnLst/>
            <a:rect l="l" t="t" r="r" b="b"/>
            <a:pathLst>
              <a:path w="708025" h="173354">
                <a:moveTo>
                  <a:pt x="707593" y="173075"/>
                </a:moveTo>
                <a:lnTo>
                  <a:pt x="0" y="173075"/>
                </a:lnTo>
                <a:lnTo>
                  <a:pt x="0" y="0"/>
                </a:lnTo>
                <a:lnTo>
                  <a:pt x="707593" y="0"/>
                </a:lnTo>
                <a:lnTo>
                  <a:pt x="707593" y="173075"/>
                </a:lnTo>
                <a:close/>
              </a:path>
            </a:pathLst>
          </a:custGeom>
          <a:solidFill>
            <a:srgbClr val="F89748">
              <a:alpha val="25000"/>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object 6">
            <a:extLst>
              <a:ext uri="{FF2B5EF4-FFF2-40B4-BE49-F238E27FC236}">
                <a16:creationId xmlns:a16="http://schemas.microsoft.com/office/drawing/2014/main" id="{DBD1C775-9F0A-410C-9B28-04AB8EB7272E}"/>
              </a:ext>
            </a:extLst>
          </p:cNvPr>
          <p:cNvSpPr txBox="1"/>
          <p:nvPr/>
        </p:nvSpPr>
        <p:spPr>
          <a:xfrm>
            <a:off x="3624484" y="2102971"/>
            <a:ext cx="385553"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184</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3" name="object 7">
            <a:extLst>
              <a:ext uri="{FF2B5EF4-FFF2-40B4-BE49-F238E27FC236}">
                <a16:creationId xmlns:a16="http://schemas.microsoft.com/office/drawing/2014/main" id="{9C92C039-F018-4F59-8031-D09F21FD7EE5}"/>
              </a:ext>
            </a:extLst>
          </p:cNvPr>
          <p:cNvSpPr txBox="1"/>
          <p:nvPr/>
        </p:nvSpPr>
        <p:spPr>
          <a:xfrm>
            <a:off x="3013788" y="1710530"/>
            <a:ext cx="1606944"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1724</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4" name="bk object 17">
            <a:extLst>
              <a:ext uri="{FF2B5EF4-FFF2-40B4-BE49-F238E27FC236}">
                <a16:creationId xmlns:a16="http://schemas.microsoft.com/office/drawing/2014/main" id="{CBF97435-4E1E-4DD4-8175-EBA71CD8BF1C}"/>
              </a:ext>
            </a:extLst>
          </p:cNvPr>
          <p:cNvSpPr/>
          <p:nvPr/>
        </p:nvSpPr>
        <p:spPr>
          <a:xfrm>
            <a:off x="2966770" y="3670892"/>
            <a:ext cx="1700981" cy="1814369"/>
          </a:xfrm>
          <a:custGeom>
            <a:avLst/>
            <a:gdLst/>
            <a:ahLst/>
            <a:cxnLst/>
            <a:rect l="l" t="t" r="r" b="b"/>
            <a:pathLst>
              <a:path w="708025" h="1238885">
                <a:moveTo>
                  <a:pt x="707593" y="1238605"/>
                </a:moveTo>
                <a:lnTo>
                  <a:pt x="0" y="1238605"/>
                </a:lnTo>
                <a:lnTo>
                  <a:pt x="0" y="0"/>
                </a:lnTo>
                <a:lnTo>
                  <a:pt x="707593" y="0"/>
                </a:lnTo>
                <a:lnTo>
                  <a:pt x="707593" y="1238605"/>
                </a:lnTo>
                <a:close/>
              </a:path>
            </a:pathLst>
          </a:custGeom>
          <a:solidFill>
            <a:srgbClr val="9DBB5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object 8">
            <a:extLst>
              <a:ext uri="{FF2B5EF4-FFF2-40B4-BE49-F238E27FC236}">
                <a16:creationId xmlns:a16="http://schemas.microsoft.com/office/drawing/2014/main" id="{7C08E7DF-BDC1-412D-96A6-4A729D0B0B0C}"/>
              </a:ext>
            </a:extLst>
          </p:cNvPr>
          <p:cNvSpPr txBox="1"/>
          <p:nvPr/>
        </p:nvSpPr>
        <p:spPr>
          <a:xfrm>
            <a:off x="3618315" y="4462339"/>
            <a:ext cx="397891"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90</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1</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6" name="bk object 18">
            <a:extLst>
              <a:ext uri="{FF2B5EF4-FFF2-40B4-BE49-F238E27FC236}">
                <a16:creationId xmlns:a16="http://schemas.microsoft.com/office/drawing/2014/main" id="{4B8F3B70-4FE6-411E-897C-58794CB7DAE6}"/>
              </a:ext>
            </a:extLst>
          </p:cNvPr>
          <p:cNvSpPr/>
          <p:nvPr/>
        </p:nvSpPr>
        <p:spPr>
          <a:xfrm>
            <a:off x="2966770" y="2740813"/>
            <a:ext cx="1700981" cy="937867"/>
          </a:xfrm>
          <a:custGeom>
            <a:avLst/>
            <a:gdLst/>
            <a:ahLst/>
            <a:cxnLst/>
            <a:rect l="l" t="t" r="r" b="b"/>
            <a:pathLst>
              <a:path w="708025" h="514350">
                <a:moveTo>
                  <a:pt x="707593" y="513829"/>
                </a:moveTo>
                <a:lnTo>
                  <a:pt x="0" y="513829"/>
                </a:lnTo>
                <a:lnTo>
                  <a:pt x="0" y="0"/>
                </a:lnTo>
                <a:lnTo>
                  <a:pt x="707593" y="0"/>
                </a:lnTo>
                <a:lnTo>
                  <a:pt x="707593" y="513829"/>
                </a:lnTo>
                <a:close/>
              </a:path>
            </a:pathLst>
          </a:custGeom>
          <a:solidFill>
            <a:srgbClr val="F8974A"/>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7" name="object 9">
            <a:extLst>
              <a:ext uri="{FF2B5EF4-FFF2-40B4-BE49-F238E27FC236}">
                <a16:creationId xmlns:a16="http://schemas.microsoft.com/office/drawing/2014/main" id="{C5BEECE4-6DB9-45CD-92E6-5C9F9A8BE4E0}"/>
              </a:ext>
            </a:extLst>
          </p:cNvPr>
          <p:cNvSpPr txBox="1"/>
          <p:nvPr/>
        </p:nvSpPr>
        <p:spPr>
          <a:xfrm>
            <a:off x="3624484" y="3094009"/>
            <a:ext cx="385553"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463</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8" name="object 11">
            <a:extLst>
              <a:ext uri="{FF2B5EF4-FFF2-40B4-BE49-F238E27FC236}">
                <a16:creationId xmlns:a16="http://schemas.microsoft.com/office/drawing/2014/main" id="{1CBB9D45-0163-4ED9-9036-620FFA4F733F}"/>
              </a:ext>
            </a:extLst>
          </p:cNvPr>
          <p:cNvSpPr txBox="1"/>
          <p:nvPr/>
        </p:nvSpPr>
        <p:spPr>
          <a:xfrm>
            <a:off x="693350" y="1217917"/>
            <a:ext cx="215444" cy="4532562"/>
          </a:xfrm>
          <a:prstGeom prst="rect">
            <a:avLst/>
          </a:prstGeom>
        </p:spPr>
        <p:txBody>
          <a:bodyPr vert="vert270" wrap="square" lIns="0" tIns="2540" rIns="0" bIns="0" rtlCol="0">
            <a:spAutoFit/>
          </a:bodyPr>
          <a:lstStyle/>
          <a:p>
            <a:pPr marL="12700" marR="0" lvl="0" indent="0" algn="ctr" defTabSz="914400" rtl="0" eaLnBrk="1" fontAlgn="auto" latinLnBrk="0" hangingPunct="1">
              <a:lnSpc>
                <a:spcPct val="100000"/>
              </a:lnSpc>
              <a:spcBef>
                <a:spcPts val="20"/>
              </a:spcBef>
              <a:spcAft>
                <a:spcPts val="0"/>
              </a:spcAft>
              <a:buClrTx/>
              <a:buSzTx/>
              <a:buFontTx/>
              <a:buNone/>
              <a:tabLst/>
              <a:defRPr/>
            </a:pP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Number </a:t>
            </a: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of </a:t>
            </a:r>
            <a:r>
              <a:rPr kumimoji="0" sz="1400" b="1"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Primary </a:t>
            </a: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Composite </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Endpoint</a:t>
            </a: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 </a:t>
            </a: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Events</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19" name="object 39">
            <a:extLst>
              <a:ext uri="{FF2B5EF4-FFF2-40B4-BE49-F238E27FC236}">
                <a16:creationId xmlns:a16="http://schemas.microsoft.com/office/drawing/2014/main" id="{261AAE21-9AD2-48CF-B9A4-FC34B323F23A}"/>
              </a:ext>
            </a:extLst>
          </p:cNvPr>
          <p:cNvSpPr txBox="1"/>
          <p:nvPr/>
        </p:nvSpPr>
        <p:spPr>
          <a:xfrm>
            <a:off x="10758578" y="4663698"/>
            <a:ext cx="464206" cy="231475"/>
          </a:xfrm>
          <a:prstGeom prst="rect">
            <a:avLst/>
          </a:prstGeom>
        </p:spPr>
        <p:txBody>
          <a:bodyPr vert="horz" wrap="square" lIns="0" tIns="12700" rIns="0" bIns="0" rtlCol="0">
            <a:spAutoFit/>
          </a:bodyPr>
          <a:lstStyle/>
          <a:p>
            <a:pPr lvl="0" algn="ctr">
              <a:spcBef>
                <a:spcPts val="100"/>
              </a:spcBef>
              <a:defRPr/>
            </a:pPr>
            <a:r>
              <a:rPr lang="en-US" sz="1400" b="1">
                <a:latin typeface="Arial" panose="020B0604020202020204" pitchFamily="34" charset="0"/>
                <a:cs typeface="Arial" panose="020B0604020202020204" pitchFamily="34" charset="0"/>
              </a:rPr>
              <a:t>-</a:t>
            </a: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1</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96</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0" name="object 31">
            <a:extLst>
              <a:ext uri="{FF2B5EF4-FFF2-40B4-BE49-F238E27FC236}">
                <a16:creationId xmlns:a16="http://schemas.microsoft.com/office/drawing/2014/main" id="{999794B9-9002-4D70-A315-8DA578873280}"/>
              </a:ext>
            </a:extLst>
          </p:cNvPr>
          <p:cNvSpPr txBox="1"/>
          <p:nvPr/>
        </p:nvSpPr>
        <p:spPr>
          <a:xfrm>
            <a:off x="7604449" y="2784481"/>
            <a:ext cx="1683034"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1</a:t>
            </a:r>
            <a:r>
              <a:rPr kumimoji="0" lang="en-US" sz="1400" b="1"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185</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1" name="object 29">
            <a:extLst>
              <a:ext uri="{FF2B5EF4-FFF2-40B4-BE49-F238E27FC236}">
                <a16:creationId xmlns:a16="http://schemas.microsoft.com/office/drawing/2014/main" id="{6E665496-E93D-487C-A0EE-A25644E0DBDC}"/>
              </a:ext>
            </a:extLst>
          </p:cNvPr>
          <p:cNvSpPr/>
          <p:nvPr/>
        </p:nvSpPr>
        <p:spPr>
          <a:xfrm>
            <a:off x="7591580" y="3108928"/>
            <a:ext cx="1708772" cy="162026"/>
          </a:xfrm>
          <a:custGeom>
            <a:avLst/>
            <a:gdLst/>
            <a:ahLst/>
            <a:cxnLst/>
            <a:rect l="l" t="t" r="r" b="b"/>
            <a:pathLst>
              <a:path w="703579" h="92075">
                <a:moveTo>
                  <a:pt x="703186" y="91948"/>
                </a:moveTo>
                <a:lnTo>
                  <a:pt x="0" y="91948"/>
                </a:lnTo>
                <a:lnTo>
                  <a:pt x="0" y="0"/>
                </a:lnTo>
                <a:lnTo>
                  <a:pt x="703186" y="0"/>
                </a:lnTo>
                <a:lnTo>
                  <a:pt x="703186" y="91948"/>
                </a:lnTo>
                <a:close/>
              </a:path>
            </a:pathLst>
          </a:custGeom>
          <a:solidFill>
            <a:srgbClr val="F89748">
              <a:alpha val="25000"/>
            </a:srgbClr>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2" name="object 34">
            <a:extLst>
              <a:ext uri="{FF2B5EF4-FFF2-40B4-BE49-F238E27FC236}">
                <a16:creationId xmlns:a16="http://schemas.microsoft.com/office/drawing/2014/main" id="{184CBEE2-C289-4B0D-B8D5-7D54048966E5}"/>
              </a:ext>
            </a:extLst>
          </p:cNvPr>
          <p:cNvSpPr txBox="1"/>
          <p:nvPr/>
        </p:nvSpPr>
        <p:spPr>
          <a:xfrm>
            <a:off x="8307167" y="3069116"/>
            <a:ext cx="277598"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85</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3" name="object 37">
            <a:extLst>
              <a:ext uri="{FF2B5EF4-FFF2-40B4-BE49-F238E27FC236}">
                <a16:creationId xmlns:a16="http://schemas.microsoft.com/office/drawing/2014/main" id="{1EC92F51-BA21-42B2-A12E-48209E8E7B0C}"/>
              </a:ext>
            </a:extLst>
          </p:cNvPr>
          <p:cNvSpPr/>
          <p:nvPr/>
        </p:nvSpPr>
        <p:spPr>
          <a:xfrm>
            <a:off x="7591580" y="4076700"/>
            <a:ext cx="1708772" cy="1409718"/>
          </a:xfrm>
          <a:custGeom>
            <a:avLst/>
            <a:gdLst/>
            <a:ahLst/>
            <a:cxnLst/>
            <a:rect l="l" t="t" r="r" b="b"/>
            <a:pathLst>
              <a:path w="703579" h="963295">
                <a:moveTo>
                  <a:pt x="703186" y="962761"/>
                </a:moveTo>
                <a:lnTo>
                  <a:pt x="0" y="962761"/>
                </a:lnTo>
                <a:lnTo>
                  <a:pt x="0" y="0"/>
                </a:lnTo>
                <a:lnTo>
                  <a:pt x="703186" y="0"/>
                </a:lnTo>
                <a:lnTo>
                  <a:pt x="703186" y="962761"/>
                </a:lnTo>
                <a:close/>
              </a:path>
            </a:pathLst>
          </a:custGeom>
          <a:solidFill>
            <a:srgbClr val="9DBB5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4" name="object 38">
            <a:extLst>
              <a:ext uri="{FF2B5EF4-FFF2-40B4-BE49-F238E27FC236}">
                <a16:creationId xmlns:a16="http://schemas.microsoft.com/office/drawing/2014/main" id="{1A723BB4-2A8E-4096-9D22-7C7BDEF20A4A}"/>
              </a:ext>
            </a:extLst>
          </p:cNvPr>
          <p:cNvSpPr txBox="1"/>
          <p:nvPr/>
        </p:nvSpPr>
        <p:spPr>
          <a:xfrm>
            <a:off x="8247021" y="4663698"/>
            <a:ext cx="397891"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70</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5</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5" name="object 43">
            <a:extLst>
              <a:ext uri="{FF2B5EF4-FFF2-40B4-BE49-F238E27FC236}">
                <a16:creationId xmlns:a16="http://schemas.microsoft.com/office/drawing/2014/main" id="{204AEDBC-5D86-4926-92ED-414EA39F731F}"/>
              </a:ext>
            </a:extLst>
          </p:cNvPr>
          <p:cNvSpPr/>
          <p:nvPr/>
        </p:nvSpPr>
        <p:spPr>
          <a:xfrm>
            <a:off x="7591580" y="3472232"/>
            <a:ext cx="1708772" cy="609067"/>
          </a:xfrm>
          <a:custGeom>
            <a:avLst/>
            <a:gdLst/>
            <a:ahLst/>
            <a:cxnLst/>
            <a:rect l="l" t="t" r="r" b="b"/>
            <a:pathLst>
              <a:path w="703579" h="325120">
                <a:moveTo>
                  <a:pt x="703186" y="324523"/>
                </a:moveTo>
                <a:lnTo>
                  <a:pt x="0" y="324523"/>
                </a:lnTo>
                <a:lnTo>
                  <a:pt x="0" y="0"/>
                </a:lnTo>
                <a:lnTo>
                  <a:pt x="703186" y="0"/>
                </a:lnTo>
                <a:lnTo>
                  <a:pt x="703186" y="324523"/>
                </a:lnTo>
                <a:close/>
              </a:path>
            </a:pathLst>
          </a:custGeom>
          <a:solidFill>
            <a:srgbClr val="F8974A"/>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6" name="object 44">
            <a:extLst>
              <a:ext uri="{FF2B5EF4-FFF2-40B4-BE49-F238E27FC236}">
                <a16:creationId xmlns:a16="http://schemas.microsoft.com/office/drawing/2014/main" id="{1BDB7324-0270-4680-BF65-876778C6116E}"/>
              </a:ext>
            </a:extLst>
          </p:cNvPr>
          <p:cNvSpPr txBox="1"/>
          <p:nvPr/>
        </p:nvSpPr>
        <p:spPr>
          <a:xfrm>
            <a:off x="8253190" y="3661028"/>
            <a:ext cx="385553"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299</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7" name="object 45">
            <a:extLst>
              <a:ext uri="{FF2B5EF4-FFF2-40B4-BE49-F238E27FC236}">
                <a16:creationId xmlns:a16="http://schemas.microsoft.com/office/drawing/2014/main" id="{726273EB-4018-4656-9033-9EE443BB6A35}"/>
              </a:ext>
            </a:extLst>
          </p:cNvPr>
          <p:cNvSpPr txBox="1"/>
          <p:nvPr/>
        </p:nvSpPr>
        <p:spPr>
          <a:xfrm>
            <a:off x="10758578" y="3661028"/>
            <a:ext cx="464206" cy="231475"/>
          </a:xfrm>
          <a:prstGeom prst="rect">
            <a:avLst/>
          </a:prstGeom>
        </p:spPr>
        <p:txBody>
          <a:bodyPr vert="horz" wrap="square" lIns="0" tIns="12700" rIns="0" bIns="0" rtlCol="0">
            <a:spAutoFit/>
          </a:bodyPr>
          <a:lstStyle/>
          <a:p>
            <a:pPr lvl="0" algn="ctr">
              <a:spcBef>
                <a:spcPts val="100"/>
              </a:spcBef>
              <a:defRPr/>
            </a:pPr>
            <a:r>
              <a:rPr lang="en-US" sz="1400" b="1">
                <a:latin typeface="Arial" panose="020B0604020202020204" pitchFamily="34" charset="0"/>
                <a:cs typeface="Arial" panose="020B0604020202020204" pitchFamily="34" charset="0"/>
              </a:rPr>
              <a:t>-1</a:t>
            </a:r>
            <a:r>
              <a:rPr kumimoji="0" lang="en-US" sz="1400" b="1" i="0" u="none" strike="noStrike" kern="1200" cap="none" spc="15" normalizeH="0" baseline="0" noProof="0">
                <a:ln>
                  <a:noFill/>
                </a:ln>
                <a:effectLst/>
                <a:uLnTx/>
                <a:uFillTx/>
                <a:latin typeface="Arial" panose="020B0604020202020204" pitchFamily="34" charset="0"/>
                <a:ea typeface="+mn-ea"/>
                <a:cs typeface="Arial" panose="020B0604020202020204" pitchFamily="34" charset="0"/>
              </a:rPr>
              <a:t>64</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8" name="object 36">
            <a:extLst>
              <a:ext uri="{FF2B5EF4-FFF2-40B4-BE49-F238E27FC236}">
                <a16:creationId xmlns:a16="http://schemas.microsoft.com/office/drawing/2014/main" id="{78A401B8-9D35-4EC4-8DD1-BA0DA3FD27BD}"/>
              </a:ext>
            </a:extLst>
          </p:cNvPr>
          <p:cNvSpPr txBox="1"/>
          <p:nvPr/>
        </p:nvSpPr>
        <p:spPr>
          <a:xfrm>
            <a:off x="10815640" y="3052445"/>
            <a:ext cx="350082" cy="247923"/>
          </a:xfrm>
          <a:prstGeom prst="rect">
            <a:avLst/>
          </a:prstGeom>
        </p:spPr>
        <p:txBody>
          <a:bodyPr vert="horz" wrap="square" lIns="0" tIns="29845" rIns="0" bIns="0" rtlCol="0">
            <a:spAutoFit/>
          </a:bodyPr>
          <a:lstStyle/>
          <a:p>
            <a:pPr lvl="0" algn="ctr">
              <a:spcBef>
                <a:spcPts val="235"/>
              </a:spcBef>
              <a:defRPr/>
            </a:pPr>
            <a:r>
              <a:rPr lang="en-US" sz="1400" b="1">
                <a:latin typeface="Arial" panose="020B0604020202020204" pitchFamily="34" charset="0"/>
                <a:cs typeface="Arial" panose="020B0604020202020204" pitchFamily="34" charset="0"/>
              </a:rPr>
              <a:t>-</a:t>
            </a: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99</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9" name="object 10">
            <a:extLst>
              <a:ext uri="{FF2B5EF4-FFF2-40B4-BE49-F238E27FC236}">
                <a16:creationId xmlns:a16="http://schemas.microsoft.com/office/drawing/2014/main" id="{B8F36E44-FB07-4662-9A05-8A8FA2BA6DD6}"/>
              </a:ext>
            </a:extLst>
          </p:cNvPr>
          <p:cNvSpPr txBox="1"/>
          <p:nvPr/>
        </p:nvSpPr>
        <p:spPr>
          <a:xfrm>
            <a:off x="2988297" y="5523590"/>
            <a:ext cx="1657926" cy="456535"/>
          </a:xfrm>
          <a:prstGeom prst="rect">
            <a:avLst/>
          </a:prstGeom>
        </p:spPr>
        <p:txBody>
          <a:bodyPr vert="horz" wrap="square" lIns="0" tIns="12700" rIns="0" bIns="0" rtlCol="0">
            <a:spAutoFit/>
          </a:bodyPr>
          <a:lstStyle/>
          <a:p>
            <a:pPr marR="5080" lvl="0" algn="ctr"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20" normalizeH="0" baseline="0" noProof="0">
                <a:ln>
                  <a:noFill/>
                </a:ln>
                <a:effectLst/>
                <a:uLnTx/>
                <a:uFillTx/>
                <a:latin typeface="Arial" panose="020B0604020202020204" pitchFamily="34" charset="0"/>
                <a:ea typeface="+mn-ea"/>
                <a:cs typeface="Arial" panose="020B0604020202020204" pitchFamily="34" charset="0"/>
              </a:rPr>
              <a:t>Placebo</a:t>
            </a:r>
            <a:br>
              <a:rPr lang="en-US" sz="1400" spc="-20">
                <a:latin typeface="Arial" panose="020B0604020202020204" pitchFamily="34" charset="0"/>
                <a:cs typeface="Arial" panose="020B0604020202020204" pitchFamily="34" charset="0"/>
              </a:rPr>
            </a:b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a:t>
            </a:r>
            <a:r>
              <a:rPr lang="en-US" sz="1400">
                <a:latin typeface="Arial" panose="020B0604020202020204" pitchFamily="34" charset="0"/>
                <a:cs typeface="Arial" panose="020B0604020202020204" pitchFamily="34" charset="0"/>
              </a:rPr>
              <a:t>N</a:t>
            </a:r>
            <a:r>
              <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a:t>
            </a: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4090]</a:t>
            </a:r>
          </a:p>
        </p:txBody>
      </p:sp>
      <p:grpSp>
        <p:nvGrpSpPr>
          <p:cNvPr id="130" name="Group 129">
            <a:extLst>
              <a:ext uri="{FF2B5EF4-FFF2-40B4-BE49-F238E27FC236}">
                <a16:creationId xmlns:a16="http://schemas.microsoft.com/office/drawing/2014/main" id="{6A5B3081-B238-41A5-A73C-7C522F1ED401}"/>
              </a:ext>
            </a:extLst>
          </p:cNvPr>
          <p:cNvGrpSpPr/>
          <p:nvPr/>
        </p:nvGrpSpPr>
        <p:grpSpPr>
          <a:xfrm>
            <a:off x="901210" y="1364729"/>
            <a:ext cx="542859" cy="4236139"/>
            <a:chOff x="901210" y="1364729"/>
            <a:chExt cx="542859" cy="4236139"/>
          </a:xfrm>
        </p:grpSpPr>
        <p:sp>
          <p:nvSpPr>
            <p:cNvPr id="131" name="object 2">
              <a:extLst>
                <a:ext uri="{FF2B5EF4-FFF2-40B4-BE49-F238E27FC236}">
                  <a16:creationId xmlns:a16="http://schemas.microsoft.com/office/drawing/2014/main" id="{677FFD63-A7DC-4484-A458-6C8221CAD6F9}"/>
                </a:ext>
              </a:extLst>
            </p:cNvPr>
            <p:cNvSpPr txBox="1"/>
            <p:nvPr/>
          </p:nvSpPr>
          <p:spPr>
            <a:xfrm>
              <a:off x="902752" y="2365895"/>
              <a:ext cx="541317" cy="231475"/>
            </a:xfrm>
            <a:prstGeom prst="rect">
              <a:avLst/>
            </a:prstGeom>
          </p:spPr>
          <p:txBody>
            <a:bodyPr vert="horz" wrap="square" lIns="0" tIns="12700" rIns="0" bIns="0" rtlCol="0">
              <a:spAutoFit/>
            </a:bodyPr>
            <a:lstStyle/>
            <a:p>
              <a:pPr marR="0" lvl="0" algn="r"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150</a:t>
              </a: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0</a:t>
              </a:r>
            </a:p>
          </p:txBody>
        </p:sp>
        <p:sp>
          <p:nvSpPr>
            <p:cNvPr id="132" name="object 3">
              <a:extLst>
                <a:ext uri="{FF2B5EF4-FFF2-40B4-BE49-F238E27FC236}">
                  <a16:creationId xmlns:a16="http://schemas.microsoft.com/office/drawing/2014/main" id="{2B139848-C623-4993-8119-B5FB7E6C8FB1}"/>
                </a:ext>
              </a:extLst>
            </p:cNvPr>
            <p:cNvSpPr txBox="1"/>
            <p:nvPr/>
          </p:nvSpPr>
          <p:spPr>
            <a:xfrm>
              <a:off x="901210" y="1364729"/>
              <a:ext cx="542859" cy="231475"/>
            </a:xfrm>
            <a:prstGeom prst="rect">
              <a:avLst/>
            </a:prstGeom>
          </p:spPr>
          <p:txBody>
            <a:bodyPr vert="horz" wrap="square" lIns="0" tIns="12700" rIns="0" bIns="0" rtlCol="0">
              <a:spAutoFit/>
            </a:bodyPr>
            <a:lstStyle/>
            <a:p>
              <a:pPr marR="0" lvl="0" algn="r" defTabSz="914400" rtl="0" eaLnBrk="1" fontAlgn="auto" latinLnBrk="0" hangingPunct="1">
                <a:lnSpc>
                  <a:spcPct val="100000"/>
                </a:lnSpc>
                <a:spcBef>
                  <a:spcPts val="100"/>
                </a:spcBef>
                <a:spcAft>
                  <a:spcPts val="0"/>
                </a:spcAft>
                <a:buClrTx/>
                <a:buSzTx/>
                <a:buFontTx/>
                <a:buNone/>
                <a:tabLst/>
                <a:defRPr/>
              </a:pPr>
              <a:r>
                <a:rPr kumimoji="0" lang="en-US"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2000</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33" name="object 4">
              <a:extLst>
                <a:ext uri="{FF2B5EF4-FFF2-40B4-BE49-F238E27FC236}">
                  <a16:creationId xmlns:a16="http://schemas.microsoft.com/office/drawing/2014/main" id="{89332620-2374-4E31-BFD1-63C91BF29215}"/>
                </a:ext>
              </a:extLst>
            </p:cNvPr>
            <p:cNvSpPr txBox="1"/>
            <p:nvPr/>
          </p:nvSpPr>
          <p:spPr>
            <a:xfrm>
              <a:off x="902752" y="3367061"/>
              <a:ext cx="541317" cy="231475"/>
            </a:xfrm>
            <a:prstGeom prst="rect">
              <a:avLst/>
            </a:prstGeom>
          </p:spPr>
          <p:txBody>
            <a:bodyPr vert="horz" wrap="square" lIns="0" tIns="12700" rIns="0" bIns="0" rtlCol="0">
              <a:spAutoFit/>
            </a:bodyPr>
            <a:lstStyle/>
            <a:p>
              <a:pPr marR="0" lvl="0" algn="r"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100</a:t>
              </a: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0</a:t>
              </a:r>
            </a:p>
          </p:txBody>
        </p:sp>
        <p:sp>
          <p:nvSpPr>
            <p:cNvPr id="134" name="object 12">
              <a:extLst>
                <a:ext uri="{FF2B5EF4-FFF2-40B4-BE49-F238E27FC236}">
                  <a16:creationId xmlns:a16="http://schemas.microsoft.com/office/drawing/2014/main" id="{33A8D228-05E9-42B6-BD10-CB2D234CBA8C}"/>
                </a:ext>
              </a:extLst>
            </p:cNvPr>
            <p:cNvSpPr txBox="1"/>
            <p:nvPr/>
          </p:nvSpPr>
          <p:spPr>
            <a:xfrm>
              <a:off x="1061600" y="4368227"/>
              <a:ext cx="382469" cy="231475"/>
            </a:xfrm>
            <a:prstGeom prst="rect">
              <a:avLst/>
            </a:prstGeom>
          </p:spPr>
          <p:txBody>
            <a:bodyPr vert="horz" wrap="square" lIns="0" tIns="12700" rIns="0" bIns="0" rtlCol="0">
              <a:spAutoFit/>
            </a:bodyPr>
            <a:lstStyle/>
            <a:p>
              <a:pPr marR="0" lvl="0" algn="r"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10" normalizeH="0" baseline="0" noProof="0">
                  <a:ln>
                    <a:noFill/>
                  </a:ln>
                  <a:effectLst/>
                  <a:uLnTx/>
                  <a:uFillTx/>
                  <a:latin typeface="Arial" panose="020B0604020202020204" pitchFamily="34" charset="0"/>
                  <a:ea typeface="+mn-ea"/>
                  <a:cs typeface="Arial" panose="020B0604020202020204" pitchFamily="34" charset="0"/>
                </a:rPr>
                <a:t>50</a:t>
              </a: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0</a:t>
              </a:r>
            </a:p>
          </p:txBody>
        </p:sp>
        <p:sp>
          <p:nvSpPr>
            <p:cNvPr id="135" name="object 13">
              <a:extLst>
                <a:ext uri="{FF2B5EF4-FFF2-40B4-BE49-F238E27FC236}">
                  <a16:creationId xmlns:a16="http://schemas.microsoft.com/office/drawing/2014/main" id="{F90665E1-A2D9-4C41-9C86-36B60D5D3AB6}"/>
                </a:ext>
              </a:extLst>
            </p:cNvPr>
            <p:cNvSpPr txBox="1"/>
            <p:nvPr/>
          </p:nvSpPr>
          <p:spPr>
            <a:xfrm>
              <a:off x="1274426" y="5369393"/>
              <a:ext cx="169643" cy="231475"/>
            </a:xfrm>
            <a:prstGeom prst="rect">
              <a:avLst/>
            </a:prstGeom>
            <a:ln>
              <a:noFill/>
            </a:ln>
          </p:spPr>
          <p:txBody>
            <a:bodyPr vert="horz" wrap="square" lIns="0" tIns="12700" rIns="0" bIns="0" rtlCol="0">
              <a:spAutoFit/>
            </a:bodyPr>
            <a:lstStyle/>
            <a:p>
              <a:pPr marR="0" lvl="0" algn="r" defTabSz="914400" rtl="0" eaLnBrk="1" fontAlgn="auto" latinLnBrk="0" hangingPunct="1">
                <a:lnSpc>
                  <a:spcPct val="100000"/>
                </a:lnSpc>
                <a:spcBef>
                  <a:spcPts val="100"/>
                </a:spcBef>
                <a:spcAft>
                  <a:spcPts val="0"/>
                </a:spcAft>
                <a:buClrTx/>
                <a:buSzTx/>
                <a:buFontTx/>
                <a:buNone/>
                <a:tabLst/>
                <a:defRPr/>
              </a:pPr>
              <a:r>
                <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0</a:t>
              </a:r>
            </a:p>
          </p:txBody>
        </p:sp>
      </p:grpSp>
      <p:grpSp>
        <p:nvGrpSpPr>
          <p:cNvPr id="136" name="Group 135">
            <a:extLst>
              <a:ext uri="{FF2B5EF4-FFF2-40B4-BE49-F238E27FC236}">
                <a16:creationId xmlns:a16="http://schemas.microsoft.com/office/drawing/2014/main" id="{8F333094-C375-47F9-8AB2-2A51DF69CF8E}"/>
              </a:ext>
            </a:extLst>
          </p:cNvPr>
          <p:cNvGrpSpPr/>
          <p:nvPr/>
        </p:nvGrpSpPr>
        <p:grpSpPr>
          <a:xfrm>
            <a:off x="1499615" y="1471415"/>
            <a:ext cx="82296" cy="4014128"/>
            <a:chOff x="1487710" y="1471415"/>
            <a:chExt cx="92533" cy="4014128"/>
          </a:xfrm>
        </p:grpSpPr>
        <p:sp>
          <p:nvSpPr>
            <p:cNvPr id="137" name="object 23">
              <a:extLst>
                <a:ext uri="{FF2B5EF4-FFF2-40B4-BE49-F238E27FC236}">
                  <a16:creationId xmlns:a16="http://schemas.microsoft.com/office/drawing/2014/main" id="{60B4E87B-2697-45B2-BF71-2FBD2EAA597D}"/>
                </a:ext>
              </a:extLst>
            </p:cNvPr>
            <p:cNvSpPr/>
            <p:nvPr/>
          </p:nvSpPr>
          <p:spPr>
            <a:xfrm>
              <a:off x="1487710" y="1471415"/>
              <a:ext cx="92533" cy="0"/>
            </a:xfrm>
            <a:custGeom>
              <a:avLst/>
              <a:gdLst/>
              <a:ahLst/>
              <a:cxnLst/>
              <a:rect l="l" t="t" r="r" b="b"/>
              <a:pathLst>
                <a:path w="38100">
                  <a:moveTo>
                    <a:pt x="0" y="0"/>
                  </a:moveTo>
                  <a:lnTo>
                    <a:pt x="38100"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38" name="object 24">
              <a:extLst>
                <a:ext uri="{FF2B5EF4-FFF2-40B4-BE49-F238E27FC236}">
                  <a16:creationId xmlns:a16="http://schemas.microsoft.com/office/drawing/2014/main" id="{340A24A4-3A8A-4053-96F4-C8E518CF8B19}"/>
                </a:ext>
              </a:extLst>
            </p:cNvPr>
            <p:cNvSpPr/>
            <p:nvPr/>
          </p:nvSpPr>
          <p:spPr>
            <a:xfrm>
              <a:off x="1487710" y="2474947"/>
              <a:ext cx="92533" cy="0"/>
            </a:xfrm>
            <a:custGeom>
              <a:avLst/>
              <a:gdLst/>
              <a:ahLst/>
              <a:cxnLst/>
              <a:rect l="l" t="t" r="r" b="b"/>
              <a:pathLst>
                <a:path w="38100">
                  <a:moveTo>
                    <a:pt x="0" y="0"/>
                  </a:moveTo>
                  <a:lnTo>
                    <a:pt x="38100"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39" name="object 25">
              <a:extLst>
                <a:ext uri="{FF2B5EF4-FFF2-40B4-BE49-F238E27FC236}">
                  <a16:creationId xmlns:a16="http://schemas.microsoft.com/office/drawing/2014/main" id="{ED686A9E-8361-448C-9D5B-A599FB284B16}"/>
                </a:ext>
              </a:extLst>
            </p:cNvPr>
            <p:cNvSpPr/>
            <p:nvPr/>
          </p:nvSpPr>
          <p:spPr>
            <a:xfrm>
              <a:off x="1487710" y="3478479"/>
              <a:ext cx="92533" cy="0"/>
            </a:xfrm>
            <a:custGeom>
              <a:avLst/>
              <a:gdLst/>
              <a:ahLst/>
              <a:cxnLst/>
              <a:rect l="l" t="t" r="r" b="b"/>
              <a:pathLst>
                <a:path w="38100">
                  <a:moveTo>
                    <a:pt x="0" y="0"/>
                  </a:moveTo>
                  <a:lnTo>
                    <a:pt x="38100"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40" name="object 26">
              <a:extLst>
                <a:ext uri="{FF2B5EF4-FFF2-40B4-BE49-F238E27FC236}">
                  <a16:creationId xmlns:a16="http://schemas.microsoft.com/office/drawing/2014/main" id="{67782654-3CC6-40D5-8E3F-DF730DEEB185}"/>
                </a:ext>
              </a:extLst>
            </p:cNvPr>
            <p:cNvSpPr/>
            <p:nvPr/>
          </p:nvSpPr>
          <p:spPr>
            <a:xfrm>
              <a:off x="1487710" y="4482011"/>
              <a:ext cx="92533" cy="0"/>
            </a:xfrm>
            <a:custGeom>
              <a:avLst/>
              <a:gdLst/>
              <a:ahLst/>
              <a:cxnLst/>
              <a:rect l="l" t="t" r="r" b="b"/>
              <a:pathLst>
                <a:path w="38100">
                  <a:moveTo>
                    <a:pt x="0" y="0"/>
                  </a:moveTo>
                  <a:lnTo>
                    <a:pt x="38100"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41" name="object 27">
              <a:extLst>
                <a:ext uri="{FF2B5EF4-FFF2-40B4-BE49-F238E27FC236}">
                  <a16:creationId xmlns:a16="http://schemas.microsoft.com/office/drawing/2014/main" id="{3060A4D1-C3AB-4AD9-BA94-0B4F57684E6C}"/>
                </a:ext>
              </a:extLst>
            </p:cNvPr>
            <p:cNvSpPr/>
            <p:nvPr/>
          </p:nvSpPr>
          <p:spPr>
            <a:xfrm>
              <a:off x="1487710" y="5485543"/>
              <a:ext cx="92533" cy="0"/>
            </a:xfrm>
            <a:custGeom>
              <a:avLst/>
              <a:gdLst/>
              <a:ahLst/>
              <a:cxnLst/>
              <a:rect l="l" t="t" r="r" b="b"/>
              <a:pathLst>
                <a:path w="38100">
                  <a:moveTo>
                    <a:pt x="0" y="0"/>
                  </a:moveTo>
                  <a:lnTo>
                    <a:pt x="38100" y="0"/>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sp>
        <p:nvSpPr>
          <p:cNvPr id="142" name="object 32">
            <a:extLst>
              <a:ext uri="{FF2B5EF4-FFF2-40B4-BE49-F238E27FC236}">
                <a16:creationId xmlns:a16="http://schemas.microsoft.com/office/drawing/2014/main" id="{0688E9F2-B455-4A53-A391-A67E106FD738}"/>
              </a:ext>
            </a:extLst>
          </p:cNvPr>
          <p:cNvSpPr txBox="1"/>
          <p:nvPr/>
        </p:nvSpPr>
        <p:spPr>
          <a:xfrm>
            <a:off x="7598004" y="5523590"/>
            <a:ext cx="1695924" cy="450768"/>
          </a:xfrm>
          <a:prstGeom prst="rect">
            <a:avLst/>
          </a:prstGeom>
        </p:spPr>
        <p:txBody>
          <a:bodyPr vert="horz" wrap="square" lIns="0" tIns="12700" rIns="0" bIns="0" rtlCol="0">
            <a:spAutoFit/>
          </a:bodyPr>
          <a:lstStyle>
            <a:defPPr>
              <a:defRPr lang="en-US"/>
            </a:defPPr>
            <a:lvl1pPr marR="5080" lvl="0" algn="ctr" fontAlgn="auto">
              <a:lnSpc>
                <a:spcPct val="100000"/>
              </a:lnSpc>
              <a:spcBef>
                <a:spcPts val="100"/>
              </a:spcBef>
              <a:spcAft>
                <a:spcPts val="0"/>
              </a:spcAft>
              <a:buClrTx/>
              <a:buSzTx/>
              <a:buFontTx/>
              <a:buNone/>
              <a:tabLst/>
              <a:defRPr kumimoji="0" sz="1400" b="0" i="0" u="none" strike="noStrike" cap="none" spc="-20" normalizeH="0" baseline="0">
                <a:ln>
                  <a:noFill/>
                </a:ln>
                <a:effectLst/>
                <a:uLnTx/>
                <a:uFillTx/>
                <a:latin typeface="Arial" panose="020B0604020202020204" pitchFamily="34" charset="0"/>
                <a:cs typeface="Arial" panose="020B0604020202020204" pitchFamily="34" charset="0"/>
              </a:defRPr>
            </a:lvl1pPr>
          </a:lstStyle>
          <a:p>
            <a:r>
              <a:rPr err="1"/>
              <a:t>Icosapent</a:t>
            </a:r>
            <a:r>
              <a:t> Ethyl</a:t>
            </a:r>
            <a:br>
              <a:rPr lang="en-US"/>
            </a:br>
            <a:r>
              <a:t>[</a:t>
            </a:r>
            <a:r>
              <a:rPr lang="en-US"/>
              <a:t>N=</a:t>
            </a:r>
            <a:r>
              <a:t>4089]</a:t>
            </a:r>
          </a:p>
        </p:txBody>
      </p:sp>
      <p:sp>
        <p:nvSpPr>
          <p:cNvPr id="143" name="object 48">
            <a:extLst>
              <a:ext uri="{FF2B5EF4-FFF2-40B4-BE49-F238E27FC236}">
                <a16:creationId xmlns:a16="http://schemas.microsoft.com/office/drawing/2014/main" id="{B287C9FD-FD08-4DC4-8060-C4500FF4C1B5}"/>
              </a:ext>
            </a:extLst>
          </p:cNvPr>
          <p:cNvSpPr/>
          <p:nvPr/>
        </p:nvSpPr>
        <p:spPr>
          <a:xfrm>
            <a:off x="1579730" y="1471415"/>
            <a:ext cx="9927223" cy="4014294"/>
          </a:xfrm>
          <a:custGeom>
            <a:avLst/>
            <a:gdLst/>
            <a:ahLst/>
            <a:cxnLst/>
            <a:rect l="l" t="t" r="r" b="b"/>
            <a:pathLst>
              <a:path w="4087495" h="2207260">
                <a:moveTo>
                  <a:pt x="0" y="0"/>
                </a:moveTo>
                <a:lnTo>
                  <a:pt x="0" y="2207158"/>
                </a:lnTo>
                <a:lnTo>
                  <a:pt x="4087456" y="2207158"/>
                </a:lnTo>
              </a:path>
            </a:pathLst>
          </a:custGeom>
          <a:ln w="6350">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4" name="object 49">
            <a:extLst>
              <a:ext uri="{FF2B5EF4-FFF2-40B4-BE49-F238E27FC236}">
                <a16:creationId xmlns:a16="http://schemas.microsoft.com/office/drawing/2014/main" id="{D1D709EA-BD54-4DE0-88C2-674269E5670D}"/>
              </a:ext>
            </a:extLst>
          </p:cNvPr>
          <p:cNvSpPr/>
          <p:nvPr/>
        </p:nvSpPr>
        <p:spPr>
          <a:xfrm>
            <a:off x="4728014" y="2633869"/>
            <a:ext cx="759677" cy="266701"/>
          </a:xfrm>
          <a:custGeom>
            <a:avLst/>
            <a:gdLst/>
            <a:ahLst/>
            <a:cxnLst/>
            <a:rect l="l" t="t" r="r" b="b"/>
            <a:pathLst>
              <a:path w="368300" h="170179">
                <a:moveTo>
                  <a:pt x="0" y="0"/>
                </a:moveTo>
                <a:lnTo>
                  <a:pt x="367703" y="169633"/>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5" name="object 60">
            <a:extLst>
              <a:ext uri="{FF2B5EF4-FFF2-40B4-BE49-F238E27FC236}">
                <a16:creationId xmlns:a16="http://schemas.microsoft.com/office/drawing/2014/main" id="{F4AD78E1-29D4-4B7F-AADB-5BF5ECABF137}"/>
              </a:ext>
            </a:extLst>
          </p:cNvPr>
          <p:cNvSpPr/>
          <p:nvPr/>
        </p:nvSpPr>
        <p:spPr>
          <a:xfrm>
            <a:off x="6930052" y="1378174"/>
            <a:ext cx="1519275" cy="1298448"/>
          </a:xfrm>
          <a:custGeom>
            <a:avLst/>
            <a:gdLst/>
            <a:ahLst/>
            <a:cxnLst/>
            <a:rect l="l" t="t" r="r" b="b"/>
            <a:pathLst>
              <a:path w="750570" h="800100">
                <a:moveTo>
                  <a:pt x="0" y="0"/>
                </a:moveTo>
                <a:lnTo>
                  <a:pt x="749998" y="0"/>
                </a:lnTo>
                <a:lnTo>
                  <a:pt x="748830" y="80010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6" name="object 61">
            <a:extLst>
              <a:ext uri="{FF2B5EF4-FFF2-40B4-BE49-F238E27FC236}">
                <a16:creationId xmlns:a16="http://schemas.microsoft.com/office/drawing/2014/main" id="{7EE00B0D-5D55-4783-80E9-06BC5C2DB70C}"/>
              </a:ext>
            </a:extLst>
          </p:cNvPr>
          <p:cNvSpPr/>
          <p:nvPr/>
        </p:nvSpPr>
        <p:spPr>
          <a:xfrm>
            <a:off x="3806682" y="1378174"/>
            <a:ext cx="1554480" cy="231965"/>
          </a:xfrm>
          <a:custGeom>
            <a:avLst/>
            <a:gdLst/>
            <a:ahLst/>
            <a:cxnLst/>
            <a:rect l="l" t="t" r="r" b="b"/>
            <a:pathLst>
              <a:path w="688339" h="173989">
                <a:moveTo>
                  <a:pt x="688263" y="0"/>
                </a:moveTo>
                <a:lnTo>
                  <a:pt x="0" y="0"/>
                </a:lnTo>
                <a:lnTo>
                  <a:pt x="1066" y="173723"/>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7" name="object 51">
            <a:extLst>
              <a:ext uri="{FF2B5EF4-FFF2-40B4-BE49-F238E27FC236}">
                <a16:creationId xmlns:a16="http://schemas.microsoft.com/office/drawing/2014/main" id="{A8ADCB95-40AD-45D2-8E49-BD0F21EAB09E}"/>
              </a:ext>
            </a:extLst>
          </p:cNvPr>
          <p:cNvSpPr/>
          <p:nvPr/>
        </p:nvSpPr>
        <p:spPr>
          <a:xfrm>
            <a:off x="4728015" y="3369366"/>
            <a:ext cx="759676" cy="234408"/>
          </a:xfrm>
          <a:custGeom>
            <a:avLst/>
            <a:gdLst/>
            <a:ahLst/>
            <a:cxnLst/>
            <a:rect l="l" t="t" r="r" b="b"/>
            <a:pathLst>
              <a:path w="368300" h="116204">
                <a:moveTo>
                  <a:pt x="0" y="0"/>
                </a:moveTo>
                <a:lnTo>
                  <a:pt x="367703" y="116166"/>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8" name="object 30">
            <a:extLst>
              <a:ext uri="{FF2B5EF4-FFF2-40B4-BE49-F238E27FC236}">
                <a16:creationId xmlns:a16="http://schemas.microsoft.com/office/drawing/2014/main" id="{F6FE99E3-47BC-431D-873B-A34569EC5619}"/>
              </a:ext>
            </a:extLst>
          </p:cNvPr>
          <p:cNvSpPr/>
          <p:nvPr/>
        </p:nvSpPr>
        <p:spPr>
          <a:xfrm>
            <a:off x="7591580" y="3270598"/>
            <a:ext cx="1708772" cy="201266"/>
          </a:xfrm>
          <a:custGeom>
            <a:avLst/>
            <a:gdLst/>
            <a:ahLst/>
            <a:cxnLst/>
            <a:rect l="l" t="t" r="r" b="b"/>
            <a:pathLst>
              <a:path w="703579" h="102870">
                <a:moveTo>
                  <a:pt x="703186" y="102768"/>
                </a:moveTo>
                <a:lnTo>
                  <a:pt x="0" y="102768"/>
                </a:lnTo>
                <a:lnTo>
                  <a:pt x="0" y="0"/>
                </a:lnTo>
                <a:lnTo>
                  <a:pt x="703186" y="0"/>
                </a:lnTo>
                <a:lnTo>
                  <a:pt x="703186" y="102768"/>
                </a:lnTo>
                <a:close/>
              </a:path>
            </a:pathLst>
          </a:custGeom>
          <a:solidFill>
            <a:srgbClr val="F89748">
              <a:alpha val="54998"/>
            </a:srgbClr>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49" name="object 33">
            <a:extLst>
              <a:ext uri="{FF2B5EF4-FFF2-40B4-BE49-F238E27FC236}">
                <a16:creationId xmlns:a16="http://schemas.microsoft.com/office/drawing/2014/main" id="{E3377AE6-85C5-4F3F-ADC2-A45B5145C459}"/>
              </a:ext>
            </a:extLst>
          </p:cNvPr>
          <p:cNvSpPr txBox="1"/>
          <p:nvPr/>
        </p:nvSpPr>
        <p:spPr>
          <a:xfrm>
            <a:off x="8307167" y="3250129"/>
            <a:ext cx="277598" cy="231475"/>
          </a:xfrm>
          <a:prstGeom prst="rect">
            <a:avLst/>
          </a:prstGeom>
        </p:spPr>
        <p:txBody>
          <a:bodyPr vert="horz" wrap="square" lIns="0" tIns="12700" rIns="0" bIns="0" rtlCol="0">
            <a:spAutoFit/>
          </a:bodyPr>
          <a:lstStyle/>
          <a:p>
            <a:pPr marR="0" lvl="0" algn="ctr" defTabSz="914400" rtl="0" eaLnBrk="1" fontAlgn="auto" latinLnBrk="0" hangingPunct="1">
              <a:lnSpc>
                <a:spcPct val="100000"/>
              </a:lnSpc>
              <a:spcBef>
                <a:spcPts val="10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96</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50" name="object 36">
            <a:extLst>
              <a:ext uri="{FF2B5EF4-FFF2-40B4-BE49-F238E27FC236}">
                <a16:creationId xmlns:a16="http://schemas.microsoft.com/office/drawing/2014/main" id="{E7725C71-0898-413B-9595-38B63C88C803}"/>
              </a:ext>
            </a:extLst>
          </p:cNvPr>
          <p:cNvSpPr txBox="1"/>
          <p:nvPr/>
        </p:nvSpPr>
        <p:spPr>
          <a:xfrm>
            <a:off x="10815640" y="3233458"/>
            <a:ext cx="350082" cy="247923"/>
          </a:xfrm>
          <a:prstGeom prst="rect">
            <a:avLst/>
          </a:prstGeom>
        </p:spPr>
        <p:txBody>
          <a:bodyPr vert="horz" wrap="square" lIns="0" tIns="29845" rIns="0" bIns="0" rtlCol="0">
            <a:spAutoFit/>
          </a:bodyPr>
          <a:lstStyle/>
          <a:p>
            <a:pPr lvl="0" algn="ctr">
              <a:spcBef>
                <a:spcPts val="135"/>
              </a:spcBef>
              <a:defRPr/>
            </a:pPr>
            <a:r>
              <a:rPr lang="en-US" sz="1400" b="1">
                <a:latin typeface="Arial" panose="020B0604020202020204" pitchFamily="34" charset="0"/>
                <a:cs typeface="Arial" panose="020B0604020202020204" pitchFamily="34" charset="0"/>
              </a:rPr>
              <a:t>-</a:t>
            </a: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80</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51" name="object 62">
            <a:extLst>
              <a:ext uri="{FF2B5EF4-FFF2-40B4-BE49-F238E27FC236}">
                <a16:creationId xmlns:a16="http://schemas.microsoft.com/office/drawing/2014/main" id="{0F1FF386-7ED6-4777-804E-09A939D8B48E}"/>
              </a:ext>
            </a:extLst>
          </p:cNvPr>
          <p:cNvSpPr txBox="1"/>
          <p:nvPr/>
        </p:nvSpPr>
        <p:spPr>
          <a:xfrm>
            <a:off x="4592903" y="1086684"/>
            <a:ext cx="3066518" cy="936154"/>
          </a:xfrm>
          <a:prstGeom prst="rect">
            <a:avLst/>
          </a:prstGeom>
          <a:noFill/>
        </p:spPr>
        <p:txBody>
          <a:bodyPr vert="horz" wrap="square" lIns="0" tIns="1270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RR</a:t>
            </a:r>
            <a:r>
              <a:rPr kumimoji="0" sz="2300" b="1" i="0" u="none" strike="noStrike" kern="1200" cap="none" spc="-10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sz="2300" b="1" i="0" u="none" strike="noStrike" kern="1200" cap="none" spc="-1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a:t>
            </a:r>
            <a:r>
              <a:rPr kumimoji="0" lang="en-US" sz="2300" b="1" i="0" u="none" strike="noStrike" kern="1200" cap="none" spc="-1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69</a:t>
            </a:r>
            <a:endParaRPr kumimoji="0"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endParaRPr>
          </a:p>
          <a:p>
            <a:pPr marR="5080" lvl="0" algn="ctr" defTabSz="914400" rtl="0" eaLnBrk="1" fontAlgn="auto" latinLnBrk="0" hangingPunct="1">
              <a:lnSpc>
                <a:spcPct val="100000"/>
              </a:lnSpc>
              <a:spcBef>
                <a:spcPts val="0"/>
              </a:spcBef>
              <a:spcAft>
                <a:spcPts val="0"/>
              </a:spcAft>
              <a:buClrTx/>
              <a:buSzTx/>
              <a:buFontTx/>
              <a:buNone/>
              <a:tabLst/>
              <a:defRPr/>
            </a:pPr>
            <a:r>
              <a:rPr kumimoji="0"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(95% </a:t>
            </a:r>
            <a:r>
              <a:rPr kumimoji="0" sz="1400" b="0"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CI</a:t>
            </a:r>
            <a:r>
              <a:rPr kumimoji="0" sz="1400" b="0" i="0" u="none" strike="noStrike" kern="1200" cap="none" spc="-9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r>
              <a:rPr kumimoji="0"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0.6</a:t>
            </a:r>
            <a:r>
              <a:rPr kumimoji="0" lang="en-US"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1</a:t>
            </a:r>
            <a:r>
              <a:rPr lang="en-US" sz="1400" spc="-20">
                <a:solidFill>
                  <a:srgbClr val="0000FF"/>
                </a:solidFill>
                <a:latin typeface="Arial" panose="020B0604020202020204" pitchFamily="34" charset="0"/>
                <a:cs typeface="Arial" panose="020B0604020202020204" pitchFamily="34" charset="0"/>
              </a:rPr>
              <a:t>, </a:t>
            </a:r>
            <a:r>
              <a:rPr kumimoji="0"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0.7</a:t>
            </a:r>
            <a:r>
              <a:rPr kumimoji="0" lang="en-US"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7</a:t>
            </a:r>
            <a:r>
              <a:rPr kumimoji="0"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 </a:t>
            </a:r>
            <a:br>
              <a:rPr kumimoji="0" lang="en-US" sz="1400" b="0" i="0" u="none" strike="noStrike" kern="1200" cap="none" spc="-20" normalizeH="0" baseline="0" noProof="0">
                <a:ln>
                  <a:noFill/>
                </a:ln>
                <a:solidFill>
                  <a:srgbClr val="0000FF"/>
                </a:solidFill>
                <a:effectLst/>
                <a:uLnTx/>
                <a:uFillTx/>
                <a:latin typeface="Arial" panose="020B0604020202020204" pitchFamily="34" charset="0"/>
                <a:ea typeface="+mn-ea"/>
                <a:cs typeface="Arial" panose="020B0604020202020204" pitchFamily="34" charset="0"/>
              </a:rPr>
            </a:br>
            <a:r>
              <a:rPr kumimoji="0"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P</a:t>
            </a:r>
            <a:r>
              <a:rPr kumimoji="0" lang="en-US"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a:t>
            </a:r>
            <a:r>
              <a:rPr kumimoji="0"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a:t>
            </a:r>
            <a:r>
              <a:rPr kumimoji="0" lang="en-US"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000000</a:t>
            </a:r>
            <a:r>
              <a:rPr kumimoji="0"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000</a:t>
            </a:r>
            <a:r>
              <a:rPr kumimoji="0" lang="en-US" sz="2300" b="1" i="0" u="none" strike="noStrike" kern="1200" cap="none" spc="-5" normalizeH="0" baseline="0" noProof="0">
                <a:ln>
                  <a:noFill/>
                </a:ln>
                <a:solidFill>
                  <a:srgbClr val="0000FF"/>
                </a:solidFill>
                <a:effectLst/>
                <a:uLnTx/>
                <a:uFillTx/>
                <a:latin typeface="Arial" panose="020B0604020202020204" pitchFamily="34" charset="0"/>
                <a:ea typeface="+mn-ea"/>
                <a:cs typeface="Arial" panose="020B0604020202020204" pitchFamily="34" charset="0"/>
              </a:rPr>
              <a:t>4</a:t>
            </a:r>
            <a:endParaRPr kumimoji="0" sz="23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152" name="object 41">
            <a:extLst>
              <a:ext uri="{FF2B5EF4-FFF2-40B4-BE49-F238E27FC236}">
                <a16:creationId xmlns:a16="http://schemas.microsoft.com/office/drawing/2014/main" id="{D289AE50-7906-4C0A-BDB3-E1510AB5C660}"/>
              </a:ext>
            </a:extLst>
          </p:cNvPr>
          <p:cNvSpPr txBox="1"/>
          <p:nvPr/>
        </p:nvSpPr>
        <p:spPr>
          <a:xfrm>
            <a:off x="10610843" y="2031075"/>
            <a:ext cx="759677" cy="615553"/>
          </a:xfrm>
          <a:prstGeom prst="rect">
            <a:avLst/>
          </a:prstGeom>
        </p:spPr>
        <p:txBody>
          <a:bodyPr vert="horz" wrap="square" lIns="0" tIns="12700" rIns="0" bIns="0" rtlCol="0">
            <a:spAutoFit/>
          </a:bodyPr>
          <a:lstStyle/>
          <a:p>
            <a:pPr marL="12700" marR="5080" lvl="0" indent="-12700" algn="ctr" defTabSz="914400" rtl="0" eaLnBrk="1" fontAlgn="auto" latinLnBrk="0" hangingPunct="1">
              <a:lnSpc>
                <a:spcPts val="1500"/>
              </a:lnSpc>
              <a:spcBef>
                <a:spcPts val="100"/>
              </a:spcBef>
              <a:spcAft>
                <a:spcPts val="0"/>
              </a:spcAft>
              <a:buClrTx/>
              <a:buSzTx/>
              <a:buFontTx/>
              <a:buNone/>
              <a:tabLst/>
              <a:defRPr/>
            </a:pPr>
            <a:r>
              <a:rPr kumimoji="0"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No. </a:t>
            </a:r>
            <a:r>
              <a:rPr kumimoji="0"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of</a:t>
            </a:r>
            <a:endPar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L="12700" marR="5080" indent="-12700" algn="ctr">
              <a:lnSpc>
                <a:spcPts val="1500"/>
              </a:lnSpc>
              <a:spcBef>
                <a:spcPts val="100"/>
              </a:spcBef>
              <a:defRPr/>
            </a:pPr>
            <a:r>
              <a:rPr kumimoji="0" lang="en-US"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Fewer</a:t>
            </a:r>
            <a:endPar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a:p>
            <a:pPr marR="5080" algn="ctr">
              <a:lnSpc>
                <a:spcPts val="1500"/>
              </a:lnSpc>
              <a:spcBef>
                <a:spcPts val="100"/>
              </a:spcBef>
              <a:defRPr/>
            </a:pPr>
            <a:r>
              <a:rPr kumimoji="0" lang="en-US" sz="1400" b="1" i="0" u="none" strike="noStrike" kern="1200" cap="none" spc="-5" normalizeH="0" baseline="0" noProof="0">
                <a:ln>
                  <a:noFill/>
                </a:ln>
                <a:effectLst/>
                <a:uLnTx/>
                <a:uFillTx/>
                <a:latin typeface="Arial" panose="020B0604020202020204" pitchFamily="34" charset="0"/>
                <a:ea typeface="+mn-ea"/>
                <a:cs typeface="Arial" panose="020B0604020202020204" pitchFamily="34" charset="0"/>
              </a:rPr>
              <a:t>Cases</a:t>
            </a:r>
            <a:endParaRPr kumimoji="0" lang="en-US"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53" name="Rectangle 152">
            <a:extLst>
              <a:ext uri="{FF2B5EF4-FFF2-40B4-BE49-F238E27FC236}">
                <a16:creationId xmlns:a16="http://schemas.microsoft.com/office/drawing/2014/main" id="{5C28245F-9074-452B-97BE-9AB7ABB44E50}"/>
              </a:ext>
            </a:extLst>
          </p:cNvPr>
          <p:cNvSpPr/>
          <p:nvPr/>
        </p:nvSpPr>
        <p:spPr>
          <a:xfrm>
            <a:off x="10586548" y="1949693"/>
            <a:ext cx="808266" cy="3072900"/>
          </a:xfrm>
          <a:prstGeom prst="rect">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154" name="TextBox 153">
            <a:extLst>
              <a:ext uri="{FF2B5EF4-FFF2-40B4-BE49-F238E27FC236}">
                <a16:creationId xmlns:a16="http://schemas.microsoft.com/office/drawing/2014/main" id="{2901EADD-1A89-4D1F-90E3-B07AECCE5082}"/>
              </a:ext>
            </a:extLst>
          </p:cNvPr>
          <p:cNvSpPr txBox="1"/>
          <p:nvPr/>
        </p:nvSpPr>
        <p:spPr>
          <a:xfrm>
            <a:off x="8507828" y="1262757"/>
            <a:ext cx="3614500" cy="3508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a:ln>
                  <a:noFill/>
                </a:ln>
                <a:solidFill>
                  <a:srgbClr val="0000FF"/>
                </a:solidFill>
                <a:effectLst/>
                <a:uLnTx/>
                <a:uFillTx/>
                <a:latin typeface="Arial" panose="020B0604020202020204" pitchFamily="34" charset="0"/>
                <a:ea typeface="+mn-ea"/>
                <a:cs typeface="Arial" panose="020B0604020202020204" pitchFamily="34" charset="0"/>
              </a:rPr>
              <a:t>31% Reduction in Total Events</a:t>
            </a:r>
            <a:endParaRPr kumimoji="0" lang="en-US" sz="1700" b="1" i="0" u="none" strike="noStrike" kern="1200" cap="none" spc="0" normalizeH="0" baseline="30000" noProof="0">
              <a:ln>
                <a:noFill/>
              </a:ln>
              <a:solidFill>
                <a:srgbClr val="0000FF"/>
              </a:solidFill>
              <a:effectLst/>
              <a:uLnTx/>
              <a:uFillTx/>
              <a:latin typeface="Arial" panose="020B0604020202020204" pitchFamily="34" charset="0"/>
              <a:ea typeface="+mn-ea"/>
              <a:cs typeface="Arial" panose="020B0604020202020204" pitchFamily="34" charset="0"/>
            </a:endParaRPr>
          </a:p>
        </p:txBody>
      </p:sp>
      <p:sp>
        <p:nvSpPr>
          <p:cNvPr id="155" name="object 36">
            <a:extLst>
              <a:ext uri="{FF2B5EF4-FFF2-40B4-BE49-F238E27FC236}">
                <a16:creationId xmlns:a16="http://schemas.microsoft.com/office/drawing/2014/main" id="{C013492C-5849-4CF9-90FA-D5B90C7FD0FC}"/>
              </a:ext>
            </a:extLst>
          </p:cNvPr>
          <p:cNvSpPr txBox="1"/>
          <p:nvPr/>
        </p:nvSpPr>
        <p:spPr>
          <a:xfrm>
            <a:off x="10699327" y="2767911"/>
            <a:ext cx="582708" cy="247923"/>
          </a:xfrm>
          <a:prstGeom prst="rect">
            <a:avLst/>
          </a:prstGeom>
        </p:spPr>
        <p:txBody>
          <a:bodyPr vert="horz" wrap="square" lIns="0" tIns="29845" rIns="0" bIns="0" rtlCol="0">
            <a:spAutoFit/>
          </a:bodyPr>
          <a:lstStyle/>
          <a:p>
            <a:pPr marR="0" lvl="0" algn="ctr" defTabSz="914400" rtl="0" eaLnBrk="1" fontAlgn="auto" latinLnBrk="0" hangingPunct="1">
              <a:lnSpc>
                <a:spcPct val="100000"/>
              </a:lnSpc>
              <a:spcBef>
                <a:spcPts val="235"/>
              </a:spcBef>
              <a:spcAft>
                <a:spcPts val="0"/>
              </a:spcAft>
              <a:buClrTx/>
              <a:buSzTx/>
              <a:buFontTx/>
              <a:buNone/>
              <a:tabLst/>
              <a:defRPr/>
            </a:pPr>
            <a:r>
              <a:rPr lang="en-US" sz="1400" b="1">
                <a:latin typeface="Arial" panose="020B0604020202020204" pitchFamily="34" charset="0"/>
                <a:cs typeface="Arial" panose="020B0604020202020204" pitchFamily="34" charset="0"/>
              </a:rPr>
              <a:t>-</a:t>
            </a:r>
            <a:r>
              <a:rPr kumimoji="0" lang="en-US" sz="14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539</a:t>
            </a:r>
            <a:endParaRPr kumimoji="0" sz="14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grpSp>
        <p:nvGrpSpPr>
          <p:cNvPr id="156" name="Group 155">
            <a:extLst>
              <a:ext uri="{FF2B5EF4-FFF2-40B4-BE49-F238E27FC236}">
                <a16:creationId xmlns:a16="http://schemas.microsoft.com/office/drawing/2014/main" id="{84A0EE41-6999-4438-8684-207C6F190677}"/>
              </a:ext>
            </a:extLst>
          </p:cNvPr>
          <p:cNvGrpSpPr/>
          <p:nvPr/>
        </p:nvGrpSpPr>
        <p:grpSpPr>
          <a:xfrm>
            <a:off x="8806741" y="2907923"/>
            <a:ext cx="1645920" cy="1881036"/>
            <a:chOff x="8806741" y="2907923"/>
            <a:chExt cx="1645920" cy="1881036"/>
          </a:xfrm>
        </p:grpSpPr>
        <p:sp>
          <p:nvSpPr>
            <p:cNvPr id="157" name="object 40">
              <a:extLst>
                <a:ext uri="{FF2B5EF4-FFF2-40B4-BE49-F238E27FC236}">
                  <a16:creationId xmlns:a16="http://schemas.microsoft.com/office/drawing/2014/main" id="{92FDBBAD-62B1-40F1-981C-3827139682A7}"/>
                </a:ext>
              </a:extLst>
            </p:cNvPr>
            <p:cNvSpPr/>
            <p:nvPr/>
          </p:nvSpPr>
          <p:spPr>
            <a:xfrm>
              <a:off x="9481067" y="4788959"/>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8" name="object 46">
              <a:extLst>
                <a:ext uri="{FF2B5EF4-FFF2-40B4-BE49-F238E27FC236}">
                  <a16:creationId xmlns:a16="http://schemas.microsoft.com/office/drawing/2014/main" id="{9272C07F-F096-4434-BF17-8B1CC4CAAA9D}"/>
                </a:ext>
              </a:extLst>
            </p:cNvPr>
            <p:cNvSpPr/>
            <p:nvPr/>
          </p:nvSpPr>
          <p:spPr>
            <a:xfrm>
              <a:off x="9481067" y="3786289"/>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9" name="object 47">
              <a:extLst>
                <a:ext uri="{FF2B5EF4-FFF2-40B4-BE49-F238E27FC236}">
                  <a16:creationId xmlns:a16="http://schemas.microsoft.com/office/drawing/2014/main" id="{8FA5A2F1-12D6-40FC-ADB3-88AF473A009D}"/>
                </a:ext>
              </a:extLst>
            </p:cNvPr>
            <p:cNvSpPr/>
            <p:nvPr/>
          </p:nvSpPr>
          <p:spPr>
            <a:xfrm>
              <a:off x="9481067" y="3191581"/>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0" name="object 35">
              <a:extLst>
                <a:ext uri="{FF2B5EF4-FFF2-40B4-BE49-F238E27FC236}">
                  <a16:creationId xmlns:a16="http://schemas.microsoft.com/office/drawing/2014/main" id="{E76E9537-2880-4B83-99B3-4EDA099C34B2}"/>
                </a:ext>
              </a:extLst>
            </p:cNvPr>
            <p:cNvSpPr/>
            <p:nvPr/>
          </p:nvSpPr>
          <p:spPr>
            <a:xfrm>
              <a:off x="9481067" y="3372594"/>
              <a:ext cx="971594"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1" name="object 47">
              <a:extLst>
                <a:ext uri="{FF2B5EF4-FFF2-40B4-BE49-F238E27FC236}">
                  <a16:creationId xmlns:a16="http://schemas.microsoft.com/office/drawing/2014/main" id="{03302CCA-0912-4658-82C1-8F0D8A120D01}"/>
                </a:ext>
              </a:extLst>
            </p:cNvPr>
            <p:cNvSpPr/>
            <p:nvPr/>
          </p:nvSpPr>
          <p:spPr>
            <a:xfrm>
              <a:off x="8806741" y="2907923"/>
              <a:ext cx="1645920" cy="0"/>
            </a:xfrm>
            <a:custGeom>
              <a:avLst/>
              <a:gdLst/>
              <a:ahLst/>
              <a:cxnLst/>
              <a:rect l="l" t="t" r="r" b="b"/>
              <a:pathLst>
                <a:path w="400050">
                  <a:moveTo>
                    <a:pt x="0" y="0"/>
                  </a:moveTo>
                  <a:lnTo>
                    <a:pt x="400050" y="0"/>
                  </a:lnTo>
                </a:path>
              </a:pathLst>
            </a:custGeom>
            <a:ln w="9525">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162" name="object 49">
            <a:extLst>
              <a:ext uri="{FF2B5EF4-FFF2-40B4-BE49-F238E27FC236}">
                <a16:creationId xmlns:a16="http://schemas.microsoft.com/office/drawing/2014/main" id="{82618C1D-6FD1-4865-AE0D-34F03814E24F}"/>
              </a:ext>
            </a:extLst>
          </p:cNvPr>
          <p:cNvSpPr/>
          <p:nvPr/>
        </p:nvSpPr>
        <p:spPr>
          <a:xfrm>
            <a:off x="6765654" y="3105857"/>
            <a:ext cx="759677" cy="266701"/>
          </a:xfrm>
          <a:custGeom>
            <a:avLst/>
            <a:gdLst/>
            <a:ahLst/>
            <a:cxnLst/>
            <a:rect l="l" t="t" r="r" b="b"/>
            <a:pathLst>
              <a:path w="368300" h="170179">
                <a:moveTo>
                  <a:pt x="0" y="0"/>
                </a:moveTo>
                <a:lnTo>
                  <a:pt x="367703" y="169633"/>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 name="object 49">
            <a:extLst>
              <a:ext uri="{FF2B5EF4-FFF2-40B4-BE49-F238E27FC236}">
                <a16:creationId xmlns:a16="http://schemas.microsoft.com/office/drawing/2014/main" id="{0F988398-C530-4230-A13F-7C587A25DC7A}"/>
              </a:ext>
            </a:extLst>
          </p:cNvPr>
          <p:cNvSpPr/>
          <p:nvPr/>
        </p:nvSpPr>
        <p:spPr>
          <a:xfrm>
            <a:off x="6765654" y="2845905"/>
            <a:ext cx="759677" cy="266701"/>
          </a:xfrm>
          <a:custGeom>
            <a:avLst/>
            <a:gdLst/>
            <a:ahLst/>
            <a:cxnLst/>
            <a:rect l="l" t="t" r="r" b="b"/>
            <a:pathLst>
              <a:path w="368300" h="170179">
                <a:moveTo>
                  <a:pt x="0" y="0"/>
                </a:moveTo>
                <a:lnTo>
                  <a:pt x="367703" y="169633"/>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4" name="object 49">
            <a:extLst>
              <a:ext uri="{FF2B5EF4-FFF2-40B4-BE49-F238E27FC236}">
                <a16:creationId xmlns:a16="http://schemas.microsoft.com/office/drawing/2014/main" id="{0B58DBC9-823F-41FE-A6D0-12FD5AB38A80}"/>
              </a:ext>
            </a:extLst>
          </p:cNvPr>
          <p:cNvSpPr/>
          <p:nvPr/>
        </p:nvSpPr>
        <p:spPr>
          <a:xfrm>
            <a:off x="6765654" y="3726149"/>
            <a:ext cx="759677" cy="266701"/>
          </a:xfrm>
          <a:custGeom>
            <a:avLst/>
            <a:gdLst/>
            <a:ahLst/>
            <a:cxnLst/>
            <a:rect l="l" t="t" r="r" b="b"/>
            <a:pathLst>
              <a:path w="368300" h="170179">
                <a:moveTo>
                  <a:pt x="0" y="0"/>
                </a:moveTo>
                <a:lnTo>
                  <a:pt x="367703" y="169633"/>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5" name="object 49">
            <a:extLst>
              <a:ext uri="{FF2B5EF4-FFF2-40B4-BE49-F238E27FC236}">
                <a16:creationId xmlns:a16="http://schemas.microsoft.com/office/drawing/2014/main" id="{60067B80-4E55-4A9D-A4EC-C7AEC1DDB501}"/>
              </a:ext>
            </a:extLst>
          </p:cNvPr>
          <p:cNvSpPr/>
          <p:nvPr/>
        </p:nvSpPr>
        <p:spPr>
          <a:xfrm>
            <a:off x="6765654" y="4735091"/>
            <a:ext cx="759677" cy="266701"/>
          </a:xfrm>
          <a:custGeom>
            <a:avLst/>
            <a:gdLst/>
            <a:ahLst/>
            <a:cxnLst/>
            <a:rect l="l" t="t" r="r" b="b"/>
            <a:pathLst>
              <a:path w="368300" h="170179">
                <a:moveTo>
                  <a:pt x="0" y="0"/>
                </a:moveTo>
                <a:lnTo>
                  <a:pt x="367703" y="169633"/>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6" name="object 51">
            <a:extLst>
              <a:ext uri="{FF2B5EF4-FFF2-40B4-BE49-F238E27FC236}">
                <a16:creationId xmlns:a16="http://schemas.microsoft.com/office/drawing/2014/main" id="{2A559D91-24C3-4A6D-BF39-7A6913DD66E1}"/>
              </a:ext>
            </a:extLst>
          </p:cNvPr>
          <p:cNvSpPr/>
          <p:nvPr/>
        </p:nvSpPr>
        <p:spPr>
          <a:xfrm>
            <a:off x="4728015" y="4283492"/>
            <a:ext cx="759676" cy="234408"/>
          </a:xfrm>
          <a:custGeom>
            <a:avLst/>
            <a:gdLst/>
            <a:ahLst/>
            <a:cxnLst/>
            <a:rect l="l" t="t" r="r" b="b"/>
            <a:pathLst>
              <a:path w="368300" h="116204">
                <a:moveTo>
                  <a:pt x="0" y="0"/>
                </a:moveTo>
                <a:lnTo>
                  <a:pt x="367703" y="116166"/>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7" name="object 50">
            <a:extLst>
              <a:ext uri="{FF2B5EF4-FFF2-40B4-BE49-F238E27FC236}">
                <a16:creationId xmlns:a16="http://schemas.microsoft.com/office/drawing/2014/main" id="{8F7ED37F-14CD-4A05-ACBD-B043046DAAFC}"/>
              </a:ext>
            </a:extLst>
          </p:cNvPr>
          <p:cNvSpPr/>
          <p:nvPr/>
        </p:nvSpPr>
        <p:spPr>
          <a:xfrm>
            <a:off x="4728014" y="2121032"/>
            <a:ext cx="759677" cy="270866"/>
          </a:xfrm>
          <a:custGeom>
            <a:avLst/>
            <a:gdLst/>
            <a:ahLst/>
            <a:cxnLst/>
            <a:rect l="l" t="t" r="r" b="b"/>
            <a:pathLst>
              <a:path w="332739" h="179704">
                <a:moveTo>
                  <a:pt x="0" y="0"/>
                </a:moveTo>
                <a:lnTo>
                  <a:pt x="332295" y="179641"/>
                </a:lnTo>
              </a:path>
            </a:pathLst>
          </a:custGeom>
          <a:ln w="9525">
            <a:solidFill>
              <a:schemeClr val="tx1"/>
            </a:solidFill>
          </a:ln>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8" name="object 14">
            <a:extLst>
              <a:ext uri="{FF2B5EF4-FFF2-40B4-BE49-F238E27FC236}">
                <a16:creationId xmlns:a16="http://schemas.microsoft.com/office/drawing/2014/main" id="{E542B7A4-FD47-4B08-B24A-2E199D9C2E59}"/>
              </a:ext>
            </a:extLst>
          </p:cNvPr>
          <p:cNvSpPr txBox="1"/>
          <p:nvPr/>
        </p:nvSpPr>
        <p:spPr>
          <a:xfrm>
            <a:off x="3348901" y="6121663"/>
            <a:ext cx="2244539" cy="307777"/>
          </a:xfrm>
          <a:prstGeom prst="rect">
            <a:avLst/>
          </a:prstGeom>
        </p:spPr>
        <p:txBody>
          <a:bodyPr vert="horz" wrap="square" lIns="0" tIns="0" rIns="0" bIns="91440" rtlCol="0" anchor="ctr" anchorCtr="0">
            <a:spAutoFit/>
          </a:bodyPr>
          <a:lstStyle>
            <a:defPPr>
              <a:defRPr lang="en-US"/>
            </a:defPPr>
            <a:lvl1pPr marL="12700">
              <a:lnSpc>
                <a:spcPct val="100000"/>
              </a:lnSpc>
              <a:spcBef>
                <a:spcPts val="100"/>
              </a:spcBef>
              <a:defRPr sz="2800" spc="-60" baseline="-19841">
                <a:solidFill>
                  <a:srgbClr val="231F20"/>
                </a:solidFill>
                <a:latin typeface="Arial" panose="020B0604020202020204" pitchFamily="34" charset="0"/>
                <a:cs typeface="Arial" panose="020B0604020202020204" pitchFamily="34" charset="0"/>
              </a:defRPr>
            </a:lvl1pPr>
          </a:lstStyle>
          <a:p>
            <a:pPr marL="0" marR="0" lvl="0" algn="r" defTabSz="914400" rtl="0" eaLnBrk="1" fontAlgn="auto" latinLnBrk="0" hangingPunct="1">
              <a:lnSpc>
                <a:spcPct val="100000"/>
              </a:lnSpc>
              <a:spcBef>
                <a:spcPts val="100"/>
              </a:spcBef>
              <a:spcAft>
                <a:spcPts val="0"/>
              </a:spcAft>
              <a:buClrTx/>
              <a:buSzTx/>
              <a:buFontTx/>
              <a:buNone/>
              <a:defRPr/>
            </a:pPr>
            <a:r>
              <a:rPr kumimoji="0" lang="en-US" sz="1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Full Dataset </a:t>
            </a:r>
            <a:r>
              <a:rPr kumimoji="0" sz="1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Event</a:t>
            </a:r>
            <a:r>
              <a:rPr kumimoji="0" lang="en-US" sz="1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No.</a:t>
            </a:r>
            <a:endParaRPr kumimoji="0" sz="1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2" name="TextBox 81">
            <a:extLst>
              <a:ext uri="{FF2B5EF4-FFF2-40B4-BE49-F238E27FC236}">
                <a16:creationId xmlns:a16="http://schemas.microsoft.com/office/drawing/2014/main" id="{5C707977-C880-42D8-A5F5-74B3ADEA42F3}"/>
              </a:ext>
            </a:extLst>
          </p:cNvPr>
          <p:cNvSpPr txBox="1"/>
          <p:nvPr/>
        </p:nvSpPr>
        <p:spPr>
          <a:xfrm>
            <a:off x="146469" y="6547774"/>
            <a:ext cx="9444390" cy="261610"/>
          </a:xfrm>
          <a:prstGeom prst="rect">
            <a:avLst/>
          </a:prstGeom>
          <a:noFill/>
        </p:spPr>
        <p:txBody>
          <a:bodyPr wrap="square"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Bhatt DL, Steg PG, Miller M, et al.</a:t>
            </a:r>
            <a:r>
              <a:rPr kumimoji="0" lang="en-US" sz="1050" b="1" i="0" u="none" strike="noStrike" kern="1200" cap="none" spc="0" normalizeH="0" baseline="0" noProof="0" dirty="0">
                <a:ln>
                  <a:noFill/>
                </a:ln>
                <a:effectLst/>
                <a:uLnTx/>
                <a:uFillTx/>
                <a:latin typeface="arial" panose="020B0604020202020204" pitchFamily="34" charset="0"/>
                <a:ea typeface="+mn-ea"/>
                <a:cs typeface="+mn-cs"/>
              </a:rPr>
              <a:t> </a:t>
            </a:r>
            <a:r>
              <a:rPr kumimoji="0" lang="en-US" sz="1050" b="1" i="1" u="none" strike="noStrike" kern="1200" cap="none" spc="0" normalizeH="0" baseline="0" noProof="0" dirty="0">
                <a:ln>
                  <a:noFill/>
                </a:ln>
                <a:effectLst/>
                <a:uLnTx/>
                <a:uFillTx/>
                <a:latin typeface="arial" panose="020B0604020202020204" pitchFamily="34" charset="0"/>
                <a:ea typeface="+mn-ea"/>
                <a:cs typeface="+mn-cs"/>
              </a:rPr>
              <a:t>J Am Coll Cardiol</a:t>
            </a:r>
            <a:r>
              <a:rPr kumimoji="0" lang="en-US" sz="1050" b="1" i="0" u="none" strike="noStrike" kern="1200" cap="none" spc="0" normalizeH="0" baseline="0" noProof="0" dirty="0">
                <a:ln>
                  <a:noFill/>
                </a:ln>
                <a:effectLst/>
                <a:uLnTx/>
                <a:uFillTx/>
                <a:latin typeface="arial" panose="020B0604020202020204" pitchFamily="34" charset="0"/>
                <a:ea typeface="+mn-ea"/>
                <a:cs typeface="+mn-cs"/>
              </a:rPr>
              <a:t>.</a:t>
            </a:r>
            <a:r>
              <a:rPr kumimoji="0" lang="en-US" sz="1050" b="1"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kumimoji="0" lang="en-US" sz="105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2019;73:2791-2802. Bhatt DL, Presented at ACC, New Orleans, LA, 2019.  </a:t>
            </a:r>
          </a:p>
        </p:txBody>
      </p:sp>
      <p:sp>
        <p:nvSpPr>
          <p:cNvPr id="87" name="Title 1">
            <a:extLst>
              <a:ext uri="{FF2B5EF4-FFF2-40B4-BE49-F238E27FC236}">
                <a16:creationId xmlns:a16="http://schemas.microsoft.com/office/drawing/2014/main" id="{4C6D2FC5-BAE9-43C8-9333-DDA539207BF5}"/>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Primary Endpoint First and Subsequent </a:t>
            </a:r>
            <a:br>
              <a:rPr kumimoji="0" lang="en-US" sz="3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br>
            <a:r>
              <a:rPr kumimoji="0" lang="en-US" sz="38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Events </a:t>
            </a:r>
            <a:r>
              <a:rPr lang="en-US" sz="3200" dirty="0">
                <a:latin typeface="Arial" panose="020B0604020202020204" pitchFamily="34" charset="0"/>
                <a:cs typeface="Arial" panose="020B0604020202020204" pitchFamily="34" charset="0"/>
              </a:rPr>
              <a:t>(</a:t>
            </a:r>
            <a:r>
              <a:rPr kumimoji="0" lang="en-US" sz="3200"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Total Events)</a:t>
            </a:r>
          </a:p>
        </p:txBody>
      </p:sp>
      <p:sp>
        <p:nvSpPr>
          <p:cNvPr id="90" name="TextBox 89">
            <a:extLst>
              <a:ext uri="{FF2B5EF4-FFF2-40B4-BE49-F238E27FC236}">
                <a16:creationId xmlns:a16="http://schemas.microsoft.com/office/drawing/2014/main" id="{95894025-4298-42BB-901A-8D4E9BD185F9}"/>
              </a:ext>
            </a:extLst>
          </p:cNvPr>
          <p:cNvSpPr txBox="1"/>
          <p:nvPr/>
        </p:nvSpPr>
        <p:spPr>
          <a:xfrm>
            <a:off x="9548110" y="6082421"/>
            <a:ext cx="2503932" cy="707886"/>
          </a:xfrm>
          <a:prstGeom prst="rect">
            <a:avLst/>
          </a:prstGeom>
          <a:noFill/>
        </p:spPr>
        <p:txBody>
          <a:bodyPr wrap="square" rtlCol="0" anchor="b" anchorCtr="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Note: </a:t>
            </a: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WLW method for the 1</a:t>
            </a:r>
            <a:r>
              <a:rPr kumimoji="0" lang="en-US" sz="1000" b="0"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st</a:t>
            </a: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event,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2</a:t>
            </a:r>
            <a:r>
              <a:rPr kumimoji="0" lang="en-US" sz="1000" b="0"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nd</a:t>
            </a: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event, and 3</a:t>
            </a:r>
            <a:r>
              <a:rPr kumimoji="0" lang="en-US" sz="1000" b="0"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rd</a:t>
            </a: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event categories;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Negative binomial model for 4</a:t>
            </a:r>
            <a:r>
              <a:rPr kumimoji="0" lang="en-US" sz="1000" b="0" i="0" u="none" strike="noStrike" kern="1200" cap="none" spc="0" normalizeH="0" baseline="30000" noProof="0">
                <a:ln>
                  <a:noFill/>
                </a:ln>
                <a:effectLst/>
                <a:uLnTx/>
                <a:uFillTx/>
                <a:latin typeface="Arial" panose="020B0604020202020204" pitchFamily="34" charset="0"/>
                <a:ea typeface="+mn-ea"/>
                <a:cs typeface="Arial" panose="020B0604020202020204" pitchFamily="34" charset="0"/>
              </a:rPr>
              <a:t>th</a:t>
            </a:r>
            <a:r>
              <a:rPr kumimoji="0" lang="en-US" sz="1000" b="0" i="0" u="none" strike="noStrike" kern="1200" cap="none" spc="0" normalizeH="0" noProof="0">
                <a:ln>
                  <a:noFill/>
                </a:ln>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 events and overall treatment comparison.</a:t>
            </a:r>
          </a:p>
        </p:txBody>
      </p:sp>
    </p:spTree>
    <p:extLst>
      <p:ext uri="{BB962C8B-B14F-4D97-AF65-F5344CB8AC3E}">
        <p14:creationId xmlns:p14="http://schemas.microsoft.com/office/powerpoint/2010/main" val="157709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BA42B-833B-65DF-39B2-114D50C8F41D}"/>
              </a:ext>
            </a:extLst>
          </p:cNvPr>
          <p:cNvSpPr>
            <a:spLocks noGrp="1"/>
          </p:cNvSpPr>
          <p:nvPr>
            <p:ph type="ctrTitle"/>
          </p:nvPr>
        </p:nvSpPr>
        <p:spPr/>
        <p:txBody>
          <a:bodyPr>
            <a:normAutofit/>
          </a:bodyPr>
          <a:lstStyle/>
          <a:p>
            <a:r>
              <a:rPr lang="en-US" sz="7200" b="1" dirty="0"/>
              <a:t>REDUCE-IT</a:t>
            </a:r>
          </a:p>
        </p:txBody>
      </p:sp>
      <p:sp>
        <p:nvSpPr>
          <p:cNvPr id="4" name="Subtitle 3">
            <a:extLst>
              <a:ext uri="{FF2B5EF4-FFF2-40B4-BE49-F238E27FC236}">
                <a16:creationId xmlns:a16="http://schemas.microsoft.com/office/drawing/2014/main" id="{9C8BA8FB-0DA4-0E5A-4500-823A365F28D9}"/>
              </a:ext>
            </a:extLst>
          </p:cNvPr>
          <p:cNvSpPr>
            <a:spLocks noGrp="1"/>
          </p:cNvSpPr>
          <p:nvPr>
            <p:ph type="subTitle" idx="1"/>
          </p:nvPr>
        </p:nvSpPr>
        <p:spPr/>
        <p:txBody>
          <a:bodyPr>
            <a:normAutofit/>
          </a:bodyPr>
          <a:lstStyle/>
          <a:p>
            <a:r>
              <a:rPr lang="en-US" sz="3600" dirty="0"/>
              <a:t>Recent ACS</a:t>
            </a:r>
          </a:p>
        </p:txBody>
      </p:sp>
    </p:spTree>
    <p:extLst>
      <p:ext uri="{BB962C8B-B14F-4D97-AF65-F5344CB8AC3E}">
        <p14:creationId xmlns:p14="http://schemas.microsoft.com/office/powerpoint/2010/main" val="198528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3AC4627-EA45-4A60-8520-4E2B2462DB36}"/>
              </a:ext>
            </a:extLst>
          </p:cNvPr>
          <p:cNvSpPr txBox="1"/>
          <p:nvPr/>
        </p:nvSpPr>
        <p:spPr>
          <a:xfrm>
            <a:off x="109184" y="5909139"/>
            <a:ext cx="11934770" cy="900246"/>
          </a:xfrm>
          <a:prstGeom prst="rect">
            <a:avLst/>
          </a:prstGeom>
          <a:noFill/>
        </p:spPr>
        <p:txBody>
          <a:bodyPr wrap="square" rtlCol="0" anchor="b" anchorCtr="0">
            <a:spAutoFit/>
          </a:bodyPr>
          <a:lstStyle/>
          <a:p>
            <a:pPr>
              <a:spcBef>
                <a:spcPts val="300"/>
              </a:spcBef>
            </a:pPr>
            <a:r>
              <a:rPr lang="en-US" sz="1000" dirty="0">
                <a:latin typeface="Arial" panose="020B0604020202020204" pitchFamily="34" charset="0"/>
                <a:cs typeface="Arial" panose="020B0604020202020204" pitchFamily="34" charset="0"/>
              </a:rPr>
              <a:t>USA=United States of America; BMI=body mass index. </a:t>
            </a:r>
          </a:p>
          <a:p>
            <a:pPr>
              <a:spcBef>
                <a:spcPts val="300"/>
              </a:spcBef>
            </a:pPr>
            <a:r>
              <a:rPr lang="en-US" sz="1000" dirty="0">
                <a:latin typeface="Arial" panose="020B0604020202020204" pitchFamily="34" charset="0"/>
                <a:cs typeface="Arial" panose="020B0604020202020204" pitchFamily="34" charset="0"/>
              </a:rPr>
              <a:t>In general, baseline value is defined as the last non-missing measurement obtained prior to randomization. ‘Other or Multiple’ also includes American Indian, Alaskan Native, Native Hawaiian, Other Pacific Islander. *</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P-values are reported from a chi-square test for categorical variables and Wilcoxon test for continuous variables. Missing categories are excluded from any comparisons. </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P-value based on &lt;65 and ≥65 years for Age; &lt;25, ≥25 to &lt;30, ≥30 kg/m</a:t>
            </a:r>
            <a:r>
              <a:rPr lang="en-US" sz="1000" baseline="30000" dirty="0">
                <a:latin typeface="Arial" panose="020B0604020202020204" pitchFamily="34" charset="0"/>
                <a:cs typeface="Arial" panose="020B0604020202020204" pitchFamily="34" charset="0"/>
              </a:rPr>
              <a:t>2</a:t>
            </a:r>
            <a:r>
              <a:rPr lang="en-US" sz="1000" dirty="0">
                <a:latin typeface="Arial" panose="020B0604020202020204" pitchFamily="34" charset="0"/>
                <a:cs typeface="Arial" panose="020B0604020202020204" pitchFamily="34" charset="0"/>
              </a:rPr>
              <a:t> for BMI. </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P-value based on race categories as listed. [1] Partial dates imputed to 1</a:t>
            </a:r>
            <a:r>
              <a:rPr lang="en-US" sz="1000" baseline="30000" dirty="0">
                <a:latin typeface="Arial" panose="020B0604020202020204" pitchFamily="34" charset="0"/>
                <a:cs typeface="Arial" panose="020B0604020202020204" pitchFamily="34" charset="0"/>
              </a:rPr>
              <a:t>st</a:t>
            </a:r>
            <a:r>
              <a:rPr lang="en-US" sz="1000" dirty="0">
                <a:latin typeface="Arial" panose="020B0604020202020204" pitchFamily="34" charset="0"/>
                <a:cs typeface="Arial" panose="020B0604020202020204" pitchFamily="34" charset="0"/>
              </a:rPr>
              <a:t> of month; to 1</a:t>
            </a:r>
            <a:r>
              <a:rPr lang="en-US" sz="1000" baseline="30000" dirty="0">
                <a:latin typeface="Arial" panose="020B0604020202020204" pitchFamily="34" charset="0"/>
                <a:cs typeface="Arial" panose="020B0604020202020204" pitchFamily="34" charset="0"/>
              </a:rPr>
              <a:t>st</a:t>
            </a:r>
            <a:r>
              <a:rPr lang="en-US" sz="1000" dirty="0">
                <a:latin typeface="Arial" panose="020B0604020202020204" pitchFamily="34" charset="0"/>
                <a:cs typeface="Arial" panose="020B0604020202020204" pitchFamily="34" charset="0"/>
              </a:rPr>
              <a:t> January where month not available. </a:t>
            </a:r>
            <a:br>
              <a:rPr lang="en-US" sz="1000" dirty="0">
                <a:latin typeface="Arial" panose="020B0604020202020204" pitchFamily="34" charset="0"/>
                <a:cs typeface="Arial" panose="020B0604020202020204" pitchFamily="34" charset="0"/>
              </a:rPr>
            </a:br>
            <a:r>
              <a:rPr lang="nb-NO" sz="1000" b="1" dirty="0">
                <a:latin typeface="Arial" panose="020B0604020202020204" pitchFamily="34" charset="0"/>
                <a:cs typeface="Arial" panose="020B0604020202020204" pitchFamily="34" charset="0"/>
              </a:rPr>
              <a:t>Steg PG, Bhatt </a:t>
            </a:r>
            <a:r>
              <a:rPr kumimoji="0" lang="nb-NO"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DL, Miller M, et al. Presented at ACC, New Orleans, LA, March 2023</a:t>
            </a:r>
            <a:r>
              <a:rPr kumimoji="0" lang="en-US"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p:txBody>
      </p:sp>
      <p:graphicFrame>
        <p:nvGraphicFramePr>
          <p:cNvPr id="13" name="Table 12">
            <a:extLst>
              <a:ext uri="{FF2B5EF4-FFF2-40B4-BE49-F238E27FC236}">
                <a16:creationId xmlns:a16="http://schemas.microsoft.com/office/drawing/2014/main" id="{3CB5B830-7ED1-E18D-CA34-2AA64EDBD095}"/>
              </a:ext>
            </a:extLst>
          </p:cNvPr>
          <p:cNvGraphicFramePr>
            <a:graphicFrameLocks noGrp="1"/>
          </p:cNvGraphicFramePr>
          <p:nvPr>
            <p:extLst>
              <p:ext uri="{D42A27DB-BD31-4B8C-83A1-F6EECF244321}">
                <p14:modId xmlns:p14="http://schemas.microsoft.com/office/powerpoint/2010/main" val="148751253"/>
              </p:ext>
            </p:extLst>
          </p:nvPr>
        </p:nvGraphicFramePr>
        <p:xfrm>
          <a:off x="2421037" y="560720"/>
          <a:ext cx="7406641" cy="5449824"/>
        </p:xfrm>
        <a:graphic>
          <a:graphicData uri="http://schemas.openxmlformats.org/drawingml/2006/table">
            <a:tbl>
              <a:tblPr>
                <a:tableStyleId>{5C22544A-7EE6-4342-B048-85BDC9FD1C3A}</a:tableStyleId>
              </a:tblPr>
              <a:tblGrid>
                <a:gridCol w="3625687">
                  <a:extLst>
                    <a:ext uri="{9D8B030D-6E8A-4147-A177-3AD203B41FA5}">
                      <a16:colId xmlns:a16="http://schemas.microsoft.com/office/drawing/2014/main" val="2309763833"/>
                    </a:ext>
                  </a:extLst>
                </a:gridCol>
                <a:gridCol w="1616771">
                  <a:extLst>
                    <a:ext uri="{9D8B030D-6E8A-4147-A177-3AD203B41FA5}">
                      <a16:colId xmlns:a16="http://schemas.microsoft.com/office/drawing/2014/main" val="507967069"/>
                    </a:ext>
                  </a:extLst>
                </a:gridCol>
                <a:gridCol w="1476118">
                  <a:extLst>
                    <a:ext uri="{9D8B030D-6E8A-4147-A177-3AD203B41FA5}">
                      <a16:colId xmlns:a16="http://schemas.microsoft.com/office/drawing/2014/main" val="2296199699"/>
                    </a:ext>
                  </a:extLst>
                </a:gridCol>
                <a:gridCol w="688065">
                  <a:extLst>
                    <a:ext uri="{9D8B030D-6E8A-4147-A177-3AD203B41FA5}">
                      <a16:colId xmlns:a16="http://schemas.microsoft.com/office/drawing/2014/main" val="2775562737"/>
                    </a:ext>
                  </a:extLst>
                </a:gridCol>
              </a:tblGrid>
              <a:tr h="134815">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 </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Icosapent Ethyl (N=433)</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Placebo (N=407)</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P-value*</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553536"/>
                  </a:ext>
                </a:extLst>
              </a:tr>
              <a:tr h="134815">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Age</a:t>
                      </a:r>
                      <a:r>
                        <a:rPr lang="en-US" sz="1000" u="none" strike="noStrike" dirty="0">
                          <a:solidFill>
                            <a:schemeClr val="tx1"/>
                          </a:solidFill>
                          <a:effectLst/>
                          <a:latin typeface="Arial" panose="020B0604020202020204" pitchFamily="34" charset="0"/>
                          <a:cs typeface="Arial" panose="020B0604020202020204" pitchFamily="34" charset="0"/>
                        </a:rPr>
                        <a:t> (years), Median (Q1-Q3)</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36576" marB="18288"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60.0 (54.0-67.0)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36576" marB="18288"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59.0 (53.0-66.0)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36576" marB="18288"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0.48</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36576" marB="18288"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426577"/>
                  </a:ext>
                </a:extLst>
              </a:tr>
              <a:tr h="134815">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Age ≥65 </a:t>
                      </a:r>
                      <a:r>
                        <a:rPr lang="en-US" sz="1000" u="none" strike="noStrike" dirty="0">
                          <a:solidFill>
                            <a:schemeClr val="tx1"/>
                          </a:solidFill>
                          <a:effectLst/>
                          <a:latin typeface="Arial" panose="020B0604020202020204" pitchFamily="34" charset="0"/>
                          <a:cs typeface="Arial" panose="020B0604020202020204" pitchFamily="34" charset="0"/>
                        </a:rPr>
                        <a:t>years, n (%)</a:t>
                      </a:r>
                      <a:r>
                        <a:rPr lang="en-US" sz="1000" u="none" strike="noStrike" baseline="30000" dirty="0">
                          <a:solidFill>
                            <a:schemeClr val="tx1"/>
                          </a:solidFill>
                          <a:effectLst/>
                          <a:latin typeface="Arial" panose="020B0604020202020204" pitchFamily="34" charset="0"/>
                          <a:cs typeface="Arial" panose="020B0604020202020204" pitchFamily="34" charset="0"/>
                        </a:rPr>
                        <a:t> †</a:t>
                      </a:r>
                      <a:endParaRPr lang="ka-GE" sz="1000" baseline="30000" dirty="0">
                        <a:solidFill>
                          <a:schemeClr val="tx1"/>
                        </a:solidFill>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139 (32.1)</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123 (30.2)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0.56</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8285275"/>
                  </a:ext>
                </a:extLst>
              </a:tr>
              <a:tr h="134815">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Female</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102 (23.6)</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92 (22.6)</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0.74</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8022390"/>
                  </a:ext>
                </a:extLst>
              </a:tr>
              <a:tr h="134815">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Hispanic or Latino Ethnicity</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4 (0.9)</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4 (1.0)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0.93</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59006"/>
                  </a:ext>
                </a:extLst>
              </a:tr>
              <a:tr h="122919">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Race</a:t>
                      </a:r>
                      <a:r>
                        <a:rPr lang="en-US" sz="1000" u="none" strike="noStrike" dirty="0">
                          <a:solidFill>
                            <a:schemeClr val="tx1"/>
                          </a:solidFill>
                          <a:effectLst/>
                          <a:latin typeface="Arial" panose="020B0604020202020204" pitchFamily="34" charset="0"/>
                          <a:cs typeface="Arial" panose="020B0604020202020204" pitchFamily="34" charset="0"/>
                        </a:rPr>
                        <a:t>, n (%)</a:t>
                      </a:r>
                      <a:r>
                        <a:rPr lang="en-US" sz="1000" u="none" strike="noStrike" baseline="30000" dirty="0">
                          <a:solidFill>
                            <a:schemeClr val="tx1"/>
                          </a:solidFill>
                          <a:effectLst/>
                          <a:latin typeface="Arial" panose="020B0604020202020204" pitchFamily="34" charset="0"/>
                          <a:cs typeface="Arial" panose="020B0604020202020204" pitchFamily="34" charset="0"/>
                        </a:rPr>
                        <a:t> </a:t>
                      </a:r>
                      <a:r>
                        <a:rPr lang="en-US" sz="1000" baseline="30000" dirty="0">
                          <a:solidFill>
                            <a:schemeClr val="tx1"/>
                          </a:solidFill>
                          <a:latin typeface="Arial" panose="020B0604020202020204" pitchFamily="34" charset="0"/>
                          <a:cs typeface="Arial" panose="020B0604020202020204" pitchFamily="34" charset="0"/>
                        </a:rPr>
                        <a:t>ǂ</a:t>
                      </a:r>
                      <a:endParaRPr lang="en-US" sz="1000" b="0" i="0" u="none" strike="noStrike" baseline="30000" dirty="0">
                        <a:solidFill>
                          <a:schemeClr val="tx1"/>
                        </a:solidFill>
                        <a:effectLst/>
                        <a:latin typeface="Arial" panose="020B0604020202020204" pitchFamily="34" charset="0"/>
                        <a:cs typeface="Arial" panose="020B0604020202020204" pitchFamily="34" charset="0"/>
                      </a:endParaRPr>
                    </a:p>
                  </a:txBody>
                  <a:tcPr marL="73152"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0.05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11740135"/>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White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407 (94.0)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368 (90.4)</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7241878"/>
                  </a:ext>
                </a:extLst>
              </a:tr>
              <a:tr h="111024">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Black or African American</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 (0.5)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10 (2.5)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533298"/>
                  </a:ext>
                </a:extLst>
              </a:tr>
              <a:tr h="111024">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Asian</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18 (4.2)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18 (4.4)</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4548582"/>
                  </a:ext>
                </a:extLst>
              </a:tr>
              <a:tr h="116972">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Other or Multiple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6 (1.4)</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11 (2.7)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9385552"/>
                  </a:ext>
                </a:extLst>
              </a:tr>
              <a:tr h="122919">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Location</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0.88</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10277743"/>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Westernized</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249 (57.5)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228 (56.0)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97919088"/>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Eastern Europe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172 (39.7)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166 (40.8)</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33586905"/>
                  </a:ext>
                </a:extLst>
              </a:tr>
              <a:tr h="116972">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Asia Pacific</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12 (2.8)</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13 (3.2)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09297412"/>
                  </a:ext>
                </a:extLst>
              </a:tr>
              <a:tr h="134815">
                <a:tc>
                  <a:txBody>
                    <a:bodyPr/>
                    <a:lstStyle/>
                    <a:p>
                      <a:pPr algn="l" fontAlgn="b">
                        <a:lnSpc>
                          <a:spcPct val="100000"/>
                        </a:lnSpc>
                      </a:pPr>
                      <a:r>
                        <a:rPr lang="en-US" sz="1000" b="1" i="0" u="none" strike="noStrike" dirty="0">
                          <a:solidFill>
                            <a:schemeClr val="tx1"/>
                          </a:solidFill>
                          <a:effectLst/>
                          <a:latin typeface="Arial" panose="020B0604020202020204" pitchFamily="34" charset="0"/>
                          <a:cs typeface="Arial" panose="020B0604020202020204" pitchFamily="34" charset="0"/>
                        </a:rPr>
                        <a:t>USA</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89 (20.6)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97 (23.8)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0.25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0165130"/>
                  </a:ext>
                </a:extLst>
              </a:tr>
              <a:tr h="134815">
                <a:tc>
                  <a:txBody>
                    <a:bodyPr/>
                    <a:lstStyle/>
                    <a:p>
                      <a:pPr algn="l" fontAlgn="b">
                        <a:lnSpc>
                          <a:spcPct val="100000"/>
                        </a:lnSpc>
                      </a:pPr>
                      <a:r>
                        <a:rPr lang="nn-NO" sz="1000" b="1" u="none" strike="noStrike" dirty="0">
                          <a:solidFill>
                            <a:schemeClr val="tx1"/>
                          </a:solidFill>
                          <a:effectLst/>
                          <a:latin typeface="Arial" panose="020B0604020202020204" pitchFamily="34" charset="0"/>
                          <a:cs typeface="Arial" panose="020B0604020202020204" pitchFamily="34" charset="0"/>
                        </a:rPr>
                        <a:t>BMI</a:t>
                      </a:r>
                      <a:r>
                        <a:rPr lang="nn-NO" sz="1000" u="none" strike="noStrike" dirty="0">
                          <a:solidFill>
                            <a:schemeClr val="tx1"/>
                          </a:solidFill>
                          <a:effectLst/>
                          <a:latin typeface="Arial" panose="020B0604020202020204" pitchFamily="34" charset="0"/>
                          <a:cs typeface="Arial" panose="020B0604020202020204" pitchFamily="34" charset="0"/>
                        </a:rPr>
                        <a:t> (kg/m</a:t>
                      </a:r>
                      <a:r>
                        <a:rPr lang="nn-NO" sz="1000" u="none" strike="noStrike" baseline="30000" dirty="0">
                          <a:solidFill>
                            <a:schemeClr val="tx1"/>
                          </a:solidFill>
                          <a:effectLst/>
                          <a:latin typeface="Arial" panose="020B0604020202020204" pitchFamily="34" charset="0"/>
                          <a:cs typeface="Arial" panose="020B0604020202020204" pitchFamily="34" charset="0"/>
                        </a:rPr>
                        <a:t>2</a:t>
                      </a:r>
                      <a:r>
                        <a:rPr lang="nn-NO" sz="1000" u="none" strike="noStrike" dirty="0">
                          <a:solidFill>
                            <a:schemeClr val="tx1"/>
                          </a:solidFill>
                          <a:effectLst/>
                          <a:latin typeface="Arial" panose="020B0604020202020204" pitchFamily="34" charset="0"/>
                          <a:cs typeface="Arial" panose="020B0604020202020204" pitchFamily="34" charset="0"/>
                        </a:rPr>
                        <a:t>), Median (Q1-Q3)</a:t>
                      </a:r>
                      <a:endParaRPr lang="nn-NO"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29.6 (26.9-33.0)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29.7 (27.3-33.0)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0.35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56821902"/>
                  </a:ext>
                </a:extLst>
              </a:tr>
              <a:tr h="134815">
                <a:tc>
                  <a:txBody>
                    <a:bodyPr/>
                    <a:lstStyle/>
                    <a:p>
                      <a:pPr algn="l" fontAlgn="b">
                        <a:lnSpc>
                          <a:spcPct val="100000"/>
                        </a:lnSpc>
                      </a:pPr>
                      <a:r>
                        <a:rPr lang="pt-BR" sz="1000" b="1" u="none" strike="noStrike" dirty="0">
                          <a:solidFill>
                            <a:schemeClr val="tx1"/>
                          </a:solidFill>
                          <a:effectLst/>
                          <a:latin typeface="Arial" panose="020B0604020202020204" pitchFamily="34" charset="0"/>
                          <a:cs typeface="Arial" panose="020B0604020202020204" pitchFamily="34" charset="0"/>
                        </a:rPr>
                        <a:t>BMI ≥30 </a:t>
                      </a:r>
                      <a:r>
                        <a:rPr lang="pt-BR" sz="1000" u="none" strike="noStrike" dirty="0">
                          <a:solidFill>
                            <a:schemeClr val="tx1"/>
                          </a:solidFill>
                          <a:effectLst/>
                          <a:latin typeface="Arial" panose="020B0604020202020204" pitchFamily="34" charset="0"/>
                          <a:cs typeface="Arial" panose="020B0604020202020204" pitchFamily="34" charset="0"/>
                        </a:rPr>
                        <a:t>kg/m</a:t>
                      </a:r>
                      <a:r>
                        <a:rPr lang="pt-BR" sz="1000" u="none" strike="noStrike" baseline="30000" dirty="0">
                          <a:solidFill>
                            <a:schemeClr val="tx1"/>
                          </a:solidFill>
                          <a:effectLst/>
                          <a:latin typeface="Arial" panose="020B0604020202020204" pitchFamily="34" charset="0"/>
                          <a:cs typeface="Arial" panose="020B0604020202020204" pitchFamily="34" charset="0"/>
                        </a:rPr>
                        <a:t>2</a:t>
                      </a:r>
                      <a:r>
                        <a:rPr lang="pt-BR" sz="1000" u="none" strike="noStrike" dirty="0">
                          <a:solidFill>
                            <a:schemeClr val="tx1"/>
                          </a:solidFill>
                          <a:effectLst/>
                          <a:latin typeface="Arial" panose="020B0604020202020204" pitchFamily="34" charset="0"/>
                          <a:cs typeface="Arial" panose="020B0604020202020204" pitchFamily="34" charset="0"/>
                        </a:rPr>
                        <a:t>, n (%)</a:t>
                      </a:r>
                      <a:r>
                        <a:rPr lang="en-US" sz="1000" u="none" strike="noStrike" baseline="30000" dirty="0">
                          <a:solidFill>
                            <a:schemeClr val="tx1"/>
                          </a:solidFill>
                          <a:effectLst/>
                          <a:latin typeface="Arial" panose="020B0604020202020204" pitchFamily="34" charset="0"/>
                          <a:cs typeface="Arial" panose="020B0604020202020204" pitchFamily="34" charset="0"/>
                        </a:rPr>
                        <a:t> †</a:t>
                      </a:r>
                      <a:endParaRPr lang="pt-BR"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199 (46.0)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195 (47.9)</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0.81</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16930080"/>
                  </a:ext>
                </a:extLst>
              </a:tr>
              <a:tr h="134815">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Ezetimibe Use</a:t>
                      </a:r>
                      <a:r>
                        <a:rPr lang="en-US" sz="1000" u="none" strike="noStrike">
                          <a:solidFill>
                            <a:schemeClr val="tx1"/>
                          </a:solidFill>
                          <a:effectLst/>
                          <a:latin typeface="Arial" panose="020B0604020202020204" pitchFamily="34" charset="0"/>
                          <a:cs typeface="Arial" panose="020B0604020202020204" pitchFamily="34" charset="0"/>
                        </a:rPr>
                        <a:t>, n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22 (5.1)</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19 (4.7)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0.78</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85833678"/>
                  </a:ext>
                </a:extLst>
              </a:tr>
              <a:tr h="122919">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Statin Intensity</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0.09</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1791910"/>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Low</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9 (2.1)</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12 (2.9)</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81472110"/>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Moderate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263 (60.7)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217 (53.3)</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64202590"/>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High</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161 (37.2)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177 (43.5)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00499002"/>
                  </a:ext>
                </a:extLst>
              </a:tr>
              <a:tr h="116972">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Missing</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1 (0.2)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2160115"/>
                  </a:ext>
                </a:extLst>
              </a:tr>
              <a:tr h="122919">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Diabetes</a:t>
                      </a:r>
                      <a:r>
                        <a:rPr lang="en-US" sz="1000" u="none" strike="noStrike" dirty="0">
                          <a:solidFill>
                            <a:schemeClr val="tx1"/>
                          </a:solidFill>
                          <a:effectLst/>
                          <a:latin typeface="Arial" panose="020B0604020202020204" pitchFamily="34" charset="0"/>
                          <a:cs typeface="Arial" panose="020B0604020202020204" pitchFamily="34" charset="0"/>
                        </a:rPr>
                        <a:t>, n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0.82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56663703"/>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Type 1</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 (0.5)</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3 (0.7)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6085494"/>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Type 2</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155 (35.8)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150 (36.9)</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87543521"/>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No Diabetes at Baseline</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276 (63.7)</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254 (62.4)</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52022647"/>
                  </a:ext>
                </a:extLst>
              </a:tr>
              <a:tr h="122919">
                <a:tc>
                  <a:txBody>
                    <a:bodyPr/>
                    <a:lstStyle/>
                    <a:p>
                      <a:pPr algn="l" fontAlgn="b">
                        <a:lnSpc>
                          <a:spcPct val="100000"/>
                        </a:lnSpc>
                      </a:pPr>
                      <a:r>
                        <a:rPr lang="en-US" sz="1000" b="1" u="none" strike="noStrike" dirty="0">
                          <a:solidFill>
                            <a:schemeClr val="tx1"/>
                          </a:solidFill>
                          <a:effectLst/>
                          <a:latin typeface="Arial" panose="020B0604020202020204" pitchFamily="34" charset="0"/>
                          <a:cs typeface="Arial" panose="020B0604020202020204" pitchFamily="34" charset="0"/>
                        </a:rPr>
                        <a:t>Months from Most Recent ACS Event to Randomization</a:t>
                      </a:r>
                      <a:r>
                        <a:rPr lang="en-US" sz="1000" b="0" u="none" strike="noStrike" baseline="30000" dirty="0">
                          <a:solidFill>
                            <a:schemeClr val="tx1"/>
                          </a:solidFill>
                          <a:effectLst/>
                          <a:latin typeface="Arial" panose="020B0604020202020204" pitchFamily="34" charset="0"/>
                          <a:cs typeface="Arial" panose="020B0604020202020204" pitchFamily="34" charset="0"/>
                        </a:rPr>
                        <a:t> [1] </a:t>
                      </a:r>
                    </a:p>
                  </a:txBody>
                  <a:tcPr marL="73152" marR="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endParaRPr lang="en-US"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635" marR="635"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endParaRPr lang="en-US"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635" marR="635"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b="0" i="0" u="none" strike="noStrike" dirty="0">
                          <a:solidFill>
                            <a:schemeClr val="tx1"/>
                          </a:solidFill>
                          <a:effectLst/>
                          <a:latin typeface="Arial" panose="020B0604020202020204" pitchFamily="34" charset="0"/>
                          <a:cs typeface="Arial" panose="020B0604020202020204" pitchFamily="34" charset="0"/>
                        </a:rPr>
                        <a:t>0.63</a:t>
                      </a:r>
                    </a:p>
                  </a:txBody>
                  <a:tcPr marL="45720" marR="45720" marT="18288"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5563830"/>
                  </a:ext>
                </a:extLst>
              </a:tr>
              <a:tr h="111024">
                <a:tc>
                  <a:txBody>
                    <a:bodyPr/>
                    <a:lstStyle/>
                    <a:p>
                      <a:pPr algn="l" fontAlgn="b">
                        <a:lnSpc>
                          <a:spcPct val="100000"/>
                        </a:lnSpc>
                      </a:pPr>
                      <a:r>
                        <a:rPr lang="en-US" sz="1000" u="none" strike="noStrike" dirty="0">
                          <a:solidFill>
                            <a:schemeClr val="tx1"/>
                          </a:solidFill>
                          <a:effectLst/>
                          <a:latin typeface="Arial" panose="020B0604020202020204" pitchFamily="34" charset="0"/>
                          <a:cs typeface="Arial" panose="020B0604020202020204" pitchFamily="34" charset="0"/>
                        </a:rPr>
                        <a:t>   Median (Q1-Q3)</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3152"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r>
                        <a:rPr lang="en-US" sz="1000" u="none" strike="noStrike" kern="1200" dirty="0">
                          <a:solidFill>
                            <a:schemeClr val="tx1"/>
                          </a:solidFill>
                          <a:effectLst/>
                          <a:latin typeface="Arial" panose="020B0604020202020204" pitchFamily="34" charset="0"/>
                          <a:ea typeface="+mn-ea"/>
                          <a:cs typeface="Arial" panose="020B0604020202020204" pitchFamily="34" charset="0"/>
                        </a:rPr>
                        <a:t>5.5 (3.0-8.1)</a:t>
                      </a:r>
                    </a:p>
                  </a:txBody>
                  <a:tcPr marL="635" marR="635"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r>
                        <a:rPr lang="en-US" sz="1000" u="none" strike="noStrike" kern="1200" dirty="0">
                          <a:solidFill>
                            <a:schemeClr val="tx1"/>
                          </a:solidFill>
                          <a:effectLst/>
                          <a:latin typeface="Arial" panose="020B0604020202020204" pitchFamily="34" charset="0"/>
                          <a:ea typeface="+mn-ea"/>
                          <a:cs typeface="Arial" panose="020B0604020202020204" pitchFamily="34" charset="0"/>
                        </a:rPr>
                        <a:t>5.6 (3.2-8.4)</a:t>
                      </a:r>
                    </a:p>
                  </a:txBody>
                  <a:tcPr marL="635" marR="635"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914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20878530"/>
                  </a:ext>
                </a:extLst>
              </a:tr>
              <a:tr h="116972">
                <a:tc>
                  <a:txBody>
                    <a:bodyPr/>
                    <a:lstStyle/>
                    <a:p>
                      <a:pPr algn="l" fontAlgn="b">
                        <a:lnSpc>
                          <a:spcPct val="100000"/>
                        </a:lnSpc>
                      </a:pPr>
                      <a:r>
                        <a:rPr lang="en-US" sz="1000" b="0" i="0" u="none" strike="noStrike" dirty="0">
                          <a:solidFill>
                            <a:schemeClr val="tx1"/>
                          </a:solidFill>
                          <a:effectLst/>
                          <a:latin typeface="Arial" panose="020B0604020202020204" pitchFamily="34" charset="0"/>
                          <a:cs typeface="Arial" panose="020B0604020202020204" pitchFamily="34" charset="0"/>
                        </a:rPr>
                        <a:t>   Min, Max</a:t>
                      </a:r>
                    </a:p>
                  </a:txBody>
                  <a:tcPr marL="73152" marR="45720" marT="9144"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r>
                        <a:rPr lang="en-US" sz="1000" u="none" strike="noStrike" kern="1200" dirty="0">
                          <a:solidFill>
                            <a:schemeClr val="tx1"/>
                          </a:solidFill>
                          <a:effectLst/>
                          <a:latin typeface="Arial" panose="020B0604020202020204" pitchFamily="34" charset="0"/>
                          <a:ea typeface="+mn-ea"/>
                          <a:cs typeface="Arial" panose="020B0604020202020204" pitchFamily="34" charset="0"/>
                        </a:rPr>
                        <a:t>0.69, 11.89</a:t>
                      </a:r>
                    </a:p>
                  </a:txBody>
                  <a:tcPr marL="635" marR="635" marT="9144"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defTabSz="914400" rtl="0" eaLnBrk="1" fontAlgn="b" latinLnBrk="0" hangingPunct="1">
                        <a:lnSpc>
                          <a:spcPct val="100000"/>
                        </a:lnSpc>
                        <a:spcBef>
                          <a:spcPts val="635"/>
                        </a:spcBef>
                        <a:spcAft>
                          <a:spcPts val="5"/>
                        </a:spcAft>
                      </a:pPr>
                      <a:r>
                        <a:rPr lang="en-US" sz="1000" u="none" strike="noStrike" kern="1200" dirty="0">
                          <a:solidFill>
                            <a:schemeClr val="tx1"/>
                          </a:solidFill>
                          <a:effectLst/>
                          <a:latin typeface="Arial" panose="020B0604020202020204" pitchFamily="34" charset="0"/>
                          <a:ea typeface="+mn-ea"/>
                          <a:cs typeface="Arial" panose="020B0604020202020204" pitchFamily="34" charset="0"/>
                        </a:rPr>
                        <a:t>0.59, 11.99</a:t>
                      </a:r>
                    </a:p>
                  </a:txBody>
                  <a:tcPr marL="635" marR="635" marT="9144"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45720" marR="45720" marT="9144"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06327091"/>
                  </a:ext>
                </a:extLst>
              </a:tr>
            </a:tbl>
          </a:graphicData>
        </a:graphic>
      </p:graphicFrame>
      <p:sp>
        <p:nvSpPr>
          <p:cNvPr id="11" name="Title 1">
            <a:extLst>
              <a:ext uri="{FF2B5EF4-FFF2-40B4-BE49-F238E27FC236}">
                <a16:creationId xmlns:a16="http://schemas.microsoft.com/office/drawing/2014/main" id="{D74F111F-091A-2647-1FE9-08174D25F6EF}"/>
              </a:ext>
            </a:extLst>
          </p:cNvPr>
          <p:cNvSpPr txBox="1">
            <a:spLocks/>
          </p:cNvSpPr>
          <p:nvPr/>
        </p:nvSpPr>
        <p:spPr>
          <a:xfrm>
            <a:off x="146468" y="113006"/>
            <a:ext cx="11274567"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Baseline Characteristics in Patients with Recent ACS &lt;12 Months (N=840)</a:t>
            </a:r>
          </a:p>
          <a:p>
            <a:pPr>
              <a:defRPr/>
            </a:pPr>
            <a:endParaRPr lang="en-US" sz="1200" dirty="0"/>
          </a:p>
        </p:txBody>
      </p:sp>
    </p:spTree>
    <p:extLst>
      <p:ext uri="{BB962C8B-B14F-4D97-AF65-F5344CB8AC3E}">
        <p14:creationId xmlns:p14="http://schemas.microsoft.com/office/powerpoint/2010/main" val="350057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3AC4627-EA45-4A60-8520-4E2B2462DB36}"/>
              </a:ext>
            </a:extLst>
          </p:cNvPr>
          <p:cNvSpPr txBox="1"/>
          <p:nvPr/>
        </p:nvSpPr>
        <p:spPr>
          <a:xfrm>
            <a:off x="146468" y="5590832"/>
            <a:ext cx="11873808" cy="1154162"/>
          </a:xfrm>
          <a:prstGeom prst="rect">
            <a:avLst/>
          </a:prstGeom>
          <a:noFill/>
        </p:spPr>
        <p:txBody>
          <a:bodyPr wrap="square" rtlCol="0" anchor="b" anchorCtr="0">
            <a:spAutoFit/>
          </a:bodyPr>
          <a:lstStyle/>
          <a:p>
            <a:pPr>
              <a:spcBef>
                <a:spcPts val="300"/>
              </a:spcBef>
            </a:pPr>
            <a:r>
              <a:rPr lang="en-US" sz="900" dirty="0">
                <a:latin typeface="Arial" panose="020B0604020202020204" pitchFamily="34" charset="0"/>
                <a:cs typeface="Arial" panose="020B0604020202020204" pitchFamily="34" charset="0"/>
              </a:rPr>
              <a:t>hsCRP=high-sensitivity C-reactive protein; HDL-C=high-density lipoprotein cholesterol; LDL-C=low-density lipoprotein cholesterol; EPA=eicosapentaenoic acid.</a:t>
            </a:r>
          </a:p>
          <a:p>
            <a:pPr>
              <a:spcBef>
                <a:spcPts val="200"/>
              </a:spcBef>
            </a:pPr>
            <a:r>
              <a:rPr lang="en-US" sz="900" dirty="0">
                <a:latin typeface="Arial" panose="020B0604020202020204" pitchFamily="34" charset="0"/>
                <a:cs typeface="Arial" panose="020B0604020202020204" pitchFamily="34" charset="0"/>
              </a:rPr>
              <a:t>In general, baseline value is defined as the last non-missing measurement obtained prior to randomization. Baseline LDL-C was obtained via preparative ultracentrifugation, unless it was missing; if missing, then another LDL-C value was used, with prioritization as LDL-C direct measurements, followed by LDL-C derived with </a:t>
            </a:r>
            <a:r>
              <a:rPr lang="en-US" sz="900" dirty="0" err="1">
                <a:latin typeface="Arial" panose="020B0604020202020204" pitchFamily="34" charset="0"/>
                <a:cs typeface="Arial" panose="020B0604020202020204" pitchFamily="34" charset="0"/>
              </a:rPr>
              <a:t>Friedewald</a:t>
            </a:r>
            <a:r>
              <a:rPr lang="en-US" sz="900" dirty="0">
                <a:latin typeface="Arial" panose="020B0604020202020204" pitchFamily="34" charset="0"/>
                <a:cs typeface="Arial" panose="020B0604020202020204" pitchFamily="34" charset="0"/>
              </a:rPr>
              <a:t> calculation (only for subjects with triglycerides &lt;400 mg/dL), and finally LDL-C derived using the calculation published by Johns Hopkins University investigators. For all other lipid and lipoprotein marker parameters, whenever possible, baseline was derived as the arithmetic mean of the Visit 2 (Day 0) value and the preceding Visit 1 (or Visit 1.1) value. Tertiles for LDL-C derived and triglycerides are based on the overall Intention-to-Treat population. *P-values reported from a chi-square test for categorical variables and Wilcoxon test for continuous variables. </a:t>
            </a:r>
          </a:p>
          <a:p>
            <a:pPr>
              <a:spcBef>
                <a:spcPts val="200"/>
              </a:spcBef>
            </a:pPr>
            <a:endParaRPr lang="en-US" sz="900" dirty="0">
              <a:latin typeface="Arial" panose="020B0604020202020204" pitchFamily="34" charset="0"/>
              <a:cs typeface="Arial" panose="020B0604020202020204" pitchFamily="34" charset="0"/>
            </a:endParaRPr>
          </a:p>
          <a:p>
            <a:pPr>
              <a:spcBef>
                <a:spcPts val="200"/>
              </a:spcBef>
            </a:pPr>
            <a:r>
              <a:rPr kumimoji="0" lang="nb-NO"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Steg PG, Bhatt DL, Miller M, et al. Presented at ACC, New Orleans, LA, March 2023</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lang="en-US" sz="900" dirty="0">
              <a:latin typeface="Arial" panose="020B0604020202020204" pitchFamily="34" charset="0"/>
              <a:cs typeface="Arial" panose="020B0604020202020204" pitchFamily="34" charset="0"/>
            </a:endParaRPr>
          </a:p>
        </p:txBody>
      </p:sp>
      <p:graphicFrame>
        <p:nvGraphicFramePr>
          <p:cNvPr id="13" name="Table 12">
            <a:extLst>
              <a:ext uri="{FF2B5EF4-FFF2-40B4-BE49-F238E27FC236}">
                <a16:creationId xmlns:a16="http://schemas.microsoft.com/office/drawing/2014/main" id="{3CB5B830-7ED1-E18D-CA34-2AA64EDBD095}"/>
              </a:ext>
            </a:extLst>
          </p:cNvPr>
          <p:cNvGraphicFramePr>
            <a:graphicFrameLocks noGrp="1"/>
          </p:cNvGraphicFramePr>
          <p:nvPr/>
        </p:nvGraphicFramePr>
        <p:xfrm>
          <a:off x="2468752" y="920861"/>
          <a:ext cx="7254497" cy="4191000"/>
        </p:xfrm>
        <a:graphic>
          <a:graphicData uri="http://schemas.openxmlformats.org/drawingml/2006/table">
            <a:tbl>
              <a:tblPr>
                <a:tableStyleId>{5C22544A-7EE6-4342-B048-85BDC9FD1C3A}</a:tableStyleId>
              </a:tblPr>
              <a:tblGrid>
                <a:gridCol w="3400148">
                  <a:extLst>
                    <a:ext uri="{9D8B030D-6E8A-4147-A177-3AD203B41FA5}">
                      <a16:colId xmlns:a16="http://schemas.microsoft.com/office/drawing/2014/main" val="2309763833"/>
                    </a:ext>
                  </a:extLst>
                </a:gridCol>
                <a:gridCol w="1617920">
                  <a:extLst>
                    <a:ext uri="{9D8B030D-6E8A-4147-A177-3AD203B41FA5}">
                      <a16:colId xmlns:a16="http://schemas.microsoft.com/office/drawing/2014/main" val="507967069"/>
                    </a:ext>
                  </a:extLst>
                </a:gridCol>
                <a:gridCol w="1531512">
                  <a:extLst>
                    <a:ext uri="{9D8B030D-6E8A-4147-A177-3AD203B41FA5}">
                      <a16:colId xmlns:a16="http://schemas.microsoft.com/office/drawing/2014/main" val="2296199699"/>
                    </a:ext>
                  </a:extLst>
                </a:gridCol>
                <a:gridCol w="704917">
                  <a:extLst>
                    <a:ext uri="{9D8B030D-6E8A-4147-A177-3AD203B41FA5}">
                      <a16:colId xmlns:a16="http://schemas.microsoft.com/office/drawing/2014/main" val="2775562737"/>
                    </a:ext>
                  </a:extLst>
                </a:gridCol>
              </a:tblGrid>
              <a:tr h="137276">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 </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Icosapent Ethyl (N=433)</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Placebo (N=407)</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P-value*</a:t>
                      </a:r>
                      <a:endParaRPr lang="en-US" sz="1000" b="1" i="0" u="none" strike="noStrike">
                        <a:solidFill>
                          <a:schemeClr val="tx1"/>
                        </a:solidFill>
                        <a:effectLst/>
                        <a:latin typeface="Arial" panose="020B0604020202020204" pitchFamily="34" charset="0"/>
                        <a:cs typeface="Arial" panose="020B0604020202020204" pitchFamily="34" charset="0"/>
                      </a:endParaRPr>
                    </a:p>
                  </a:txBody>
                  <a:tcPr marL="45720" marR="45720" marT="27432" marB="27432" anchor="b">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553536"/>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Creatinine Clearance </a:t>
                      </a:r>
                      <a:r>
                        <a:rPr lang="en-US" sz="1000" u="none" strike="noStrike">
                          <a:solidFill>
                            <a:schemeClr val="tx1"/>
                          </a:solidFill>
                          <a:effectLst/>
                          <a:latin typeface="Arial" panose="020B0604020202020204" pitchFamily="34" charset="0"/>
                          <a:cs typeface="Arial" panose="020B0604020202020204" pitchFamily="34" charset="0"/>
                        </a:rPr>
                        <a:t>&gt;30 and &lt;60 mL/min, n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38 (8.8)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37 (9.1)</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0.88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426577"/>
                  </a:ext>
                </a:extLst>
              </a:tr>
              <a:tr h="0">
                <a:tc>
                  <a:txBody>
                    <a:bodyPr/>
                    <a:lstStyle/>
                    <a:p>
                      <a:pPr algn="l" fontAlgn="b">
                        <a:lnSpc>
                          <a:spcPct val="100000"/>
                        </a:lnSpc>
                      </a:pPr>
                      <a:r>
                        <a:rPr lang="en-US" sz="1000" b="1" u="none" strike="noStrike" err="1">
                          <a:solidFill>
                            <a:schemeClr val="tx1"/>
                          </a:solidFill>
                          <a:effectLst/>
                          <a:latin typeface="Arial" panose="020B0604020202020204" pitchFamily="34" charset="0"/>
                          <a:cs typeface="Arial" panose="020B0604020202020204" pitchFamily="34" charset="0"/>
                        </a:rPr>
                        <a:t>hsCRP</a:t>
                      </a:r>
                      <a:r>
                        <a:rPr lang="en-US" sz="1000" u="none" strike="noStrike">
                          <a:solidFill>
                            <a:schemeClr val="tx1"/>
                          </a:solidFill>
                          <a:effectLst/>
                          <a:latin typeface="Arial" panose="020B0604020202020204" pitchFamily="34" charset="0"/>
                          <a:cs typeface="Arial" panose="020B0604020202020204" pitchFamily="34" charset="0"/>
                        </a:rPr>
                        <a:t> (mg/L), Median (Q1-Q3)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2.0 (1.0-4.2)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2.3 (1.1-4.5)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0.15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8285275"/>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Triglycerides</a:t>
                      </a:r>
                      <a:r>
                        <a:rPr lang="en-US" sz="1000" u="none" strike="noStrike">
                          <a:solidFill>
                            <a:schemeClr val="tx1"/>
                          </a:solidFill>
                          <a:effectLst/>
                          <a:latin typeface="Arial" panose="020B0604020202020204" pitchFamily="34" charset="0"/>
                          <a:cs typeface="Arial" panose="020B0604020202020204" pitchFamily="34" charset="0"/>
                        </a:rPr>
                        <a:t> (mg/dL), Median (Q1-Q3)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219.5 (180.5-272.5)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213.0 (174.0-274.0)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0.36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8022390"/>
                  </a:ext>
                </a:extLst>
              </a:tr>
              <a:tr h="0">
                <a:tc>
                  <a:txBody>
                    <a:bodyPr/>
                    <a:lstStyle/>
                    <a:p>
                      <a:pPr algn="l" fontAlgn="b">
                        <a:lnSpc>
                          <a:spcPct val="100000"/>
                        </a:lnSpc>
                      </a:pPr>
                      <a:r>
                        <a:rPr lang="pt-BR" sz="1000" b="1" u="none" strike="noStrike">
                          <a:solidFill>
                            <a:schemeClr val="tx1"/>
                          </a:solidFill>
                          <a:effectLst/>
                          <a:latin typeface="Arial" panose="020B0604020202020204" pitchFamily="34" charset="0"/>
                          <a:cs typeface="Arial" panose="020B0604020202020204" pitchFamily="34" charset="0"/>
                        </a:rPr>
                        <a:t>Triglycerides Category </a:t>
                      </a:r>
                      <a:r>
                        <a:rPr lang="pt-BR" sz="1000" u="none" strike="noStrike">
                          <a:solidFill>
                            <a:schemeClr val="tx1"/>
                          </a:solidFill>
                          <a:effectLst/>
                          <a:latin typeface="Arial" panose="020B0604020202020204" pitchFamily="34" charset="0"/>
                          <a:cs typeface="Arial" panose="020B0604020202020204" pitchFamily="34" charset="0"/>
                        </a:rPr>
                        <a:t>(mg/dL), n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0.23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59006"/>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&lt;150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39 (9.0)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41 (10.1)</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1740135"/>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150 to &lt;200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118 (27.3)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130 (31.9)</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47241878"/>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≥200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276 (63.7)</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236 (58.0)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6533298"/>
                  </a:ext>
                </a:extLst>
              </a:tr>
              <a:tr h="0">
                <a:tc>
                  <a:txBody>
                    <a:bodyPr/>
                    <a:lstStyle/>
                    <a:p>
                      <a:pPr algn="l" fontAlgn="b">
                        <a:lnSpc>
                          <a:spcPct val="100000"/>
                        </a:lnSpc>
                      </a:pPr>
                      <a:r>
                        <a:rPr lang="pt-BR" sz="1000" b="1" u="none" strike="noStrike">
                          <a:solidFill>
                            <a:schemeClr val="tx1"/>
                          </a:solidFill>
                          <a:effectLst/>
                          <a:latin typeface="Arial" panose="020B0604020202020204" pitchFamily="34" charset="0"/>
                          <a:cs typeface="Arial" panose="020B0604020202020204" pitchFamily="34" charset="0"/>
                        </a:rPr>
                        <a:t>Triglycerides Tertiles </a:t>
                      </a:r>
                      <a:r>
                        <a:rPr lang="pt-BR" sz="1000" u="none" strike="noStrike">
                          <a:solidFill>
                            <a:schemeClr val="tx1"/>
                          </a:solidFill>
                          <a:effectLst/>
                          <a:latin typeface="Arial" panose="020B0604020202020204" pitchFamily="34" charset="0"/>
                          <a:cs typeface="Arial" panose="020B0604020202020204" pitchFamily="34" charset="0"/>
                        </a:rPr>
                        <a:t>(mg/dL), n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0.42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4548582"/>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Lowest (≥81.25 to ≤190)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139 (32.1)</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146 (35.9)</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9385552"/>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Middle (&gt;190 to ≤250)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150 (34.6)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126 (31.0)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0277743"/>
                  </a:ext>
                </a:extLst>
              </a:tr>
              <a:tr h="0">
                <a:tc>
                  <a:txBody>
                    <a:bodyPr/>
                    <a:lstStyle/>
                    <a:p>
                      <a:pPr algn="l" fontAlgn="b">
                        <a:lnSpc>
                          <a:spcPct val="100000"/>
                        </a:lnSpc>
                      </a:pPr>
                      <a:r>
                        <a:rPr lang="sv-SE" sz="1000" u="none" strike="noStrike">
                          <a:solidFill>
                            <a:schemeClr val="tx1"/>
                          </a:solidFill>
                          <a:effectLst/>
                          <a:latin typeface="Arial" panose="020B0604020202020204" pitchFamily="34" charset="0"/>
                          <a:cs typeface="Arial" panose="020B0604020202020204" pitchFamily="34" charset="0"/>
                        </a:rPr>
                        <a:t>   Upper (&gt;250 </a:t>
                      </a:r>
                      <a:r>
                        <a:rPr lang="en-US" sz="1000" u="none" strike="noStrike">
                          <a:solidFill>
                            <a:schemeClr val="tx1"/>
                          </a:solidFill>
                          <a:effectLst/>
                          <a:latin typeface="Arial" panose="020B0604020202020204" pitchFamily="34" charset="0"/>
                          <a:cs typeface="Arial" panose="020B0604020202020204" pitchFamily="34" charset="0"/>
                        </a:rPr>
                        <a:t>to</a:t>
                      </a:r>
                      <a:r>
                        <a:rPr lang="sv-SE" sz="1000" u="none" strike="noStrike">
                          <a:solidFill>
                            <a:schemeClr val="tx1"/>
                          </a:solidFill>
                          <a:effectLst/>
                          <a:latin typeface="Arial" panose="020B0604020202020204" pitchFamily="34" charset="0"/>
                          <a:cs typeface="Arial" panose="020B0604020202020204" pitchFamily="34" charset="0"/>
                        </a:rPr>
                        <a:t> ≤1401)</a:t>
                      </a:r>
                      <a:endParaRPr lang="sv-SE"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144 (33.3)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135 (33.2)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97919088"/>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Triglycerides ≥200 mg/dL and HDL-C ≤35 mg/dL</a:t>
                      </a:r>
                      <a:r>
                        <a:rPr lang="en-US" sz="1000" u="none" strike="noStrike">
                          <a:solidFill>
                            <a:schemeClr val="tx1"/>
                          </a:solidFill>
                          <a:effectLst/>
                          <a:latin typeface="Arial" panose="020B0604020202020204" pitchFamily="34" charset="0"/>
                          <a:cs typeface="Arial" panose="020B0604020202020204" pitchFamily="34" charset="0"/>
                        </a:rPr>
                        <a:t>, n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97 (22.4)</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105 (25.8)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0.25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33586905"/>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HDL-C</a:t>
                      </a:r>
                      <a:r>
                        <a:rPr lang="en-US" sz="1000" u="none" strike="noStrike">
                          <a:solidFill>
                            <a:schemeClr val="tx1"/>
                          </a:solidFill>
                          <a:effectLst/>
                          <a:latin typeface="Arial" panose="020B0604020202020204" pitchFamily="34" charset="0"/>
                          <a:cs typeface="Arial" panose="020B0604020202020204" pitchFamily="34" charset="0"/>
                        </a:rPr>
                        <a:t> (mg/dL), Median (Q1-Q3)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39.0 (34.0-44.5)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38.0 (33.5-43.5)</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0.30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09297412"/>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LDL-C</a:t>
                      </a:r>
                      <a:r>
                        <a:rPr lang="en-US" sz="1000" u="none" strike="noStrike">
                          <a:solidFill>
                            <a:schemeClr val="tx1"/>
                          </a:solidFill>
                          <a:effectLst/>
                          <a:latin typeface="Arial" panose="020B0604020202020204" pitchFamily="34" charset="0"/>
                          <a:cs typeface="Arial" panose="020B0604020202020204" pitchFamily="34" charset="0"/>
                        </a:rPr>
                        <a:t> (mg/dL), Median (Q1-Q3)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76.5 (62.0-91.0)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73.0 (61.0-87.0)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0.06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00165130"/>
                  </a:ext>
                </a:extLst>
              </a:tr>
              <a:tr h="0">
                <a:tc>
                  <a:txBody>
                    <a:bodyPr/>
                    <a:lstStyle/>
                    <a:p>
                      <a:pPr algn="l" fontAlgn="b">
                        <a:lnSpc>
                          <a:spcPct val="100000"/>
                        </a:lnSpc>
                      </a:pPr>
                      <a:r>
                        <a:rPr lang="pt-BR" sz="1000" b="1" u="none" strike="noStrike">
                          <a:solidFill>
                            <a:schemeClr val="tx1"/>
                          </a:solidFill>
                          <a:effectLst/>
                          <a:latin typeface="Arial" panose="020B0604020202020204" pitchFamily="34" charset="0"/>
                          <a:cs typeface="Arial" panose="020B0604020202020204" pitchFamily="34" charset="0"/>
                        </a:rPr>
                        <a:t>LDL-C Tertiles </a:t>
                      </a:r>
                      <a:r>
                        <a:rPr lang="pt-BR" sz="1000" u="none" strike="noStrike">
                          <a:solidFill>
                            <a:schemeClr val="tx1"/>
                          </a:solidFill>
                          <a:effectLst/>
                          <a:latin typeface="Arial" panose="020B0604020202020204" pitchFamily="34" charset="0"/>
                          <a:cs typeface="Arial" panose="020B0604020202020204" pitchFamily="34" charset="0"/>
                        </a:rPr>
                        <a:t>(mg/dL), n (%)</a:t>
                      </a: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0.04</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56821902"/>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Lowest (≥1 to ≤67)</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141 (32.6)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158 (38.8)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16930080"/>
                  </a:ext>
                </a:extLst>
              </a:tr>
              <a:tr h="0">
                <a:tc>
                  <a:txBody>
                    <a:bodyPr/>
                    <a:lstStyle/>
                    <a:p>
                      <a:pPr algn="l"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Middle (&gt;67 to ≤84)</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137 (31.6)</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135 (33.2)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5833678"/>
                  </a:ext>
                </a:extLst>
              </a:tr>
              <a:tr h="0">
                <a:tc>
                  <a:txBody>
                    <a:bodyPr/>
                    <a:lstStyle/>
                    <a:p>
                      <a:pPr algn="l" fontAlgn="b">
                        <a:lnSpc>
                          <a:spcPct val="100000"/>
                        </a:lnSpc>
                      </a:pPr>
                      <a:r>
                        <a:rPr lang="sv-SE" sz="1000" u="none" strike="noStrike">
                          <a:solidFill>
                            <a:schemeClr val="tx1"/>
                          </a:solidFill>
                          <a:effectLst/>
                          <a:latin typeface="Arial" panose="020B0604020202020204" pitchFamily="34" charset="0"/>
                          <a:cs typeface="Arial" panose="020B0604020202020204" pitchFamily="34" charset="0"/>
                        </a:rPr>
                        <a:t>   Upper (&gt;84 </a:t>
                      </a:r>
                      <a:r>
                        <a:rPr lang="en-US" sz="1000" u="none" strike="noStrike">
                          <a:solidFill>
                            <a:schemeClr val="tx1"/>
                          </a:solidFill>
                          <a:effectLst/>
                          <a:latin typeface="Arial" panose="020B0604020202020204" pitchFamily="34" charset="0"/>
                          <a:cs typeface="Arial" panose="020B0604020202020204" pitchFamily="34" charset="0"/>
                        </a:rPr>
                        <a:t>to</a:t>
                      </a:r>
                      <a:r>
                        <a:rPr lang="sv-SE" sz="1000" u="none" strike="noStrike">
                          <a:solidFill>
                            <a:schemeClr val="tx1"/>
                          </a:solidFill>
                          <a:effectLst/>
                          <a:latin typeface="Arial" panose="020B0604020202020204" pitchFamily="34" charset="0"/>
                          <a:cs typeface="Arial" panose="020B0604020202020204" pitchFamily="34" charset="0"/>
                        </a:rPr>
                        <a:t> ≤222)</a:t>
                      </a:r>
                      <a:endParaRPr lang="sv-SE" sz="1000" b="0" i="0" u="none" strike="noStrike">
                        <a:solidFill>
                          <a:schemeClr val="tx1"/>
                        </a:solidFill>
                        <a:effectLst/>
                        <a:latin typeface="Arial" panose="020B0604020202020204" pitchFamily="34" charset="0"/>
                        <a:cs typeface="Arial" panose="020B0604020202020204" pitchFamily="34" charset="0"/>
                      </a:endParaRPr>
                    </a:p>
                  </a:txBody>
                  <a:tcPr marL="73152"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155 (35.8)</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114 (28.0)</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 </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1791910"/>
                  </a:ext>
                </a:extLst>
              </a:tr>
              <a:tr h="0">
                <a:tc>
                  <a:txBody>
                    <a:bodyPr/>
                    <a:lstStyle/>
                    <a:p>
                      <a:pPr algn="l" fontAlgn="b">
                        <a:lnSpc>
                          <a:spcPct val="100000"/>
                        </a:lnSpc>
                      </a:pPr>
                      <a:r>
                        <a:rPr lang="en-US" sz="1000" b="1" u="none" strike="noStrike">
                          <a:solidFill>
                            <a:schemeClr val="tx1"/>
                          </a:solidFill>
                          <a:effectLst/>
                          <a:latin typeface="Arial" panose="020B0604020202020204" pitchFamily="34" charset="0"/>
                          <a:cs typeface="Arial" panose="020B0604020202020204" pitchFamily="34" charset="0"/>
                        </a:rPr>
                        <a:t>EPA</a:t>
                      </a:r>
                      <a:r>
                        <a:rPr lang="en-US" sz="1000" u="none" strike="noStrike">
                          <a:solidFill>
                            <a:schemeClr val="tx1"/>
                          </a:solidFill>
                          <a:effectLst/>
                          <a:latin typeface="Arial" panose="020B0604020202020204" pitchFamily="34" charset="0"/>
                          <a:cs typeface="Arial" panose="020B0604020202020204" pitchFamily="34" charset="0"/>
                        </a:rPr>
                        <a:t> (µg/mL), Median (Q1-Q3)</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73152"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28.0 (17.9-42.9)</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23.8 (13.7-40.2)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lnSpc>
                          <a:spcPct val="100000"/>
                        </a:lnSpc>
                      </a:pPr>
                      <a:r>
                        <a:rPr lang="en-US" sz="1000" u="none" strike="noStrike">
                          <a:solidFill>
                            <a:schemeClr val="tx1"/>
                          </a:solidFill>
                          <a:effectLst/>
                          <a:latin typeface="Arial" panose="020B0604020202020204" pitchFamily="34" charset="0"/>
                          <a:cs typeface="Arial" panose="020B0604020202020204" pitchFamily="34" charset="0"/>
                        </a:rPr>
                        <a:t>0.02</a:t>
                      </a:r>
                      <a:endParaRPr lang="en-US" sz="1000" b="0" i="0" u="none" strike="noStrike">
                        <a:solidFill>
                          <a:schemeClr val="tx1"/>
                        </a:solidFill>
                        <a:effectLst/>
                        <a:latin typeface="Arial" panose="020B0604020202020204" pitchFamily="34" charset="0"/>
                        <a:cs typeface="Arial" panose="020B0604020202020204" pitchFamily="34" charset="0"/>
                      </a:endParaRPr>
                    </a:p>
                  </a:txBody>
                  <a:tcPr marL="45720" marR="45720" marT="36576" marB="36576"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81472110"/>
                  </a:ext>
                </a:extLst>
              </a:tr>
            </a:tbl>
          </a:graphicData>
        </a:graphic>
      </p:graphicFrame>
      <p:sp>
        <p:nvSpPr>
          <p:cNvPr id="11" name="Title 1">
            <a:extLst>
              <a:ext uri="{FF2B5EF4-FFF2-40B4-BE49-F238E27FC236}">
                <a16:creationId xmlns:a16="http://schemas.microsoft.com/office/drawing/2014/main" id="{D74F111F-091A-2647-1FE9-08174D25F6EF}"/>
              </a:ext>
            </a:extLst>
          </p:cNvPr>
          <p:cNvSpPr txBox="1">
            <a:spLocks/>
          </p:cNvSpPr>
          <p:nvPr/>
        </p:nvSpPr>
        <p:spPr>
          <a:xfrm>
            <a:off x="146468" y="113006"/>
            <a:ext cx="11077344"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Baseline Characteristics in Patients with Recent ACS &lt;12 Months (N=840)</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t>
            </a:r>
          </a:p>
        </p:txBody>
      </p:sp>
    </p:spTree>
    <p:extLst>
      <p:ext uri="{BB962C8B-B14F-4D97-AF65-F5344CB8AC3E}">
        <p14:creationId xmlns:p14="http://schemas.microsoft.com/office/powerpoint/2010/main" val="95429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A7D31E5-2691-42BB-9950-4A3673F6C0FB}"/>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Baseline Medications in Patients with Recent ACS &lt;12 Months (N=840)</a:t>
            </a:r>
          </a:p>
        </p:txBody>
      </p:sp>
      <p:graphicFrame>
        <p:nvGraphicFramePr>
          <p:cNvPr id="11" name="Table 10">
            <a:extLst>
              <a:ext uri="{FF2B5EF4-FFF2-40B4-BE49-F238E27FC236}">
                <a16:creationId xmlns:a16="http://schemas.microsoft.com/office/drawing/2014/main" id="{3F789163-2B8F-4F2F-5914-363F9B17D04F}"/>
              </a:ext>
            </a:extLst>
          </p:cNvPr>
          <p:cNvGraphicFramePr>
            <a:graphicFrameLocks noGrp="1"/>
          </p:cNvGraphicFramePr>
          <p:nvPr>
            <p:extLst>
              <p:ext uri="{D42A27DB-BD31-4B8C-83A1-F6EECF244321}">
                <p14:modId xmlns:p14="http://schemas.microsoft.com/office/powerpoint/2010/main" val="831475401"/>
              </p:ext>
            </p:extLst>
          </p:nvPr>
        </p:nvGraphicFramePr>
        <p:xfrm>
          <a:off x="1707823" y="1026025"/>
          <a:ext cx="8776354" cy="4453128"/>
        </p:xfrm>
        <a:graphic>
          <a:graphicData uri="http://schemas.openxmlformats.org/drawingml/2006/table">
            <a:tbl>
              <a:tblPr>
                <a:tableStyleId>{5C22544A-7EE6-4342-B048-85BDC9FD1C3A}</a:tableStyleId>
              </a:tblPr>
              <a:tblGrid>
                <a:gridCol w="3669298">
                  <a:extLst>
                    <a:ext uri="{9D8B030D-6E8A-4147-A177-3AD203B41FA5}">
                      <a16:colId xmlns:a16="http://schemas.microsoft.com/office/drawing/2014/main" val="2309763833"/>
                    </a:ext>
                  </a:extLst>
                </a:gridCol>
                <a:gridCol w="2234036">
                  <a:extLst>
                    <a:ext uri="{9D8B030D-6E8A-4147-A177-3AD203B41FA5}">
                      <a16:colId xmlns:a16="http://schemas.microsoft.com/office/drawing/2014/main" val="507967069"/>
                    </a:ext>
                  </a:extLst>
                </a:gridCol>
                <a:gridCol w="1883206">
                  <a:extLst>
                    <a:ext uri="{9D8B030D-6E8A-4147-A177-3AD203B41FA5}">
                      <a16:colId xmlns:a16="http://schemas.microsoft.com/office/drawing/2014/main" val="2296199699"/>
                    </a:ext>
                  </a:extLst>
                </a:gridCol>
                <a:gridCol w="989814">
                  <a:extLst>
                    <a:ext uri="{9D8B030D-6E8A-4147-A177-3AD203B41FA5}">
                      <a16:colId xmlns:a16="http://schemas.microsoft.com/office/drawing/2014/main" val="2775562737"/>
                    </a:ext>
                  </a:extLst>
                </a:gridCol>
              </a:tblGrid>
              <a:tr h="0">
                <a:tc>
                  <a:txBody>
                    <a:bodyPr/>
                    <a:lstStyle/>
                    <a:p>
                      <a:pPr algn="l" fontAlgn="b">
                        <a:lnSpc>
                          <a:spcPct val="100000"/>
                        </a:lnSpc>
                      </a:pPr>
                      <a:r>
                        <a:rPr lang="en-US" sz="1400" b="1" u="none" strike="noStrike" dirty="0">
                          <a:effectLst/>
                          <a:latin typeface="Arial" panose="020B0604020202020204" pitchFamily="34" charset="0"/>
                          <a:cs typeface="Arial" panose="020B0604020202020204" pitchFamily="34" charset="0"/>
                        </a:rPr>
                        <a:t> </a:t>
                      </a:r>
                      <a:endParaRPr lang="en-US" sz="1400" b="1" i="0" u="none" strike="noStrike" dirty="0">
                        <a:solidFill>
                          <a:srgbClr val="112277"/>
                        </a:solidFill>
                        <a:effectLst/>
                        <a:latin typeface="Arial" panose="020B0604020202020204" pitchFamily="34" charset="0"/>
                        <a:cs typeface="Arial" panose="020B0604020202020204" pitchFamily="34" charset="0"/>
                      </a:endParaRPr>
                    </a:p>
                  </a:txBody>
                  <a:tcPr marL="64008" marR="64008"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400" b="1" u="none" strike="noStrike">
                          <a:effectLst/>
                          <a:latin typeface="Arial" panose="020B0604020202020204" pitchFamily="34" charset="0"/>
                          <a:cs typeface="Arial" panose="020B0604020202020204" pitchFamily="34" charset="0"/>
                        </a:rPr>
                        <a:t>Icosapent Ethyl (N=433)</a:t>
                      </a:r>
                      <a:endParaRPr lang="en-US" sz="1400" b="1" i="0" u="none" strike="noStrike">
                        <a:solidFill>
                          <a:srgbClr val="112277"/>
                        </a:solidFill>
                        <a:effectLst/>
                        <a:latin typeface="Arial" panose="020B0604020202020204" pitchFamily="34" charset="0"/>
                        <a:cs typeface="Arial" panose="020B0604020202020204" pitchFamily="34" charset="0"/>
                      </a:endParaRPr>
                    </a:p>
                  </a:txBody>
                  <a:tcPr marL="64008" marR="64008"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400" b="1" u="none" strike="noStrike">
                          <a:effectLst/>
                          <a:latin typeface="Arial" panose="020B0604020202020204" pitchFamily="34" charset="0"/>
                          <a:cs typeface="Arial" panose="020B0604020202020204" pitchFamily="34" charset="0"/>
                        </a:rPr>
                        <a:t>Placebo (N=407)</a:t>
                      </a:r>
                      <a:endParaRPr lang="en-US" sz="1400" b="1" i="0" u="none" strike="noStrike">
                        <a:solidFill>
                          <a:srgbClr val="112277"/>
                        </a:solidFill>
                        <a:effectLst/>
                        <a:latin typeface="Arial" panose="020B0604020202020204" pitchFamily="34" charset="0"/>
                        <a:cs typeface="Arial" panose="020B0604020202020204" pitchFamily="34" charset="0"/>
                      </a:endParaRPr>
                    </a:p>
                  </a:txBody>
                  <a:tcPr marL="64008" marR="64008"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400" b="1" u="none" strike="noStrike" dirty="0">
                          <a:effectLst/>
                          <a:latin typeface="Arial" panose="020B0604020202020204" pitchFamily="34" charset="0"/>
                          <a:cs typeface="Arial" panose="020B0604020202020204" pitchFamily="34" charset="0"/>
                        </a:rPr>
                        <a:t>P-value*</a:t>
                      </a:r>
                      <a:endParaRPr lang="en-US" sz="1400" b="1" i="0" u="none" strike="noStrike" dirty="0">
                        <a:solidFill>
                          <a:srgbClr val="FF0000"/>
                        </a:solidFill>
                        <a:effectLst/>
                        <a:latin typeface="Arial" panose="020B0604020202020204" pitchFamily="34" charset="0"/>
                        <a:cs typeface="Arial" panose="020B0604020202020204" pitchFamily="34" charset="0"/>
                      </a:endParaRPr>
                    </a:p>
                  </a:txBody>
                  <a:tcPr marL="64008" marR="64008"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553536"/>
                  </a:ext>
                </a:extLst>
              </a:tr>
              <a:tr h="0">
                <a:tc>
                  <a:txBody>
                    <a:bodyPr/>
                    <a:lstStyle/>
                    <a:p>
                      <a:pPr algn="l" fontAlgn="b">
                        <a:lnSpc>
                          <a:spcPct val="100000"/>
                        </a:lnSpc>
                      </a:pPr>
                      <a:endParaRPr lang="en-US" sz="1400" b="0" i="1" u="none" strike="noStrike">
                        <a:solidFill>
                          <a:srgbClr val="112277"/>
                        </a:solidFill>
                        <a:effectLst/>
                        <a:latin typeface="Arial" panose="020B0604020202020204" pitchFamily="34" charset="0"/>
                        <a:cs typeface="Arial" panose="020B0604020202020204" pitchFamily="34" charset="0"/>
                      </a:endParaRPr>
                    </a:p>
                  </a:txBody>
                  <a:tcPr marL="64008" marR="64008" marT="27432"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r>
                        <a:rPr lang="en-US" sz="1400" b="0" i="1" u="none" strike="noStrike">
                          <a:solidFill>
                            <a:schemeClr val="tx1"/>
                          </a:solidFill>
                          <a:effectLst/>
                          <a:latin typeface="Arial" panose="020B0604020202020204" pitchFamily="34" charset="0"/>
                          <a:cs typeface="Arial" panose="020B0604020202020204" pitchFamily="34" charset="0"/>
                        </a:rPr>
                        <a:t>n (%)</a:t>
                      </a:r>
                    </a:p>
                  </a:txBody>
                  <a:tcPr marL="64008" marR="64008" marT="27432"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1" u="none" strike="noStrike">
                          <a:solidFill>
                            <a:schemeClr val="tx1"/>
                          </a:solidFill>
                          <a:effectLst/>
                          <a:latin typeface="Arial" panose="020B0604020202020204" pitchFamily="34" charset="0"/>
                          <a:cs typeface="Arial" panose="020B0604020202020204" pitchFamily="34" charset="0"/>
                        </a:rPr>
                        <a:t>n (%)</a:t>
                      </a:r>
                    </a:p>
                  </a:txBody>
                  <a:tcPr marL="64008" marR="64008" marT="27432"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lnSpc>
                          <a:spcPct val="100000"/>
                        </a:lnSpc>
                      </a:pPr>
                      <a:endParaRPr lang="en-US" sz="1400" b="0" i="1" u="none" strike="noStrike">
                        <a:solidFill>
                          <a:srgbClr val="FF0000"/>
                        </a:solidFill>
                        <a:effectLst/>
                        <a:latin typeface="Arial" panose="020B0604020202020204" pitchFamily="34" charset="0"/>
                        <a:cs typeface="Arial" panose="020B0604020202020204" pitchFamily="34" charset="0"/>
                      </a:endParaRPr>
                    </a:p>
                  </a:txBody>
                  <a:tcPr marL="64008" marR="64008" marT="27432"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8383295"/>
                  </a:ext>
                </a:extLst>
              </a:tr>
              <a:tr h="0">
                <a:tc>
                  <a:txBody>
                    <a:bodyPr/>
                    <a:lstStyle/>
                    <a:p>
                      <a:pPr algn="l" fontAlgn="b">
                        <a:lnSpc>
                          <a:spcPct val="100000"/>
                        </a:lnSpc>
                      </a:pPr>
                      <a:r>
                        <a:rPr lang="en-US" sz="1400" u="none" strike="noStrike" dirty="0">
                          <a:effectLst/>
                          <a:latin typeface="Arial" panose="020B0604020202020204" pitchFamily="34" charset="0"/>
                          <a:cs typeface="Arial" panose="020B0604020202020204" pitchFamily="34" charset="0"/>
                        </a:rPr>
                        <a:t>Glucose Lowering</a:t>
                      </a:r>
                    </a:p>
                  </a:txBody>
                  <a:tcPr marL="82296" marR="64008"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123 (28.4)</a:t>
                      </a:r>
                    </a:p>
                  </a:txBody>
                  <a:tcPr marL="64008" marR="64008"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131 (32.2)</a:t>
                      </a:r>
                    </a:p>
                  </a:txBody>
                  <a:tcPr marL="64008" marR="64008"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0.23</a:t>
                      </a:r>
                    </a:p>
                  </a:txBody>
                  <a:tcPr marL="64008" marR="64008"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8285275"/>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Anti-Hypertensive</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425 (98.2)</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399 (98.0)</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dirty="0">
                          <a:solidFill>
                            <a:schemeClr val="dk1"/>
                          </a:solidFill>
                          <a:effectLst/>
                          <a:latin typeface="Arial" panose="020B0604020202020204" pitchFamily="34" charset="0"/>
                          <a:ea typeface="+mn-ea"/>
                          <a:cs typeface="Arial" panose="020B0604020202020204" pitchFamily="34" charset="0"/>
                        </a:rPr>
                        <a:t>0.90</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8022390"/>
                  </a:ext>
                </a:extLst>
              </a:tr>
              <a:tr h="0">
                <a:tc>
                  <a:txBody>
                    <a:bodyPr/>
                    <a:lstStyle/>
                    <a:p>
                      <a:pPr algn="l" fontAlgn="b">
                        <a:lnSpc>
                          <a:spcPct val="100000"/>
                        </a:lnSpc>
                      </a:pPr>
                      <a:r>
                        <a:rPr lang="en-US" sz="1400" u="none" strike="noStrike" dirty="0">
                          <a:effectLst/>
                          <a:latin typeface="Arial" panose="020B0604020202020204" pitchFamily="34" charset="0"/>
                          <a:cs typeface="Arial" panose="020B0604020202020204" pitchFamily="34" charset="0"/>
                        </a:rPr>
                        <a:t>Anti-Platelet</a:t>
                      </a:r>
                      <a:r>
                        <a:rPr lang="en-US" sz="1400" u="none" strike="noStrike" baseline="30000" dirty="0">
                          <a:effectLst/>
                          <a:latin typeface="Arial" panose="020B0604020202020204" pitchFamily="34" charset="0"/>
                          <a:cs typeface="Arial" panose="020B0604020202020204" pitchFamily="34" charset="0"/>
                        </a:rPr>
                        <a:t> #</a:t>
                      </a:r>
                    </a:p>
                  </a:txBody>
                  <a:tcPr marL="82296" marR="6400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415 (95.8)</a:t>
                      </a:r>
                    </a:p>
                  </a:txBody>
                  <a:tcPr marL="64008" marR="6400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390 (95.8)</a:t>
                      </a:r>
                    </a:p>
                  </a:txBody>
                  <a:tcPr marL="64008" marR="6400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0.99</a:t>
                      </a:r>
                    </a:p>
                  </a:txBody>
                  <a:tcPr marL="64008" marR="6400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59006"/>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  One Anti-Platelet</a:t>
                      </a:r>
                    </a:p>
                  </a:txBody>
                  <a:tcPr marL="82296" marR="6400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128 (29.6)</a:t>
                      </a:r>
                    </a:p>
                  </a:txBody>
                  <a:tcPr marL="64008" marR="6400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93 (22.9)</a:t>
                      </a:r>
                    </a:p>
                  </a:txBody>
                  <a:tcPr marL="64008" marR="6400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0.03</a:t>
                      </a:r>
                    </a:p>
                  </a:txBody>
                  <a:tcPr marL="64008" marR="6400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1740135"/>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  Two or More Anti-Platelets</a:t>
                      </a:r>
                    </a:p>
                  </a:txBody>
                  <a:tcPr marL="82296" marR="64008" marT="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287 (66.3)</a:t>
                      </a:r>
                    </a:p>
                  </a:txBody>
                  <a:tcPr marL="64008" marR="64008" marT="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297 (73.0)</a:t>
                      </a:r>
                    </a:p>
                  </a:txBody>
                  <a:tcPr marL="64008" marR="64008" marT="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0.04</a:t>
                      </a:r>
                    </a:p>
                  </a:txBody>
                  <a:tcPr marL="64008" marR="64008" marT="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47241878"/>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Anticoagulant</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36 (8.3)</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18 (4.4)</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0.02</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533298"/>
                  </a:ext>
                </a:extLst>
              </a:tr>
              <a:tr h="0">
                <a:tc>
                  <a:txBody>
                    <a:bodyPr/>
                    <a:lstStyle/>
                    <a:p>
                      <a:pPr algn="l" fontAlgn="b">
                        <a:lnSpc>
                          <a:spcPct val="100000"/>
                        </a:lnSpc>
                      </a:pPr>
                      <a:r>
                        <a:rPr lang="en-US" sz="1400" u="none" strike="noStrike" dirty="0">
                          <a:effectLst/>
                          <a:latin typeface="Arial" panose="020B0604020202020204" pitchFamily="34" charset="0"/>
                          <a:cs typeface="Arial" panose="020B0604020202020204" pitchFamily="34" charset="0"/>
                        </a:rPr>
                        <a:t>Anticoagulant </a:t>
                      </a:r>
                      <a:r>
                        <a:rPr lang="en-US" sz="1400" u="none" strike="noStrike" dirty="0">
                          <a:solidFill>
                            <a:schemeClr val="tx1"/>
                          </a:solidFill>
                          <a:effectLst/>
                          <a:latin typeface="Arial" panose="020B0604020202020204" pitchFamily="34" charset="0"/>
                          <a:cs typeface="Arial" panose="020B0604020202020204" pitchFamily="34" charset="0"/>
                        </a:rPr>
                        <a:t>Plus</a:t>
                      </a:r>
                      <a:r>
                        <a:rPr lang="en-US" sz="1400" u="none" strike="noStrike" dirty="0">
                          <a:effectLst/>
                          <a:latin typeface="Arial" panose="020B0604020202020204" pitchFamily="34" charset="0"/>
                          <a:cs typeface="Arial" panose="020B0604020202020204" pitchFamily="34" charset="0"/>
                        </a:rPr>
                        <a:t> Anti-Platelet</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27 (6.2)</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12 (2.9)</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0.02</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94548582"/>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No Antithrombotic</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9 (2.1)</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11 (2.7)</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0.55</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9385552"/>
                  </a:ext>
                </a:extLst>
              </a:tr>
              <a:tr h="0">
                <a:tc>
                  <a:txBody>
                    <a:bodyPr/>
                    <a:lstStyle/>
                    <a:p>
                      <a:pPr algn="l" fontAlgn="b">
                        <a:lnSpc>
                          <a:spcPct val="100000"/>
                        </a:lnSpc>
                      </a:pPr>
                      <a:r>
                        <a:rPr lang="en-US" sz="1400" u="none" strike="noStrike" dirty="0">
                          <a:effectLst/>
                          <a:latin typeface="Arial" panose="020B0604020202020204" pitchFamily="34" charset="0"/>
                          <a:cs typeface="Arial" panose="020B0604020202020204" pitchFamily="34" charset="0"/>
                        </a:rPr>
                        <a:t>ACE-I</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249 (57.5)</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244 (60.0)</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0.47</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35567225"/>
                  </a:ext>
                </a:extLst>
              </a:tr>
              <a:tr h="0">
                <a:tc>
                  <a:txBody>
                    <a:bodyPr/>
                    <a:lstStyle/>
                    <a:p>
                      <a:pPr algn="l" fontAlgn="b">
                        <a:lnSpc>
                          <a:spcPct val="100000"/>
                        </a:lnSpc>
                      </a:pPr>
                      <a:r>
                        <a:rPr lang="nn-NO" sz="1400" u="none" strike="noStrike">
                          <a:effectLst/>
                          <a:latin typeface="Arial" panose="020B0604020202020204" pitchFamily="34" charset="0"/>
                          <a:cs typeface="Arial" panose="020B0604020202020204" pitchFamily="34" charset="0"/>
                        </a:rPr>
                        <a:t>ARB</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93 (21.5)</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94 (23.1)</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0.57</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1059951"/>
                  </a:ext>
                </a:extLst>
              </a:tr>
              <a:tr h="0">
                <a:tc>
                  <a:txBody>
                    <a:bodyPr/>
                    <a:lstStyle/>
                    <a:p>
                      <a:pPr algn="l" fontAlgn="b">
                        <a:lnSpc>
                          <a:spcPct val="100000"/>
                        </a:lnSpc>
                      </a:pPr>
                      <a:r>
                        <a:rPr lang="en-US" sz="1400" u="none" strike="noStrike" dirty="0">
                          <a:effectLst/>
                          <a:latin typeface="Arial" panose="020B0604020202020204" pitchFamily="34" charset="0"/>
                          <a:cs typeface="Arial" panose="020B0604020202020204" pitchFamily="34" charset="0"/>
                        </a:rPr>
                        <a:t>ACE-I or ARB</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336 (77.6)</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333 (81.8)</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0.13</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56067357"/>
                  </a:ext>
                </a:extLst>
              </a:tr>
              <a:tr h="0">
                <a:tc>
                  <a:txBody>
                    <a:bodyPr/>
                    <a:lstStyle/>
                    <a:p>
                      <a:pPr algn="l" fontAlgn="b">
                        <a:lnSpc>
                          <a:spcPct val="100000"/>
                        </a:lnSpc>
                      </a:pPr>
                      <a:r>
                        <a:rPr lang="en-US" sz="1400" b="0" u="none" strike="noStrike">
                          <a:effectLst/>
                          <a:latin typeface="Arial" panose="020B0604020202020204" pitchFamily="34" charset="0"/>
                          <a:cs typeface="Arial" panose="020B0604020202020204" pitchFamily="34" charset="0"/>
                        </a:rPr>
                        <a:t>Beta Blockers</a:t>
                      </a: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380 (87.8)</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355 (87.2)</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0.81</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7966236"/>
                  </a:ext>
                </a:extLst>
              </a:tr>
              <a:tr h="0">
                <a:tc>
                  <a:txBody>
                    <a:bodyPr/>
                    <a:lstStyle/>
                    <a:p>
                      <a:pPr algn="l" fontAlgn="b">
                        <a:lnSpc>
                          <a:spcPct val="100000"/>
                        </a:lnSpc>
                      </a:pPr>
                      <a:r>
                        <a:rPr lang="en-US" sz="1400" u="none" strike="noStrike">
                          <a:effectLst/>
                          <a:latin typeface="Arial" panose="020B0604020202020204" pitchFamily="34" charset="0"/>
                          <a:cs typeface="Arial" panose="020B0604020202020204" pitchFamily="34" charset="0"/>
                        </a:rPr>
                        <a:t>Statin</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82296"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433 (100.0)</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a:solidFill>
                            <a:schemeClr val="dk1"/>
                          </a:solidFill>
                          <a:effectLst/>
                          <a:latin typeface="Arial" panose="020B0604020202020204" pitchFamily="34" charset="0"/>
                          <a:ea typeface="+mn-ea"/>
                          <a:cs typeface="Arial" panose="020B0604020202020204" pitchFamily="34" charset="0"/>
                        </a:rPr>
                        <a:t>406 (99.8)</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algn="ctr" defTabSz="914400" rtl="0" eaLnBrk="1" fontAlgn="b" latinLnBrk="0" hangingPunct="1">
                        <a:lnSpc>
                          <a:spcPct val="100000"/>
                        </a:lnSpc>
                      </a:pPr>
                      <a:r>
                        <a:rPr lang="en-US" sz="1400" u="none" strike="noStrike" kern="1200" dirty="0">
                          <a:solidFill>
                            <a:schemeClr val="dk1"/>
                          </a:solidFill>
                          <a:effectLst/>
                          <a:latin typeface="Arial" panose="020B0604020202020204" pitchFamily="34" charset="0"/>
                          <a:ea typeface="+mn-ea"/>
                          <a:cs typeface="Arial" panose="020B0604020202020204" pitchFamily="34" charset="0"/>
                        </a:rPr>
                        <a:t>0.30</a:t>
                      </a:r>
                    </a:p>
                  </a:txBody>
                  <a:tcPr marL="64008" marR="6400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10277743"/>
                  </a:ext>
                </a:extLst>
              </a:tr>
            </a:tbl>
          </a:graphicData>
        </a:graphic>
      </p:graphicFrame>
      <p:sp>
        <p:nvSpPr>
          <p:cNvPr id="15" name="TextBox 14">
            <a:extLst>
              <a:ext uri="{FF2B5EF4-FFF2-40B4-BE49-F238E27FC236}">
                <a16:creationId xmlns:a16="http://schemas.microsoft.com/office/drawing/2014/main" id="{EF1BD2E8-552E-1A20-1CDE-2A533D4231F0}"/>
              </a:ext>
            </a:extLst>
          </p:cNvPr>
          <p:cNvSpPr txBox="1"/>
          <p:nvPr/>
        </p:nvSpPr>
        <p:spPr>
          <a:xfrm>
            <a:off x="109184" y="5716778"/>
            <a:ext cx="11772085" cy="1092607"/>
          </a:xfrm>
          <a:prstGeom prst="rect">
            <a:avLst/>
          </a:prstGeom>
          <a:noFill/>
        </p:spPr>
        <p:txBody>
          <a:bodyPr wrap="square"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ACE-I=angiotensin-converting enzyme inhibitor; ARB=angiotensin receptor blocker.</a:t>
            </a:r>
          </a:p>
          <a:p>
            <a:pPr marL="171450" marR="0" lvl="0" indent="-1714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P-values reported from a chi-square test. </a:t>
            </a:r>
            <a:r>
              <a:rPr kumimoji="0" lang="en-US" sz="1000" b="0"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Anti-platelet medications were classified as dual if both components have a regulatory approval affirming anti-platelet effects. Combinations where one element lacks such regulatory approval were excluded (e.g., aspirin + magnesium oxide is classified as a single agent because the latter is not approved as an anti-platelet agent). Subjects with missing Recent ACS duration are excluded.</a:t>
            </a:r>
          </a:p>
          <a:p>
            <a:pPr marL="171450" marR="0" lvl="0" indent="-1714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US" sz="10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200"/>
              </a:spcBef>
              <a:spcAft>
                <a:spcPts val="0"/>
              </a:spcAft>
              <a:buClrTx/>
              <a:buSzTx/>
              <a:tabLst/>
              <a:defRPr/>
            </a:pPr>
            <a:r>
              <a:rPr lang="nb-NO" sz="1000" b="1" dirty="0">
                <a:latin typeface="Arial" panose="020B0604020202020204" pitchFamily="34" charset="0"/>
                <a:cs typeface="Arial" panose="020B0604020202020204" pitchFamily="34" charset="0"/>
              </a:rPr>
              <a:t>Steg PG, Bhatt </a:t>
            </a:r>
            <a:r>
              <a:rPr kumimoji="0" lang="nb-NO"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DL, Miller M, et al. Presented at ACC, New Orleans, LA, March 2023</a:t>
            </a:r>
            <a:r>
              <a:rPr kumimoji="0" lang="en-US"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endParaRPr kumimoji="0" lang="en-US" sz="1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6314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F88A-CDD0-13E1-A088-D8AE1FC9FA15}"/>
              </a:ext>
            </a:extLst>
          </p:cNvPr>
          <p:cNvSpPr txBox="1">
            <a:spLocks/>
          </p:cNvSpPr>
          <p:nvPr/>
        </p:nvSpPr>
        <p:spPr>
          <a:xfrm>
            <a:off x="146469" y="113006"/>
            <a:ext cx="11734800" cy="64295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Time to First Event, Primary Composite Endpoint</a:t>
            </a:r>
            <a:br>
              <a:rPr kumimoji="0" lang="en-US" sz="24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br>
            <a:r>
              <a:rPr kumimoji="0" lang="en-US" sz="24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in Patients with Recent ACS &lt;12 Months</a:t>
            </a:r>
          </a:p>
        </p:txBody>
      </p:sp>
      <p:sp>
        <p:nvSpPr>
          <p:cNvPr id="12" name="Rectangle 27">
            <a:extLst>
              <a:ext uri="{FF2B5EF4-FFF2-40B4-BE49-F238E27FC236}">
                <a16:creationId xmlns:a16="http://schemas.microsoft.com/office/drawing/2014/main" id="{B3B29E53-18A5-FFFF-9A79-85BF67B2DDEB}"/>
              </a:ext>
            </a:extLst>
          </p:cNvPr>
          <p:cNvSpPr>
            <a:spLocks noChangeArrowheads="1"/>
          </p:cNvSpPr>
          <p:nvPr/>
        </p:nvSpPr>
        <p:spPr bwMode="auto">
          <a:xfrm>
            <a:off x="4513859" y="5484540"/>
            <a:ext cx="31025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000000"/>
                </a:solidFill>
                <a:effectLst/>
                <a:uLnTx/>
                <a:uFillTx/>
                <a:latin typeface="Arial" pitchFamily="34" charset="0"/>
                <a:ea typeface="+mn-ea"/>
                <a:cs typeface="Arial" pitchFamily="34" charset="0"/>
              </a:rPr>
              <a:t>Years Since Randomization</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29" name="Rectangle 55">
            <a:extLst>
              <a:ext uri="{FF2B5EF4-FFF2-40B4-BE49-F238E27FC236}">
                <a16:creationId xmlns:a16="http://schemas.microsoft.com/office/drawing/2014/main" id="{15319B2F-2FE5-1901-1226-9DC650351B32}"/>
              </a:ext>
            </a:extLst>
          </p:cNvPr>
          <p:cNvSpPr>
            <a:spLocks noChangeArrowheads="1"/>
          </p:cNvSpPr>
          <p:nvPr/>
        </p:nvSpPr>
        <p:spPr bwMode="auto">
          <a:xfrm>
            <a:off x="2467602"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1" name="Rectangle 56">
            <a:extLst>
              <a:ext uri="{FF2B5EF4-FFF2-40B4-BE49-F238E27FC236}">
                <a16:creationId xmlns:a16="http://schemas.microsoft.com/office/drawing/2014/main" id="{9283CFFF-5D1B-2C4B-482B-C8089A118B6F}"/>
              </a:ext>
            </a:extLst>
          </p:cNvPr>
          <p:cNvSpPr>
            <a:spLocks noChangeArrowheads="1"/>
          </p:cNvSpPr>
          <p:nvPr/>
        </p:nvSpPr>
        <p:spPr bwMode="auto">
          <a:xfrm>
            <a:off x="3710639"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1</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2" name="Rectangle 57">
            <a:extLst>
              <a:ext uri="{FF2B5EF4-FFF2-40B4-BE49-F238E27FC236}">
                <a16:creationId xmlns:a16="http://schemas.microsoft.com/office/drawing/2014/main" id="{EFA03A1B-2098-4C41-FD6A-261B747C92DF}"/>
              </a:ext>
            </a:extLst>
          </p:cNvPr>
          <p:cNvSpPr>
            <a:spLocks noChangeArrowheads="1"/>
          </p:cNvSpPr>
          <p:nvPr/>
        </p:nvSpPr>
        <p:spPr bwMode="auto">
          <a:xfrm>
            <a:off x="4952315"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2</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3" name="Rectangle 58">
            <a:extLst>
              <a:ext uri="{FF2B5EF4-FFF2-40B4-BE49-F238E27FC236}">
                <a16:creationId xmlns:a16="http://schemas.microsoft.com/office/drawing/2014/main" id="{71108BF8-4016-D0D5-8491-45223E462F83}"/>
              </a:ext>
            </a:extLst>
          </p:cNvPr>
          <p:cNvSpPr>
            <a:spLocks noChangeArrowheads="1"/>
          </p:cNvSpPr>
          <p:nvPr/>
        </p:nvSpPr>
        <p:spPr bwMode="auto">
          <a:xfrm>
            <a:off x="6200114"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3</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4" name="Rectangle 59">
            <a:extLst>
              <a:ext uri="{FF2B5EF4-FFF2-40B4-BE49-F238E27FC236}">
                <a16:creationId xmlns:a16="http://schemas.microsoft.com/office/drawing/2014/main" id="{BE8451D7-C3C7-9D13-0423-555942619759}"/>
              </a:ext>
            </a:extLst>
          </p:cNvPr>
          <p:cNvSpPr>
            <a:spLocks noChangeArrowheads="1"/>
          </p:cNvSpPr>
          <p:nvPr/>
        </p:nvSpPr>
        <p:spPr bwMode="auto">
          <a:xfrm>
            <a:off x="7445423"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4</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5" name="Rectangle 60">
            <a:extLst>
              <a:ext uri="{FF2B5EF4-FFF2-40B4-BE49-F238E27FC236}">
                <a16:creationId xmlns:a16="http://schemas.microsoft.com/office/drawing/2014/main" id="{C0880124-1EE7-4351-FFB7-91B64459B88A}"/>
              </a:ext>
            </a:extLst>
          </p:cNvPr>
          <p:cNvSpPr>
            <a:spLocks noChangeArrowheads="1"/>
          </p:cNvSpPr>
          <p:nvPr/>
        </p:nvSpPr>
        <p:spPr bwMode="auto">
          <a:xfrm>
            <a:off x="8681403" y="5198253"/>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5</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36" name="Rectangle 39">
            <a:extLst>
              <a:ext uri="{FF2B5EF4-FFF2-40B4-BE49-F238E27FC236}">
                <a16:creationId xmlns:a16="http://schemas.microsoft.com/office/drawing/2014/main" id="{DC32B7DE-8E3C-4E82-9418-0C4FDC40C2EF}"/>
              </a:ext>
            </a:extLst>
          </p:cNvPr>
          <p:cNvSpPr>
            <a:spLocks noChangeArrowheads="1"/>
          </p:cNvSpPr>
          <p:nvPr/>
        </p:nvSpPr>
        <p:spPr bwMode="auto">
          <a:xfrm rot="16200000">
            <a:off x="529794" y="3116511"/>
            <a:ext cx="27683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000000"/>
                </a:solidFill>
                <a:effectLst/>
                <a:uLnTx/>
                <a:uFillTx/>
                <a:latin typeface="Arial" pitchFamily="34" charset="0"/>
                <a:ea typeface="+mn-ea"/>
                <a:cs typeface="Arial" pitchFamily="34" charset="0"/>
              </a:rPr>
              <a:t>Cumulative Events per Patient</a:t>
            </a:r>
          </a:p>
        </p:txBody>
      </p:sp>
      <p:sp>
        <p:nvSpPr>
          <p:cNvPr id="41" name="Line 49">
            <a:extLst>
              <a:ext uri="{FF2B5EF4-FFF2-40B4-BE49-F238E27FC236}">
                <a16:creationId xmlns:a16="http://schemas.microsoft.com/office/drawing/2014/main" id="{28287812-1DA0-D143-885E-13FD33E55871}"/>
              </a:ext>
            </a:extLst>
          </p:cNvPr>
          <p:cNvSpPr>
            <a:spLocks noChangeShapeType="1"/>
          </p:cNvSpPr>
          <p:nvPr/>
        </p:nvSpPr>
        <p:spPr bwMode="auto">
          <a:xfrm>
            <a:off x="2519817"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Line 50">
            <a:extLst>
              <a:ext uri="{FF2B5EF4-FFF2-40B4-BE49-F238E27FC236}">
                <a16:creationId xmlns:a16="http://schemas.microsoft.com/office/drawing/2014/main" id="{4E30A2D7-535F-13CA-FA0B-DBD784A4DF6E}"/>
              </a:ext>
            </a:extLst>
          </p:cNvPr>
          <p:cNvSpPr>
            <a:spLocks noChangeShapeType="1"/>
          </p:cNvSpPr>
          <p:nvPr/>
        </p:nvSpPr>
        <p:spPr bwMode="auto">
          <a:xfrm>
            <a:off x="3762726"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4" name="Line 51">
            <a:extLst>
              <a:ext uri="{FF2B5EF4-FFF2-40B4-BE49-F238E27FC236}">
                <a16:creationId xmlns:a16="http://schemas.microsoft.com/office/drawing/2014/main" id="{794E461C-194A-4E5C-88BE-70903ED72B06}"/>
              </a:ext>
            </a:extLst>
          </p:cNvPr>
          <p:cNvSpPr>
            <a:spLocks noChangeShapeType="1"/>
          </p:cNvSpPr>
          <p:nvPr/>
        </p:nvSpPr>
        <p:spPr bwMode="auto">
          <a:xfrm>
            <a:off x="5003069"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Line 52">
            <a:extLst>
              <a:ext uri="{FF2B5EF4-FFF2-40B4-BE49-F238E27FC236}">
                <a16:creationId xmlns:a16="http://schemas.microsoft.com/office/drawing/2014/main" id="{CE287A02-BA2D-2F3D-C2CD-3AE49DB29F77}"/>
              </a:ext>
            </a:extLst>
          </p:cNvPr>
          <p:cNvSpPr>
            <a:spLocks noChangeShapeType="1"/>
          </p:cNvSpPr>
          <p:nvPr/>
        </p:nvSpPr>
        <p:spPr bwMode="auto">
          <a:xfrm>
            <a:off x="6251434"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Line 53">
            <a:extLst>
              <a:ext uri="{FF2B5EF4-FFF2-40B4-BE49-F238E27FC236}">
                <a16:creationId xmlns:a16="http://schemas.microsoft.com/office/drawing/2014/main" id="{FCE3C2A3-5321-F106-3558-BECBB2BB0B13}"/>
              </a:ext>
            </a:extLst>
          </p:cNvPr>
          <p:cNvSpPr>
            <a:spLocks noChangeShapeType="1"/>
          </p:cNvSpPr>
          <p:nvPr/>
        </p:nvSpPr>
        <p:spPr bwMode="auto">
          <a:xfrm>
            <a:off x="7491777"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7" name="Line 54">
            <a:extLst>
              <a:ext uri="{FF2B5EF4-FFF2-40B4-BE49-F238E27FC236}">
                <a16:creationId xmlns:a16="http://schemas.microsoft.com/office/drawing/2014/main" id="{C6872714-B028-5E56-CF9A-61D767F4123B}"/>
              </a:ext>
            </a:extLst>
          </p:cNvPr>
          <p:cNvSpPr>
            <a:spLocks noChangeShapeType="1"/>
          </p:cNvSpPr>
          <p:nvPr/>
        </p:nvSpPr>
        <p:spPr bwMode="auto">
          <a:xfrm>
            <a:off x="8732122" y="5079378"/>
            <a:ext cx="0" cy="76282"/>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8" name="Freeform 70">
            <a:extLst>
              <a:ext uri="{FF2B5EF4-FFF2-40B4-BE49-F238E27FC236}">
                <a16:creationId xmlns:a16="http://schemas.microsoft.com/office/drawing/2014/main" id="{2FB6818C-8F9F-E07D-3CAA-6D9DE6D1BD96}"/>
              </a:ext>
            </a:extLst>
          </p:cNvPr>
          <p:cNvSpPr>
            <a:spLocks/>
          </p:cNvSpPr>
          <p:nvPr/>
        </p:nvSpPr>
        <p:spPr bwMode="auto">
          <a:xfrm>
            <a:off x="2519815" y="1387130"/>
            <a:ext cx="7090639" cy="3689594"/>
          </a:xfrm>
          <a:custGeom>
            <a:avLst/>
            <a:gdLst>
              <a:gd name="T0" fmla="*/ 0 w 2643"/>
              <a:gd name="T1" fmla="*/ 0 h 2252"/>
              <a:gd name="T2" fmla="*/ 0 w 2643"/>
              <a:gd name="T3" fmla="*/ 2252 h 2252"/>
              <a:gd name="T4" fmla="*/ 2643 w 2643"/>
              <a:gd name="T5" fmla="*/ 2252 h 2252"/>
            </a:gdLst>
            <a:ahLst/>
            <a:cxnLst>
              <a:cxn ang="0">
                <a:pos x="T0" y="T1"/>
              </a:cxn>
              <a:cxn ang="0">
                <a:pos x="T2" y="T3"/>
              </a:cxn>
              <a:cxn ang="0">
                <a:pos x="T4" y="T5"/>
              </a:cxn>
            </a:cxnLst>
            <a:rect l="0" t="0" r="r" b="b"/>
            <a:pathLst>
              <a:path w="2643" h="2252">
                <a:moveTo>
                  <a:pt x="0" y="0"/>
                </a:moveTo>
                <a:lnTo>
                  <a:pt x="0" y="2252"/>
                </a:lnTo>
                <a:lnTo>
                  <a:pt x="2643" y="2252"/>
                </a:lnTo>
              </a:path>
            </a:pathLst>
          </a:custGeom>
          <a:noFill/>
          <a:ln w="6350"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Line 61">
            <a:extLst>
              <a:ext uri="{FF2B5EF4-FFF2-40B4-BE49-F238E27FC236}">
                <a16:creationId xmlns:a16="http://schemas.microsoft.com/office/drawing/2014/main" id="{8A99DE23-A4D7-8D08-7979-298CAA8C808A}"/>
              </a:ext>
            </a:extLst>
          </p:cNvPr>
          <p:cNvSpPr>
            <a:spLocks noChangeShapeType="1"/>
          </p:cNvSpPr>
          <p:nvPr/>
        </p:nvSpPr>
        <p:spPr bwMode="auto">
          <a:xfrm flipH="1">
            <a:off x="2443533" y="5076724"/>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Line 62">
            <a:extLst>
              <a:ext uri="{FF2B5EF4-FFF2-40B4-BE49-F238E27FC236}">
                <a16:creationId xmlns:a16="http://schemas.microsoft.com/office/drawing/2014/main" id="{1C9C5326-37D6-9469-7FF9-9AB3509D04C9}"/>
              </a:ext>
            </a:extLst>
          </p:cNvPr>
          <p:cNvSpPr>
            <a:spLocks noChangeShapeType="1"/>
          </p:cNvSpPr>
          <p:nvPr/>
        </p:nvSpPr>
        <p:spPr bwMode="auto">
          <a:xfrm flipH="1">
            <a:off x="2443533" y="3232460"/>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1" name="Line 64">
            <a:extLst>
              <a:ext uri="{FF2B5EF4-FFF2-40B4-BE49-F238E27FC236}">
                <a16:creationId xmlns:a16="http://schemas.microsoft.com/office/drawing/2014/main" id="{6E22B698-22A7-EF90-695B-BCFFE59DF3BA}"/>
              </a:ext>
            </a:extLst>
          </p:cNvPr>
          <p:cNvSpPr>
            <a:spLocks noChangeShapeType="1"/>
          </p:cNvSpPr>
          <p:nvPr/>
        </p:nvSpPr>
        <p:spPr bwMode="auto">
          <a:xfrm flipH="1">
            <a:off x="2443533" y="1388196"/>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2" name="Line 62">
            <a:extLst>
              <a:ext uri="{FF2B5EF4-FFF2-40B4-BE49-F238E27FC236}">
                <a16:creationId xmlns:a16="http://schemas.microsoft.com/office/drawing/2014/main" id="{374CA172-3BF3-7315-4112-C7D378A21E55}"/>
              </a:ext>
            </a:extLst>
          </p:cNvPr>
          <p:cNvSpPr>
            <a:spLocks noChangeShapeType="1"/>
          </p:cNvSpPr>
          <p:nvPr/>
        </p:nvSpPr>
        <p:spPr bwMode="auto">
          <a:xfrm flipH="1">
            <a:off x="2443533" y="2310328"/>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3" name="Line 62">
            <a:extLst>
              <a:ext uri="{FF2B5EF4-FFF2-40B4-BE49-F238E27FC236}">
                <a16:creationId xmlns:a16="http://schemas.microsoft.com/office/drawing/2014/main" id="{C3A73A3D-9A8A-1968-0E2C-87FF62104EEF}"/>
              </a:ext>
            </a:extLst>
          </p:cNvPr>
          <p:cNvSpPr>
            <a:spLocks noChangeShapeType="1"/>
          </p:cNvSpPr>
          <p:nvPr/>
        </p:nvSpPr>
        <p:spPr bwMode="auto">
          <a:xfrm flipH="1">
            <a:off x="2443533" y="4154592"/>
            <a:ext cx="76282" cy="0"/>
          </a:xfrm>
          <a:prstGeom prst="line">
            <a:avLst/>
          </a:prstGeom>
          <a:noFill/>
          <a:ln w="635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8" name="object 39">
            <a:extLst>
              <a:ext uri="{FF2B5EF4-FFF2-40B4-BE49-F238E27FC236}">
                <a16:creationId xmlns:a16="http://schemas.microsoft.com/office/drawing/2014/main" id="{23362280-F7B7-5D94-6469-243841CEF85B}"/>
              </a:ext>
            </a:extLst>
          </p:cNvPr>
          <p:cNvSpPr txBox="1"/>
          <p:nvPr/>
        </p:nvSpPr>
        <p:spPr>
          <a:xfrm>
            <a:off x="705433" y="5687540"/>
            <a:ext cx="1713012" cy="635430"/>
          </a:xfrm>
          <a:prstGeom prst="rect">
            <a:avLst/>
          </a:prstGeom>
        </p:spPr>
        <p:txBody>
          <a:bodyPr vert="horz" wrap="square" lIns="0" tIns="19685" rIns="0" bIns="0" rtlCol="0" anchor="b" anchorCtr="0">
            <a:spAutoFit/>
          </a:bodyPr>
          <a:lstStyle/>
          <a:p>
            <a:pPr marL="12700" marR="5080">
              <a:lnSpc>
                <a:spcPts val="1600"/>
              </a:lnSpc>
            </a:pPr>
            <a:r>
              <a:rPr sz="1500" b="1">
                <a:latin typeface="Arial"/>
                <a:cs typeface="Arial"/>
              </a:rPr>
              <a:t>No.</a:t>
            </a:r>
            <a:r>
              <a:rPr sz="1500" b="1" spc="20">
                <a:latin typeface="Arial"/>
                <a:cs typeface="Arial"/>
              </a:rPr>
              <a:t> </a:t>
            </a:r>
            <a:r>
              <a:rPr sz="1500" b="1">
                <a:latin typeface="Arial"/>
                <a:cs typeface="Arial"/>
              </a:rPr>
              <a:t>at</a:t>
            </a:r>
            <a:r>
              <a:rPr sz="1500" b="1" spc="25">
                <a:latin typeface="Arial"/>
                <a:cs typeface="Arial"/>
              </a:rPr>
              <a:t> </a:t>
            </a:r>
            <a:r>
              <a:rPr sz="1500" b="1" spc="-10">
                <a:latin typeface="Arial"/>
                <a:cs typeface="Arial"/>
              </a:rPr>
              <a:t>Risk: </a:t>
            </a:r>
            <a:r>
              <a:rPr sz="1500" spc="-10">
                <a:solidFill>
                  <a:srgbClr val="FF0000"/>
                </a:solidFill>
                <a:latin typeface="Arial"/>
                <a:cs typeface="Arial"/>
              </a:rPr>
              <a:t>Placebo </a:t>
            </a:r>
            <a:br>
              <a:rPr lang="en-US" sz="1500" spc="-10">
                <a:solidFill>
                  <a:srgbClr val="FF0000"/>
                </a:solidFill>
                <a:latin typeface="Arial"/>
                <a:cs typeface="Arial"/>
              </a:rPr>
            </a:br>
            <a:r>
              <a:rPr sz="1500">
                <a:solidFill>
                  <a:srgbClr val="0000FF"/>
                </a:solidFill>
                <a:latin typeface="Arial"/>
                <a:cs typeface="Arial"/>
              </a:rPr>
              <a:t>Icosapent</a:t>
            </a:r>
            <a:r>
              <a:rPr sz="1500" spc="95">
                <a:solidFill>
                  <a:srgbClr val="0000FF"/>
                </a:solidFill>
                <a:latin typeface="Arial"/>
                <a:cs typeface="Arial"/>
              </a:rPr>
              <a:t> </a:t>
            </a:r>
            <a:r>
              <a:rPr sz="1500" spc="-20">
                <a:solidFill>
                  <a:srgbClr val="0000FF"/>
                </a:solidFill>
                <a:latin typeface="Arial"/>
                <a:cs typeface="Arial"/>
              </a:rPr>
              <a:t>Ethyl</a:t>
            </a:r>
            <a:endParaRPr sz="1500">
              <a:latin typeface="Arial"/>
              <a:cs typeface="Arial"/>
            </a:endParaRPr>
          </a:p>
        </p:txBody>
      </p:sp>
      <p:sp>
        <p:nvSpPr>
          <p:cNvPr id="69" name="object 40">
            <a:extLst>
              <a:ext uri="{FF2B5EF4-FFF2-40B4-BE49-F238E27FC236}">
                <a16:creationId xmlns:a16="http://schemas.microsoft.com/office/drawing/2014/main" id="{61B1CE9E-5D6F-1777-8A87-C2AD93FEB693}"/>
              </a:ext>
            </a:extLst>
          </p:cNvPr>
          <p:cNvSpPr txBox="1"/>
          <p:nvPr/>
        </p:nvSpPr>
        <p:spPr>
          <a:xfrm>
            <a:off x="2130013" y="5883107"/>
            <a:ext cx="781290" cy="439863"/>
          </a:xfrm>
          <a:prstGeom prst="rect">
            <a:avLst/>
          </a:prstGeom>
        </p:spPr>
        <p:txBody>
          <a:bodyPr vert="horz" wrap="square" lIns="0" tIns="29209" rIns="0" bIns="0" rtlCol="0" anchor="b" anchorCtr="0">
            <a:spAutoFit/>
          </a:bodyPr>
          <a:lstStyle/>
          <a:p>
            <a:pPr marL="12700" algn="ctr">
              <a:lnSpc>
                <a:spcPts val="1600"/>
              </a:lnSpc>
            </a:pPr>
            <a:r>
              <a:rPr lang="en-US" sz="1500" kern="1200" spc="-20">
                <a:solidFill>
                  <a:srgbClr val="FF0000"/>
                </a:solidFill>
                <a:latin typeface="Arial"/>
                <a:ea typeface="+mn-ea"/>
                <a:cs typeface="Arial"/>
              </a:rPr>
              <a:t>407</a:t>
            </a:r>
            <a:endParaRPr sz="1500">
              <a:latin typeface="Arial"/>
              <a:cs typeface="Arial"/>
            </a:endParaRPr>
          </a:p>
          <a:p>
            <a:pPr marL="12700" algn="ctr">
              <a:lnSpc>
                <a:spcPts val="1600"/>
              </a:lnSpc>
            </a:pPr>
            <a:r>
              <a:rPr lang="en-US" sz="1500" kern="1200" spc="-20">
                <a:solidFill>
                  <a:srgbClr val="0000FF"/>
                </a:solidFill>
                <a:latin typeface="Arial"/>
                <a:ea typeface="+mn-ea"/>
                <a:cs typeface="Arial"/>
              </a:rPr>
              <a:t>433</a:t>
            </a:r>
            <a:endParaRPr sz="1500">
              <a:latin typeface="Arial"/>
              <a:cs typeface="Arial"/>
            </a:endParaRPr>
          </a:p>
        </p:txBody>
      </p:sp>
      <p:sp>
        <p:nvSpPr>
          <p:cNvPr id="70" name="object 41">
            <a:extLst>
              <a:ext uri="{FF2B5EF4-FFF2-40B4-BE49-F238E27FC236}">
                <a16:creationId xmlns:a16="http://schemas.microsoft.com/office/drawing/2014/main" id="{606C62F8-97A3-8543-C443-513B39EA1DFB}"/>
              </a:ext>
            </a:extLst>
          </p:cNvPr>
          <p:cNvSpPr txBox="1"/>
          <p:nvPr/>
        </p:nvSpPr>
        <p:spPr>
          <a:xfrm>
            <a:off x="3376159" y="5876695"/>
            <a:ext cx="781290" cy="446275"/>
          </a:xfrm>
          <a:prstGeom prst="rect">
            <a:avLst/>
          </a:prstGeom>
        </p:spPr>
        <p:txBody>
          <a:bodyPr vert="horz" wrap="square" lIns="0" tIns="29209" rIns="0" bIns="0" rtlCol="0" anchor="b" anchorCtr="0">
            <a:spAutoFit/>
          </a:bodyPr>
          <a:lstStyle/>
          <a:p>
            <a:pPr algn="ctr" rtl="0" eaLnBrk="1" fontAlgn="t" latinLnBrk="0" hangingPunct="1">
              <a:lnSpc>
                <a:spcPts val="1600"/>
              </a:lnSpc>
              <a:spcBef>
                <a:spcPts val="0"/>
              </a:spcBef>
              <a:spcAft>
                <a:spcPts val="0"/>
              </a:spcAft>
            </a:pPr>
            <a:r>
              <a:rPr lang="en-US" sz="1500" kern="1200" spc="-20">
                <a:solidFill>
                  <a:srgbClr val="FF0000"/>
                </a:solidFill>
                <a:latin typeface="Arial"/>
                <a:ea typeface="+mn-ea"/>
                <a:cs typeface="Arial"/>
              </a:rPr>
              <a:t>395</a:t>
            </a:r>
            <a:endParaRPr lang="en-US" sz="1500" b="0" i="0" u="none" strike="noStrike" kern="1200" spc="-20">
              <a:solidFill>
                <a:srgbClr val="FF0000"/>
              </a:solidFill>
              <a:effectLst/>
              <a:latin typeface="Arial" panose="020B0604020202020204" pitchFamily="34" charset="0"/>
              <a:cs typeface="Arial" panose="020B0604020202020204" pitchFamily="34" charset="0"/>
            </a:endParaRPr>
          </a:p>
          <a:p>
            <a:pPr algn="ctr" rtl="0" eaLnBrk="1" fontAlgn="t" latinLnBrk="0" hangingPunct="1">
              <a:lnSpc>
                <a:spcPts val="1600"/>
              </a:lnSpc>
              <a:spcBef>
                <a:spcPts val="0"/>
              </a:spcBef>
              <a:spcAft>
                <a:spcPts val="0"/>
              </a:spcAft>
            </a:pPr>
            <a:r>
              <a:rPr lang="en-US" sz="1500" kern="1200" spc="-20">
                <a:solidFill>
                  <a:srgbClr val="0000FF"/>
                </a:solidFill>
                <a:latin typeface="Arial"/>
                <a:ea typeface="+mn-ea"/>
                <a:cs typeface="Arial"/>
              </a:rPr>
              <a:t>425</a:t>
            </a:r>
            <a:endParaRPr lang="en-US" sz="1500" b="0" i="0" u="none" strike="noStrike" kern="1200" spc="-20">
              <a:solidFill>
                <a:srgbClr val="0000FF"/>
              </a:solidFill>
              <a:effectLst/>
              <a:latin typeface="Arial" panose="020B0604020202020204" pitchFamily="34" charset="0"/>
              <a:cs typeface="Arial" panose="020B0604020202020204" pitchFamily="34" charset="0"/>
            </a:endParaRPr>
          </a:p>
        </p:txBody>
      </p:sp>
      <p:sp>
        <p:nvSpPr>
          <p:cNvPr id="71" name="object 42">
            <a:extLst>
              <a:ext uri="{FF2B5EF4-FFF2-40B4-BE49-F238E27FC236}">
                <a16:creationId xmlns:a16="http://schemas.microsoft.com/office/drawing/2014/main" id="{32D87026-D4D8-1DF0-95ED-10A4E08CB2AC}"/>
              </a:ext>
            </a:extLst>
          </p:cNvPr>
          <p:cNvSpPr txBox="1"/>
          <p:nvPr/>
        </p:nvSpPr>
        <p:spPr>
          <a:xfrm>
            <a:off x="4609843" y="5883107"/>
            <a:ext cx="781290" cy="439863"/>
          </a:xfrm>
          <a:prstGeom prst="rect">
            <a:avLst/>
          </a:prstGeom>
        </p:spPr>
        <p:txBody>
          <a:bodyPr vert="horz" wrap="square" lIns="0" tIns="29209" rIns="0" bIns="0" rtlCol="0" anchor="b" anchorCtr="0">
            <a:spAutoFit/>
          </a:bodyPr>
          <a:lstStyle/>
          <a:p>
            <a:pPr marL="12700" algn="ctr">
              <a:lnSpc>
                <a:spcPts val="1600"/>
              </a:lnSpc>
            </a:pPr>
            <a:r>
              <a:rPr lang="en-US" sz="1500" kern="1200" spc="-20">
                <a:solidFill>
                  <a:srgbClr val="FF0000"/>
                </a:solidFill>
                <a:latin typeface="Arial"/>
                <a:ea typeface="+mn-ea"/>
                <a:cs typeface="Arial"/>
              </a:rPr>
              <a:t>373</a:t>
            </a:r>
            <a:endParaRPr sz="1500">
              <a:latin typeface="Arial"/>
              <a:cs typeface="Arial"/>
            </a:endParaRPr>
          </a:p>
          <a:p>
            <a:pPr marL="12700" algn="ctr">
              <a:lnSpc>
                <a:spcPts val="1600"/>
              </a:lnSpc>
            </a:pPr>
            <a:r>
              <a:rPr lang="en-US" sz="1500" kern="1200" spc="-20">
                <a:solidFill>
                  <a:srgbClr val="0000FF"/>
                </a:solidFill>
                <a:latin typeface="Arial"/>
                <a:ea typeface="+mn-ea"/>
                <a:cs typeface="Arial"/>
              </a:rPr>
              <a:t>402</a:t>
            </a:r>
            <a:endParaRPr sz="1500">
              <a:latin typeface="Arial"/>
              <a:cs typeface="Arial"/>
            </a:endParaRPr>
          </a:p>
        </p:txBody>
      </p:sp>
      <p:sp>
        <p:nvSpPr>
          <p:cNvPr id="72" name="object 43">
            <a:extLst>
              <a:ext uri="{FF2B5EF4-FFF2-40B4-BE49-F238E27FC236}">
                <a16:creationId xmlns:a16="http://schemas.microsoft.com/office/drawing/2014/main" id="{036320F7-69DA-EEC1-EDEC-5E94B18D6F48}"/>
              </a:ext>
            </a:extLst>
          </p:cNvPr>
          <p:cNvSpPr txBox="1"/>
          <p:nvPr/>
        </p:nvSpPr>
        <p:spPr>
          <a:xfrm>
            <a:off x="5865851" y="5883107"/>
            <a:ext cx="781290" cy="439863"/>
          </a:xfrm>
          <a:prstGeom prst="rect">
            <a:avLst/>
          </a:prstGeom>
        </p:spPr>
        <p:txBody>
          <a:bodyPr vert="horz" wrap="square" lIns="0" tIns="29209" rIns="0" bIns="0" rtlCol="0" anchor="b" anchorCtr="0">
            <a:spAutoFit/>
          </a:bodyPr>
          <a:lstStyle/>
          <a:p>
            <a:pPr marL="12700" algn="ctr">
              <a:lnSpc>
                <a:spcPts val="1600"/>
              </a:lnSpc>
            </a:pPr>
            <a:r>
              <a:rPr lang="en-US" sz="1500" kern="1200" spc="-20">
                <a:solidFill>
                  <a:srgbClr val="FF0000"/>
                </a:solidFill>
                <a:latin typeface="Arial"/>
                <a:ea typeface="+mn-ea"/>
                <a:cs typeface="Arial"/>
              </a:rPr>
              <a:t>311</a:t>
            </a:r>
            <a:endParaRPr sz="1500">
              <a:latin typeface="Arial"/>
              <a:cs typeface="Arial"/>
            </a:endParaRPr>
          </a:p>
          <a:p>
            <a:pPr marL="12700" algn="ctr">
              <a:lnSpc>
                <a:spcPts val="1600"/>
              </a:lnSpc>
            </a:pPr>
            <a:r>
              <a:rPr lang="en-US" sz="1500" kern="1200" spc="-20">
                <a:solidFill>
                  <a:srgbClr val="0000FF"/>
                </a:solidFill>
                <a:latin typeface="Arial"/>
                <a:ea typeface="+mn-ea"/>
                <a:cs typeface="Arial"/>
              </a:rPr>
              <a:t>338</a:t>
            </a:r>
            <a:endParaRPr sz="1500">
              <a:latin typeface="Arial"/>
              <a:cs typeface="Arial"/>
            </a:endParaRPr>
          </a:p>
        </p:txBody>
      </p:sp>
      <p:sp>
        <p:nvSpPr>
          <p:cNvPr id="75" name="object 44">
            <a:extLst>
              <a:ext uri="{FF2B5EF4-FFF2-40B4-BE49-F238E27FC236}">
                <a16:creationId xmlns:a16="http://schemas.microsoft.com/office/drawing/2014/main" id="{FBC6A631-A3FD-D5B5-16BC-6CE19504263C}"/>
              </a:ext>
            </a:extLst>
          </p:cNvPr>
          <p:cNvSpPr txBox="1"/>
          <p:nvPr/>
        </p:nvSpPr>
        <p:spPr>
          <a:xfrm>
            <a:off x="7105140" y="5883107"/>
            <a:ext cx="781290" cy="439863"/>
          </a:xfrm>
          <a:prstGeom prst="rect">
            <a:avLst/>
          </a:prstGeom>
        </p:spPr>
        <p:txBody>
          <a:bodyPr vert="horz" wrap="square" lIns="0" tIns="29209" rIns="0" bIns="0" rtlCol="0" anchor="b" anchorCtr="0">
            <a:spAutoFit/>
          </a:bodyPr>
          <a:lstStyle/>
          <a:p>
            <a:pPr marL="12700" algn="ctr">
              <a:lnSpc>
                <a:spcPts val="1600"/>
              </a:lnSpc>
            </a:pPr>
            <a:r>
              <a:rPr lang="en-US" sz="1500" kern="1200" spc="-20">
                <a:solidFill>
                  <a:srgbClr val="FF0000"/>
                </a:solidFill>
                <a:latin typeface="Arial"/>
                <a:ea typeface="+mn-ea"/>
                <a:cs typeface="Arial"/>
              </a:rPr>
              <a:t>253</a:t>
            </a:r>
            <a:endParaRPr sz="1500">
              <a:latin typeface="Arial"/>
              <a:cs typeface="Arial"/>
            </a:endParaRPr>
          </a:p>
          <a:p>
            <a:pPr marL="12700" algn="ctr">
              <a:lnSpc>
                <a:spcPts val="1600"/>
              </a:lnSpc>
            </a:pPr>
            <a:r>
              <a:rPr lang="en-US" sz="1500" kern="1200" spc="-20">
                <a:solidFill>
                  <a:srgbClr val="0000FF"/>
                </a:solidFill>
                <a:latin typeface="Arial"/>
                <a:ea typeface="+mn-ea"/>
                <a:cs typeface="Arial"/>
              </a:rPr>
              <a:t>284</a:t>
            </a:r>
            <a:endParaRPr sz="1500">
              <a:latin typeface="Arial"/>
              <a:cs typeface="Arial"/>
            </a:endParaRPr>
          </a:p>
        </p:txBody>
      </p:sp>
      <p:sp>
        <p:nvSpPr>
          <p:cNvPr id="76" name="object 45">
            <a:extLst>
              <a:ext uri="{FF2B5EF4-FFF2-40B4-BE49-F238E27FC236}">
                <a16:creationId xmlns:a16="http://schemas.microsoft.com/office/drawing/2014/main" id="{74272D58-43AA-6927-0DAD-B07BF9F0F887}"/>
              </a:ext>
            </a:extLst>
          </p:cNvPr>
          <p:cNvSpPr txBox="1"/>
          <p:nvPr/>
        </p:nvSpPr>
        <p:spPr>
          <a:xfrm>
            <a:off x="8353392" y="5883107"/>
            <a:ext cx="781290" cy="439863"/>
          </a:xfrm>
          <a:prstGeom prst="rect">
            <a:avLst/>
          </a:prstGeom>
        </p:spPr>
        <p:txBody>
          <a:bodyPr vert="horz" wrap="square" lIns="0" tIns="29209" rIns="0" bIns="0" rtlCol="0" anchor="b" anchorCtr="0">
            <a:spAutoFit/>
          </a:bodyPr>
          <a:lstStyle/>
          <a:p>
            <a:pPr marL="12700" algn="ctr">
              <a:lnSpc>
                <a:spcPts val="1600"/>
              </a:lnSpc>
            </a:pPr>
            <a:r>
              <a:rPr lang="en-US" sz="1500" kern="1200" spc="-20">
                <a:solidFill>
                  <a:srgbClr val="FF0000"/>
                </a:solidFill>
                <a:latin typeface="Arial"/>
                <a:ea typeface="+mn-ea"/>
                <a:cs typeface="Arial"/>
              </a:rPr>
              <a:t>150</a:t>
            </a:r>
            <a:endParaRPr sz="1500">
              <a:latin typeface="Arial"/>
              <a:cs typeface="Arial"/>
            </a:endParaRPr>
          </a:p>
          <a:p>
            <a:pPr marL="12700" algn="ctr">
              <a:lnSpc>
                <a:spcPts val="1600"/>
              </a:lnSpc>
            </a:pPr>
            <a:r>
              <a:rPr lang="en-US" sz="1500" kern="1200" spc="-20">
                <a:solidFill>
                  <a:srgbClr val="0000FF"/>
                </a:solidFill>
                <a:latin typeface="Arial"/>
                <a:ea typeface="+mn-ea"/>
                <a:cs typeface="Arial"/>
              </a:rPr>
              <a:t>142</a:t>
            </a:r>
            <a:endParaRPr sz="1500">
              <a:latin typeface="Arial"/>
              <a:cs typeface="Arial"/>
            </a:endParaRPr>
          </a:p>
        </p:txBody>
      </p:sp>
      <p:sp>
        <p:nvSpPr>
          <p:cNvPr id="80" name="Rectangle 65">
            <a:extLst>
              <a:ext uri="{FF2B5EF4-FFF2-40B4-BE49-F238E27FC236}">
                <a16:creationId xmlns:a16="http://schemas.microsoft.com/office/drawing/2014/main" id="{3BC82952-737B-D47C-235A-447FF5323B97}"/>
              </a:ext>
            </a:extLst>
          </p:cNvPr>
          <p:cNvSpPr>
            <a:spLocks noChangeArrowheads="1"/>
          </p:cNvSpPr>
          <p:nvPr/>
        </p:nvSpPr>
        <p:spPr bwMode="auto">
          <a:xfrm>
            <a:off x="2128817" y="4958572"/>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0.0</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81" name="Rectangle 66">
            <a:extLst>
              <a:ext uri="{FF2B5EF4-FFF2-40B4-BE49-F238E27FC236}">
                <a16:creationId xmlns:a16="http://schemas.microsoft.com/office/drawing/2014/main" id="{22CD1D7C-3C79-81BD-1553-F9E36C97B363}"/>
              </a:ext>
            </a:extLst>
          </p:cNvPr>
          <p:cNvSpPr>
            <a:spLocks noChangeArrowheads="1"/>
          </p:cNvSpPr>
          <p:nvPr/>
        </p:nvSpPr>
        <p:spPr bwMode="auto">
          <a:xfrm>
            <a:off x="2128817" y="3118848"/>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0.2</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82" name="Rectangle 68">
            <a:extLst>
              <a:ext uri="{FF2B5EF4-FFF2-40B4-BE49-F238E27FC236}">
                <a16:creationId xmlns:a16="http://schemas.microsoft.com/office/drawing/2014/main" id="{313B2EFB-C2DC-697C-A25E-C8677D8B4C7F}"/>
              </a:ext>
            </a:extLst>
          </p:cNvPr>
          <p:cNvSpPr>
            <a:spLocks noChangeArrowheads="1"/>
          </p:cNvSpPr>
          <p:nvPr/>
        </p:nvSpPr>
        <p:spPr bwMode="auto">
          <a:xfrm>
            <a:off x="2128817" y="1279126"/>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en-US" sz="1500">
                <a:solidFill>
                  <a:srgbClr val="000000"/>
                </a:solidFill>
              </a:rPr>
              <a:t>0.4</a:t>
            </a:r>
            <a:endParaRPr kumimoji="0" lang="en-US" altLang="en-US" sz="1500" b="0" i="0" u="none" strike="noStrike" kern="1200" cap="none" spc="0" normalizeH="0" baseline="0" noProof="0">
              <a:ln>
                <a:noFill/>
              </a:ln>
              <a:solidFill>
                <a:prstClr val="black"/>
              </a:solidFill>
              <a:effectLst/>
              <a:uLnTx/>
              <a:uFillTx/>
            </a:endParaRPr>
          </a:p>
        </p:txBody>
      </p:sp>
      <p:sp>
        <p:nvSpPr>
          <p:cNvPr id="83" name="Rectangle 66">
            <a:extLst>
              <a:ext uri="{FF2B5EF4-FFF2-40B4-BE49-F238E27FC236}">
                <a16:creationId xmlns:a16="http://schemas.microsoft.com/office/drawing/2014/main" id="{479DF4CE-77F7-2FCD-2C0F-9F74E517AEE1}"/>
              </a:ext>
            </a:extLst>
          </p:cNvPr>
          <p:cNvSpPr>
            <a:spLocks noChangeArrowheads="1"/>
          </p:cNvSpPr>
          <p:nvPr/>
        </p:nvSpPr>
        <p:spPr bwMode="auto">
          <a:xfrm>
            <a:off x="2128817" y="2198987"/>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srgbClr val="000000"/>
                </a:solidFill>
                <a:effectLst/>
                <a:uLnTx/>
                <a:uFillTx/>
                <a:latin typeface="Arial" pitchFamily="34" charset="0"/>
                <a:ea typeface="+mn-ea"/>
                <a:cs typeface="Arial" pitchFamily="34" charset="0"/>
              </a:rPr>
              <a:t>0.3</a:t>
            </a:r>
            <a:endParaRPr kumimoji="0" lang="en-US" altLang="en-US" sz="15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84" name="Rectangle 66">
            <a:extLst>
              <a:ext uri="{FF2B5EF4-FFF2-40B4-BE49-F238E27FC236}">
                <a16:creationId xmlns:a16="http://schemas.microsoft.com/office/drawing/2014/main" id="{48BE3B23-3804-437E-49BB-3652C688FA60}"/>
              </a:ext>
            </a:extLst>
          </p:cNvPr>
          <p:cNvSpPr>
            <a:spLocks noChangeArrowheads="1"/>
          </p:cNvSpPr>
          <p:nvPr/>
        </p:nvSpPr>
        <p:spPr bwMode="auto">
          <a:xfrm>
            <a:off x="2128817" y="4038710"/>
            <a:ext cx="2677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en-US" sz="1500">
                <a:solidFill>
                  <a:srgbClr val="000000"/>
                </a:solidFill>
              </a:rPr>
              <a:t>0.1</a:t>
            </a:r>
            <a:endParaRPr kumimoji="0" lang="en-US" altLang="en-US" sz="1500" b="0" i="0" u="none" strike="noStrike" kern="1200" cap="none" spc="0" normalizeH="0" baseline="0" noProof="0">
              <a:ln>
                <a:noFill/>
              </a:ln>
              <a:solidFill>
                <a:prstClr val="black"/>
              </a:solidFill>
              <a:effectLst/>
              <a:uLnTx/>
              <a:uFillTx/>
            </a:endParaRPr>
          </a:p>
        </p:txBody>
      </p:sp>
      <p:grpSp>
        <p:nvGrpSpPr>
          <p:cNvPr id="85" name="Group 84">
            <a:extLst>
              <a:ext uri="{FF2B5EF4-FFF2-40B4-BE49-F238E27FC236}">
                <a16:creationId xmlns:a16="http://schemas.microsoft.com/office/drawing/2014/main" id="{F221B065-4A11-15A0-CD86-38EA07DC3211}"/>
              </a:ext>
            </a:extLst>
          </p:cNvPr>
          <p:cNvGrpSpPr/>
          <p:nvPr/>
        </p:nvGrpSpPr>
        <p:grpSpPr>
          <a:xfrm>
            <a:off x="2811380" y="1457276"/>
            <a:ext cx="3440054" cy="575037"/>
            <a:chOff x="2196317" y="1651404"/>
            <a:chExt cx="3440054" cy="575037"/>
          </a:xfrm>
        </p:grpSpPr>
        <p:sp>
          <p:nvSpPr>
            <p:cNvPr id="86" name="object 30">
              <a:extLst>
                <a:ext uri="{FF2B5EF4-FFF2-40B4-BE49-F238E27FC236}">
                  <a16:creationId xmlns:a16="http://schemas.microsoft.com/office/drawing/2014/main" id="{1E96F996-0128-95C1-40E3-4E73DC17CC31}"/>
                </a:ext>
              </a:extLst>
            </p:cNvPr>
            <p:cNvSpPr txBox="1"/>
            <p:nvPr/>
          </p:nvSpPr>
          <p:spPr>
            <a:xfrm>
              <a:off x="2726501" y="1651404"/>
              <a:ext cx="2702769" cy="243656"/>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1500" b="0" i="0" u="none" strike="noStrike" kern="1200" cap="none" spc="0" normalizeH="0" baseline="0" noProof="0">
                  <a:ln>
                    <a:noFill/>
                  </a:ln>
                  <a:solidFill>
                    <a:prstClr val="black"/>
                  </a:solidFill>
                  <a:effectLst/>
                  <a:uLnTx/>
                  <a:uFillTx/>
                  <a:latin typeface="Arial"/>
                  <a:ea typeface="+mn-ea"/>
                  <a:cs typeface="Arial"/>
                </a:rPr>
                <a:t>Placebo: First Event</a:t>
              </a:r>
            </a:p>
          </p:txBody>
        </p:sp>
        <p:sp>
          <p:nvSpPr>
            <p:cNvPr id="87" name="object 30">
              <a:extLst>
                <a:ext uri="{FF2B5EF4-FFF2-40B4-BE49-F238E27FC236}">
                  <a16:creationId xmlns:a16="http://schemas.microsoft.com/office/drawing/2014/main" id="{7C143B3D-4D88-9212-2BE0-EC51446A36E3}"/>
                </a:ext>
              </a:extLst>
            </p:cNvPr>
            <p:cNvSpPr txBox="1"/>
            <p:nvPr/>
          </p:nvSpPr>
          <p:spPr>
            <a:xfrm>
              <a:off x="2726501" y="1982785"/>
              <a:ext cx="2909870" cy="243656"/>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US" sz="1500" b="0" i="0" u="none" strike="noStrike" kern="1200" cap="none" spc="0" normalizeH="0" baseline="0" noProof="0">
                  <a:ln>
                    <a:noFill/>
                  </a:ln>
                  <a:solidFill>
                    <a:prstClr val="black"/>
                  </a:solidFill>
                  <a:effectLst/>
                  <a:uLnTx/>
                  <a:uFillTx/>
                  <a:latin typeface="Arial"/>
                  <a:ea typeface="+mn-ea"/>
                  <a:cs typeface="Arial"/>
                </a:rPr>
                <a:t>Icosapent Ethyl: First Event</a:t>
              </a:r>
            </a:p>
          </p:txBody>
        </p:sp>
        <p:sp>
          <p:nvSpPr>
            <p:cNvPr id="88" name="object 32">
              <a:extLst>
                <a:ext uri="{FF2B5EF4-FFF2-40B4-BE49-F238E27FC236}">
                  <a16:creationId xmlns:a16="http://schemas.microsoft.com/office/drawing/2014/main" id="{BA112DDD-5EF0-E28C-EA21-C29AD651FD25}"/>
                </a:ext>
              </a:extLst>
            </p:cNvPr>
            <p:cNvSpPr/>
            <p:nvPr/>
          </p:nvSpPr>
          <p:spPr>
            <a:xfrm>
              <a:off x="2196317" y="1792843"/>
              <a:ext cx="412593" cy="0"/>
            </a:xfrm>
            <a:custGeom>
              <a:avLst/>
              <a:gdLst/>
              <a:ahLst/>
              <a:cxnLst/>
              <a:rect l="l" t="t" r="r" b="b"/>
              <a:pathLst>
                <a:path w="316230">
                  <a:moveTo>
                    <a:pt x="0" y="0"/>
                  </a:moveTo>
                  <a:lnTo>
                    <a:pt x="315937" y="0"/>
                  </a:lnTo>
                </a:path>
              </a:pathLst>
            </a:custGeom>
            <a:ln w="25400">
              <a:solidFill>
                <a:srgbClr val="FF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0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9" name="object 33">
              <a:extLst>
                <a:ext uri="{FF2B5EF4-FFF2-40B4-BE49-F238E27FC236}">
                  <a16:creationId xmlns:a16="http://schemas.microsoft.com/office/drawing/2014/main" id="{2ECA6A16-24B8-DCD7-7D8F-88606F9A55B7}"/>
                </a:ext>
              </a:extLst>
            </p:cNvPr>
            <p:cNvSpPr/>
            <p:nvPr/>
          </p:nvSpPr>
          <p:spPr>
            <a:xfrm>
              <a:off x="2196317" y="2120740"/>
              <a:ext cx="412593" cy="0"/>
            </a:xfrm>
            <a:custGeom>
              <a:avLst/>
              <a:gdLst/>
              <a:ahLst/>
              <a:cxnLst/>
              <a:rect l="l" t="t" r="r" b="b"/>
              <a:pathLst>
                <a:path w="316229">
                  <a:moveTo>
                    <a:pt x="0" y="0"/>
                  </a:moveTo>
                  <a:lnTo>
                    <a:pt x="315937" y="0"/>
                  </a:lnTo>
                </a:path>
              </a:pathLst>
            </a:custGeom>
            <a:ln w="25400">
              <a:solidFill>
                <a:srgbClr val="0000F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000" b="0" i="0" u="none" strike="noStrike" kern="1200" cap="none" spc="0" normalizeH="0" baseline="0" noProof="0">
                <a:ln>
                  <a:noFill/>
                </a:ln>
                <a:solidFill>
                  <a:prstClr val="black"/>
                </a:solidFill>
                <a:effectLst/>
                <a:uLnTx/>
                <a:uFillTx/>
                <a:latin typeface="Arial" panose="020B0604020202020204"/>
                <a:ea typeface="+mn-ea"/>
                <a:cs typeface="+mn-cs"/>
              </a:endParaRPr>
            </a:p>
          </p:txBody>
        </p:sp>
      </p:grpSp>
      <p:sp>
        <p:nvSpPr>
          <p:cNvPr id="94" name="object 34">
            <a:extLst>
              <a:ext uri="{FF2B5EF4-FFF2-40B4-BE49-F238E27FC236}">
                <a16:creationId xmlns:a16="http://schemas.microsoft.com/office/drawing/2014/main" id="{593F294C-81BC-1405-B5AE-DFC4B4D90E8A}"/>
              </a:ext>
            </a:extLst>
          </p:cNvPr>
          <p:cNvSpPr/>
          <p:nvPr/>
        </p:nvSpPr>
        <p:spPr>
          <a:xfrm>
            <a:off x="2518492" y="1872415"/>
            <a:ext cx="7091962" cy="3190809"/>
          </a:xfrm>
          <a:custGeom>
            <a:avLst/>
            <a:gdLst/>
            <a:ahLst/>
            <a:cxnLst/>
            <a:rect l="l" t="t" r="r" b="b"/>
            <a:pathLst>
              <a:path w="4479925" h="2573020">
                <a:moveTo>
                  <a:pt x="0" y="2572715"/>
                </a:moveTo>
                <a:lnTo>
                  <a:pt x="25742" y="2572715"/>
                </a:lnTo>
                <a:lnTo>
                  <a:pt x="25742" y="2554617"/>
                </a:lnTo>
                <a:lnTo>
                  <a:pt x="34328" y="2554617"/>
                </a:lnTo>
                <a:lnTo>
                  <a:pt x="34328" y="2536291"/>
                </a:lnTo>
                <a:lnTo>
                  <a:pt x="62306" y="2536291"/>
                </a:lnTo>
                <a:lnTo>
                  <a:pt x="62306" y="2517965"/>
                </a:lnTo>
                <a:lnTo>
                  <a:pt x="92506" y="2517965"/>
                </a:lnTo>
                <a:lnTo>
                  <a:pt x="92506" y="2499868"/>
                </a:lnTo>
                <a:lnTo>
                  <a:pt x="116141" y="2499868"/>
                </a:lnTo>
                <a:lnTo>
                  <a:pt x="116141" y="2481541"/>
                </a:lnTo>
                <a:lnTo>
                  <a:pt x="120484" y="2481541"/>
                </a:lnTo>
                <a:lnTo>
                  <a:pt x="120484" y="2463444"/>
                </a:lnTo>
                <a:lnTo>
                  <a:pt x="167754" y="2463444"/>
                </a:lnTo>
                <a:lnTo>
                  <a:pt x="167754" y="2445118"/>
                </a:lnTo>
                <a:lnTo>
                  <a:pt x="236626" y="2445118"/>
                </a:lnTo>
                <a:lnTo>
                  <a:pt x="236626" y="2426779"/>
                </a:lnTo>
                <a:lnTo>
                  <a:pt x="258140" y="2426779"/>
                </a:lnTo>
                <a:lnTo>
                  <a:pt x="258140" y="2408453"/>
                </a:lnTo>
                <a:lnTo>
                  <a:pt x="264604" y="2408453"/>
                </a:lnTo>
                <a:lnTo>
                  <a:pt x="264604" y="2390127"/>
                </a:lnTo>
                <a:lnTo>
                  <a:pt x="273189" y="2390127"/>
                </a:lnTo>
                <a:lnTo>
                  <a:pt x="273189" y="2372029"/>
                </a:lnTo>
                <a:lnTo>
                  <a:pt x="283997" y="2372029"/>
                </a:lnTo>
                <a:lnTo>
                  <a:pt x="283997" y="2353703"/>
                </a:lnTo>
                <a:lnTo>
                  <a:pt x="311975" y="2353703"/>
                </a:lnTo>
                <a:lnTo>
                  <a:pt x="311975" y="2335364"/>
                </a:lnTo>
                <a:lnTo>
                  <a:pt x="331266" y="2335364"/>
                </a:lnTo>
                <a:lnTo>
                  <a:pt x="331266" y="2316797"/>
                </a:lnTo>
                <a:lnTo>
                  <a:pt x="344195" y="2316797"/>
                </a:lnTo>
                <a:lnTo>
                  <a:pt x="344195" y="2298471"/>
                </a:lnTo>
                <a:lnTo>
                  <a:pt x="363588" y="2298471"/>
                </a:lnTo>
                <a:lnTo>
                  <a:pt x="363588" y="2280132"/>
                </a:lnTo>
                <a:lnTo>
                  <a:pt x="370052" y="2280132"/>
                </a:lnTo>
                <a:lnTo>
                  <a:pt x="370052" y="2261806"/>
                </a:lnTo>
                <a:lnTo>
                  <a:pt x="421652" y="2261806"/>
                </a:lnTo>
                <a:lnTo>
                  <a:pt x="421652" y="2243480"/>
                </a:lnTo>
                <a:lnTo>
                  <a:pt x="522757" y="2243480"/>
                </a:lnTo>
                <a:lnTo>
                  <a:pt x="522757" y="2224913"/>
                </a:lnTo>
                <a:lnTo>
                  <a:pt x="559422" y="2224913"/>
                </a:lnTo>
                <a:lnTo>
                  <a:pt x="559422" y="2206345"/>
                </a:lnTo>
                <a:lnTo>
                  <a:pt x="604570" y="2206345"/>
                </a:lnTo>
                <a:lnTo>
                  <a:pt x="604570" y="2187765"/>
                </a:lnTo>
                <a:lnTo>
                  <a:pt x="626071" y="2187765"/>
                </a:lnTo>
                <a:lnTo>
                  <a:pt x="626071" y="2169198"/>
                </a:lnTo>
                <a:lnTo>
                  <a:pt x="630428" y="2169198"/>
                </a:lnTo>
                <a:lnTo>
                  <a:pt x="630428" y="2150630"/>
                </a:lnTo>
                <a:lnTo>
                  <a:pt x="636778" y="2150630"/>
                </a:lnTo>
                <a:lnTo>
                  <a:pt x="636778" y="2132063"/>
                </a:lnTo>
                <a:lnTo>
                  <a:pt x="649706" y="2132063"/>
                </a:lnTo>
                <a:lnTo>
                  <a:pt x="649706" y="2113495"/>
                </a:lnTo>
                <a:lnTo>
                  <a:pt x="684149" y="2113495"/>
                </a:lnTo>
                <a:lnTo>
                  <a:pt x="684149" y="2094928"/>
                </a:lnTo>
                <a:lnTo>
                  <a:pt x="686269" y="2094928"/>
                </a:lnTo>
                <a:lnTo>
                  <a:pt x="686269" y="2076361"/>
                </a:lnTo>
                <a:lnTo>
                  <a:pt x="692734" y="2076361"/>
                </a:lnTo>
                <a:lnTo>
                  <a:pt x="692734" y="2057793"/>
                </a:lnTo>
                <a:lnTo>
                  <a:pt x="697077" y="2057793"/>
                </a:lnTo>
                <a:lnTo>
                  <a:pt x="697077" y="2039226"/>
                </a:lnTo>
                <a:lnTo>
                  <a:pt x="718591" y="2039226"/>
                </a:lnTo>
                <a:lnTo>
                  <a:pt x="718591" y="2020658"/>
                </a:lnTo>
                <a:lnTo>
                  <a:pt x="787476" y="2020658"/>
                </a:lnTo>
                <a:lnTo>
                  <a:pt x="787476" y="2002091"/>
                </a:lnTo>
                <a:lnTo>
                  <a:pt x="811098" y="2002091"/>
                </a:lnTo>
                <a:lnTo>
                  <a:pt x="811098" y="1983511"/>
                </a:lnTo>
                <a:lnTo>
                  <a:pt x="819683" y="1983511"/>
                </a:lnTo>
                <a:lnTo>
                  <a:pt x="819683" y="1964944"/>
                </a:lnTo>
                <a:lnTo>
                  <a:pt x="858469" y="1964944"/>
                </a:lnTo>
                <a:lnTo>
                  <a:pt x="858469" y="1927567"/>
                </a:lnTo>
                <a:lnTo>
                  <a:pt x="862711" y="1927567"/>
                </a:lnTo>
                <a:lnTo>
                  <a:pt x="862711" y="1909000"/>
                </a:lnTo>
                <a:lnTo>
                  <a:pt x="869175" y="1909000"/>
                </a:lnTo>
                <a:lnTo>
                  <a:pt x="869175" y="1890433"/>
                </a:lnTo>
                <a:lnTo>
                  <a:pt x="918667" y="1890433"/>
                </a:lnTo>
                <a:lnTo>
                  <a:pt x="918667" y="1871865"/>
                </a:lnTo>
                <a:lnTo>
                  <a:pt x="968146" y="1871865"/>
                </a:lnTo>
                <a:lnTo>
                  <a:pt x="968146" y="1853298"/>
                </a:lnTo>
                <a:lnTo>
                  <a:pt x="1034922" y="1853298"/>
                </a:lnTo>
                <a:lnTo>
                  <a:pt x="1034922" y="1834489"/>
                </a:lnTo>
                <a:lnTo>
                  <a:pt x="1062888" y="1834489"/>
                </a:lnTo>
                <a:lnTo>
                  <a:pt x="1062888" y="1797113"/>
                </a:lnTo>
                <a:lnTo>
                  <a:pt x="1069352" y="1797113"/>
                </a:lnTo>
                <a:lnTo>
                  <a:pt x="1069352" y="1778546"/>
                </a:lnTo>
                <a:lnTo>
                  <a:pt x="1095108" y="1778546"/>
                </a:lnTo>
                <a:lnTo>
                  <a:pt x="1095108" y="1759978"/>
                </a:lnTo>
                <a:lnTo>
                  <a:pt x="1097229" y="1759978"/>
                </a:lnTo>
                <a:lnTo>
                  <a:pt x="1097229" y="1722602"/>
                </a:lnTo>
                <a:lnTo>
                  <a:pt x="1114501" y="1722602"/>
                </a:lnTo>
                <a:lnTo>
                  <a:pt x="1114501" y="1703793"/>
                </a:lnTo>
                <a:lnTo>
                  <a:pt x="1125194" y="1703793"/>
                </a:lnTo>
                <a:lnTo>
                  <a:pt x="1125194" y="1685226"/>
                </a:lnTo>
                <a:lnTo>
                  <a:pt x="1146708" y="1685226"/>
                </a:lnTo>
                <a:lnTo>
                  <a:pt x="1146708" y="1666417"/>
                </a:lnTo>
                <a:lnTo>
                  <a:pt x="1155407" y="1666417"/>
                </a:lnTo>
                <a:lnTo>
                  <a:pt x="1155407" y="1647850"/>
                </a:lnTo>
                <a:lnTo>
                  <a:pt x="1179042" y="1647850"/>
                </a:lnTo>
                <a:lnTo>
                  <a:pt x="1179042" y="1629041"/>
                </a:lnTo>
                <a:lnTo>
                  <a:pt x="1187615" y="1629041"/>
                </a:lnTo>
                <a:lnTo>
                  <a:pt x="1187615" y="1610233"/>
                </a:lnTo>
                <a:lnTo>
                  <a:pt x="1207008" y="1610233"/>
                </a:lnTo>
                <a:lnTo>
                  <a:pt x="1207008" y="1591437"/>
                </a:lnTo>
                <a:lnTo>
                  <a:pt x="1224178" y="1591437"/>
                </a:lnTo>
                <a:lnTo>
                  <a:pt x="1224178" y="1572869"/>
                </a:lnTo>
                <a:lnTo>
                  <a:pt x="1321041" y="1572869"/>
                </a:lnTo>
                <a:lnTo>
                  <a:pt x="1321041" y="1553819"/>
                </a:lnTo>
                <a:lnTo>
                  <a:pt x="1338199" y="1553819"/>
                </a:lnTo>
                <a:lnTo>
                  <a:pt x="1338199" y="1535010"/>
                </a:lnTo>
                <a:lnTo>
                  <a:pt x="1353362" y="1535010"/>
                </a:lnTo>
                <a:lnTo>
                  <a:pt x="1353362" y="1516202"/>
                </a:lnTo>
                <a:lnTo>
                  <a:pt x="1364056" y="1516202"/>
                </a:lnTo>
                <a:lnTo>
                  <a:pt x="1364056" y="1497164"/>
                </a:lnTo>
                <a:lnTo>
                  <a:pt x="1368412" y="1497164"/>
                </a:lnTo>
                <a:lnTo>
                  <a:pt x="1368412" y="1478356"/>
                </a:lnTo>
                <a:lnTo>
                  <a:pt x="1374876" y="1478356"/>
                </a:lnTo>
                <a:lnTo>
                  <a:pt x="1374876" y="1459547"/>
                </a:lnTo>
                <a:lnTo>
                  <a:pt x="1415669" y="1459547"/>
                </a:lnTo>
                <a:lnTo>
                  <a:pt x="1415669" y="1440497"/>
                </a:lnTo>
                <a:lnTo>
                  <a:pt x="1422133" y="1440497"/>
                </a:lnTo>
                <a:lnTo>
                  <a:pt x="1422133" y="1421688"/>
                </a:lnTo>
                <a:lnTo>
                  <a:pt x="1510411" y="1421688"/>
                </a:lnTo>
                <a:lnTo>
                  <a:pt x="1510411" y="1402651"/>
                </a:lnTo>
                <a:lnTo>
                  <a:pt x="1521117" y="1402651"/>
                </a:lnTo>
                <a:lnTo>
                  <a:pt x="1521117" y="1383372"/>
                </a:lnTo>
                <a:lnTo>
                  <a:pt x="1555546" y="1383372"/>
                </a:lnTo>
                <a:lnTo>
                  <a:pt x="1555546" y="1364081"/>
                </a:lnTo>
                <a:lnTo>
                  <a:pt x="1572831" y="1364081"/>
                </a:lnTo>
                <a:lnTo>
                  <a:pt x="1572831" y="1325041"/>
                </a:lnTo>
                <a:lnTo>
                  <a:pt x="1574952" y="1325041"/>
                </a:lnTo>
                <a:lnTo>
                  <a:pt x="1574952" y="1305521"/>
                </a:lnTo>
                <a:lnTo>
                  <a:pt x="1585645" y="1305521"/>
                </a:lnTo>
                <a:lnTo>
                  <a:pt x="1585645" y="1286002"/>
                </a:lnTo>
                <a:lnTo>
                  <a:pt x="1598574" y="1286002"/>
                </a:lnTo>
                <a:lnTo>
                  <a:pt x="1598574" y="1266482"/>
                </a:lnTo>
                <a:lnTo>
                  <a:pt x="1613623" y="1266482"/>
                </a:lnTo>
                <a:lnTo>
                  <a:pt x="1613623" y="1246962"/>
                </a:lnTo>
                <a:lnTo>
                  <a:pt x="1669580" y="1246962"/>
                </a:lnTo>
                <a:lnTo>
                  <a:pt x="1669580" y="1227201"/>
                </a:lnTo>
                <a:lnTo>
                  <a:pt x="1710486" y="1227201"/>
                </a:lnTo>
                <a:lnTo>
                  <a:pt x="1710486" y="1207198"/>
                </a:lnTo>
                <a:lnTo>
                  <a:pt x="1742808" y="1207198"/>
                </a:lnTo>
                <a:lnTo>
                  <a:pt x="1742808" y="1187208"/>
                </a:lnTo>
                <a:lnTo>
                  <a:pt x="1751393" y="1187208"/>
                </a:lnTo>
                <a:lnTo>
                  <a:pt x="1751393" y="1167206"/>
                </a:lnTo>
                <a:lnTo>
                  <a:pt x="1770672" y="1167206"/>
                </a:lnTo>
                <a:lnTo>
                  <a:pt x="1770672" y="1147216"/>
                </a:lnTo>
                <a:lnTo>
                  <a:pt x="1893392" y="1147216"/>
                </a:lnTo>
                <a:lnTo>
                  <a:pt x="1893392" y="1126502"/>
                </a:lnTo>
                <a:lnTo>
                  <a:pt x="1919135" y="1126502"/>
                </a:lnTo>
                <a:lnTo>
                  <a:pt x="1919135" y="1105547"/>
                </a:lnTo>
                <a:lnTo>
                  <a:pt x="1923491" y="1105547"/>
                </a:lnTo>
                <a:lnTo>
                  <a:pt x="1923491" y="1084846"/>
                </a:lnTo>
                <a:lnTo>
                  <a:pt x="2000948" y="1084846"/>
                </a:lnTo>
                <a:lnTo>
                  <a:pt x="2000948" y="1063650"/>
                </a:lnTo>
                <a:lnTo>
                  <a:pt x="2024583" y="1063650"/>
                </a:lnTo>
                <a:lnTo>
                  <a:pt x="2024583" y="1042225"/>
                </a:lnTo>
                <a:lnTo>
                  <a:pt x="2078418" y="1042225"/>
                </a:lnTo>
                <a:lnTo>
                  <a:pt x="2078418" y="1020800"/>
                </a:lnTo>
                <a:lnTo>
                  <a:pt x="2134374" y="1020800"/>
                </a:lnTo>
                <a:lnTo>
                  <a:pt x="2134374" y="999134"/>
                </a:lnTo>
                <a:lnTo>
                  <a:pt x="2136482" y="999134"/>
                </a:lnTo>
                <a:lnTo>
                  <a:pt x="2136482" y="977480"/>
                </a:lnTo>
                <a:lnTo>
                  <a:pt x="2194560" y="977480"/>
                </a:lnTo>
                <a:lnTo>
                  <a:pt x="2194560" y="955573"/>
                </a:lnTo>
                <a:lnTo>
                  <a:pt x="2233345" y="955573"/>
                </a:lnTo>
                <a:lnTo>
                  <a:pt x="2233345" y="933437"/>
                </a:lnTo>
                <a:lnTo>
                  <a:pt x="2345258" y="933437"/>
                </a:lnTo>
                <a:lnTo>
                  <a:pt x="2345258" y="910818"/>
                </a:lnTo>
                <a:lnTo>
                  <a:pt x="2416251" y="910818"/>
                </a:lnTo>
                <a:lnTo>
                  <a:pt x="2416251" y="887958"/>
                </a:lnTo>
                <a:lnTo>
                  <a:pt x="2424836" y="887958"/>
                </a:lnTo>
                <a:lnTo>
                  <a:pt x="2424836" y="864870"/>
                </a:lnTo>
                <a:lnTo>
                  <a:pt x="2512999" y="864870"/>
                </a:lnTo>
                <a:lnTo>
                  <a:pt x="2512999" y="841298"/>
                </a:lnTo>
                <a:lnTo>
                  <a:pt x="2540977" y="841298"/>
                </a:lnTo>
                <a:lnTo>
                  <a:pt x="2540977" y="817499"/>
                </a:lnTo>
                <a:lnTo>
                  <a:pt x="2622791" y="817499"/>
                </a:lnTo>
                <a:lnTo>
                  <a:pt x="2622791" y="793699"/>
                </a:lnTo>
                <a:lnTo>
                  <a:pt x="2652890" y="793699"/>
                </a:lnTo>
                <a:lnTo>
                  <a:pt x="2652890" y="769886"/>
                </a:lnTo>
                <a:lnTo>
                  <a:pt x="2766910" y="769886"/>
                </a:lnTo>
                <a:lnTo>
                  <a:pt x="2766910" y="745134"/>
                </a:lnTo>
                <a:lnTo>
                  <a:pt x="2814281" y="745134"/>
                </a:lnTo>
                <a:lnTo>
                  <a:pt x="2814281" y="720128"/>
                </a:lnTo>
                <a:lnTo>
                  <a:pt x="2837916" y="720128"/>
                </a:lnTo>
                <a:lnTo>
                  <a:pt x="2837916" y="695375"/>
                </a:lnTo>
                <a:lnTo>
                  <a:pt x="2977794" y="695375"/>
                </a:lnTo>
                <a:lnTo>
                  <a:pt x="2977794" y="669658"/>
                </a:lnTo>
                <a:lnTo>
                  <a:pt x="2979915" y="669658"/>
                </a:lnTo>
                <a:lnTo>
                  <a:pt x="2979915" y="643953"/>
                </a:lnTo>
                <a:lnTo>
                  <a:pt x="2984258" y="643953"/>
                </a:lnTo>
                <a:lnTo>
                  <a:pt x="2984258" y="618248"/>
                </a:lnTo>
                <a:lnTo>
                  <a:pt x="3190798" y="618248"/>
                </a:lnTo>
                <a:lnTo>
                  <a:pt x="3190798" y="591108"/>
                </a:lnTo>
                <a:lnTo>
                  <a:pt x="3233826" y="591108"/>
                </a:lnTo>
                <a:lnTo>
                  <a:pt x="3233826" y="563486"/>
                </a:lnTo>
                <a:lnTo>
                  <a:pt x="3235934" y="563486"/>
                </a:lnTo>
                <a:lnTo>
                  <a:pt x="3235934" y="535635"/>
                </a:lnTo>
                <a:lnTo>
                  <a:pt x="3238169" y="535635"/>
                </a:lnTo>
                <a:lnTo>
                  <a:pt x="3238169" y="508025"/>
                </a:lnTo>
                <a:lnTo>
                  <a:pt x="3440366" y="508025"/>
                </a:lnTo>
                <a:lnTo>
                  <a:pt x="3440366" y="479450"/>
                </a:lnTo>
                <a:lnTo>
                  <a:pt x="3463988" y="479450"/>
                </a:lnTo>
                <a:lnTo>
                  <a:pt x="3463988" y="451129"/>
                </a:lnTo>
                <a:lnTo>
                  <a:pt x="3534994" y="451129"/>
                </a:lnTo>
                <a:lnTo>
                  <a:pt x="3534994" y="421843"/>
                </a:lnTo>
                <a:lnTo>
                  <a:pt x="3571659" y="421843"/>
                </a:lnTo>
                <a:lnTo>
                  <a:pt x="3571659" y="392557"/>
                </a:lnTo>
                <a:lnTo>
                  <a:pt x="3724363" y="392557"/>
                </a:lnTo>
                <a:lnTo>
                  <a:pt x="3724363" y="360895"/>
                </a:lnTo>
                <a:lnTo>
                  <a:pt x="3758806" y="360895"/>
                </a:lnTo>
                <a:lnTo>
                  <a:pt x="3758806" y="328523"/>
                </a:lnTo>
                <a:lnTo>
                  <a:pt x="3812641" y="328523"/>
                </a:lnTo>
                <a:lnTo>
                  <a:pt x="3812641" y="294005"/>
                </a:lnTo>
                <a:lnTo>
                  <a:pt x="3823347" y="294005"/>
                </a:lnTo>
                <a:lnTo>
                  <a:pt x="3823347" y="259486"/>
                </a:lnTo>
                <a:lnTo>
                  <a:pt x="3915854" y="259486"/>
                </a:lnTo>
                <a:lnTo>
                  <a:pt x="3915854" y="214020"/>
                </a:lnTo>
                <a:lnTo>
                  <a:pt x="4217136" y="214020"/>
                </a:lnTo>
                <a:lnTo>
                  <a:pt x="4217136" y="124028"/>
                </a:lnTo>
                <a:lnTo>
                  <a:pt x="4273092" y="124028"/>
                </a:lnTo>
                <a:lnTo>
                  <a:pt x="4273092" y="0"/>
                </a:lnTo>
                <a:lnTo>
                  <a:pt x="4479404" y="0"/>
                </a:lnTo>
              </a:path>
            </a:pathLst>
          </a:custGeom>
          <a:ln w="25400">
            <a:solidFill>
              <a:srgbClr val="FF0000"/>
            </a:solidFill>
          </a:ln>
        </p:spPr>
        <p:txBody>
          <a:bodyPr wrap="square" lIns="0" tIns="0" rIns="0" bIns="0" rtlCol="0"/>
          <a:lstStyle/>
          <a:p>
            <a:endParaRPr sz="2000">
              <a:solidFill>
                <a:prstClr val="black"/>
              </a:solidFill>
              <a:latin typeface="Arial" panose="020B0604020202020204"/>
            </a:endParaRPr>
          </a:p>
        </p:txBody>
      </p:sp>
      <p:sp>
        <p:nvSpPr>
          <p:cNvPr id="95" name="object 35">
            <a:extLst>
              <a:ext uri="{FF2B5EF4-FFF2-40B4-BE49-F238E27FC236}">
                <a16:creationId xmlns:a16="http://schemas.microsoft.com/office/drawing/2014/main" id="{29A8FF83-C380-6277-28C5-9B2B985D88A9}"/>
              </a:ext>
            </a:extLst>
          </p:cNvPr>
          <p:cNvSpPr/>
          <p:nvPr/>
        </p:nvSpPr>
        <p:spPr>
          <a:xfrm>
            <a:off x="2518492" y="3028493"/>
            <a:ext cx="7091962" cy="2034808"/>
          </a:xfrm>
          <a:custGeom>
            <a:avLst/>
            <a:gdLst/>
            <a:ahLst/>
            <a:cxnLst/>
            <a:rect l="l" t="t" r="r" b="b"/>
            <a:pathLst>
              <a:path w="4479925" h="1640839">
                <a:moveTo>
                  <a:pt x="0" y="1640471"/>
                </a:moveTo>
                <a:lnTo>
                  <a:pt x="111798" y="1640471"/>
                </a:lnTo>
                <a:lnTo>
                  <a:pt x="111798" y="1623326"/>
                </a:lnTo>
                <a:lnTo>
                  <a:pt x="139776" y="1623326"/>
                </a:lnTo>
                <a:lnTo>
                  <a:pt x="139776" y="1606194"/>
                </a:lnTo>
                <a:lnTo>
                  <a:pt x="152704" y="1606194"/>
                </a:lnTo>
                <a:lnTo>
                  <a:pt x="152704" y="1589049"/>
                </a:lnTo>
                <a:lnTo>
                  <a:pt x="167754" y="1589049"/>
                </a:lnTo>
                <a:lnTo>
                  <a:pt x="167754" y="1571904"/>
                </a:lnTo>
                <a:lnTo>
                  <a:pt x="169976" y="1571904"/>
                </a:lnTo>
                <a:lnTo>
                  <a:pt x="169976" y="1554772"/>
                </a:lnTo>
                <a:lnTo>
                  <a:pt x="204304" y="1554772"/>
                </a:lnTo>
                <a:lnTo>
                  <a:pt x="204304" y="1537627"/>
                </a:lnTo>
                <a:lnTo>
                  <a:pt x="225933" y="1537627"/>
                </a:lnTo>
                <a:lnTo>
                  <a:pt x="225933" y="1520494"/>
                </a:lnTo>
                <a:lnTo>
                  <a:pt x="266725" y="1520494"/>
                </a:lnTo>
                <a:lnTo>
                  <a:pt x="266725" y="1503349"/>
                </a:lnTo>
                <a:lnTo>
                  <a:pt x="290461" y="1503349"/>
                </a:lnTo>
                <a:lnTo>
                  <a:pt x="290461" y="1486204"/>
                </a:lnTo>
                <a:lnTo>
                  <a:pt x="318439" y="1486204"/>
                </a:lnTo>
                <a:lnTo>
                  <a:pt x="318439" y="1469072"/>
                </a:lnTo>
                <a:lnTo>
                  <a:pt x="350659" y="1469072"/>
                </a:lnTo>
                <a:lnTo>
                  <a:pt x="350659" y="1451927"/>
                </a:lnTo>
                <a:lnTo>
                  <a:pt x="352780" y="1451927"/>
                </a:lnTo>
                <a:lnTo>
                  <a:pt x="352780" y="1434782"/>
                </a:lnTo>
                <a:lnTo>
                  <a:pt x="372173" y="1434782"/>
                </a:lnTo>
                <a:lnTo>
                  <a:pt x="372173" y="1417650"/>
                </a:lnTo>
                <a:lnTo>
                  <a:pt x="398030" y="1417650"/>
                </a:lnTo>
                <a:lnTo>
                  <a:pt x="398030" y="1400505"/>
                </a:lnTo>
                <a:lnTo>
                  <a:pt x="426008" y="1400505"/>
                </a:lnTo>
                <a:lnTo>
                  <a:pt x="426008" y="1383131"/>
                </a:lnTo>
                <a:lnTo>
                  <a:pt x="430237" y="1383131"/>
                </a:lnTo>
                <a:lnTo>
                  <a:pt x="430237" y="1365986"/>
                </a:lnTo>
                <a:lnTo>
                  <a:pt x="453986" y="1365986"/>
                </a:lnTo>
                <a:lnTo>
                  <a:pt x="453986" y="1314094"/>
                </a:lnTo>
                <a:lnTo>
                  <a:pt x="456095" y="1314094"/>
                </a:lnTo>
                <a:lnTo>
                  <a:pt x="456095" y="1296949"/>
                </a:lnTo>
                <a:lnTo>
                  <a:pt x="458216" y="1296949"/>
                </a:lnTo>
                <a:lnTo>
                  <a:pt x="458216" y="1279575"/>
                </a:lnTo>
                <a:lnTo>
                  <a:pt x="471144" y="1279575"/>
                </a:lnTo>
                <a:lnTo>
                  <a:pt x="471144" y="1262430"/>
                </a:lnTo>
                <a:lnTo>
                  <a:pt x="497001" y="1262430"/>
                </a:lnTo>
                <a:lnTo>
                  <a:pt x="497001" y="1245057"/>
                </a:lnTo>
                <a:lnTo>
                  <a:pt x="501243" y="1245057"/>
                </a:lnTo>
                <a:lnTo>
                  <a:pt x="501243" y="1227912"/>
                </a:lnTo>
                <a:lnTo>
                  <a:pt x="529221" y="1227912"/>
                </a:lnTo>
                <a:lnTo>
                  <a:pt x="529221" y="1210538"/>
                </a:lnTo>
                <a:lnTo>
                  <a:pt x="542150" y="1210538"/>
                </a:lnTo>
                <a:lnTo>
                  <a:pt x="542150" y="1193393"/>
                </a:lnTo>
                <a:lnTo>
                  <a:pt x="544258" y="1193393"/>
                </a:lnTo>
                <a:lnTo>
                  <a:pt x="544258" y="1176019"/>
                </a:lnTo>
                <a:lnTo>
                  <a:pt x="563664" y="1176019"/>
                </a:lnTo>
                <a:lnTo>
                  <a:pt x="563664" y="1158874"/>
                </a:lnTo>
                <a:lnTo>
                  <a:pt x="580936" y="1158874"/>
                </a:lnTo>
                <a:lnTo>
                  <a:pt x="580936" y="1141501"/>
                </a:lnTo>
                <a:lnTo>
                  <a:pt x="615264" y="1141501"/>
                </a:lnTo>
                <a:lnTo>
                  <a:pt x="615264" y="1124356"/>
                </a:lnTo>
                <a:lnTo>
                  <a:pt x="643242" y="1124356"/>
                </a:lnTo>
                <a:lnTo>
                  <a:pt x="643242" y="1106982"/>
                </a:lnTo>
                <a:lnTo>
                  <a:pt x="688492" y="1106982"/>
                </a:lnTo>
                <a:lnTo>
                  <a:pt x="688492" y="1089837"/>
                </a:lnTo>
                <a:lnTo>
                  <a:pt x="714248" y="1089837"/>
                </a:lnTo>
                <a:lnTo>
                  <a:pt x="714248" y="1072464"/>
                </a:lnTo>
                <a:lnTo>
                  <a:pt x="716470" y="1072464"/>
                </a:lnTo>
                <a:lnTo>
                  <a:pt x="716470" y="1055077"/>
                </a:lnTo>
                <a:lnTo>
                  <a:pt x="808990" y="1055077"/>
                </a:lnTo>
                <a:lnTo>
                  <a:pt x="808990" y="1037945"/>
                </a:lnTo>
                <a:lnTo>
                  <a:pt x="847661" y="1037945"/>
                </a:lnTo>
                <a:lnTo>
                  <a:pt x="847661" y="1020559"/>
                </a:lnTo>
                <a:lnTo>
                  <a:pt x="905738" y="1020559"/>
                </a:lnTo>
                <a:lnTo>
                  <a:pt x="905738" y="1003185"/>
                </a:lnTo>
                <a:lnTo>
                  <a:pt x="925131" y="1003185"/>
                </a:lnTo>
                <a:lnTo>
                  <a:pt x="925131" y="985812"/>
                </a:lnTo>
                <a:lnTo>
                  <a:pt x="940181" y="985812"/>
                </a:lnTo>
                <a:lnTo>
                  <a:pt x="940181" y="968425"/>
                </a:lnTo>
                <a:lnTo>
                  <a:pt x="989660" y="968425"/>
                </a:lnTo>
                <a:lnTo>
                  <a:pt x="989660" y="951052"/>
                </a:lnTo>
                <a:lnTo>
                  <a:pt x="996124" y="951052"/>
                </a:lnTo>
                <a:lnTo>
                  <a:pt x="996124" y="933665"/>
                </a:lnTo>
                <a:lnTo>
                  <a:pt x="1140358" y="933665"/>
                </a:lnTo>
                <a:lnTo>
                  <a:pt x="1140358" y="916050"/>
                </a:lnTo>
                <a:lnTo>
                  <a:pt x="1183386" y="916050"/>
                </a:lnTo>
                <a:lnTo>
                  <a:pt x="1183386" y="898677"/>
                </a:lnTo>
                <a:lnTo>
                  <a:pt x="1187615" y="898677"/>
                </a:lnTo>
                <a:lnTo>
                  <a:pt x="1187615" y="881303"/>
                </a:lnTo>
                <a:lnTo>
                  <a:pt x="1280134" y="881303"/>
                </a:lnTo>
                <a:lnTo>
                  <a:pt x="1280134" y="863676"/>
                </a:lnTo>
                <a:lnTo>
                  <a:pt x="1349019" y="863676"/>
                </a:lnTo>
                <a:lnTo>
                  <a:pt x="1349019" y="846302"/>
                </a:lnTo>
                <a:lnTo>
                  <a:pt x="1471625" y="846302"/>
                </a:lnTo>
                <a:lnTo>
                  <a:pt x="1471625" y="828446"/>
                </a:lnTo>
                <a:lnTo>
                  <a:pt x="1549082" y="828446"/>
                </a:lnTo>
                <a:lnTo>
                  <a:pt x="1549082" y="810361"/>
                </a:lnTo>
                <a:lnTo>
                  <a:pt x="1572831" y="810361"/>
                </a:lnTo>
                <a:lnTo>
                  <a:pt x="1572831" y="792264"/>
                </a:lnTo>
                <a:lnTo>
                  <a:pt x="1639481" y="792264"/>
                </a:lnTo>
                <a:lnTo>
                  <a:pt x="1639481" y="773937"/>
                </a:lnTo>
                <a:lnTo>
                  <a:pt x="1755622" y="773937"/>
                </a:lnTo>
                <a:lnTo>
                  <a:pt x="1755622" y="755357"/>
                </a:lnTo>
                <a:lnTo>
                  <a:pt x="1815922" y="755357"/>
                </a:lnTo>
                <a:lnTo>
                  <a:pt x="1815922" y="736320"/>
                </a:lnTo>
                <a:lnTo>
                  <a:pt x="1852485" y="736320"/>
                </a:lnTo>
                <a:lnTo>
                  <a:pt x="1852485" y="717511"/>
                </a:lnTo>
                <a:lnTo>
                  <a:pt x="1917026" y="717511"/>
                </a:lnTo>
                <a:lnTo>
                  <a:pt x="1917026" y="697991"/>
                </a:lnTo>
                <a:lnTo>
                  <a:pt x="2000948" y="697991"/>
                </a:lnTo>
                <a:lnTo>
                  <a:pt x="2000948" y="678472"/>
                </a:lnTo>
                <a:lnTo>
                  <a:pt x="2039632" y="678472"/>
                </a:lnTo>
                <a:lnTo>
                  <a:pt x="2039632" y="658952"/>
                </a:lnTo>
                <a:lnTo>
                  <a:pt x="2071954" y="658952"/>
                </a:lnTo>
                <a:lnTo>
                  <a:pt x="2071954" y="639190"/>
                </a:lnTo>
                <a:lnTo>
                  <a:pt x="2151532" y="639190"/>
                </a:lnTo>
                <a:lnTo>
                  <a:pt x="2151532" y="619188"/>
                </a:lnTo>
                <a:lnTo>
                  <a:pt x="2157996" y="619188"/>
                </a:lnTo>
                <a:lnTo>
                  <a:pt x="2157996" y="598957"/>
                </a:lnTo>
                <a:lnTo>
                  <a:pt x="2203145" y="598957"/>
                </a:lnTo>
                <a:lnTo>
                  <a:pt x="2203145" y="578726"/>
                </a:lnTo>
                <a:lnTo>
                  <a:pt x="2244051" y="578726"/>
                </a:lnTo>
                <a:lnTo>
                  <a:pt x="2244051" y="558253"/>
                </a:lnTo>
                <a:lnTo>
                  <a:pt x="2375344" y="558253"/>
                </a:lnTo>
                <a:lnTo>
                  <a:pt x="2375344" y="537298"/>
                </a:lnTo>
                <a:lnTo>
                  <a:pt x="2379586" y="537298"/>
                </a:lnTo>
                <a:lnTo>
                  <a:pt x="2379586" y="516115"/>
                </a:lnTo>
                <a:lnTo>
                  <a:pt x="2549563" y="516115"/>
                </a:lnTo>
                <a:lnTo>
                  <a:pt x="2549563" y="494207"/>
                </a:lnTo>
                <a:lnTo>
                  <a:pt x="2730347" y="494207"/>
                </a:lnTo>
                <a:lnTo>
                  <a:pt x="2730347" y="471119"/>
                </a:lnTo>
                <a:lnTo>
                  <a:pt x="2736811" y="471119"/>
                </a:lnTo>
                <a:lnTo>
                  <a:pt x="2736811" y="448271"/>
                </a:lnTo>
                <a:lnTo>
                  <a:pt x="2805595" y="448271"/>
                </a:lnTo>
                <a:lnTo>
                  <a:pt x="2805595" y="425170"/>
                </a:lnTo>
                <a:lnTo>
                  <a:pt x="2861538" y="425170"/>
                </a:lnTo>
                <a:lnTo>
                  <a:pt x="2861538" y="402081"/>
                </a:lnTo>
                <a:lnTo>
                  <a:pt x="2921838" y="402081"/>
                </a:lnTo>
                <a:lnTo>
                  <a:pt x="2921838" y="355663"/>
                </a:lnTo>
                <a:lnTo>
                  <a:pt x="2943352" y="355663"/>
                </a:lnTo>
                <a:lnTo>
                  <a:pt x="2943352" y="332333"/>
                </a:lnTo>
                <a:lnTo>
                  <a:pt x="3121914" y="332333"/>
                </a:lnTo>
                <a:lnTo>
                  <a:pt x="3121914" y="307809"/>
                </a:lnTo>
                <a:lnTo>
                  <a:pt x="3214433" y="307809"/>
                </a:lnTo>
                <a:lnTo>
                  <a:pt x="3214433" y="283057"/>
                </a:lnTo>
                <a:lnTo>
                  <a:pt x="3362896" y="283057"/>
                </a:lnTo>
                <a:lnTo>
                  <a:pt x="3362896" y="257340"/>
                </a:lnTo>
                <a:lnTo>
                  <a:pt x="3528529" y="257340"/>
                </a:lnTo>
                <a:lnTo>
                  <a:pt x="3528529" y="229971"/>
                </a:lnTo>
                <a:lnTo>
                  <a:pt x="3534994" y="229971"/>
                </a:lnTo>
                <a:lnTo>
                  <a:pt x="3534994" y="202349"/>
                </a:lnTo>
                <a:lnTo>
                  <a:pt x="3629736" y="202349"/>
                </a:lnTo>
                <a:lnTo>
                  <a:pt x="3629736" y="174256"/>
                </a:lnTo>
                <a:lnTo>
                  <a:pt x="3674872" y="174256"/>
                </a:lnTo>
                <a:lnTo>
                  <a:pt x="3674872" y="144983"/>
                </a:lnTo>
                <a:lnTo>
                  <a:pt x="3702850" y="144983"/>
                </a:lnTo>
                <a:lnTo>
                  <a:pt x="3702850" y="114033"/>
                </a:lnTo>
                <a:lnTo>
                  <a:pt x="3771734" y="114033"/>
                </a:lnTo>
                <a:lnTo>
                  <a:pt x="3771734" y="81178"/>
                </a:lnTo>
                <a:lnTo>
                  <a:pt x="4158957" y="81178"/>
                </a:lnTo>
                <a:lnTo>
                  <a:pt x="4158957" y="0"/>
                </a:lnTo>
                <a:lnTo>
                  <a:pt x="4479404" y="0"/>
                </a:lnTo>
              </a:path>
            </a:pathLst>
          </a:custGeom>
          <a:ln w="25400">
            <a:solidFill>
              <a:srgbClr val="0000FF"/>
            </a:solidFill>
          </a:ln>
        </p:spPr>
        <p:txBody>
          <a:bodyPr wrap="square" lIns="0" tIns="0" rIns="0" bIns="0" rtlCol="0"/>
          <a:lstStyle/>
          <a:p>
            <a:endParaRPr sz="2000">
              <a:solidFill>
                <a:prstClr val="black"/>
              </a:solidFill>
              <a:latin typeface="Arial" panose="020B0604020202020204"/>
            </a:endParaRPr>
          </a:p>
        </p:txBody>
      </p:sp>
      <p:sp>
        <p:nvSpPr>
          <p:cNvPr id="96" name="object 2">
            <a:extLst>
              <a:ext uri="{FF2B5EF4-FFF2-40B4-BE49-F238E27FC236}">
                <a16:creationId xmlns:a16="http://schemas.microsoft.com/office/drawing/2014/main" id="{1C9C8EE7-5B2D-9ED5-69AD-4DB1ECDF11F9}"/>
              </a:ext>
            </a:extLst>
          </p:cNvPr>
          <p:cNvSpPr txBox="1"/>
          <p:nvPr/>
        </p:nvSpPr>
        <p:spPr>
          <a:xfrm>
            <a:off x="9947596" y="1858603"/>
            <a:ext cx="2157801" cy="716222"/>
          </a:xfrm>
          <a:prstGeom prst="rect">
            <a:avLst/>
          </a:prstGeom>
        </p:spPr>
        <p:txBody>
          <a:bodyPr vert="horz" wrap="square" lIns="0" tIns="15875" rIns="0" bIns="0" rtlCol="0">
            <a:spAutoFit/>
          </a:bodyPr>
          <a:lstStyle/>
          <a:p>
            <a:pPr marL="12700">
              <a:lnSpc>
                <a:spcPts val="1370"/>
              </a:lnSpc>
              <a:spcBef>
                <a:spcPts val="125"/>
              </a:spcBef>
            </a:pPr>
            <a:r>
              <a:rPr b="1">
                <a:latin typeface="Arial"/>
                <a:cs typeface="Arial"/>
              </a:rPr>
              <a:t>HR,</a:t>
            </a:r>
            <a:r>
              <a:rPr b="1" spc="30">
                <a:latin typeface="Arial"/>
                <a:cs typeface="Arial"/>
              </a:rPr>
              <a:t> </a:t>
            </a:r>
            <a:r>
              <a:rPr b="1" spc="-20">
                <a:latin typeface="Arial"/>
                <a:cs typeface="Arial"/>
              </a:rPr>
              <a:t>0.63</a:t>
            </a:r>
            <a:endParaRPr>
              <a:latin typeface="Arial"/>
              <a:cs typeface="Arial"/>
            </a:endParaRPr>
          </a:p>
          <a:p>
            <a:pPr marL="12700">
              <a:lnSpc>
                <a:spcPts val="1800"/>
              </a:lnSpc>
            </a:pPr>
            <a:r>
              <a:rPr sz="1400">
                <a:latin typeface="Arial"/>
                <a:cs typeface="Arial"/>
              </a:rPr>
              <a:t>(95%</a:t>
            </a:r>
            <a:r>
              <a:rPr sz="1400" spc="-10">
                <a:latin typeface="Arial"/>
                <a:cs typeface="Arial"/>
              </a:rPr>
              <a:t> </a:t>
            </a:r>
            <a:r>
              <a:rPr sz="1400">
                <a:latin typeface="Arial"/>
                <a:cs typeface="Arial"/>
              </a:rPr>
              <a:t>CI</a:t>
            </a:r>
            <a:r>
              <a:rPr sz="1400" spc="-15">
                <a:latin typeface="Arial"/>
                <a:cs typeface="Arial"/>
              </a:rPr>
              <a:t> </a:t>
            </a:r>
            <a:r>
              <a:rPr sz="1400">
                <a:latin typeface="Arial"/>
                <a:cs typeface="Arial"/>
              </a:rPr>
              <a:t>0.48,</a:t>
            </a:r>
            <a:r>
              <a:rPr sz="1400" spc="-10">
                <a:latin typeface="Arial"/>
                <a:cs typeface="Arial"/>
              </a:rPr>
              <a:t> 0.84)</a:t>
            </a:r>
            <a:endParaRPr sz="1400">
              <a:latin typeface="Arial"/>
              <a:cs typeface="Arial"/>
            </a:endParaRPr>
          </a:p>
          <a:p>
            <a:pPr marL="12700">
              <a:lnSpc>
                <a:spcPct val="100000"/>
              </a:lnSpc>
              <a:spcBef>
                <a:spcPts val="140"/>
              </a:spcBef>
            </a:pPr>
            <a:r>
              <a:rPr b="1" spc="-10">
                <a:latin typeface="Arial"/>
                <a:cs typeface="Arial"/>
              </a:rPr>
              <a:t>P=0.002</a:t>
            </a:r>
            <a:endParaRPr>
              <a:latin typeface="Arial"/>
              <a:cs typeface="Arial"/>
            </a:endParaRPr>
          </a:p>
        </p:txBody>
      </p:sp>
      <p:cxnSp>
        <p:nvCxnSpPr>
          <p:cNvPr id="97" name="Straight Arrow Connector 96">
            <a:extLst>
              <a:ext uri="{FF2B5EF4-FFF2-40B4-BE49-F238E27FC236}">
                <a16:creationId xmlns:a16="http://schemas.microsoft.com/office/drawing/2014/main" id="{DBED4406-7AB3-3E46-1FC2-3F2822335AD4}"/>
              </a:ext>
            </a:extLst>
          </p:cNvPr>
          <p:cNvCxnSpPr>
            <a:cxnSpLocks/>
          </p:cNvCxnSpPr>
          <p:nvPr/>
        </p:nvCxnSpPr>
        <p:spPr>
          <a:xfrm>
            <a:off x="9823978" y="1857821"/>
            <a:ext cx="0" cy="12047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EB3D405C-BEC3-8F1F-35F9-727B2D39A920}"/>
              </a:ext>
            </a:extLst>
          </p:cNvPr>
          <p:cNvSpPr txBox="1"/>
          <p:nvPr/>
        </p:nvSpPr>
        <p:spPr>
          <a:xfrm>
            <a:off x="109184" y="6563164"/>
            <a:ext cx="6502631" cy="246221"/>
          </a:xfrm>
          <a:prstGeom prst="rect">
            <a:avLst/>
          </a:prstGeom>
          <a:noFill/>
        </p:spPr>
        <p:txBody>
          <a:bodyPr wrap="square" rtlCol="0" anchor="b" anchorCtr="0">
            <a:spAutoFit/>
          </a:bodyPr>
          <a:lstStyle/>
          <a:p>
            <a:pPr lvl="0">
              <a:defRPr/>
            </a:pPr>
            <a:r>
              <a:rPr lang="nb-NO" sz="1000" b="1" dirty="0">
                <a:latin typeface="Arial" panose="020B0604020202020204" pitchFamily="34" charset="0"/>
                <a:cs typeface="Arial" panose="020B0604020202020204" pitchFamily="34" charset="0"/>
              </a:rPr>
              <a:t>Steg PG, Bhatt </a:t>
            </a:r>
            <a:r>
              <a:rPr kumimoji="0" lang="nb-NO"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DL, Miller M, et al. Presented at ACC, New Orleans, LA, March 2023</a:t>
            </a:r>
            <a:r>
              <a:rPr kumimoji="0" lang="en-US" sz="1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endPar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CBBE473C-D67E-5502-2623-9280E6064A8C}"/>
              </a:ext>
            </a:extLst>
          </p:cNvPr>
          <p:cNvGrpSpPr/>
          <p:nvPr/>
        </p:nvGrpSpPr>
        <p:grpSpPr>
          <a:xfrm>
            <a:off x="2807771" y="2257628"/>
            <a:ext cx="2167260" cy="507831"/>
            <a:chOff x="1373418" y="2871727"/>
            <a:chExt cx="2167260" cy="507831"/>
          </a:xfrm>
        </p:grpSpPr>
        <p:sp>
          <p:nvSpPr>
            <p:cNvPr id="6" name="Rectangle 5">
              <a:extLst>
                <a:ext uri="{FF2B5EF4-FFF2-40B4-BE49-F238E27FC236}">
                  <a16:creationId xmlns:a16="http://schemas.microsoft.com/office/drawing/2014/main" id="{56D3FE89-9751-3DD2-A96F-8E39CD01D680}"/>
                </a:ext>
              </a:extLst>
            </p:cNvPr>
            <p:cNvSpPr>
              <a:spLocks noChangeArrowheads="1"/>
            </p:cNvSpPr>
            <p:nvPr/>
          </p:nvSpPr>
          <p:spPr bwMode="auto">
            <a:xfrm>
              <a:off x="1373418" y="2871727"/>
              <a:ext cx="216726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dirty="0">
                  <a:ln>
                    <a:noFill/>
                  </a:ln>
                  <a:effectLst/>
                  <a:uLnTx/>
                  <a:uFillTx/>
                  <a:latin typeface="Arial" pitchFamily="34" charset="0"/>
                  <a:ea typeface="+mn-ea"/>
                  <a:cs typeface="Arial" pitchFamily="34" charset="0"/>
                </a:rPr>
                <a:t>ARR: 9.3% </a:t>
              </a:r>
              <a:r>
                <a:rPr kumimoji="0" lang="en-US" alt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(95% CI 3.6, 15.0)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effectLst/>
                <a:uLnTx/>
                <a:uFillTx/>
                <a:latin typeface="Arial" pitchFamily="34" charset="0"/>
                <a:ea typeface="+mn-ea"/>
                <a:cs typeface="Arial" pitchFamily="34" charset="0"/>
              </a:endParaRPr>
            </a:p>
          </p:txBody>
        </p:sp>
        <p:sp>
          <p:nvSpPr>
            <p:cNvPr id="7" name="Rectangle 6">
              <a:extLst>
                <a:ext uri="{FF2B5EF4-FFF2-40B4-BE49-F238E27FC236}">
                  <a16:creationId xmlns:a16="http://schemas.microsoft.com/office/drawing/2014/main" id="{52722369-B583-3C42-549D-86B456DB7645}"/>
                </a:ext>
              </a:extLst>
            </p:cNvPr>
            <p:cNvSpPr>
              <a:spLocks noChangeArrowheads="1"/>
            </p:cNvSpPr>
            <p:nvPr/>
          </p:nvSpPr>
          <p:spPr bwMode="auto">
            <a:xfrm>
              <a:off x="1373418" y="3127471"/>
              <a:ext cx="165436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500" b="1" i="0" u="none" strike="noStrike" kern="1200" cap="none" spc="0" normalizeH="0" baseline="0" noProof="0" dirty="0">
                  <a:ln>
                    <a:noFill/>
                  </a:ln>
                  <a:effectLst/>
                  <a:uLnTx/>
                  <a:uFillTx/>
                  <a:latin typeface="Arial" pitchFamily="34" charset="0"/>
                  <a:ea typeface="+mn-ea"/>
                  <a:cs typeface="Arial" pitchFamily="34" charset="0"/>
                </a:rPr>
                <a:t>NNT: 11 </a:t>
              </a:r>
              <a:r>
                <a:rPr kumimoji="0" lang="en-US" altLang="en-US" sz="1100" b="0" i="0" u="none" strike="noStrike" kern="1200" cap="none" spc="0" normalizeH="0" baseline="0" noProof="0" dirty="0">
                  <a:ln>
                    <a:noFill/>
                  </a:ln>
                  <a:effectLst/>
                  <a:uLnTx/>
                  <a:uFillTx/>
                  <a:latin typeface="Arial" pitchFamily="34" charset="0"/>
                  <a:ea typeface="+mn-ea"/>
                  <a:cs typeface="Arial" pitchFamily="34" charset="0"/>
                </a:rPr>
                <a:t>(95% CI 7, 28)</a:t>
              </a:r>
            </a:p>
          </p:txBody>
        </p:sp>
      </p:grpSp>
    </p:spTree>
    <p:extLst>
      <p:ext uri="{BB962C8B-B14F-4D97-AF65-F5344CB8AC3E}">
        <p14:creationId xmlns:p14="http://schemas.microsoft.com/office/powerpoint/2010/main" val="4164830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d1b2fb41-de2d-4743-8142-cc4e4a1be2ca" xsi:nil="true"/>
    <SharedWithUsers xmlns="c602a956-9afa-47d9-a6de-0105b328d7b9">
      <UserInfo>
        <DisplayName>Rebecca Juliano</DisplayName>
        <AccountId>35</AccountId>
        <AccountType/>
      </UserInfo>
      <UserInfo>
        <DisplayName>Christina Copland</DisplayName>
        <AccountId>42</AccountId>
        <AccountType/>
      </UserInfo>
    </SharedWithUsers>
    <TaxCatchAll xmlns="c602a956-9afa-47d9-a6de-0105b328d7b9" xsi:nil="true"/>
    <lcf76f155ced4ddcb4097134ff3c332f xmlns="d1b2fb41-de2d-4743-8142-cc4e4a1be2c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5EE3D733925F4BA12AE8BDEE9E1336" ma:contentTypeVersion="22" ma:contentTypeDescription="Create a new document." ma:contentTypeScope="" ma:versionID="5cac6f11a227b860c480a784902e058d">
  <xsd:schema xmlns:xsd="http://www.w3.org/2001/XMLSchema" xmlns:xs="http://www.w3.org/2001/XMLSchema" xmlns:p="http://schemas.microsoft.com/office/2006/metadata/properties" xmlns:ns2="c602a956-9afa-47d9-a6de-0105b328d7b9" xmlns:ns3="d1b2fb41-de2d-4743-8142-cc4e4a1be2ca" targetNamespace="http://schemas.microsoft.com/office/2006/metadata/properties" ma:root="true" ma:fieldsID="54750920183f5e1e662b4ca832883e2e" ns2:_="" ns3:_="">
    <xsd:import namespace="c602a956-9afa-47d9-a6de-0105b328d7b9"/>
    <xsd:import namespace="d1b2fb41-de2d-4743-8142-cc4e4a1be2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_Flow_SignoffStatus" minOccurs="0"/>
                <xsd:element ref="ns3:MediaLengthInSeconds"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02a956-9afa-47d9-a6de-0105b328d7b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7624b0d-40cf-429e-84f5-8ee1acf046ab}" ma:internalName="TaxCatchAll" ma:showField="CatchAllData" ma:web="c602a956-9afa-47d9-a6de-0105b328d7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1b2fb41-de2d-4743-8142-cc4e4a1be2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description="this is a tag added"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8d31e53-54e0-429c-90cf-2a2c5db3996a"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CDA03A-6BB9-4596-8CA2-1BBE3A06CDC7}">
  <ds:schemaRefs>
    <ds:schemaRef ds:uri="http://schemas.microsoft.com/sharepoint/v3/contenttype/forms"/>
  </ds:schemaRefs>
</ds:datastoreItem>
</file>

<file path=customXml/itemProps2.xml><?xml version="1.0" encoding="utf-8"?>
<ds:datastoreItem xmlns:ds="http://schemas.openxmlformats.org/officeDocument/2006/customXml" ds:itemID="{9999107C-C138-4F8E-AD44-417CF7388183}">
  <ds:schemaRefs>
    <ds:schemaRef ds:uri="http://purl.org/dc/terms/"/>
    <ds:schemaRef ds:uri="http://schemas.microsoft.com/office/2006/documentManagement/types"/>
    <ds:schemaRef ds:uri="c602a956-9afa-47d9-a6de-0105b328d7b9"/>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d1b2fb41-de2d-4743-8142-cc4e4a1be2ca"/>
    <ds:schemaRef ds:uri="http://www.w3.org/XML/1998/namespace"/>
    <ds:schemaRef ds:uri="http://purl.org/dc/dcmitype/"/>
  </ds:schemaRefs>
</ds:datastoreItem>
</file>

<file path=customXml/itemProps3.xml><?xml version="1.0" encoding="utf-8"?>
<ds:datastoreItem xmlns:ds="http://schemas.openxmlformats.org/officeDocument/2006/customXml" ds:itemID="{782165C9-9539-4765-9A11-51AA9670533E}">
  <ds:schemaRefs>
    <ds:schemaRef ds:uri="c602a956-9afa-47d9-a6de-0105b328d7b9"/>
    <ds:schemaRef ds:uri="d1b2fb41-de2d-4743-8142-cc4e4a1be2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3049</TotalTime>
  <Words>4991</Words>
  <Application>Microsoft Office PowerPoint</Application>
  <PresentationFormat>Widescreen</PresentationFormat>
  <Paragraphs>967</Paragraphs>
  <Slides>22</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22</vt:i4>
      </vt:variant>
    </vt:vector>
  </HeadingPairs>
  <TitlesOfParts>
    <vt:vector size="29" baseType="lpstr">
      <vt:lpstr>Arial</vt:lpstr>
      <vt:lpstr>Arial</vt:lpstr>
      <vt:lpstr>Calibri</vt:lpstr>
      <vt:lpstr>Calibri Light</vt:lpstr>
      <vt:lpstr>Office Theme</vt:lpstr>
      <vt:lpstr>Office Theme</vt:lpstr>
      <vt:lpstr>3_Office Theme</vt:lpstr>
      <vt:lpstr>PowerPoint Presentation</vt:lpstr>
      <vt:lpstr>PowerPoint Presentation</vt:lpstr>
      <vt:lpstr>PowerPoint Presentation</vt:lpstr>
      <vt:lpstr>PowerPoint Presentation</vt:lpstr>
      <vt:lpstr>REDUCE-IT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Bronson</dc:creator>
  <cp:lastModifiedBy>Mario Trucillo, PhD, MS</cp:lastModifiedBy>
  <cp:revision>13</cp:revision>
  <cp:lastPrinted>2022-12-09T23:33:08Z</cp:lastPrinted>
  <dcterms:created xsi:type="dcterms:W3CDTF">2020-07-27T16:47:05Z</dcterms:created>
  <dcterms:modified xsi:type="dcterms:W3CDTF">2024-01-25T14:55:00Z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0x010100385EE3D733925F4BA12AE8BDEE9E1336</vt:lpwstr>
  </property>
  <property fmtid="{D5CDD505-2E9C-101B-9397-08002B2CF9AE}" pid="3" name="_NewReviewCycle">
    <vt:lpwstr/>
  </property>
  <property fmtid="{D5CDD505-2E9C-101B-9397-08002B2CF9AE}" pid="4" name="MediaServiceImageTags">
    <vt:lpwstr/>
  </property>
</Properties>
</file>