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2.xml" ContentType="application/vnd.openxmlformats-officedocument.drawingml.chart+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00" r:id="rId1"/>
  </p:sldMasterIdLst>
  <p:notesMasterIdLst>
    <p:notesMasterId r:id="rId72"/>
  </p:notesMasterIdLst>
  <p:sldIdLst>
    <p:sldId id="256" r:id="rId2"/>
    <p:sldId id="494" r:id="rId3"/>
    <p:sldId id="495" r:id="rId4"/>
    <p:sldId id="259" r:id="rId5"/>
    <p:sldId id="260" r:id="rId6"/>
    <p:sldId id="2146847349" r:id="rId7"/>
    <p:sldId id="2147470543" r:id="rId8"/>
    <p:sldId id="2147471169" r:id="rId9"/>
    <p:sldId id="2146847241" r:id="rId10"/>
    <p:sldId id="2147470544" r:id="rId11"/>
    <p:sldId id="2146847316" r:id="rId12"/>
    <p:sldId id="2146847344" r:id="rId13"/>
    <p:sldId id="789" r:id="rId14"/>
    <p:sldId id="2146847350" r:id="rId15"/>
    <p:sldId id="2147473698" r:id="rId16"/>
    <p:sldId id="2147470491" r:id="rId17"/>
    <p:sldId id="2146847123" r:id="rId18"/>
    <p:sldId id="791" r:id="rId19"/>
    <p:sldId id="441" r:id="rId20"/>
    <p:sldId id="767" r:id="rId21"/>
    <p:sldId id="769" r:id="rId22"/>
    <p:sldId id="775" r:id="rId23"/>
    <p:sldId id="803" r:id="rId24"/>
    <p:sldId id="1129" r:id="rId25"/>
    <p:sldId id="1121" r:id="rId26"/>
    <p:sldId id="1116" r:id="rId27"/>
    <p:sldId id="2147473743" r:id="rId28"/>
    <p:sldId id="2147473749" r:id="rId29"/>
    <p:sldId id="2146847362" r:id="rId30"/>
    <p:sldId id="2147473755" r:id="rId31"/>
    <p:sldId id="2147473756" r:id="rId32"/>
    <p:sldId id="2147472858" r:id="rId33"/>
    <p:sldId id="2147473750" r:id="rId34"/>
    <p:sldId id="2147473751" r:id="rId35"/>
    <p:sldId id="2147472854" r:id="rId36"/>
    <p:sldId id="770" r:id="rId37"/>
    <p:sldId id="762" r:id="rId38"/>
    <p:sldId id="756" r:id="rId39"/>
    <p:sldId id="2147472853" r:id="rId40"/>
    <p:sldId id="760" r:id="rId41"/>
    <p:sldId id="2147472855" r:id="rId42"/>
    <p:sldId id="2147473740" r:id="rId43"/>
    <p:sldId id="2147473746" r:id="rId44"/>
    <p:sldId id="2147470502" r:id="rId45"/>
    <p:sldId id="508" r:id="rId46"/>
    <p:sldId id="3349" r:id="rId47"/>
    <p:sldId id="1728" r:id="rId48"/>
    <p:sldId id="2146847141" r:id="rId49"/>
    <p:sldId id="1986356010" r:id="rId50"/>
    <p:sldId id="796" r:id="rId51"/>
    <p:sldId id="2147472850" r:id="rId52"/>
    <p:sldId id="772" r:id="rId53"/>
    <p:sldId id="2146847385" r:id="rId54"/>
    <p:sldId id="2147472856" r:id="rId55"/>
    <p:sldId id="2147473747" r:id="rId56"/>
    <p:sldId id="284" r:id="rId57"/>
    <p:sldId id="2147472866" r:id="rId58"/>
    <p:sldId id="2147470488" r:id="rId59"/>
    <p:sldId id="11791" r:id="rId60"/>
    <p:sldId id="2147473752" r:id="rId61"/>
    <p:sldId id="2147470514" r:id="rId62"/>
    <p:sldId id="2147470515" r:id="rId63"/>
    <p:sldId id="2147470537" r:id="rId64"/>
    <p:sldId id="2147470538" r:id="rId65"/>
    <p:sldId id="2147473753" r:id="rId66"/>
    <p:sldId id="2147470540" r:id="rId67"/>
    <p:sldId id="2147472872" r:id="rId68"/>
    <p:sldId id="2147470542" r:id="rId69"/>
    <p:sldId id="2147470495" r:id="rId70"/>
    <p:sldId id="2147473754"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0795131-F131-DD8D-EC92-75A68C2343BF}" name="Tim Person" initials="TP" userId="S::tperson@ushealthconnect.com::b2b484d9-01a2-453c-8946-0f01071f09e2" providerId="AD"/>
  <p188:author id="{586D6ABC-9A93-2558-C565-0337598FE2D2}" name="Jocelyn Timko" initials="" userId="S::jtimko@ushealthconnect.com::7abe3607-283a-400d-b017-87d9fd22fa6b" providerId="AD"/>
  <p188:author id="{22EA85D3-0FE8-85B4-22BA-69E87A6F60E2}" name="Jocelyn Timko" initials="JT" userId="S::jocelyn.timko@ushealthconnect.com::7abe3607-283a-400d-b017-87d9fd22fa6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69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2D414D5-0448-EB46-9105-B01753019F74}" v="1" dt="2025-01-20T20:27:22.19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9605" autoAdjust="0"/>
    <p:restoredTop sz="68867" autoAdjust="0"/>
  </p:normalViewPr>
  <p:slideViewPr>
    <p:cSldViewPr snapToGrid="0" snapToObjects="1">
      <p:cViewPr varScale="1">
        <p:scale>
          <a:sx n="37" d="100"/>
          <a:sy n="37" d="100"/>
        </p:scale>
        <p:origin x="66" y="38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81" d="100"/>
          <a:sy n="81" d="100"/>
        </p:scale>
        <p:origin x="3894" y="6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78"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346691"/>
              </a:solidFill>
            </c:spPr>
            <c:extLst>
              <c:ext xmlns:c16="http://schemas.microsoft.com/office/drawing/2014/chart" uri="{C3380CC4-5D6E-409C-BE32-E72D297353CC}">
                <c16:uniqueId val="{00000001-9EDD-4A10-9A58-83D4AB75B3AA}"/>
              </c:ext>
            </c:extLst>
          </c:dPt>
          <c:dPt>
            <c:idx val="1"/>
            <c:bubble3D val="0"/>
            <c:spPr>
              <a:solidFill>
                <a:srgbClr val="D85C00"/>
              </a:solidFill>
            </c:spPr>
            <c:extLst>
              <c:ext xmlns:c16="http://schemas.microsoft.com/office/drawing/2014/chart" uri="{C3380CC4-5D6E-409C-BE32-E72D297353CC}">
                <c16:uniqueId val="{00000003-9EDD-4A10-9A58-83D4AB75B3AA}"/>
              </c:ext>
            </c:extLst>
          </c:dPt>
          <c:dPt>
            <c:idx val="2"/>
            <c:bubble3D val="0"/>
            <c:spPr>
              <a:solidFill>
                <a:srgbClr val="A9233D"/>
              </a:solidFill>
            </c:spPr>
            <c:extLst>
              <c:ext xmlns:c16="http://schemas.microsoft.com/office/drawing/2014/chart" uri="{C3380CC4-5D6E-409C-BE32-E72D297353CC}">
                <c16:uniqueId val="{00000005-9EDD-4A10-9A58-83D4AB75B3AA}"/>
              </c:ext>
            </c:extLst>
          </c:dPt>
          <c:dPt>
            <c:idx val="3"/>
            <c:bubble3D val="0"/>
            <c:spPr>
              <a:solidFill>
                <a:schemeClr val="accent4"/>
              </a:solidFill>
            </c:spPr>
            <c:extLst>
              <c:ext xmlns:c16="http://schemas.microsoft.com/office/drawing/2014/chart" uri="{C3380CC4-5D6E-409C-BE32-E72D297353CC}">
                <c16:uniqueId val="{00000007-9EDD-4A10-9A58-83D4AB75B3AA}"/>
              </c:ext>
            </c:extLst>
          </c:dPt>
          <c:dLbls>
            <c:dLbl>
              <c:idx val="0"/>
              <c:layout>
                <c:manualLayout>
                  <c:x val="-0.24696074132557899"/>
                  <c:y val="-6.4466756211884205E-2"/>
                </c:manualLayout>
              </c:layout>
              <c:spPr/>
              <c:txPr>
                <a:bodyPr/>
                <a:lstStyle/>
                <a:p>
                  <a:pPr>
                    <a:defRPr sz="1050" b="1" i="0">
                      <a:solidFill>
                        <a:schemeClr val="bg1"/>
                      </a:solidFill>
                      <a:latin typeface="Arial" panose="020B0604020202020204" pitchFamily="34" charset="0"/>
                      <a:cs typeface="Arial" panose="020B0604020202020204" pitchFamily="34"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9EDD-4A10-9A58-83D4AB75B3AA}"/>
                </c:ext>
              </c:extLst>
            </c:dLbl>
            <c:dLbl>
              <c:idx val="1"/>
              <c:tx>
                <c:rich>
                  <a:bodyPr/>
                  <a:lstStyle/>
                  <a:p>
                    <a:pPr>
                      <a:defRPr sz="1050" b="1" i="0">
                        <a:solidFill>
                          <a:schemeClr val="bg1"/>
                        </a:solidFill>
                        <a:latin typeface="Arial" panose="020B0604020202020204" pitchFamily="34" charset="0"/>
                        <a:cs typeface="Arial" panose="020B0604020202020204" pitchFamily="34" charset="0"/>
                      </a:defRPr>
                    </a:pPr>
                    <a:r>
                      <a:rPr lang="en-US" dirty="0">
                        <a:latin typeface="Arial" panose="020B0604020202020204" pitchFamily="34" charset="0"/>
                        <a:cs typeface="Arial" panose="020B0604020202020204" pitchFamily="34" charset="0"/>
                      </a:rPr>
                      <a:t>PLCg2 mutants</a:t>
                    </a:r>
                    <a:r>
                      <a:rPr lang="en-US" baseline="0" dirty="0">
                        <a:latin typeface="Arial" panose="020B0604020202020204" pitchFamily="34" charset="0"/>
                        <a:cs typeface="Arial" panose="020B0604020202020204" pitchFamily="34" charset="0"/>
                      </a:rPr>
                      <a:t> </a:t>
                    </a:r>
                    <a:fld id="{C057637A-1758-4A2D-959F-33D9B66005C0}" type="VALUE">
                      <a:rPr lang="en-US" baseline="0">
                        <a:latin typeface="Arial" panose="020B0604020202020204" pitchFamily="34" charset="0"/>
                        <a:cs typeface="Arial" panose="020B0604020202020204" pitchFamily="34" charset="0"/>
                      </a:rPr>
                      <a:pPr>
                        <a:defRPr sz="1050" b="1" i="0">
                          <a:solidFill>
                            <a:schemeClr val="bg1"/>
                          </a:solidFill>
                          <a:latin typeface="Arial" panose="020B0604020202020204" pitchFamily="34" charset="0"/>
                          <a:cs typeface="Arial" panose="020B0604020202020204" pitchFamily="34" charset="0"/>
                        </a:defRPr>
                      </a:pPr>
                      <a:t>[VALUE]</a:t>
                    </a:fld>
                    <a:endParaRPr lang="en-US" baseline="0" dirty="0">
                      <a:latin typeface="Arial" panose="020B0604020202020204" pitchFamily="34" charset="0"/>
                      <a:cs typeface="Arial" panose="020B0604020202020204" pitchFamily="34" charset="0"/>
                    </a:endParaRPr>
                  </a:p>
                </c:rich>
              </c:tx>
              <c:spPr/>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9EDD-4A10-9A58-83D4AB75B3AA}"/>
                </c:ext>
              </c:extLst>
            </c:dLbl>
            <c:dLbl>
              <c:idx val="2"/>
              <c:layout>
                <c:manualLayout>
                  <c:x val="0.18601819957255"/>
                  <c:y val="-4.8915546216580001E-2"/>
                </c:manualLayout>
              </c:layout>
              <c:tx>
                <c:rich>
                  <a:bodyPr/>
                  <a:lstStyle/>
                  <a:p>
                    <a:r>
                      <a:rPr lang="en-US" baseline="0" dirty="0"/>
                      <a:t>BTK and PLCg2 mutants </a:t>
                    </a:r>
                    <a:fld id="{7D93DE2D-F786-4A8B-951F-0FA21B78AC80}" type="VALUE">
                      <a:rPr lang="en-US" baseline="0" dirty="0"/>
                      <a:pPr/>
                      <a:t>[VALUE]</a:t>
                    </a:fld>
                    <a:endParaRPr lang="en-US" baseline="0" dirty="0"/>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5-9EDD-4A10-9A58-83D4AB75B3AA}"/>
                </c:ext>
              </c:extLst>
            </c:dLbl>
            <c:dLbl>
              <c:idx val="3"/>
              <c:showLegendKey val="0"/>
              <c:showVal val="1"/>
              <c:showCatName val="1"/>
              <c:showSerName val="0"/>
              <c:showPercent val="0"/>
              <c:showBubbleSize val="0"/>
              <c:separator> </c:separator>
              <c:extLst>
                <c:ext xmlns:c15="http://schemas.microsoft.com/office/drawing/2012/chart" uri="{CE6537A1-D6FC-4f65-9D91-7224C49458BB}">
                  <c15:layout>
                    <c:manualLayout>
                      <c:w val="0.27155780198028645"/>
                      <c:h val="0.17532341801586282"/>
                    </c:manualLayout>
                  </c15:layout>
                </c:ext>
                <c:ext xmlns:c16="http://schemas.microsoft.com/office/drawing/2014/chart" uri="{C3380CC4-5D6E-409C-BE32-E72D297353CC}">
                  <c16:uniqueId val="{00000007-9EDD-4A10-9A58-83D4AB75B3AA}"/>
                </c:ext>
              </c:extLst>
            </c:dLbl>
            <c:spPr>
              <a:noFill/>
              <a:ln>
                <a:noFill/>
              </a:ln>
              <a:effectLst/>
            </c:spPr>
            <c:txPr>
              <a:bodyPr/>
              <a:lstStyle/>
              <a:p>
                <a:pPr>
                  <a:defRPr sz="1050" b="1" i="0">
                    <a:solidFill>
                      <a:schemeClr val="bg1"/>
                    </a:solidFill>
                    <a:latin typeface="Arial" panose="020B0604020202020204" pitchFamily="34" charset="0"/>
                    <a:cs typeface="Arial" panose="020B0604020202020204" pitchFamily="34" charset="0"/>
                  </a:defRPr>
                </a:pPr>
                <a:endParaRPr lang="en-US"/>
              </a:p>
            </c:txPr>
            <c:showLegendKey val="0"/>
            <c:showVal val="1"/>
            <c:showCatName val="1"/>
            <c:showSerName val="0"/>
            <c:showPercent val="0"/>
            <c:showBubbleSize val="0"/>
            <c:separator> </c:separator>
            <c:showLeaderLines val="1"/>
            <c:extLst>
              <c:ext xmlns:c15="http://schemas.microsoft.com/office/drawing/2012/chart" uri="{CE6537A1-D6FC-4f65-9D91-7224C49458BB}"/>
            </c:extLst>
          </c:dLbls>
          <c:cat>
            <c:strRef>
              <c:f>Sheet1!$A$2:$A$5</c:f>
              <c:strCache>
                <c:ptCount val="4"/>
                <c:pt idx="0">
                  <c:v>BTK mutants</c:v>
                </c:pt>
                <c:pt idx="1">
                  <c:v>PCLg2 mutants</c:v>
                </c:pt>
                <c:pt idx="2">
                  <c:v>BTK &amp; PCLg2 mutants</c:v>
                </c:pt>
                <c:pt idx="3">
                  <c:v>BTK &amp; PLCg2 not identified</c:v>
                </c:pt>
              </c:strCache>
            </c:strRef>
          </c:cat>
          <c:val>
            <c:numRef>
              <c:f>Sheet1!$B$2:$B$5</c:f>
              <c:numCache>
                <c:formatCode>0%</c:formatCode>
                <c:ptCount val="4"/>
                <c:pt idx="0">
                  <c:v>0.56000000000000005</c:v>
                </c:pt>
                <c:pt idx="1">
                  <c:v>0.08</c:v>
                </c:pt>
                <c:pt idx="2">
                  <c:v>0.16</c:v>
                </c:pt>
                <c:pt idx="3">
                  <c:v>0.2</c:v>
                </c:pt>
              </c:numCache>
            </c:numRef>
          </c:val>
          <c:extLst>
            <c:ext xmlns:c16="http://schemas.microsoft.com/office/drawing/2014/chart" uri="{C3380CC4-5D6E-409C-BE32-E72D297353CC}">
              <c16:uniqueId val="{00000008-9EDD-4A10-9A58-83D4AB75B3AA}"/>
            </c:ext>
          </c:extLst>
        </c:ser>
        <c:dLbls>
          <c:showLegendKey val="0"/>
          <c:showVal val="1"/>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marker>
            <c:symbol val="none"/>
          </c:marker>
          <c:cat>
            <c:numRef>
              <c:f>Sheet1!$A$2:$A$8</c:f>
              <c:numCache>
                <c:formatCode>General</c:formatCode>
                <c:ptCount val="7"/>
                <c:pt idx="0">
                  <c:v>0</c:v>
                </c:pt>
                <c:pt idx="1">
                  <c:v>5</c:v>
                </c:pt>
                <c:pt idx="2">
                  <c:v>10</c:v>
                </c:pt>
                <c:pt idx="3">
                  <c:v>15</c:v>
                </c:pt>
                <c:pt idx="4">
                  <c:v>20</c:v>
                </c:pt>
                <c:pt idx="5">
                  <c:v>25</c:v>
                </c:pt>
                <c:pt idx="6">
                  <c:v>30</c:v>
                </c:pt>
              </c:numCache>
            </c:numRef>
          </c:cat>
          <c:val>
            <c:numRef>
              <c:f>Sheet1!$B$2:$B$8</c:f>
              <c:numCache>
                <c:formatCode>General</c:formatCode>
                <c:ptCount val="7"/>
              </c:numCache>
            </c:numRef>
          </c:val>
          <c:smooth val="0"/>
          <c:extLst>
            <c:ext xmlns:c16="http://schemas.microsoft.com/office/drawing/2014/chart" uri="{C3380CC4-5D6E-409C-BE32-E72D297353CC}">
              <c16:uniqueId val="{00000000-81EC-8C4A-9AD0-A8C9D43E7665}"/>
            </c:ext>
          </c:extLst>
        </c:ser>
        <c:dLbls>
          <c:showLegendKey val="0"/>
          <c:showVal val="0"/>
          <c:showCatName val="0"/>
          <c:showSerName val="0"/>
          <c:showPercent val="0"/>
          <c:showBubbleSize val="0"/>
        </c:dLbls>
        <c:smooth val="0"/>
        <c:axId val="376432216"/>
        <c:axId val="376433784"/>
      </c:lineChart>
      <c:catAx>
        <c:axId val="376432216"/>
        <c:scaling>
          <c:orientation val="minMax"/>
        </c:scaling>
        <c:delete val="0"/>
        <c:axPos val="b"/>
        <c:numFmt formatCode="General" sourceLinked="1"/>
        <c:majorTickMark val="out"/>
        <c:minorTickMark val="none"/>
        <c:tickLblPos val="nextTo"/>
        <c:spPr>
          <a:ln w="19050">
            <a:solidFill>
              <a:schemeClr val="tx1"/>
            </a:solidFill>
          </a:ln>
        </c:spPr>
        <c:txPr>
          <a:bodyPr/>
          <a:lstStyle/>
          <a:p>
            <a:pPr>
              <a:defRPr sz="1000">
                <a:latin typeface="Arial" panose="020B0604020202020204" pitchFamily="34" charset="0"/>
                <a:cs typeface="Arial" panose="020B0604020202020204" pitchFamily="34" charset="0"/>
              </a:defRPr>
            </a:pPr>
            <a:endParaRPr lang="en-US"/>
          </a:p>
        </c:txPr>
        <c:crossAx val="376433784"/>
        <c:crosses val="autoZero"/>
        <c:auto val="1"/>
        <c:lblAlgn val="ctr"/>
        <c:lblOffset val="100"/>
        <c:noMultiLvlLbl val="0"/>
      </c:catAx>
      <c:valAx>
        <c:axId val="376433784"/>
        <c:scaling>
          <c:orientation val="minMax"/>
          <c:max val="100"/>
          <c:min val="0"/>
        </c:scaling>
        <c:delete val="0"/>
        <c:axPos val="l"/>
        <c:numFmt formatCode="General" sourceLinked="1"/>
        <c:majorTickMark val="out"/>
        <c:minorTickMark val="none"/>
        <c:tickLblPos val="nextTo"/>
        <c:spPr>
          <a:ln w="19050">
            <a:solidFill>
              <a:schemeClr val="tx1"/>
            </a:solidFill>
          </a:ln>
        </c:spPr>
        <c:txPr>
          <a:bodyPr/>
          <a:lstStyle/>
          <a:p>
            <a:pPr>
              <a:defRPr sz="1000">
                <a:latin typeface="Arial" panose="020B0604020202020204" pitchFamily="34" charset="0"/>
                <a:cs typeface="Arial" panose="020B0604020202020204" pitchFamily="34" charset="0"/>
              </a:defRPr>
            </a:pPr>
            <a:endParaRPr lang="en-US"/>
          </a:p>
        </c:txPr>
        <c:crossAx val="376432216"/>
        <c:crosses val="autoZero"/>
        <c:crossBetween val="midCat"/>
        <c:majorUnit val="10"/>
        <c:minorUnit val="4.0000000000000008E-2"/>
      </c:valAx>
    </c:plotArea>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A546EA4-E8E2-4A3A-BD1D-8558E58C46A8}" type="doc">
      <dgm:prSet loTypeId="urn:microsoft.com/office/officeart/2005/8/layout/hList1" loCatId="list" qsTypeId="urn:microsoft.com/office/officeart/2005/8/quickstyle/simple2" qsCatId="simple" csTypeId="urn:microsoft.com/office/officeart/2005/8/colors/accent2_3" csCatId="accent2" phldr="1"/>
      <dgm:spPr/>
      <dgm:t>
        <a:bodyPr/>
        <a:lstStyle/>
        <a:p>
          <a:endParaRPr lang="de-DE"/>
        </a:p>
      </dgm:t>
    </dgm:pt>
    <dgm:pt modelId="{8C518056-AA63-492F-AF45-B21A95645AC9}">
      <dgm:prSet phldrT="[Text]" custT="1">
        <dgm:style>
          <a:lnRef idx="1">
            <a:schemeClr val="accent1"/>
          </a:lnRef>
          <a:fillRef idx="3">
            <a:schemeClr val="accent1"/>
          </a:fillRef>
          <a:effectRef idx="2">
            <a:schemeClr val="accent1"/>
          </a:effectRef>
          <a:fontRef idx="minor">
            <a:schemeClr val="lt1"/>
          </a:fontRef>
        </dgm:style>
      </dgm:prSet>
      <dgm:spPr>
        <a:ln/>
      </dgm:spPr>
      <dgm:t>
        <a:bodyPr/>
        <a:lstStyle/>
        <a:p>
          <a:r>
            <a:rPr lang="de-DE" sz="2800" b="1" dirty="0">
              <a:latin typeface="Arial" panose="020B0604020202020204" pitchFamily="34" charset="0"/>
              <a:cs typeface="Arial" panose="020B0604020202020204" pitchFamily="34" charset="0"/>
            </a:rPr>
            <a:t>Ibrutinib</a:t>
          </a:r>
        </a:p>
      </dgm:t>
    </dgm:pt>
    <dgm:pt modelId="{B04952EA-0EAE-4533-B33C-EC2437331387}" type="parTrans" cxnId="{E0C3C74A-0AF7-47F1-9BB8-884C71880562}">
      <dgm:prSet/>
      <dgm:spPr/>
      <dgm:t>
        <a:bodyPr/>
        <a:lstStyle/>
        <a:p>
          <a:endParaRPr lang="de-DE" sz="1400">
            <a:latin typeface="Arial" panose="020B0604020202020204" pitchFamily="34" charset="0"/>
            <a:cs typeface="Arial" panose="020B0604020202020204" pitchFamily="34" charset="0"/>
          </a:endParaRPr>
        </a:p>
      </dgm:t>
    </dgm:pt>
    <dgm:pt modelId="{026D2BAC-481E-4C70-8A6D-D6FA52E7AB40}" type="sibTrans" cxnId="{E0C3C74A-0AF7-47F1-9BB8-884C71880562}">
      <dgm:prSet/>
      <dgm:spPr/>
      <dgm:t>
        <a:bodyPr/>
        <a:lstStyle/>
        <a:p>
          <a:endParaRPr lang="de-DE" sz="1400">
            <a:latin typeface="Arial" panose="020B0604020202020204" pitchFamily="34" charset="0"/>
            <a:cs typeface="Arial" panose="020B0604020202020204" pitchFamily="34" charset="0"/>
          </a:endParaRPr>
        </a:p>
      </dgm:t>
    </dgm:pt>
    <dgm:pt modelId="{2EC884B7-0608-4B90-912E-3475D6AC53B8}">
      <dgm:prSet phldrT="[Text]" custT="1"/>
      <dgm:spPr>
        <a:solidFill>
          <a:schemeClr val="bg2"/>
        </a:solidFill>
      </dgm:spPr>
      <dgm:t>
        <a:bodyPr/>
        <a:lstStyle/>
        <a:p>
          <a:r>
            <a:rPr lang="en-US" sz="2400" noProof="0" dirty="0">
              <a:latin typeface="Arial" panose="020B0604020202020204" pitchFamily="34" charset="0"/>
              <a:cs typeface="Arial" panose="020B0604020202020204" pitchFamily="34" charset="0"/>
            </a:rPr>
            <a:t>As monotherapy</a:t>
          </a:r>
        </a:p>
      </dgm:t>
    </dgm:pt>
    <dgm:pt modelId="{9D9A885D-83D7-429B-BCD1-EEDBE56C2EE4}" type="parTrans" cxnId="{4E0E525B-5DC5-44FB-A404-CE48B821FCFA}">
      <dgm:prSet/>
      <dgm:spPr/>
      <dgm:t>
        <a:bodyPr/>
        <a:lstStyle/>
        <a:p>
          <a:endParaRPr lang="de-DE" sz="1400">
            <a:latin typeface="Arial" panose="020B0604020202020204" pitchFamily="34" charset="0"/>
            <a:cs typeface="Arial" panose="020B0604020202020204" pitchFamily="34" charset="0"/>
          </a:endParaRPr>
        </a:p>
      </dgm:t>
    </dgm:pt>
    <dgm:pt modelId="{9AD5B056-2D4E-4A8B-9900-CDE02A470366}" type="sibTrans" cxnId="{4E0E525B-5DC5-44FB-A404-CE48B821FCFA}">
      <dgm:prSet/>
      <dgm:spPr/>
      <dgm:t>
        <a:bodyPr/>
        <a:lstStyle/>
        <a:p>
          <a:endParaRPr lang="de-DE" sz="1400">
            <a:latin typeface="Arial" panose="020B0604020202020204" pitchFamily="34" charset="0"/>
            <a:cs typeface="Arial" panose="020B0604020202020204" pitchFamily="34" charset="0"/>
          </a:endParaRPr>
        </a:p>
      </dgm:t>
    </dgm:pt>
    <dgm:pt modelId="{99ACCDFB-9A7D-4FF5-9344-704E8D00119D}">
      <dgm:prSet phldrT="[Text]" custT="1"/>
      <dgm:spPr>
        <a:solidFill>
          <a:schemeClr val="bg2"/>
        </a:solidFill>
      </dgm:spPr>
      <dgm:t>
        <a:bodyPr/>
        <a:lstStyle/>
        <a:p>
          <a:r>
            <a:rPr lang="de-DE" sz="2400" dirty="0">
              <a:latin typeface="Arial" panose="020B0604020202020204" pitchFamily="34" charset="0"/>
              <a:cs typeface="Arial" panose="020B0604020202020204" pitchFamily="34" charset="0"/>
            </a:rPr>
            <a:t>+ </a:t>
          </a:r>
          <a:r>
            <a:rPr lang="en-US" sz="2400" noProof="0" dirty="0">
              <a:latin typeface="Arial" panose="020B0604020202020204" pitchFamily="34" charset="0"/>
              <a:cs typeface="Arial" panose="020B0604020202020204" pitchFamily="34" charset="0"/>
            </a:rPr>
            <a:t>rituximab</a:t>
          </a:r>
        </a:p>
      </dgm:t>
    </dgm:pt>
    <dgm:pt modelId="{3E31087D-D696-4D3F-B434-EED6AD20A6E6}" type="parTrans" cxnId="{E4AE608F-4727-42C0-BDD1-AFE0B9225BF5}">
      <dgm:prSet/>
      <dgm:spPr/>
      <dgm:t>
        <a:bodyPr/>
        <a:lstStyle/>
        <a:p>
          <a:endParaRPr lang="de-DE" sz="1400">
            <a:latin typeface="Arial" panose="020B0604020202020204" pitchFamily="34" charset="0"/>
            <a:cs typeface="Arial" panose="020B0604020202020204" pitchFamily="34" charset="0"/>
          </a:endParaRPr>
        </a:p>
      </dgm:t>
    </dgm:pt>
    <dgm:pt modelId="{AD9AB8E7-7D6E-4C15-BD03-FF750FBEDED1}" type="sibTrans" cxnId="{E4AE608F-4727-42C0-BDD1-AFE0B9225BF5}">
      <dgm:prSet/>
      <dgm:spPr/>
      <dgm:t>
        <a:bodyPr/>
        <a:lstStyle/>
        <a:p>
          <a:endParaRPr lang="de-DE" sz="1400">
            <a:latin typeface="Arial" panose="020B0604020202020204" pitchFamily="34" charset="0"/>
            <a:cs typeface="Arial" panose="020B0604020202020204" pitchFamily="34" charset="0"/>
          </a:endParaRPr>
        </a:p>
      </dgm:t>
    </dgm:pt>
    <dgm:pt modelId="{D990FAA0-1E9F-4B55-A10E-0C2432805D6F}">
      <dgm:prSet phldrT="[Text]" custT="1">
        <dgm:style>
          <a:lnRef idx="1">
            <a:schemeClr val="accent2"/>
          </a:lnRef>
          <a:fillRef idx="3">
            <a:schemeClr val="accent2"/>
          </a:fillRef>
          <a:effectRef idx="2">
            <a:schemeClr val="accent2"/>
          </a:effectRef>
          <a:fontRef idx="minor">
            <a:schemeClr val="lt1"/>
          </a:fontRef>
        </dgm:style>
      </dgm:prSet>
      <dgm:spPr>
        <a:ln/>
      </dgm:spPr>
      <dgm:t>
        <a:bodyPr/>
        <a:lstStyle/>
        <a:p>
          <a:r>
            <a:rPr lang="en-US" sz="2800" b="1" noProof="0" dirty="0">
              <a:latin typeface="Arial" panose="020B0604020202020204" pitchFamily="34" charset="0"/>
              <a:cs typeface="Arial" panose="020B0604020202020204" pitchFamily="34" charset="0"/>
            </a:rPr>
            <a:t>Acalabrutinib</a:t>
          </a:r>
          <a:endParaRPr lang="en-US" sz="2000" b="1" noProof="0" dirty="0">
            <a:latin typeface="Arial" panose="020B0604020202020204" pitchFamily="34" charset="0"/>
            <a:cs typeface="Arial" panose="020B0604020202020204" pitchFamily="34" charset="0"/>
          </a:endParaRPr>
        </a:p>
      </dgm:t>
    </dgm:pt>
    <dgm:pt modelId="{230D3833-FF06-4BA8-BABC-7072418713A4}" type="parTrans" cxnId="{21FC8B45-1FD7-4BC8-A0C3-F53895E175C7}">
      <dgm:prSet/>
      <dgm:spPr/>
      <dgm:t>
        <a:bodyPr/>
        <a:lstStyle/>
        <a:p>
          <a:endParaRPr lang="de-DE" sz="1400">
            <a:latin typeface="Arial" panose="020B0604020202020204" pitchFamily="34" charset="0"/>
            <a:cs typeface="Arial" panose="020B0604020202020204" pitchFamily="34" charset="0"/>
          </a:endParaRPr>
        </a:p>
      </dgm:t>
    </dgm:pt>
    <dgm:pt modelId="{535A4388-CDCD-46E9-A295-5F59C15931EC}" type="sibTrans" cxnId="{21FC8B45-1FD7-4BC8-A0C3-F53895E175C7}">
      <dgm:prSet/>
      <dgm:spPr/>
      <dgm:t>
        <a:bodyPr/>
        <a:lstStyle/>
        <a:p>
          <a:endParaRPr lang="de-DE" sz="1400">
            <a:latin typeface="Arial" panose="020B0604020202020204" pitchFamily="34" charset="0"/>
            <a:cs typeface="Arial" panose="020B0604020202020204" pitchFamily="34" charset="0"/>
          </a:endParaRPr>
        </a:p>
      </dgm:t>
    </dgm:pt>
    <dgm:pt modelId="{DC430769-D9BE-4D4F-B950-ABB082BB26D1}">
      <dgm:prSet phldrT="[Text]" custT="1"/>
      <dgm:spPr>
        <a:solidFill>
          <a:schemeClr val="bg2"/>
        </a:solidFill>
      </dgm:spPr>
      <dgm:t>
        <a:bodyPr spcFirstLastPara="0" vert="horz" wrap="square" lIns="106680" tIns="106680" rIns="142240" bIns="160020" numCol="1" spcCol="1270" anchor="t" anchorCtr="0"/>
        <a:lstStyle/>
        <a:p>
          <a:pPr marL="228600" lvl="1" indent="-228600" algn="l" defTabSz="889000">
            <a:lnSpc>
              <a:spcPct val="90000"/>
            </a:lnSpc>
            <a:spcBef>
              <a:spcPct val="0"/>
            </a:spcBef>
            <a:spcAft>
              <a:spcPct val="15000"/>
            </a:spcAft>
            <a:buChar char="•"/>
          </a:pPr>
          <a:r>
            <a:rPr lang="en-US" sz="2400" kern="1200" noProof="0" dirty="0">
              <a:latin typeface="Arial" panose="020B0604020202020204" pitchFamily="34" charset="0"/>
              <a:cs typeface="Arial" panose="020B0604020202020204" pitchFamily="34" charset="0"/>
            </a:rPr>
            <a:t>As monotherapy</a:t>
          </a:r>
          <a:endParaRPr lang="de-DE" sz="2400" kern="1200" dirty="0">
            <a:latin typeface="Arial" panose="020B0604020202020204" pitchFamily="34" charset="0"/>
            <a:ea typeface="+mn-ea"/>
            <a:cs typeface="Arial" panose="020B0604020202020204" pitchFamily="34" charset="0"/>
          </a:endParaRPr>
        </a:p>
      </dgm:t>
    </dgm:pt>
    <dgm:pt modelId="{4085ED54-D1C9-4A23-9E2E-470C0797940B}" type="parTrans" cxnId="{DCA10050-643A-49E6-8038-E5FFAF0A0708}">
      <dgm:prSet/>
      <dgm:spPr/>
      <dgm:t>
        <a:bodyPr/>
        <a:lstStyle/>
        <a:p>
          <a:endParaRPr lang="de-DE" sz="1400">
            <a:latin typeface="Arial" panose="020B0604020202020204" pitchFamily="34" charset="0"/>
            <a:cs typeface="Arial" panose="020B0604020202020204" pitchFamily="34" charset="0"/>
          </a:endParaRPr>
        </a:p>
      </dgm:t>
    </dgm:pt>
    <dgm:pt modelId="{F660EF25-9327-460D-ACEF-33E6339CBD9C}" type="sibTrans" cxnId="{DCA10050-643A-49E6-8038-E5FFAF0A0708}">
      <dgm:prSet/>
      <dgm:spPr/>
      <dgm:t>
        <a:bodyPr/>
        <a:lstStyle/>
        <a:p>
          <a:endParaRPr lang="de-DE" sz="1400">
            <a:latin typeface="Arial" panose="020B0604020202020204" pitchFamily="34" charset="0"/>
            <a:cs typeface="Arial" panose="020B0604020202020204" pitchFamily="34" charset="0"/>
          </a:endParaRPr>
        </a:p>
      </dgm:t>
    </dgm:pt>
    <dgm:pt modelId="{66F9F0B2-99DA-47DE-AAB4-8129E87060C4}">
      <dgm:prSet phldrT="[Text]" custT="1">
        <dgm:style>
          <a:lnRef idx="1">
            <a:schemeClr val="accent3"/>
          </a:lnRef>
          <a:fillRef idx="3">
            <a:schemeClr val="accent3"/>
          </a:fillRef>
          <a:effectRef idx="2">
            <a:schemeClr val="accent3"/>
          </a:effectRef>
          <a:fontRef idx="minor">
            <a:schemeClr val="lt1"/>
          </a:fontRef>
        </dgm:style>
      </dgm:prSet>
      <dgm:spPr>
        <a:ln/>
      </dgm:spPr>
      <dgm:t>
        <a:bodyPr/>
        <a:lstStyle/>
        <a:p>
          <a:r>
            <a:rPr lang="de-DE" sz="2800" b="1" dirty="0">
              <a:latin typeface="Arial" panose="020B0604020202020204" pitchFamily="34" charset="0"/>
              <a:cs typeface="Arial" panose="020B0604020202020204" pitchFamily="34" charset="0"/>
            </a:rPr>
            <a:t>Zanubrutinib</a:t>
          </a:r>
          <a:endParaRPr lang="de-DE" sz="2000" b="1" dirty="0">
            <a:latin typeface="Arial" panose="020B0604020202020204" pitchFamily="34" charset="0"/>
            <a:cs typeface="Arial" panose="020B0604020202020204" pitchFamily="34" charset="0"/>
          </a:endParaRPr>
        </a:p>
      </dgm:t>
    </dgm:pt>
    <dgm:pt modelId="{6C41DB12-7693-4F33-83C7-D10287F06380}" type="parTrans" cxnId="{1CFA32D1-209D-41B6-9439-FB42140EDEE0}">
      <dgm:prSet/>
      <dgm:spPr/>
      <dgm:t>
        <a:bodyPr/>
        <a:lstStyle/>
        <a:p>
          <a:endParaRPr lang="de-DE" sz="1400">
            <a:latin typeface="Arial" panose="020B0604020202020204" pitchFamily="34" charset="0"/>
            <a:cs typeface="Arial" panose="020B0604020202020204" pitchFamily="34" charset="0"/>
          </a:endParaRPr>
        </a:p>
      </dgm:t>
    </dgm:pt>
    <dgm:pt modelId="{725D9F15-00FD-4A09-B57E-1662B505742B}" type="sibTrans" cxnId="{1CFA32D1-209D-41B6-9439-FB42140EDEE0}">
      <dgm:prSet/>
      <dgm:spPr/>
      <dgm:t>
        <a:bodyPr/>
        <a:lstStyle/>
        <a:p>
          <a:endParaRPr lang="de-DE" sz="1400">
            <a:latin typeface="Arial" panose="020B0604020202020204" pitchFamily="34" charset="0"/>
            <a:cs typeface="Arial" panose="020B0604020202020204" pitchFamily="34" charset="0"/>
          </a:endParaRPr>
        </a:p>
      </dgm:t>
    </dgm:pt>
    <dgm:pt modelId="{4599156C-6AE7-4411-A2C3-82669448D956}">
      <dgm:prSet phldrT="[Text]" custT="1"/>
      <dgm:spPr>
        <a:solidFill>
          <a:schemeClr val="bg2"/>
        </a:solidFill>
      </dgm:spPr>
      <dgm:t>
        <a:bodyPr/>
        <a:lstStyle/>
        <a:p>
          <a:pPr marL="228600" lvl="1" indent="-228600" algn="l" defTabSz="889000">
            <a:lnSpc>
              <a:spcPct val="90000"/>
            </a:lnSpc>
            <a:spcBef>
              <a:spcPct val="0"/>
            </a:spcBef>
            <a:spcAft>
              <a:spcPct val="15000"/>
            </a:spcAft>
            <a:buChar char="•"/>
          </a:pPr>
          <a:r>
            <a:rPr lang="en-US" sz="2400" kern="1200" noProof="0" dirty="0">
              <a:latin typeface="Arial" panose="020B0604020202020204" pitchFamily="34" charset="0"/>
              <a:cs typeface="Arial" panose="020B0604020202020204" pitchFamily="34" charset="0"/>
            </a:rPr>
            <a:t>As monotherapy</a:t>
          </a:r>
          <a:endParaRPr lang="de-DE" sz="2400" kern="1200" dirty="0">
            <a:latin typeface="Arial" panose="020B0604020202020204" pitchFamily="34" charset="0"/>
            <a:ea typeface="+mn-ea"/>
            <a:cs typeface="Arial" panose="020B0604020202020204" pitchFamily="34" charset="0"/>
          </a:endParaRPr>
        </a:p>
      </dgm:t>
    </dgm:pt>
    <dgm:pt modelId="{F2A1923B-098C-4687-BFC8-93EEBC394FDA}" type="parTrans" cxnId="{A047A860-B5F2-4F3F-A22B-7F9A02D996AA}">
      <dgm:prSet/>
      <dgm:spPr/>
      <dgm:t>
        <a:bodyPr/>
        <a:lstStyle/>
        <a:p>
          <a:endParaRPr lang="de-DE" sz="1400">
            <a:latin typeface="Arial" panose="020B0604020202020204" pitchFamily="34" charset="0"/>
            <a:cs typeface="Arial" panose="020B0604020202020204" pitchFamily="34" charset="0"/>
          </a:endParaRPr>
        </a:p>
      </dgm:t>
    </dgm:pt>
    <dgm:pt modelId="{C196EE82-B378-4C4C-9952-708ECD2B8663}" type="sibTrans" cxnId="{A047A860-B5F2-4F3F-A22B-7F9A02D996AA}">
      <dgm:prSet/>
      <dgm:spPr/>
      <dgm:t>
        <a:bodyPr/>
        <a:lstStyle/>
        <a:p>
          <a:endParaRPr lang="de-DE" sz="1400">
            <a:latin typeface="Arial" panose="020B0604020202020204" pitchFamily="34" charset="0"/>
            <a:cs typeface="Arial" panose="020B0604020202020204" pitchFamily="34" charset="0"/>
          </a:endParaRPr>
        </a:p>
      </dgm:t>
    </dgm:pt>
    <dgm:pt modelId="{67CCAD45-077F-4988-9113-83891DEF2879}">
      <dgm:prSet phldrT="[Text]" custT="1"/>
      <dgm:spPr>
        <a:solidFill>
          <a:schemeClr val="bg2"/>
        </a:solidFill>
      </dgm:spPr>
      <dgm:t>
        <a:bodyPr/>
        <a:lstStyle/>
        <a:p>
          <a:r>
            <a:rPr lang="de-DE" sz="2400" dirty="0">
              <a:latin typeface="Arial" panose="020B0604020202020204" pitchFamily="34" charset="0"/>
              <a:cs typeface="Arial" panose="020B0604020202020204" pitchFamily="34" charset="0"/>
            </a:rPr>
            <a:t>+ obinutuzumab</a:t>
          </a:r>
        </a:p>
      </dgm:t>
    </dgm:pt>
    <dgm:pt modelId="{0B653841-FE51-426D-9191-A5D7DF206A1C}" type="parTrans" cxnId="{D7DE5FC1-9F92-4225-950F-3B6B44309F5A}">
      <dgm:prSet/>
      <dgm:spPr/>
      <dgm:t>
        <a:bodyPr/>
        <a:lstStyle/>
        <a:p>
          <a:endParaRPr lang="en-US" sz="1400">
            <a:latin typeface="Arial" panose="020B0604020202020204" pitchFamily="34" charset="0"/>
            <a:cs typeface="Arial" panose="020B0604020202020204" pitchFamily="34" charset="0"/>
          </a:endParaRPr>
        </a:p>
      </dgm:t>
    </dgm:pt>
    <dgm:pt modelId="{22C3AA71-23CA-4B16-9A36-016734DACEAD}" type="sibTrans" cxnId="{D7DE5FC1-9F92-4225-950F-3B6B44309F5A}">
      <dgm:prSet/>
      <dgm:spPr/>
      <dgm:t>
        <a:bodyPr/>
        <a:lstStyle/>
        <a:p>
          <a:endParaRPr lang="en-US" sz="1400">
            <a:latin typeface="Arial" panose="020B0604020202020204" pitchFamily="34" charset="0"/>
            <a:cs typeface="Arial" panose="020B0604020202020204" pitchFamily="34" charset="0"/>
          </a:endParaRPr>
        </a:p>
      </dgm:t>
    </dgm:pt>
    <dgm:pt modelId="{2EFD3792-D0E9-49FF-9DA1-F6A1EAFD7E91}">
      <dgm:prSet phldrT="[Text]" custT="1"/>
      <dgm:spPr>
        <a:solidFill>
          <a:schemeClr val="bg2"/>
        </a:solidFill>
      </dgm:spPr>
      <dgm:t>
        <a:bodyPr spcFirstLastPara="0" vert="horz" wrap="square" lIns="106680" tIns="106680" rIns="142240" bIns="160020" numCol="1" spcCol="1270" anchor="t" anchorCtr="0"/>
        <a:lstStyle/>
        <a:p>
          <a:pPr marL="228600" lvl="1" indent="0" algn="l" defTabSz="1022350">
            <a:lnSpc>
              <a:spcPct val="90000"/>
            </a:lnSpc>
            <a:spcBef>
              <a:spcPct val="0"/>
            </a:spcBef>
            <a:spcAft>
              <a:spcPct val="15000"/>
            </a:spcAft>
          </a:pPr>
          <a:endParaRPr lang="de-DE" sz="2800" kern="1200" dirty="0">
            <a:latin typeface="Arial" panose="020B0604020202020204" pitchFamily="34" charset="0"/>
            <a:cs typeface="Arial" panose="020B0604020202020204" pitchFamily="34" charset="0"/>
          </a:endParaRPr>
        </a:p>
      </dgm:t>
    </dgm:pt>
    <dgm:pt modelId="{B5DAD88F-23C3-4FE5-8686-16DCA7D6572D}" type="parTrans" cxnId="{5D086472-9CAC-4785-B1DC-D17F88EE1546}">
      <dgm:prSet/>
      <dgm:spPr/>
      <dgm:t>
        <a:bodyPr/>
        <a:lstStyle/>
        <a:p>
          <a:endParaRPr lang="en-US" sz="1400">
            <a:latin typeface="Arial" panose="020B0604020202020204" pitchFamily="34" charset="0"/>
            <a:cs typeface="Arial" panose="020B0604020202020204" pitchFamily="34" charset="0"/>
          </a:endParaRPr>
        </a:p>
      </dgm:t>
    </dgm:pt>
    <dgm:pt modelId="{929CBFA8-E7A6-4FCB-8BF0-92B1352975C2}" type="sibTrans" cxnId="{5D086472-9CAC-4785-B1DC-D17F88EE1546}">
      <dgm:prSet/>
      <dgm:spPr/>
      <dgm:t>
        <a:bodyPr/>
        <a:lstStyle/>
        <a:p>
          <a:endParaRPr lang="en-US" sz="1400">
            <a:latin typeface="Arial" panose="020B0604020202020204" pitchFamily="34" charset="0"/>
            <a:cs typeface="Arial" panose="020B0604020202020204" pitchFamily="34" charset="0"/>
          </a:endParaRPr>
        </a:p>
      </dgm:t>
    </dgm:pt>
    <dgm:pt modelId="{E0970B71-6AE8-48E8-93A0-411CEC2E510D}">
      <dgm:prSet phldrT="[Text]" custT="1"/>
      <dgm:spPr>
        <a:solidFill>
          <a:schemeClr val="bg2"/>
        </a:solidFill>
      </dgm:spPr>
      <dgm:t>
        <a:bodyPr spcFirstLastPara="0" vert="horz" wrap="square" lIns="106680" tIns="106680" rIns="142240" bIns="160020" numCol="1" spcCol="1270" anchor="t" anchorCtr="0"/>
        <a:lstStyle/>
        <a:p>
          <a:pPr marL="228600" lvl="1" indent="-228600" algn="l" defTabSz="889000">
            <a:lnSpc>
              <a:spcPct val="90000"/>
            </a:lnSpc>
            <a:spcBef>
              <a:spcPct val="0"/>
            </a:spcBef>
            <a:spcAft>
              <a:spcPct val="15000"/>
            </a:spcAft>
            <a:buChar char="•"/>
          </a:pPr>
          <a:r>
            <a:rPr lang="de-DE" sz="2400" kern="1200" dirty="0">
              <a:latin typeface="Arial" panose="020B0604020202020204" pitchFamily="34" charset="0"/>
              <a:ea typeface="+mn-ea"/>
              <a:cs typeface="Arial" panose="020B0604020202020204" pitchFamily="34" charset="0"/>
            </a:rPr>
            <a:t>+ obinutuzumab</a:t>
          </a:r>
        </a:p>
      </dgm:t>
    </dgm:pt>
    <dgm:pt modelId="{14170DBB-59AD-49FA-A429-5DF0E0D9013A}" type="parTrans" cxnId="{14A9E8E7-9B49-4407-AF9C-877AACC2E4CB}">
      <dgm:prSet/>
      <dgm:spPr/>
      <dgm:t>
        <a:bodyPr/>
        <a:lstStyle/>
        <a:p>
          <a:endParaRPr lang="en-US" sz="1400">
            <a:latin typeface="Arial" panose="020B0604020202020204" pitchFamily="34" charset="0"/>
            <a:cs typeface="Arial" panose="020B0604020202020204" pitchFamily="34" charset="0"/>
          </a:endParaRPr>
        </a:p>
      </dgm:t>
    </dgm:pt>
    <dgm:pt modelId="{88CF0BD0-1F2B-40D7-B2EB-AE91972466A1}" type="sibTrans" cxnId="{14A9E8E7-9B49-4407-AF9C-877AACC2E4CB}">
      <dgm:prSet/>
      <dgm:spPr/>
      <dgm:t>
        <a:bodyPr/>
        <a:lstStyle/>
        <a:p>
          <a:endParaRPr lang="en-US" sz="1400">
            <a:latin typeface="Arial" panose="020B0604020202020204" pitchFamily="34" charset="0"/>
            <a:cs typeface="Arial" panose="020B0604020202020204" pitchFamily="34" charset="0"/>
          </a:endParaRPr>
        </a:p>
      </dgm:t>
    </dgm:pt>
    <dgm:pt modelId="{F89475A5-0951-4AF5-A4B2-3CBA4DFDAC4A}" type="pres">
      <dgm:prSet presAssocID="{4A546EA4-E8E2-4A3A-BD1D-8558E58C46A8}" presName="Name0" presStyleCnt="0">
        <dgm:presLayoutVars>
          <dgm:dir/>
          <dgm:animLvl val="lvl"/>
          <dgm:resizeHandles val="exact"/>
        </dgm:presLayoutVars>
      </dgm:prSet>
      <dgm:spPr/>
    </dgm:pt>
    <dgm:pt modelId="{A8812554-D38B-4ACA-882A-9BA6F6D037D1}" type="pres">
      <dgm:prSet presAssocID="{8C518056-AA63-492F-AF45-B21A95645AC9}" presName="composite" presStyleCnt="0"/>
      <dgm:spPr/>
    </dgm:pt>
    <dgm:pt modelId="{59B37D5F-8DDF-4002-96BA-40368D459F58}" type="pres">
      <dgm:prSet presAssocID="{8C518056-AA63-492F-AF45-B21A95645AC9}" presName="parTx" presStyleLbl="alignNode1" presStyleIdx="0" presStyleCnt="3">
        <dgm:presLayoutVars>
          <dgm:chMax val="0"/>
          <dgm:chPref val="0"/>
          <dgm:bulletEnabled val="1"/>
        </dgm:presLayoutVars>
      </dgm:prSet>
      <dgm:spPr/>
    </dgm:pt>
    <dgm:pt modelId="{FE060288-6886-4B1B-9E52-45BE8BF6E6E7}" type="pres">
      <dgm:prSet presAssocID="{8C518056-AA63-492F-AF45-B21A95645AC9}" presName="desTx" presStyleLbl="alignAccFollowNode1" presStyleIdx="0" presStyleCnt="3">
        <dgm:presLayoutVars>
          <dgm:bulletEnabled val="1"/>
        </dgm:presLayoutVars>
      </dgm:prSet>
      <dgm:spPr/>
    </dgm:pt>
    <dgm:pt modelId="{036BDB09-2443-42F9-89C7-DB2A7C4A693A}" type="pres">
      <dgm:prSet presAssocID="{026D2BAC-481E-4C70-8A6D-D6FA52E7AB40}" presName="space" presStyleCnt="0"/>
      <dgm:spPr/>
    </dgm:pt>
    <dgm:pt modelId="{1736D9C9-06EC-4A3A-9959-CD06A0400E50}" type="pres">
      <dgm:prSet presAssocID="{D990FAA0-1E9F-4B55-A10E-0C2432805D6F}" presName="composite" presStyleCnt="0"/>
      <dgm:spPr/>
    </dgm:pt>
    <dgm:pt modelId="{C9F65B33-3EE2-4944-BC4E-6E459BD1CF6F}" type="pres">
      <dgm:prSet presAssocID="{D990FAA0-1E9F-4B55-A10E-0C2432805D6F}" presName="parTx" presStyleLbl="alignNode1" presStyleIdx="1" presStyleCnt="3">
        <dgm:presLayoutVars>
          <dgm:chMax val="0"/>
          <dgm:chPref val="0"/>
          <dgm:bulletEnabled val="1"/>
        </dgm:presLayoutVars>
      </dgm:prSet>
      <dgm:spPr/>
    </dgm:pt>
    <dgm:pt modelId="{5407D65A-53B1-43D3-91ED-963ED50AE061}" type="pres">
      <dgm:prSet presAssocID="{D990FAA0-1E9F-4B55-A10E-0C2432805D6F}" presName="desTx" presStyleLbl="alignAccFollowNode1" presStyleIdx="1" presStyleCnt="3">
        <dgm:presLayoutVars>
          <dgm:bulletEnabled val="1"/>
        </dgm:presLayoutVars>
      </dgm:prSet>
      <dgm:spPr>
        <a:xfrm>
          <a:off x="2703675" y="1526175"/>
          <a:ext cx="2369513" cy="1642496"/>
        </a:xfrm>
        <a:prstGeom prst="rect">
          <a:avLst/>
        </a:prstGeom>
      </dgm:spPr>
    </dgm:pt>
    <dgm:pt modelId="{F0349FEA-2687-4A55-9EE6-42E2BB39DF6F}" type="pres">
      <dgm:prSet presAssocID="{535A4388-CDCD-46E9-A295-5F59C15931EC}" presName="space" presStyleCnt="0"/>
      <dgm:spPr/>
    </dgm:pt>
    <dgm:pt modelId="{17AF078D-3FA2-4E48-9856-73BC4BA12743}" type="pres">
      <dgm:prSet presAssocID="{66F9F0B2-99DA-47DE-AAB4-8129E87060C4}" presName="composite" presStyleCnt="0"/>
      <dgm:spPr/>
    </dgm:pt>
    <dgm:pt modelId="{3BD205F4-8BFF-45F4-88B2-78F16E7E3F49}" type="pres">
      <dgm:prSet presAssocID="{66F9F0B2-99DA-47DE-AAB4-8129E87060C4}" presName="parTx" presStyleLbl="alignNode1" presStyleIdx="2" presStyleCnt="3">
        <dgm:presLayoutVars>
          <dgm:chMax val="0"/>
          <dgm:chPref val="0"/>
          <dgm:bulletEnabled val="1"/>
        </dgm:presLayoutVars>
      </dgm:prSet>
      <dgm:spPr/>
    </dgm:pt>
    <dgm:pt modelId="{F3859119-83FD-4439-9FB4-72160C677131}" type="pres">
      <dgm:prSet presAssocID="{66F9F0B2-99DA-47DE-AAB4-8129E87060C4}" presName="desTx" presStyleLbl="alignAccFollowNode1" presStyleIdx="2" presStyleCnt="3">
        <dgm:presLayoutVars>
          <dgm:bulletEnabled val="1"/>
        </dgm:presLayoutVars>
      </dgm:prSet>
      <dgm:spPr/>
    </dgm:pt>
  </dgm:ptLst>
  <dgm:cxnLst>
    <dgm:cxn modelId="{25819404-8D91-4F76-AB6D-DF051E2CFBBE}" type="presOf" srcId="{2EC884B7-0608-4B90-912E-3475D6AC53B8}" destId="{FE060288-6886-4B1B-9E52-45BE8BF6E6E7}" srcOrd="0" destOrd="0" presId="urn:microsoft.com/office/officeart/2005/8/layout/hList1"/>
    <dgm:cxn modelId="{81A2BD0E-5406-4C4E-B780-88AE389E440E}" type="presOf" srcId="{66F9F0B2-99DA-47DE-AAB4-8129E87060C4}" destId="{3BD205F4-8BFF-45F4-88B2-78F16E7E3F49}" srcOrd="0" destOrd="0" presId="urn:microsoft.com/office/officeart/2005/8/layout/hList1"/>
    <dgm:cxn modelId="{A41A9E19-DA17-48B6-BA76-FF482A846C82}" type="presOf" srcId="{D990FAA0-1E9F-4B55-A10E-0C2432805D6F}" destId="{C9F65B33-3EE2-4944-BC4E-6E459BD1CF6F}" srcOrd="0" destOrd="0" presId="urn:microsoft.com/office/officeart/2005/8/layout/hList1"/>
    <dgm:cxn modelId="{74DCE124-96CF-4FAB-B244-394DDC76B6BA}" type="presOf" srcId="{E0970B71-6AE8-48E8-93A0-411CEC2E510D}" destId="{5407D65A-53B1-43D3-91ED-963ED50AE061}" srcOrd="0" destOrd="1" presId="urn:microsoft.com/office/officeart/2005/8/layout/hList1"/>
    <dgm:cxn modelId="{2A76883C-19C1-437C-ABCA-9F004AE253D0}" type="presOf" srcId="{99ACCDFB-9A7D-4FF5-9344-704E8D00119D}" destId="{FE060288-6886-4B1B-9E52-45BE8BF6E6E7}" srcOrd="0" destOrd="1" presId="urn:microsoft.com/office/officeart/2005/8/layout/hList1"/>
    <dgm:cxn modelId="{4E0E525B-5DC5-44FB-A404-CE48B821FCFA}" srcId="{8C518056-AA63-492F-AF45-B21A95645AC9}" destId="{2EC884B7-0608-4B90-912E-3475D6AC53B8}" srcOrd="0" destOrd="0" parTransId="{9D9A885D-83D7-429B-BCD1-EEDBE56C2EE4}" sibTransId="{9AD5B056-2D4E-4A8B-9900-CDE02A470366}"/>
    <dgm:cxn modelId="{A047A860-B5F2-4F3F-A22B-7F9A02D996AA}" srcId="{66F9F0B2-99DA-47DE-AAB4-8129E87060C4}" destId="{4599156C-6AE7-4411-A2C3-82669448D956}" srcOrd="0" destOrd="0" parTransId="{F2A1923B-098C-4687-BFC8-93EEBC394FDA}" sibTransId="{C196EE82-B378-4C4C-9952-708ECD2B8663}"/>
    <dgm:cxn modelId="{21FC8B45-1FD7-4BC8-A0C3-F53895E175C7}" srcId="{4A546EA4-E8E2-4A3A-BD1D-8558E58C46A8}" destId="{D990FAA0-1E9F-4B55-A10E-0C2432805D6F}" srcOrd="1" destOrd="0" parTransId="{230D3833-FF06-4BA8-BABC-7072418713A4}" sibTransId="{535A4388-CDCD-46E9-A295-5F59C15931EC}"/>
    <dgm:cxn modelId="{E0C3C74A-0AF7-47F1-9BB8-884C71880562}" srcId="{4A546EA4-E8E2-4A3A-BD1D-8558E58C46A8}" destId="{8C518056-AA63-492F-AF45-B21A95645AC9}" srcOrd="0" destOrd="0" parTransId="{B04952EA-0EAE-4533-B33C-EC2437331387}" sibTransId="{026D2BAC-481E-4C70-8A6D-D6FA52E7AB40}"/>
    <dgm:cxn modelId="{51278A6B-383E-40EE-A0CA-C24853A82A4A}" type="presOf" srcId="{67CCAD45-077F-4988-9113-83891DEF2879}" destId="{FE060288-6886-4B1B-9E52-45BE8BF6E6E7}" srcOrd="0" destOrd="2" presId="urn:microsoft.com/office/officeart/2005/8/layout/hList1"/>
    <dgm:cxn modelId="{DCA10050-643A-49E6-8038-E5FFAF0A0708}" srcId="{D990FAA0-1E9F-4B55-A10E-0C2432805D6F}" destId="{DC430769-D9BE-4D4F-B950-ABB082BB26D1}" srcOrd="0" destOrd="0" parTransId="{4085ED54-D1C9-4A23-9E2E-470C0797940B}" sibTransId="{F660EF25-9327-460D-ACEF-33E6339CBD9C}"/>
    <dgm:cxn modelId="{5D086472-9CAC-4785-B1DC-D17F88EE1546}" srcId="{D990FAA0-1E9F-4B55-A10E-0C2432805D6F}" destId="{2EFD3792-D0E9-49FF-9DA1-F6A1EAFD7E91}" srcOrd="2" destOrd="0" parTransId="{B5DAD88F-23C3-4FE5-8686-16DCA7D6572D}" sibTransId="{929CBFA8-E7A6-4FCB-8BF0-92B1352975C2}"/>
    <dgm:cxn modelId="{0E8BB356-3187-4B99-AE8C-C21369CAEC69}" type="presOf" srcId="{2EFD3792-D0E9-49FF-9DA1-F6A1EAFD7E91}" destId="{5407D65A-53B1-43D3-91ED-963ED50AE061}" srcOrd="0" destOrd="2" presId="urn:microsoft.com/office/officeart/2005/8/layout/hList1"/>
    <dgm:cxn modelId="{D73EBC8A-E291-46AF-A9D9-E4648E0AA8E8}" type="presOf" srcId="{4599156C-6AE7-4411-A2C3-82669448D956}" destId="{F3859119-83FD-4439-9FB4-72160C677131}" srcOrd="0" destOrd="0" presId="urn:microsoft.com/office/officeart/2005/8/layout/hList1"/>
    <dgm:cxn modelId="{E4AE608F-4727-42C0-BDD1-AFE0B9225BF5}" srcId="{8C518056-AA63-492F-AF45-B21A95645AC9}" destId="{99ACCDFB-9A7D-4FF5-9344-704E8D00119D}" srcOrd="1" destOrd="0" parTransId="{3E31087D-D696-4D3F-B434-EED6AD20A6E6}" sibTransId="{AD9AB8E7-7D6E-4C15-BD03-FF750FBEDED1}"/>
    <dgm:cxn modelId="{D7DE5FC1-9F92-4225-950F-3B6B44309F5A}" srcId="{8C518056-AA63-492F-AF45-B21A95645AC9}" destId="{67CCAD45-077F-4988-9113-83891DEF2879}" srcOrd="2" destOrd="0" parTransId="{0B653841-FE51-426D-9191-A5D7DF206A1C}" sibTransId="{22C3AA71-23CA-4B16-9A36-016734DACEAD}"/>
    <dgm:cxn modelId="{1CFA32D1-209D-41B6-9439-FB42140EDEE0}" srcId="{4A546EA4-E8E2-4A3A-BD1D-8558E58C46A8}" destId="{66F9F0B2-99DA-47DE-AAB4-8129E87060C4}" srcOrd="2" destOrd="0" parTransId="{6C41DB12-7693-4F33-83C7-D10287F06380}" sibTransId="{725D9F15-00FD-4A09-B57E-1662B505742B}"/>
    <dgm:cxn modelId="{14A9E8E7-9B49-4407-AF9C-877AACC2E4CB}" srcId="{D990FAA0-1E9F-4B55-A10E-0C2432805D6F}" destId="{E0970B71-6AE8-48E8-93A0-411CEC2E510D}" srcOrd="1" destOrd="0" parTransId="{14170DBB-59AD-49FA-A429-5DF0E0D9013A}" sibTransId="{88CF0BD0-1F2B-40D7-B2EB-AE91972466A1}"/>
    <dgm:cxn modelId="{737A0CF4-3687-40CF-909A-5DB0F870CD69}" type="presOf" srcId="{4A546EA4-E8E2-4A3A-BD1D-8558E58C46A8}" destId="{F89475A5-0951-4AF5-A4B2-3CBA4DFDAC4A}" srcOrd="0" destOrd="0" presId="urn:microsoft.com/office/officeart/2005/8/layout/hList1"/>
    <dgm:cxn modelId="{D7A3C6F6-67D1-4D3E-AB49-3BB91A412007}" type="presOf" srcId="{8C518056-AA63-492F-AF45-B21A95645AC9}" destId="{59B37D5F-8DDF-4002-96BA-40368D459F58}" srcOrd="0" destOrd="0" presId="urn:microsoft.com/office/officeart/2005/8/layout/hList1"/>
    <dgm:cxn modelId="{7E175EF8-E6D2-4F4A-A5A5-75D4422F765B}" type="presOf" srcId="{DC430769-D9BE-4D4F-B950-ABB082BB26D1}" destId="{5407D65A-53B1-43D3-91ED-963ED50AE061}" srcOrd="0" destOrd="0" presId="urn:microsoft.com/office/officeart/2005/8/layout/hList1"/>
    <dgm:cxn modelId="{96EED123-0C7A-4A40-962E-C527267B9F28}" type="presParOf" srcId="{F89475A5-0951-4AF5-A4B2-3CBA4DFDAC4A}" destId="{A8812554-D38B-4ACA-882A-9BA6F6D037D1}" srcOrd="0" destOrd="0" presId="urn:microsoft.com/office/officeart/2005/8/layout/hList1"/>
    <dgm:cxn modelId="{88A918F6-D243-415C-AA48-B77857EB89C2}" type="presParOf" srcId="{A8812554-D38B-4ACA-882A-9BA6F6D037D1}" destId="{59B37D5F-8DDF-4002-96BA-40368D459F58}" srcOrd="0" destOrd="0" presId="urn:microsoft.com/office/officeart/2005/8/layout/hList1"/>
    <dgm:cxn modelId="{9FB852FF-90E8-4C69-A296-D54E8242EF6B}" type="presParOf" srcId="{A8812554-D38B-4ACA-882A-9BA6F6D037D1}" destId="{FE060288-6886-4B1B-9E52-45BE8BF6E6E7}" srcOrd="1" destOrd="0" presId="urn:microsoft.com/office/officeart/2005/8/layout/hList1"/>
    <dgm:cxn modelId="{057BCB32-3A9C-4CA4-B3BD-B103C69DDD4D}" type="presParOf" srcId="{F89475A5-0951-4AF5-A4B2-3CBA4DFDAC4A}" destId="{036BDB09-2443-42F9-89C7-DB2A7C4A693A}" srcOrd="1" destOrd="0" presId="urn:microsoft.com/office/officeart/2005/8/layout/hList1"/>
    <dgm:cxn modelId="{BF18FA3E-138B-45C0-97C7-2F6D3C49E70C}" type="presParOf" srcId="{F89475A5-0951-4AF5-A4B2-3CBA4DFDAC4A}" destId="{1736D9C9-06EC-4A3A-9959-CD06A0400E50}" srcOrd="2" destOrd="0" presId="urn:microsoft.com/office/officeart/2005/8/layout/hList1"/>
    <dgm:cxn modelId="{984D67A2-019C-4C8F-A62B-D7E1922D394C}" type="presParOf" srcId="{1736D9C9-06EC-4A3A-9959-CD06A0400E50}" destId="{C9F65B33-3EE2-4944-BC4E-6E459BD1CF6F}" srcOrd="0" destOrd="0" presId="urn:microsoft.com/office/officeart/2005/8/layout/hList1"/>
    <dgm:cxn modelId="{E0AF4825-C5BE-4E9A-9C53-F6BBAA71B032}" type="presParOf" srcId="{1736D9C9-06EC-4A3A-9959-CD06A0400E50}" destId="{5407D65A-53B1-43D3-91ED-963ED50AE061}" srcOrd="1" destOrd="0" presId="urn:microsoft.com/office/officeart/2005/8/layout/hList1"/>
    <dgm:cxn modelId="{8091511A-5775-4A06-96B2-9F51AD675F5A}" type="presParOf" srcId="{F89475A5-0951-4AF5-A4B2-3CBA4DFDAC4A}" destId="{F0349FEA-2687-4A55-9EE6-42E2BB39DF6F}" srcOrd="3" destOrd="0" presId="urn:microsoft.com/office/officeart/2005/8/layout/hList1"/>
    <dgm:cxn modelId="{F424485B-355E-4BCB-96E2-DB3AFA6603BE}" type="presParOf" srcId="{F89475A5-0951-4AF5-A4B2-3CBA4DFDAC4A}" destId="{17AF078D-3FA2-4E48-9856-73BC4BA12743}" srcOrd="4" destOrd="0" presId="urn:microsoft.com/office/officeart/2005/8/layout/hList1"/>
    <dgm:cxn modelId="{858F9835-9B2C-41E0-B3ED-09DDF52A2077}" type="presParOf" srcId="{17AF078D-3FA2-4E48-9856-73BC4BA12743}" destId="{3BD205F4-8BFF-45F4-88B2-78F16E7E3F49}" srcOrd="0" destOrd="0" presId="urn:microsoft.com/office/officeart/2005/8/layout/hList1"/>
    <dgm:cxn modelId="{8EA9054E-C2D0-4F6A-A45D-3446B165DD2D}" type="presParOf" srcId="{17AF078D-3FA2-4E48-9856-73BC4BA12743}" destId="{F3859119-83FD-4439-9FB4-72160C677131}"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B37D5F-8DDF-4002-96BA-40368D459F58}">
      <dsp:nvSpPr>
        <dsp:cNvPr id="0" name=""/>
        <dsp:cNvSpPr/>
      </dsp:nvSpPr>
      <dsp:spPr>
        <a:xfrm>
          <a:off x="3463" y="7217"/>
          <a:ext cx="3377045" cy="1152000"/>
        </a:xfrm>
        <a:prstGeom prst="rect">
          <a:avLst/>
        </a:prstGeom>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6350" cap="flat" cmpd="sng" algn="ctr">
          <a:solidFill>
            <a:schemeClr val="accent1"/>
          </a:solidFill>
          <a:prstDash val="solid"/>
          <a:miter lim="800000"/>
        </a:ln>
        <a:effectLst/>
      </dsp:spPr>
      <dsp:style>
        <a:lnRef idx="1">
          <a:schemeClr val="accent1"/>
        </a:lnRef>
        <a:fillRef idx="3">
          <a:schemeClr val="accent1"/>
        </a:fillRef>
        <a:effectRef idx="2">
          <a:schemeClr val="accent1"/>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de-DE" sz="2800" b="1" kern="1200" dirty="0">
              <a:latin typeface="Arial" panose="020B0604020202020204" pitchFamily="34" charset="0"/>
              <a:cs typeface="Arial" panose="020B0604020202020204" pitchFamily="34" charset="0"/>
            </a:rPr>
            <a:t>Ibrutinib</a:t>
          </a:r>
        </a:p>
      </dsp:txBody>
      <dsp:txXfrm>
        <a:off x="3463" y="7217"/>
        <a:ext cx="3377045" cy="1152000"/>
      </dsp:txXfrm>
    </dsp:sp>
    <dsp:sp modelId="{FE060288-6886-4B1B-9E52-45BE8BF6E6E7}">
      <dsp:nvSpPr>
        <dsp:cNvPr id="0" name=""/>
        <dsp:cNvSpPr/>
      </dsp:nvSpPr>
      <dsp:spPr>
        <a:xfrm>
          <a:off x="3463" y="1159217"/>
          <a:ext cx="3377045" cy="1756800"/>
        </a:xfrm>
        <a:prstGeom prst="rect">
          <a:avLst/>
        </a:prstGeom>
        <a:solidFill>
          <a:schemeClr val="bg2"/>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noProof="0" dirty="0">
              <a:latin typeface="Arial" panose="020B0604020202020204" pitchFamily="34" charset="0"/>
              <a:cs typeface="Arial" panose="020B0604020202020204" pitchFamily="34" charset="0"/>
            </a:rPr>
            <a:t>As monotherapy</a:t>
          </a:r>
        </a:p>
        <a:p>
          <a:pPr marL="228600" lvl="1" indent="-228600" algn="l" defTabSz="1066800">
            <a:lnSpc>
              <a:spcPct val="90000"/>
            </a:lnSpc>
            <a:spcBef>
              <a:spcPct val="0"/>
            </a:spcBef>
            <a:spcAft>
              <a:spcPct val="15000"/>
            </a:spcAft>
            <a:buChar char="•"/>
          </a:pPr>
          <a:r>
            <a:rPr lang="de-DE" sz="2400" kern="1200" dirty="0">
              <a:latin typeface="Arial" panose="020B0604020202020204" pitchFamily="34" charset="0"/>
              <a:cs typeface="Arial" panose="020B0604020202020204" pitchFamily="34" charset="0"/>
            </a:rPr>
            <a:t>+ </a:t>
          </a:r>
          <a:r>
            <a:rPr lang="en-US" sz="2400" kern="1200" noProof="0" dirty="0">
              <a:latin typeface="Arial" panose="020B0604020202020204" pitchFamily="34" charset="0"/>
              <a:cs typeface="Arial" panose="020B0604020202020204" pitchFamily="34" charset="0"/>
            </a:rPr>
            <a:t>rituximab</a:t>
          </a:r>
        </a:p>
        <a:p>
          <a:pPr marL="228600" lvl="1" indent="-228600" algn="l" defTabSz="1066800">
            <a:lnSpc>
              <a:spcPct val="90000"/>
            </a:lnSpc>
            <a:spcBef>
              <a:spcPct val="0"/>
            </a:spcBef>
            <a:spcAft>
              <a:spcPct val="15000"/>
            </a:spcAft>
            <a:buChar char="•"/>
          </a:pPr>
          <a:r>
            <a:rPr lang="de-DE" sz="2400" kern="1200" dirty="0">
              <a:latin typeface="Arial" panose="020B0604020202020204" pitchFamily="34" charset="0"/>
              <a:cs typeface="Arial" panose="020B0604020202020204" pitchFamily="34" charset="0"/>
            </a:rPr>
            <a:t>+ obinutuzumab</a:t>
          </a:r>
        </a:p>
      </dsp:txBody>
      <dsp:txXfrm>
        <a:off x="3463" y="1159217"/>
        <a:ext cx="3377045" cy="1756800"/>
      </dsp:txXfrm>
    </dsp:sp>
    <dsp:sp modelId="{C9F65B33-3EE2-4944-BC4E-6E459BD1CF6F}">
      <dsp:nvSpPr>
        <dsp:cNvPr id="0" name=""/>
        <dsp:cNvSpPr/>
      </dsp:nvSpPr>
      <dsp:spPr>
        <a:xfrm>
          <a:off x="3853295" y="7217"/>
          <a:ext cx="3377045" cy="1152000"/>
        </a:xfrm>
        <a:prstGeom prst="rect">
          <a:avLst/>
        </a:prstGeom>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6350" cap="flat" cmpd="sng" algn="ctr">
          <a:solidFill>
            <a:schemeClr val="accent2"/>
          </a:solidFill>
          <a:prstDash val="solid"/>
          <a:miter lim="800000"/>
        </a:ln>
        <a:effectLst/>
      </dsp:spPr>
      <dsp:style>
        <a:lnRef idx="1">
          <a:schemeClr val="accent2"/>
        </a:lnRef>
        <a:fillRef idx="3">
          <a:schemeClr val="accent2"/>
        </a:fillRef>
        <a:effectRef idx="2">
          <a:schemeClr val="accent2"/>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b="1" kern="1200" noProof="0" dirty="0">
              <a:latin typeface="Arial" panose="020B0604020202020204" pitchFamily="34" charset="0"/>
              <a:cs typeface="Arial" panose="020B0604020202020204" pitchFamily="34" charset="0"/>
            </a:rPr>
            <a:t>Acalabrutinib</a:t>
          </a:r>
          <a:endParaRPr lang="en-US" sz="2000" b="1" kern="1200" noProof="0" dirty="0">
            <a:latin typeface="Arial" panose="020B0604020202020204" pitchFamily="34" charset="0"/>
            <a:cs typeface="Arial" panose="020B0604020202020204" pitchFamily="34" charset="0"/>
          </a:endParaRPr>
        </a:p>
      </dsp:txBody>
      <dsp:txXfrm>
        <a:off x="3853295" y="7217"/>
        <a:ext cx="3377045" cy="1152000"/>
      </dsp:txXfrm>
    </dsp:sp>
    <dsp:sp modelId="{5407D65A-53B1-43D3-91ED-963ED50AE061}">
      <dsp:nvSpPr>
        <dsp:cNvPr id="0" name=""/>
        <dsp:cNvSpPr/>
      </dsp:nvSpPr>
      <dsp:spPr>
        <a:xfrm>
          <a:off x="3853295" y="1159217"/>
          <a:ext cx="3377045" cy="1756800"/>
        </a:xfrm>
        <a:prstGeom prst="rect">
          <a:avLst/>
        </a:prstGeom>
        <a:solidFill>
          <a:schemeClr val="bg2"/>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400" kern="1200" noProof="0" dirty="0">
              <a:latin typeface="Arial" panose="020B0604020202020204" pitchFamily="34" charset="0"/>
              <a:cs typeface="Arial" panose="020B0604020202020204" pitchFamily="34" charset="0"/>
            </a:rPr>
            <a:t>As monotherapy</a:t>
          </a:r>
          <a:endParaRPr lang="de-DE" sz="2400" kern="1200" dirty="0">
            <a:latin typeface="Arial" panose="020B0604020202020204" pitchFamily="34" charset="0"/>
            <a:ea typeface="+mn-ea"/>
            <a:cs typeface="Arial" panose="020B0604020202020204" pitchFamily="34" charset="0"/>
          </a:endParaRPr>
        </a:p>
        <a:p>
          <a:pPr marL="228600" lvl="1" indent="-228600" algn="l" defTabSz="889000">
            <a:lnSpc>
              <a:spcPct val="90000"/>
            </a:lnSpc>
            <a:spcBef>
              <a:spcPct val="0"/>
            </a:spcBef>
            <a:spcAft>
              <a:spcPct val="15000"/>
            </a:spcAft>
            <a:buChar char="•"/>
          </a:pPr>
          <a:r>
            <a:rPr lang="de-DE" sz="2400" kern="1200" dirty="0">
              <a:latin typeface="Arial" panose="020B0604020202020204" pitchFamily="34" charset="0"/>
              <a:ea typeface="+mn-ea"/>
              <a:cs typeface="Arial" panose="020B0604020202020204" pitchFamily="34" charset="0"/>
            </a:rPr>
            <a:t>+ obinutuzumab</a:t>
          </a:r>
        </a:p>
        <a:p>
          <a:pPr marL="228600" lvl="1" indent="0" algn="l" defTabSz="1022350">
            <a:lnSpc>
              <a:spcPct val="90000"/>
            </a:lnSpc>
            <a:spcBef>
              <a:spcPct val="0"/>
            </a:spcBef>
            <a:spcAft>
              <a:spcPct val="15000"/>
            </a:spcAft>
            <a:buChar char="•"/>
          </a:pPr>
          <a:endParaRPr lang="de-DE" sz="2800" kern="1200" dirty="0">
            <a:latin typeface="Arial" panose="020B0604020202020204" pitchFamily="34" charset="0"/>
            <a:cs typeface="Arial" panose="020B0604020202020204" pitchFamily="34" charset="0"/>
          </a:endParaRPr>
        </a:p>
      </dsp:txBody>
      <dsp:txXfrm>
        <a:off x="3853295" y="1159217"/>
        <a:ext cx="3377045" cy="1756800"/>
      </dsp:txXfrm>
    </dsp:sp>
    <dsp:sp modelId="{3BD205F4-8BFF-45F4-88B2-78F16E7E3F49}">
      <dsp:nvSpPr>
        <dsp:cNvPr id="0" name=""/>
        <dsp:cNvSpPr/>
      </dsp:nvSpPr>
      <dsp:spPr>
        <a:xfrm>
          <a:off x="7703127" y="7217"/>
          <a:ext cx="3377045" cy="1152000"/>
        </a:xfrm>
        <a:prstGeom prst="rect">
          <a:avLst/>
        </a:prstGeom>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w="6350" cap="flat" cmpd="sng" algn="ctr">
          <a:solidFill>
            <a:schemeClr val="accent3"/>
          </a:solidFill>
          <a:prstDash val="solid"/>
          <a:miter lim="800000"/>
        </a:ln>
        <a:effectLst/>
      </dsp:spPr>
      <dsp:style>
        <a:lnRef idx="1">
          <a:schemeClr val="accent3"/>
        </a:lnRef>
        <a:fillRef idx="3">
          <a:schemeClr val="accent3"/>
        </a:fillRef>
        <a:effectRef idx="2">
          <a:schemeClr val="accent3"/>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de-DE" sz="2800" b="1" kern="1200" dirty="0">
              <a:latin typeface="Arial" panose="020B0604020202020204" pitchFamily="34" charset="0"/>
              <a:cs typeface="Arial" panose="020B0604020202020204" pitchFamily="34" charset="0"/>
            </a:rPr>
            <a:t>Zanubrutinib</a:t>
          </a:r>
          <a:endParaRPr lang="de-DE" sz="2000" b="1" kern="1200" dirty="0">
            <a:latin typeface="Arial" panose="020B0604020202020204" pitchFamily="34" charset="0"/>
            <a:cs typeface="Arial" panose="020B0604020202020204" pitchFamily="34" charset="0"/>
          </a:endParaRPr>
        </a:p>
      </dsp:txBody>
      <dsp:txXfrm>
        <a:off x="7703127" y="7217"/>
        <a:ext cx="3377045" cy="1152000"/>
      </dsp:txXfrm>
    </dsp:sp>
    <dsp:sp modelId="{F3859119-83FD-4439-9FB4-72160C677131}">
      <dsp:nvSpPr>
        <dsp:cNvPr id="0" name=""/>
        <dsp:cNvSpPr/>
      </dsp:nvSpPr>
      <dsp:spPr>
        <a:xfrm>
          <a:off x="7703127" y="1159217"/>
          <a:ext cx="3377045" cy="1756800"/>
        </a:xfrm>
        <a:prstGeom prst="rect">
          <a:avLst/>
        </a:prstGeom>
        <a:solidFill>
          <a:schemeClr val="bg2"/>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889000">
            <a:lnSpc>
              <a:spcPct val="90000"/>
            </a:lnSpc>
            <a:spcBef>
              <a:spcPct val="0"/>
            </a:spcBef>
            <a:spcAft>
              <a:spcPct val="15000"/>
            </a:spcAft>
            <a:buChar char="•"/>
          </a:pPr>
          <a:r>
            <a:rPr lang="en-US" sz="2400" kern="1200" noProof="0" dirty="0">
              <a:latin typeface="Arial" panose="020B0604020202020204" pitchFamily="34" charset="0"/>
              <a:cs typeface="Arial" panose="020B0604020202020204" pitchFamily="34" charset="0"/>
            </a:rPr>
            <a:t>As monotherapy</a:t>
          </a:r>
          <a:endParaRPr lang="de-DE" sz="2400" kern="1200" dirty="0">
            <a:latin typeface="Arial" panose="020B0604020202020204" pitchFamily="34" charset="0"/>
            <a:ea typeface="+mn-ea"/>
            <a:cs typeface="Arial" panose="020B0604020202020204" pitchFamily="34" charset="0"/>
          </a:endParaRPr>
        </a:p>
      </dsp:txBody>
      <dsp:txXfrm>
        <a:off x="7703127" y="1159217"/>
        <a:ext cx="3377045" cy="175680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7E972C-863A-D741-B6C8-E5D0D71295C4}" type="datetimeFigureOut">
              <a:rPr lang="en-US" smtClean="0"/>
              <a:t>1/21/2025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6C45EA-94B1-CB43-BD15-6A8600409710}" type="slidenum">
              <a:rPr lang="en-US" smtClean="0"/>
              <a:t>‹#›</a:t>
            </a:fld>
            <a:endParaRPr lang="en-US" dirty="0"/>
          </a:p>
        </p:txBody>
      </p:sp>
    </p:spTree>
    <p:extLst>
      <p:ext uri="{BB962C8B-B14F-4D97-AF65-F5344CB8AC3E}">
        <p14:creationId xmlns:p14="http://schemas.microsoft.com/office/powerpoint/2010/main" val="79859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alibri (Body)"/>
        <a:ea typeface="+mn-ea"/>
        <a:cs typeface="+mn-cs"/>
      </a:defRPr>
    </a:lvl1pPr>
    <a:lvl2pPr marL="457200" algn="l" defTabSz="914400" rtl="0" eaLnBrk="1" latinLnBrk="0" hangingPunct="1">
      <a:defRPr sz="1200" kern="1200">
        <a:solidFill>
          <a:schemeClr val="tx1"/>
        </a:solidFill>
        <a:latin typeface="Calibri (Body)"/>
        <a:ea typeface="+mn-ea"/>
        <a:cs typeface="+mn-cs"/>
      </a:defRPr>
    </a:lvl2pPr>
    <a:lvl3pPr marL="914400" algn="l" defTabSz="914400" rtl="0" eaLnBrk="1" latinLnBrk="0" hangingPunct="1">
      <a:defRPr sz="1200" kern="1200">
        <a:solidFill>
          <a:schemeClr val="tx1"/>
        </a:solidFill>
        <a:latin typeface="Calibri (Body)"/>
        <a:ea typeface="+mn-ea"/>
        <a:cs typeface="+mn-cs"/>
      </a:defRPr>
    </a:lvl3pPr>
    <a:lvl4pPr marL="1371600" algn="l" defTabSz="914400" rtl="0" eaLnBrk="1" latinLnBrk="0" hangingPunct="1">
      <a:defRPr sz="1200" kern="1200">
        <a:solidFill>
          <a:schemeClr val="tx1"/>
        </a:solidFill>
        <a:latin typeface="Calibri (Body)"/>
        <a:ea typeface="+mn-ea"/>
        <a:cs typeface="+mn-cs"/>
      </a:defRPr>
    </a:lvl4pPr>
    <a:lvl5pPr marL="1828800" algn="l" defTabSz="914400" rtl="0" eaLnBrk="1" latinLnBrk="0" hangingPunct="1">
      <a:defRPr sz="1200" kern="1200">
        <a:solidFill>
          <a:schemeClr val="tx1"/>
        </a:solidFill>
        <a:latin typeface="Calibri (Body)"/>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brukinsa.com/prescribing-information.pdf"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t>1</a:t>
            </a:fld>
            <a:endParaRPr lang="en-US" dirty="0"/>
          </a:p>
        </p:txBody>
      </p:sp>
    </p:spTree>
    <p:extLst>
      <p:ext uri="{BB962C8B-B14F-4D97-AF65-F5344CB8AC3E}">
        <p14:creationId xmlns:p14="http://schemas.microsoft.com/office/powerpoint/2010/main" val="42621880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bg1"/>
                </a:solidFill>
                <a:latin typeface="+mn-lt"/>
              </a:rPr>
              <a:t>Wierda WG, Brown J, Abramson JS, et al. NCCN Clinical Practice Guidelines in Oncology (NCCN Guidelines®) for </a:t>
            </a:r>
            <a:r>
              <a:rPr lang="en-US" dirty="0">
                <a:latin typeface="+mn-lt"/>
              </a:rPr>
              <a:t>Chronic Lymphocytic Leukemia/Small Lymphocytic Lymphoma </a:t>
            </a:r>
            <a:r>
              <a:rPr lang="fr-FR" sz="1200" dirty="0">
                <a:solidFill>
                  <a:schemeClr val="bg1"/>
                </a:solidFill>
                <a:latin typeface="+mn-lt"/>
              </a:rPr>
              <a:t>(Version 2.2023). © 2023 National Comprehensive Cancer Network, Inc. To view the most recent and complete version of the NCCN Guidelines®, go online to NCCN.org.  ​</a:t>
            </a:r>
          </a:p>
          <a:p>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t>11</a:t>
            </a:fld>
            <a:endParaRPr lang="en-US" dirty="0"/>
          </a:p>
        </p:txBody>
      </p:sp>
    </p:spTree>
    <p:extLst>
      <p:ext uri="{BB962C8B-B14F-4D97-AF65-F5344CB8AC3E}">
        <p14:creationId xmlns:p14="http://schemas.microsoft.com/office/powerpoint/2010/main" val="13603079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0" dirty="0">
                <a:solidFill>
                  <a:schemeClr val="tx1"/>
                </a:solidFill>
                <a:latin typeface="Calibri" panose="020F0502020204030204" pitchFamily="34" charset="0"/>
                <a:ea typeface="Calibri" panose="020F0502020204030204" pitchFamily="34" charset="0"/>
                <a:cs typeface="Calibri" panose="020F0502020204030204" pitchFamily="34" charset="0"/>
                <a:sym typeface="Arial"/>
              </a:rPr>
              <a:t>1. </a:t>
            </a:r>
            <a:r>
              <a:rPr lang="en-US" sz="1200" b="0" i="0" dirty="0">
                <a:solidFill>
                  <a:srgbClr val="212121"/>
                </a:solidFill>
                <a:effectLst/>
                <a:latin typeface="Calibri" panose="020F0502020204030204" pitchFamily="34" charset="0"/>
                <a:ea typeface="Calibri" panose="020F0502020204030204" pitchFamily="34" charset="0"/>
                <a:cs typeface="Calibri" panose="020F0502020204030204" pitchFamily="34" charset="0"/>
              </a:rPr>
              <a:t>Woyach JA, Ruppert AS, Guinn D, et al. BTK</a:t>
            </a:r>
            <a:r>
              <a:rPr lang="en-US" sz="1200" b="0" i="0" baseline="30000" dirty="0">
                <a:solidFill>
                  <a:srgbClr val="212121"/>
                </a:solidFill>
                <a:effectLst/>
                <a:latin typeface="Calibri" panose="020F0502020204030204" pitchFamily="34" charset="0"/>
                <a:ea typeface="Calibri" panose="020F0502020204030204" pitchFamily="34" charset="0"/>
                <a:cs typeface="Calibri" panose="020F0502020204030204" pitchFamily="34" charset="0"/>
              </a:rPr>
              <a:t>C481S</a:t>
            </a:r>
            <a:r>
              <a:rPr lang="en-US" sz="1200" b="0" i="0" dirty="0">
                <a:solidFill>
                  <a:srgbClr val="212121"/>
                </a:solidFill>
                <a:effectLst/>
                <a:latin typeface="Calibri" panose="020F0502020204030204" pitchFamily="34" charset="0"/>
                <a:ea typeface="Calibri" panose="020F0502020204030204" pitchFamily="34" charset="0"/>
                <a:cs typeface="Calibri" panose="020F0502020204030204" pitchFamily="34" charset="0"/>
              </a:rPr>
              <a:t>-mediated resistance to ibrutinib in chronic lymphocytic leukemia. </a:t>
            </a:r>
            <a:r>
              <a:rPr lang="en-US" sz="1200" b="0" i="1" dirty="0">
                <a:solidFill>
                  <a:srgbClr val="212121"/>
                </a:solidFill>
                <a:effectLst/>
                <a:latin typeface="Calibri" panose="020F0502020204030204" pitchFamily="34" charset="0"/>
                <a:ea typeface="Calibri" panose="020F0502020204030204" pitchFamily="34" charset="0"/>
                <a:cs typeface="Calibri" panose="020F0502020204030204" pitchFamily="34" charset="0"/>
              </a:rPr>
              <a:t>J Clin Oncol</a:t>
            </a:r>
            <a:r>
              <a:rPr lang="en-US" sz="1200" b="0" i="0" dirty="0">
                <a:solidFill>
                  <a:srgbClr val="212121"/>
                </a:solidFill>
                <a:effectLst/>
                <a:latin typeface="Calibri" panose="020F0502020204030204" pitchFamily="34" charset="0"/>
                <a:ea typeface="Calibri" panose="020F0502020204030204" pitchFamily="34" charset="0"/>
                <a:cs typeface="Calibri" panose="020F0502020204030204" pitchFamily="34" charset="0"/>
              </a:rPr>
              <a:t>. 2017;35(13):1437-1443. </a:t>
            </a:r>
            <a:br>
              <a:rPr lang="en-US" sz="1200" b="0" i="0" dirty="0">
                <a:solidFill>
                  <a:srgbClr val="212121"/>
                </a:solidFill>
                <a:effectLst/>
                <a:latin typeface="Calibri" panose="020F0502020204030204" pitchFamily="34" charset="0"/>
                <a:ea typeface="Calibri" panose="020F0502020204030204" pitchFamily="34" charset="0"/>
                <a:cs typeface="Calibri" panose="020F0502020204030204" pitchFamily="34" charset="0"/>
              </a:rPr>
            </a:br>
            <a:r>
              <a:rPr lang="en-US" sz="1200" kern="0" dirty="0">
                <a:solidFill>
                  <a:schemeClr val="tx1"/>
                </a:solidFill>
                <a:latin typeface="Calibri" panose="020F0502020204030204" pitchFamily="34" charset="0"/>
                <a:ea typeface="Calibri" panose="020F0502020204030204" pitchFamily="34" charset="0"/>
                <a:cs typeface="Calibri" panose="020F0502020204030204" pitchFamily="34" charset="0"/>
                <a:sym typeface="Arial"/>
              </a:rPr>
              <a:t>2. </a:t>
            </a:r>
            <a:r>
              <a:rPr lang="en-US" sz="1200" b="0" i="0" dirty="0">
                <a:solidFill>
                  <a:srgbClr val="212121"/>
                </a:solidFill>
                <a:effectLst/>
                <a:latin typeface="Calibri" panose="020F0502020204030204" pitchFamily="34" charset="0"/>
                <a:ea typeface="Calibri" panose="020F0502020204030204" pitchFamily="34" charset="0"/>
                <a:cs typeface="Calibri" panose="020F0502020204030204" pitchFamily="34" charset="0"/>
              </a:rPr>
              <a:t>Lampson BL, Brown JR. Are BTK and PLCG2 mutations necessary and sufficient for ibrutinib resistance in chronic lymphocytic leukemia? </a:t>
            </a:r>
            <a:r>
              <a:rPr lang="en-US" sz="1200" b="0" i="1" dirty="0">
                <a:solidFill>
                  <a:srgbClr val="212121"/>
                </a:solidFill>
                <a:effectLst/>
                <a:latin typeface="Calibri" panose="020F0502020204030204" pitchFamily="34" charset="0"/>
                <a:ea typeface="Calibri" panose="020F0502020204030204" pitchFamily="34" charset="0"/>
                <a:cs typeface="Calibri" panose="020F0502020204030204" pitchFamily="34" charset="0"/>
              </a:rPr>
              <a:t>Expert Rev Hematol</a:t>
            </a:r>
            <a:r>
              <a:rPr lang="en-US" sz="1200" b="0" i="0" dirty="0">
                <a:solidFill>
                  <a:srgbClr val="212121"/>
                </a:solidFill>
                <a:effectLst/>
                <a:latin typeface="Calibri" panose="020F0502020204030204" pitchFamily="34" charset="0"/>
                <a:ea typeface="Calibri" panose="020F0502020204030204" pitchFamily="34" charset="0"/>
                <a:cs typeface="Calibri" panose="020F0502020204030204" pitchFamily="34" charset="0"/>
              </a:rPr>
              <a:t>. 2018;11(3):185-194.</a:t>
            </a:r>
            <a:br>
              <a:rPr lang="en-US" sz="1200" b="0" i="0" dirty="0">
                <a:solidFill>
                  <a:srgbClr val="212121"/>
                </a:solidFill>
                <a:effectLst/>
                <a:latin typeface="Calibri" panose="020F0502020204030204" pitchFamily="34" charset="0"/>
                <a:ea typeface="Calibri" panose="020F0502020204030204" pitchFamily="34" charset="0"/>
                <a:cs typeface="Calibri" panose="020F0502020204030204" pitchFamily="34" charset="0"/>
              </a:rPr>
            </a:br>
            <a:r>
              <a:rPr lang="en-US" sz="1200" kern="0" dirty="0">
                <a:solidFill>
                  <a:schemeClr val="tx1"/>
                </a:solidFill>
                <a:latin typeface="Calibri" panose="020F0502020204030204" pitchFamily="34" charset="0"/>
                <a:ea typeface="Calibri" panose="020F0502020204030204" pitchFamily="34" charset="0"/>
                <a:cs typeface="Calibri" panose="020F0502020204030204" pitchFamily="34" charset="0"/>
                <a:sym typeface="Arial"/>
              </a:rPr>
              <a:t>3. </a:t>
            </a:r>
            <a:r>
              <a:rPr lang="en-US" sz="1200" b="0" i="0" dirty="0">
                <a:solidFill>
                  <a:srgbClr val="212121"/>
                </a:solidFill>
                <a:effectLst/>
                <a:latin typeface="Calibri" panose="020F0502020204030204" pitchFamily="34" charset="0"/>
                <a:ea typeface="Calibri" panose="020F0502020204030204" pitchFamily="34" charset="0"/>
                <a:cs typeface="Calibri" panose="020F0502020204030204" pitchFamily="34" charset="0"/>
              </a:rPr>
              <a:t>Burger JA, Barr PM, Robak T, et al. Long-term efficacy and safety of first-line ibrutinib treatment for patients with CLL/SLL: 5 years of follow-up from the phase 3 RESONATE-2 study. </a:t>
            </a:r>
            <a:r>
              <a:rPr lang="en-US" sz="1200" b="0" i="1" dirty="0">
                <a:solidFill>
                  <a:srgbClr val="212121"/>
                </a:solidFill>
                <a:effectLst/>
                <a:latin typeface="Calibri" panose="020F0502020204030204" pitchFamily="34" charset="0"/>
                <a:ea typeface="Calibri" panose="020F0502020204030204" pitchFamily="34" charset="0"/>
                <a:cs typeface="Calibri" panose="020F0502020204030204" pitchFamily="34" charset="0"/>
              </a:rPr>
              <a:t>Leukemia</a:t>
            </a:r>
            <a:r>
              <a:rPr lang="en-US" sz="1200" b="0" i="0" dirty="0">
                <a:solidFill>
                  <a:srgbClr val="212121"/>
                </a:solidFill>
                <a:effectLst/>
                <a:latin typeface="Calibri" panose="020F0502020204030204" pitchFamily="34" charset="0"/>
                <a:ea typeface="Calibri" panose="020F0502020204030204" pitchFamily="34" charset="0"/>
                <a:cs typeface="Calibri" panose="020F0502020204030204" pitchFamily="34" charset="0"/>
              </a:rPr>
              <a:t>. 2020;34(3):787-798.</a:t>
            </a:r>
            <a:br>
              <a:rPr lang="en-US" sz="1200" b="0" i="0" dirty="0">
                <a:solidFill>
                  <a:srgbClr val="212121"/>
                </a:solidFill>
                <a:effectLst/>
                <a:latin typeface="Calibri" panose="020F0502020204030204" pitchFamily="34" charset="0"/>
                <a:ea typeface="Calibri" panose="020F0502020204030204" pitchFamily="34" charset="0"/>
                <a:cs typeface="Calibri" panose="020F0502020204030204" pitchFamily="34" charset="0"/>
              </a:rPr>
            </a:br>
            <a:r>
              <a:rPr lang="en-US" sz="1200" kern="0" dirty="0">
                <a:solidFill>
                  <a:schemeClr val="tx1"/>
                </a:solidFill>
                <a:latin typeface="Calibri" panose="020F0502020204030204" pitchFamily="34" charset="0"/>
                <a:ea typeface="Calibri" panose="020F0502020204030204" pitchFamily="34" charset="0"/>
                <a:cs typeface="Calibri" panose="020F0502020204030204" pitchFamily="34" charset="0"/>
                <a:sym typeface="Arial"/>
              </a:rPr>
              <a:t>4. </a:t>
            </a:r>
            <a:r>
              <a:rPr lang="en-US" sz="1200" b="0" i="0" dirty="0">
                <a:solidFill>
                  <a:srgbClr val="212121"/>
                </a:solidFill>
                <a:effectLst/>
                <a:latin typeface="Calibri" panose="020F0502020204030204" pitchFamily="34" charset="0"/>
                <a:ea typeface="Calibri" panose="020F0502020204030204" pitchFamily="34" charset="0"/>
                <a:cs typeface="Calibri" panose="020F0502020204030204" pitchFamily="34" charset="0"/>
              </a:rPr>
              <a:t>Byrd JC, Harrington B, O'Brien S, et al. Acalabrutinib (ACP-196) in relapsed chronic lymphocytic leukemia. </a:t>
            </a:r>
            <a:r>
              <a:rPr lang="en-US" sz="1200" b="0" i="1" dirty="0">
                <a:solidFill>
                  <a:srgbClr val="212121"/>
                </a:solidFill>
                <a:effectLst/>
                <a:latin typeface="Calibri" panose="020F0502020204030204" pitchFamily="34" charset="0"/>
                <a:ea typeface="Calibri" panose="020F0502020204030204" pitchFamily="34" charset="0"/>
                <a:cs typeface="Calibri" panose="020F0502020204030204" pitchFamily="34" charset="0"/>
              </a:rPr>
              <a:t>N Engl J Med</a:t>
            </a:r>
            <a:r>
              <a:rPr lang="en-US" sz="1200" b="0" i="0" dirty="0">
                <a:solidFill>
                  <a:srgbClr val="212121"/>
                </a:solidFill>
                <a:effectLst/>
                <a:latin typeface="Calibri" panose="020F0502020204030204" pitchFamily="34" charset="0"/>
                <a:ea typeface="Calibri" panose="020F0502020204030204" pitchFamily="34" charset="0"/>
                <a:cs typeface="Calibri" panose="020F0502020204030204" pitchFamily="34" charset="0"/>
              </a:rPr>
              <a:t>. 2016;374(4):323-332.</a:t>
            </a:r>
            <a:br>
              <a:rPr lang="en-US" sz="1200" b="0" i="0" dirty="0">
                <a:solidFill>
                  <a:srgbClr val="212121"/>
                </a:solidFill>
                <a:effectLst/>
                <a:latin typeface="Calibri" panose="020F0502020204030204" pitchFamily="34" charset="0"/>
                <a:ea typeface="Calibri" panose="020F0502020204030204" pitchFamily="34" charset="0"/>
                <a:cs typeface="Calibri" panose="020F0502020204030204" pitchFamily="34" charset="0"/>
              </a:rPr>
            </a:br>
            <a:r>
              <a:rPr lang="en-US" sz="1200" kern="0" dirty="0">
                <a:solidFill>
                  <a:schemeClr val="tx1"/>
                </a:solidFill>
                <a:latin typeface="Calibri" panose="020F0502020204030204" pitchFamily="34" charset="0"/>
                <a:ea typeface="Calibri" panose="020F0502020204030204" pitchFamily="34" charset="0"/>
                <a:cs typeface="Calibri" panose="020F0502020204030204" pitchFamily="34" charset="0"/>
                <a:sym typeface="Arial"/>
              </a:rPr>
              <a:t>5. </a:t>
            </a:r>
            <a:r>
              <a:rPr lang="en-US" sz="1200" b="0" i="0" dirty="0">
                <a:solidFill>
                  <a:srgbClr val="212121"/>
                </a:solidFill>
                <a:effectLst/>
                <a:latin typeface="Calibri" panose="020F0502020204030204" pitchFamily="34" charset="0"/>
                <a:ea typeface="Calibri" panose="020F0502020204030204" pitchFamily="34" charset="0"/>
                <a:cs typeface="Calibri" panose="020F0502020204030204" pitchFamily="34" charset="0"/>
              </a:rPr>
              <a:t>Hershkovitz-Rokah O, Pulver D, Lenz G, Shpilberg O. Ibrutinib resistance in mantle cell lymphoma: clinical, molecular and treatment aspects. </a:t>
            </a:r>
            <a:r>
              <a:rPr lang="en-US" sz="1200" b="0" i="1" dirty="0">
                <a:solidFill>
                  <a:srgbClr val="212121"/>
                </a:solidFill>
                <a:effectLst/>
                <a:latin typeface="Calibri" panose="020F0502020204030204" pitchFamily="34" charset="0"/>
                <a:ea typeface="Calibri" panose="020F0502020204030204" pitchFamily="34" charset="0"/>
                <a:cs typeface="Calibri" panose="020F0502020204030204" pitchFamily="34" charset="0"/>
              </a:rPr>
              <a:t>Br J Haematol</a:t>
            </a:r>
            <a:r>
              <a:rPr lang="en-US" sz="1200" b="0" i="0" dirty="0">
                <a:solidFill>
                  <a:srgbClr val="212121"/>
                </a:solidFill>
                <a:effectLst/>
                <a:latin typeface="Calibri" panose="020F0502020204030204" pitchFamily="34" charset="0"/>
                <a:ea typeface="Calibri" panose="020F0502020204030204" pitchFamily="34" charset="0"/>
                <a:cs typeface="Calibri" panose="020F0502020204030204" pitchFamily="34" charset="0"/>
              </a:rPr>
              <a:t>. 2018;181(3):306-319.</a:t>
            </a:r>
            <a:br>
              <a:rPr lang="en-US" sz="1200" b="0" i="0" dirty="0">
                <a:solidFill>
                  <a:srgbClr val="212121"/>
                </a:solidFill>
                <a:effectLst/>
                <a:latin typeface="Calibri" panose="020F0502020204030204" pitchFamily="34" charset="0"/>
                <a:ea typeface="Calibri" panose="020F0502020204030204" pitchFamily="34" charset="0"/>
                <a:cs typeface="Calibri" panose="020F0502020204030204" pitchFamily="34" charset="0"/>
              </a:rPr>
            </a:br>
            <a:r>
              <a:rPr lang="en-US" sz="1200" kern="0" dirty="0">
                <a:solidFill>
                  <a:schemeClr val="tx1"/>
                </a:solidFill>
                <a:latin typeface="Calibri" panose="020F0502020204030204" pitchFamily="34" charset="0"/>
                <a:ea typeface="Calibri" panose="020F0502020204030204" pitchFamily="34" charset="0"/>
                <a:cs typeface="Calibri" panose="020F0502020204030204" pitchFamily="34" charset="0"/>
                <a:sym typeface="Arial"/>
              </a:rPr>
              <a:t>6. </a:t>
            </a:r>
            <a:r>
              <a:rPr lang="en-US" sz="1200" b="0" i="0" dirty="0">
                <a:solidFill>
                  <a:srgbClr val="212121"/>
                </a:solidFill>
                <a:effectLst/>
                <a:latin typeface="Calibri" panose="020F0502020204030204" pitchFamily="34" charset="0"/>
                <a:ea typeface="Calibri" panose="020F0502020204030204" pitchFamily="34" charset="0"/>
                <a:cs typeface="Calibri" panose="020F0502020204030204" pitchFamily="34" charset="0"/>
              </a:rPr>
              <a:t>Woyach JA, Furman RR, Liu TM, et al. Resistance mechanisms for the Bruton's tyrosine kinase inhibitor ibrutinib. </a:t>
            </a:r>
            <a:r>
              <a:rPr lang="en-US" sz="1200" b="0" i="1" dirty="0">
                <a:solidFill>
                  <a:srgbClr val="212121"/>
                </a:solidFill>
                <a:effectLst/>
                <a:latin typeface="Calibri" panose="020F0502020204030204" pitchFamily="34" charset="0"/>
                <a:ea typeface="Calibri" panose="020F0502020204030204" pitchFamily="34" charset="0"/>
                <a:cs typeface="Calibri" panose="020F0502020204030204" pitchFamily="34" charset="0"/>
              </a:rPr>
              <a:t>N Engl J Med</a:t>
            </a:r>
            <a:r>
              <a:rPr lang="en-US" sz="1200" b="0" i="0" dirty="0">
                <a:solidFill>
                  <a:srgbClr val="212121"/>
                </a:solidFill>
                <a:effectLst/>
                <a:latin typeface="Calibri" panose="020F0502020204030204" pitchFamily="34" charset="0"/>
                <a:ea typeface="Calibri" panose="020F0502020204030204" pitchFamily="34" charset="0"/>
                <a:cs typeface="Calibri" panose="020F0502020204030204" pitchFamily="34" charset="0"/>
              </a:rPr>
              <a:t>. 2014;370(24):2286-2294.</a:t>
            </a:r>
            <a:br>
              <a:rPr lang="en-US" sz="1200" b="0" i="0" dirty="0">
                <a:solidFill>
                  <a:srgbClr val="212121"/>
                </a:solidFill>
                <a:effectLst/>
                <a:latin typeface="Calibri" panose="020F0502020204030204" pitchFamily="34" charset="0"/>
                <a:ea typeface="Calibri" panose="020F0502020204030204" pitchFamily="34" charset="0"/>
                <a:cs typeface="Calibri" panose="020F0502020204030204" pitchFamily="34" charset="0"/>
              </a:rPr>
            </a:br>
            <a:r>
              <a:rPr lang="en-US" sz="1200" kern="0" dirty="0">
                <a:solidFill>
                  <a:schemeClr val="tx1"/>
                </a:solidFill>
                <a:latin typeface="Calibri" panose="020F0502020204030204" pitchFamily="34" charset="0"/>
                <a:ea typeface="Calibri" panose="020F0502020204030204" pitchFamily="34" charset="0"/>
                <a:cs typeface="Calibri" panose="020F0502020204030204" pitchFamily="34" charset="0"/>
                <a:sym typeface="Arial"/>
              </a:rPr>
              <a:t>7. Woyach JA, Huang Y, Rogers K, et al. Resistance to acalabrutinib in CLL is mediated primarily by </a:t>
            </a:r>
            <a:r>
              <a:rPr lang="en-US" sz="1200" i="1" kern="0" dirty="0">
                <a:solidFill>
                  <a:schemeClr val="tx1"/>
                </a:solidFill>
                <a:latin typeface="Calibri" panose="020F0502020204030204" pitchFamily="34" charset="0"/>
                <a:ea typeface="Calibri" panose="020F0502020204030204" pitchFamily="34" charset="0"/>
                <a:cs typeface="Calibri" panose="020F0502020204030204" pitchFamily="34" charset="0"/>
                <a:sym typeface="Arial"/>
              </a:rPr>
              <a:t>BTK</a:t>
            </a:r>
            <a:r>
              <a:rPr lang="en-US" sz="1200" kern="0" dirty="0">
                <a:solidFill>
                  <a:schemeClr val="tx1"/>
                </a:solidFill>
                <a:latin typeface="Calibri" panose="020F0502020204030204" pitchFamily="34" charset="0"/>
                <a:ea typeface="Calibri" panose="020F0502020204030204" pitchFamily="34" charset="0"/>
                <a:cs typeface="Calibri" panose="020F0502020204030204" pitchFamily="34" charset="0"/>
                <a:sym typeface="Arial"/>
              </a:rPr>
              <a:t> mutations. </a:t>
            </a:r>
            <a:r>
              <a:rPr lang="en-US" sz="1200" i="1" kern="0" dirty="0">
                <a:solidFill>
                  <a:schemeClr val="tx1"/>
                </a:solidFill>
                <a:latin typeface="Calibri" panose="020F0502020204030204" pitchFamily="34" charset="0"/>
                <a:ea typeface="Calibri" panose="020F0502020204030204" pitchFamily="34" charset="0"/>
                <a:cs typeface="Calibri" panose="020F0502020204030204" pitchFamily="34" charset="0"/>
                <a:sym typeface="Arial"/>
              </a:rPr>
              <a:t>Blood</a:t>
            </a:r>
            <a:r>
              <a:rPr lang="en-US" sz="1200" kern="0" dirty="0">
                <a:solidFill>
                  <a:schemeClr val="tx1"/>
                </a:solidFill>
                <a:latin typeface="Calibri" panose="020F0502020204030204" pitchFamily="34" charset="0"/>
                <a:ea typeface="Calibri" panose="020F0502020204030204" pitchFamily="34" charset="0"/>
                <a:cs typeface="Calibri" panose="020F0502020204030204" pitchFamily="34" charset="0"/>
                <a:sym typeface="Arial"/>
              </a:rPr>
              <a:t>. 2019;134(suppl 1):504.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0" dirty="0">
                <a:solidFill>
                  <a:schemeClr val="tx1"/>
                </a:solidFill>
                <a:latin typeface="Calibri" panose="020F0502020204030204" pitchFamily="34" charset="0"/>
                <a:ea typeface="Calibri" panose="020F0502020204030204" pitchFamily="34" charset="0"/>
                <a:cs typeface="Calibri" panose="020F0502020204030204" pitchFamily="34" charset="0"/>
                <a:sym typeface="Arial"/>
              </a:rPr>
              <a:t>8. Xu L, Tsakmaklis N, Yang G, et al. Acquired mutations associated with ibrutinib resistance in Waldenström macroglobulinemia. </a:t>
            </a:r>
            <a:r>
              <a:rPr lang="en-US" sz="1200" i="1" kern="0" dirty="0">
                <a:solidFill>
                  <a:schemeClr val="tx1"/>
                </a:solidFill>
                <a:latin typeface="Calibri" panose="020F0502020204030204" pitchFamily="34" charset="0"/>
                <a:ea typeface="Calibri" panose="020F0502020204030204" pitchFamily="34" charset="0"/>
                <a:cs typeface="Calibri" panose="020F0502020204030204" pitchFamily="34" charset="0"/>
                <a:sym typeface="Arial"/>
              </a:rPr>
              <a:t>Blood</a:t>
            </a:r>
            <a:r>
              <a:rPr lang="en-US" sz="1200" kern="0" dirty="0">
                <a:solidFill>
                  <a:schemeClr val="tx1"/>
                </a:solidFill>
                <a:latin typeface="Calibri" panose="020F0502020204030204" pitchFamily="34" charset="0"/>
                <a:ea typeface="Calibri" panose="020F0502020204030204" pitchFamily="34" charset="0"/>
                <a:cs typeface="Calibri" panose="020F0502020204030204" pitchFamily="34" charset="0"/>
                <a:sym typeface="Arial"/>
              </a:rPr>
              <a:t>. 2017;129:2519-2525.</a:t>
            </a:r>
          </a:p>
          <a:p>
            <a:endParaRPr lang="en-US" sz="1200" dirty="0">
              <a:latin typeface="Calibri" panose="020F0502020204030204" pitchFamily="34" charset="0"/>
              <a:ea typeface="Calibri" panose="020F0502020204030204" pitchFamily="34" charset="0"/>
              <a:cs typeface="Calibri" panose="020F0502020204030204" pitchFamily="34" charset="0"/>
            </a:endParaRPr>
          </a:p>
          <a:p>
            <a:r>
              <a:rPr lang="en-US" sz="1200" dirty="0">
                <a:latin typeface="Calibri" panose="020F0502020204030204" pitchFamily="34" charset="0"/>
                <a:ea typeface="Calibri" panose="020F0502020204030204" pitchFamily="34" charset="0"/>
                <a:cs typeface="Calibri" panose="020F0502020204030204" pitchFamily="34" charset="0"/>
              </a:rPr>
              <a:t>Acquired Resistance to Covalent BTK Inhibitors Is Generally Driven by Mutations in </a:t>
            </a:r>
            <a:r>
              <a:rPr lang="en-US" sz="1200" i="1" dirty="0">
                <a:latin typeface="Calibri" panose="020F0502020204030204" pitchFamily="34" charset="0"/>
                <a:ea typeface="Calibri" panose="020F0502020204030204" pitchFamily="34" charset="0"/>
                <a:cs typeface="Calibri" panose="020F0502020204030204" pitchFamily="34" charset="0"/>
              </a:rPr>
              <a:t>BTK</a:t>
            </a:r>
            <a:r>
              <a:rPr lang="en-US" sz="1200" dirty="0">
                <a:latin typeface="Calibri" panose="020F0502020204030204" pitchFamily="34" charset="0"/>
                <a:ea typeface="Calibri" panose="020F0502020204030204" pitchFamily="34" charset="0"/>
                <a:cs typeface="Calibri" panose="020F0502020204030204" pitchFamily="34" charset="0"/>
              </a:rPr>
              <a:t> at the C481 Site</a:t>
            </a:r>
          </a:p>
          <a:p>
            <a:endParaRPr lang="en-US" sz="1200" baseline="0" dirty="0">
              <a:latin typeface="Calibri" panose="020F0502020204030204" pitchFamily="34" charset="0"/>
              <a:ea typeface="Calibri" panose="020F0502020204030204" pitchFamily="34" charset="0"/>
              <a:cs typeface="Calibri" panose="020F0502020204030204" pitchFamily="34" charset="0"/>
            </a:endParaRPr>
          </a:p>
          <a:p>
            <a:pPr marL="0" marR="0" fontAlgn="base">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Now, in the community setting, we've been using these drugs for several years now, particularly ibrutinib. And we've noticed that patients eventually will develop resistance in many cases. And most commonly, a mutation can arise in the BTK gene itself at the cysteine 481 (C481) position. When that mutation arises, it confers resistance to all three of these covalent BTK inhibitors. And we do think that these mutations contribute to disease progression and diminish the efficacy of all of these covalent BTK inhibitors in CLL. A variety of other mutations that have been described, primarily in the kinase domain. The resistance mechanisms in mantle cell lymphoma are less well understood, currently.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20EC01F-C707-4841-AFA5-45F6E1F3C29B}" type="slidenum">
              <a:rPr kumimoji="0" lang="en-US" sz="1200" b="0" i="0" u="none" strike="noStrike" kern="0" cap="none" spc="0" normalizeH="0" baseline="0" noProof="0" smtClean="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US" sz="12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4328287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mn-lt"/>
                <a:ea typeface="Tahoma"/>
                <a:cs typeface="Arial" panose="020B0604020202020204" pitchFamily="34" charset="0"/>
                <a:sym typeface="Arial" panose="020B0604020202020204" pitchFamily="34" charset="0"/>
              </a:rPr>
              <a:t>1. </a:t>
            </a:r>
            <a:r>
              <a:rPr lang="en-US" b="0" i="0" dirty="0">
                <a:solidFill>
                  <a:srgbClr val="212121"/>
                </a:solidFill>
                <a:effectLst/>
                <a:latin typeface="+mn-lt"/>
              </a:rPr>
              <a:t>Mato AR, Shah NN, Jurczak W, et al. Pirtobrutinib in relapsed or refractory B-cell malignancies (BRUIN): a phase 1/2 study. </a:t>
            </a:r>
            <a:r>
              <a:rPr lang="en-US" b="0" i="1" dirty="0">
                <a:solidFill>
                  <a:srgbClr val="212121"/>
                </a:solidFill>
                <a:effectLst/>
                <a:latin typeface="+mn-lt"/>
              </a:rPr>
              <a:t>Lancet</a:t>
            </a:r>
            <a:r>
              <a:rPr lang="en-US" b="0" i="0" dirty="0">
                <a:solidFill>
                  <a:srgbClr val="212121"/>
                </a:solidFill>
                <a:effectLst/>
                <a:latin typeface="+mn-lt"/>
              </a:rPr>
              <a:t>. 2021;397(10277):892-901.</a:t>
            </a:r>
            <a:br>
              <a:rPr lang="en-US" b="0" i="0" dirty="0">
                <a:solidFill>
                  <a:srgbClr val="212121"/>
                </a:solidFill>
                <a:effectLst/>
                <a:latin typeface="+mn-lt"/>
              </a:rPr>
            </a:br>
            <a:r>
              <a:rPr lang="en-US" sz="1200" dirty="0">
                <a:solidFill>
                  <a:srgbClr val="000000"/>
                </a:solidFill>
                <a:latin typeface="+mn-lt"/>
                <a:ea typeface="Tahoma"/>
                <a:cs typeface="Arial" panose="020B0604020202020204" pitchFamily="34" charset="0"/>
                <a:sym typeface="Arial" panose="020B0604020202020204" pitchFamily="34" charset="0"/>
              </a:rPr>
              <a:t>2. Brandhuber B, Gomez E, Smith S, et al. LOXO-305, a next generation reversible BTK inhibitor, for overcoming acquired resistance to irreversible BTK inhibitors. </a:t>
            </a:r>
            <a:r>
              <a:rPr lang="en-US" sz="1200" i="1" dirty="0">
                <a:solidFill>
                  <a:srgbClr val="000000"/>
                </a:solidFill>
                <a:latin typeface="+mn-lt"/>
                <a:ea typeface="Tahoma"/>
                <a:cs typeface="Arial" panose="020B0604020202020204" pitchFamily="34" charset="0"/>
                <a:sym typeface="Arial" panose="020B0604020202020204" pitchFamily="34" charset="0"/>
              </a:rPr>
              <a:t>Clin Lymphoma Myeloma Leuk.</a:t>
            </a:r>
            <a:r>
              <a:rPr lang="en-US" sz="1200" dirty="0">
                <a:solidFill>
                  <a:srgbClr val="000000"/>
                </a:solidFill>
                <a:latin typeface="+mn-lt"/>
                <a:ea typeface="Tahoma"/>
                <a:cs typeface="Arial" panose="020B0604020202020204" pitchFamily="34" charset="0"/>
                <a:sym typeface="Arial" panose="020B0604020202020204" pitchFamily="34" charset="0"/>
              </a:rPr>
              <a:t> 2018;18(suppl 1):S216.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mn-lt"/>
                <a:ea typeface="Tahoma"/>
                <a:cs typeface="Arial" panose="020B0604020202020204" pitchFamily="34" charset="0"/>
                <a:sym typeface="Arial" panose="020B0604020202020204" pitchFamily="34" charset="0"/>
              </a:rPr>
              <a:t>3. </a:t>
            </a:r>
            <a:r>
              <a:rPr lang="en-US" b="0" i="0" dirty="0">
                <a:solidFill>
                  <a:srgbClr val="212121"/>
                </a:solidFill>
                <a:effectLst/>
                <a:latin typeface="+mn-lt"/>
              </a:rPr>
              <a:t>Gomez EB, Ebata K, Randeria HS, et al. Preclinical characterization of pirtobrutinib, a highly selective, noncovalent (reversible) BTK inhibitor. </a:t>
            </a:r>
            <a:r>
              <a:rPr lang="en-US" b="0" i="1" dirty="0">
                <a:solidFill>
                  <a:srgbClr val="212121"/>
                </a:solidFill>
                <a:effectLst/>
                <a:latin typeface="+mn-lt"/>
              </a:rPr>
              <a:t>Blood</a:t>
            </a:r>
            <a:r>
              <a:rPr lang="en-US" b="0" i="0" dirty="0">
                <a:solidFill>
                  <a:srgbClr val="212121"/>
                </a:solidFill>
                <a:effectLst/>
                <a:latin typeface="+mn-lt"/>
              </a:rPr>
              <a:t>. 2023;142(1):62-72.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212121"/>
              </a:solidFill>
              <a:effectLst/>
              <a:latin typeface="+mn-lt"/>
              <a:cs typeface="Calibri"/>
            </a:endParaRPr>
          </a:p>
          <a:p>
            <a:pPr marL="0" marR="0" fontAlgn="base">
              <a:spcBef>
                <a:spcPts val="0"/>
              </a:spcBef>
              <a:spcAft>
                <a:spcPts val="0"/>
              </a:spcAft>
            </a:pPr>
            <a:r>
              <a:rPr lang="en-US" sz="1800" dirty="0">
                <a:effectLst/>
                <a:latin typeface="Verdana" panose="020B0604030504040204" pitchFamily="34" charset="0"/>
                <a:ea typeface="Times New Roman" panose="02020603050405020304" pitchFamily="18" charset="0"/>
                <a:cs typeface="Segoe UI" panose="020B0502040204020203" pitchFamily="34" charset="0"/>
              </a:rPr>
              <a:t>Pirtobrutinib is a highly selective, noncovalent or reversible BTK inhibitor. It's highly selective for BTK. The plasma exposures of pirtobrutinib have exceeded the IC</a:t>
            </a:r>
            <a:r>
              <a:rPr lang="en-US" sz="1800" baseline="-25000" dirty="0">
                <a:effectLst/>
                <a:latin typeface="Verdana" panose="020B0604030504040204" pitchFamily="34" charset="0"/>
                <a:ea typeface="Times New Roman" panose="02020603050405020304" pitchFamily="18" charset="0"/>
                <a:cs typeface="Segoe UI" panose="020B0502040204020203" pitchFamily="34" charset="0"/>
              </a:rPr>
              <a:t>90</a:t>
            </a:r>
            <a:r>
              <a:rPr lang="en-US" sz="1800" dirty="0">
                <a:effectLst/>
                <a:latin typeface="Verdana" panose="020B0604030504040204" pitchFamily="34" charset="0"/>
                <a:ea typeface="Times New Roman" panose="02020603050405020304" pitchFamily="18" charset="0"/>
                <a:cs typeface="Segoe UI" panose="020B0502040204020203" pitchFamily="34" charset="0"/>
              </a:rPr>
              <a:t> for BTK inhibition throughout the dosing interval, and that's with daily dosing at 200 mg. Pirtobrutinib actually acts to stabilize or maintain BTK in a closed or inactive confirmation, allowing it to potentially overcome the C481 mutations. So, from a biochemical standpoint, pirtobrutinib can inhibit the wild-type and C481-mutant BTK at equal low nanomolar potency. The steady state plasma exposure corresponds to about 96% BTK target inhibition with a half-life of about 20 hours. </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fld id="{F07158A0-596E-4D70-BD10-4C2CCBFED0A0}" type="slidenum">
              <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Tahoma"/>
                <a:cs typeface="Tahoma" panose="020B0604030504040204" pitchFamily="34" charset="0"/>
                <a:sym typeface="Arial" panose="020B0604020202020204" pitchFamily="34" charset="0"/>
              </a:rPr>
              <a:pPr marL="0" marR="0" lvl="0" indent="0" algn="l" defTabSz="457200" rtl="0" eaLnBrk="0" fontAlgn="base" latinLnBrk="0" hangingPunct="0">
                <a:lnSpc>
                  <a:spcPct val="100000"/>
                </a:lnSpc>
                <a:spcBef>
                  <a:spcPct val="0"/>
                </a:spcBef>
                <a:spcAft>
                  <a:spcPct val="0"/>
                </a:spcAft>
                <a:buClrTx/>
                <a:buSzTx/>
                <a:buFontTx/>
                <a:buNone/>
                <a:tabLst/>
                <a:defRPr/>
              </a:pPr>
              <a:t>13</a:t>
            </a:fld>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Tahoma"/>
              <a:cs typeface="Tahoma" panose="020B0604030504040204" pitchFamily="34" charset="0"/>
              <a:sym typeface="Arial" panose="020B0604020202020204" pitchFamily="34" charset="0"/>
            </a:endParaRPr>
          </a:p>
        </p:txBody>
      </p:sp>
    </p:spTree>
    <p:extLst>
      <p:ext uri="{BB962C8B-B14F-4D97-AF65-F5344CB8AC3E}">
        <p14:creationId xmlns:p14="http://schemas.microsoft.com/office/powerpoint/2010/main" val="1553722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1"/>
                </a:solidFill>
                <a:latin typeface="+mn-lt"/>
              </a:rPr>
              <a:t>1. </a:t>
            </a:r>
            <a:r>
              <a:rPr lang="en-US" b="0" i="0" dirty="0">
                <a:solidFill>
                  <a:srgbClr val="212121"/>
                </a:solidFill>
                <a:effectLst/>
                <a:latin typeface="+mn-lt"/>
              </a:rPr>
              <a:t>Wang E, Mi X, Thompson MC, et al. Mechanisms of resistance to noncovalent Bruton's tyrosine kinase inhibitors. </a:t>
            </a:r>
            <a:r>
              <a:rPr lang="en-US" b="0" i="1" dirty="0">
                <a:solidFill>
                  <a:srgbClr val="212121"/>
                </a:solidFill>
                <a:effectLst/>
                <a:latin typeface="+mn-lt"/>
              </a:rPr>
              <a:t>N Engl J Med</a:t>
            </a:r>
            <a:r>
              <a:rPr lang="en-US" b="0" i="0" dirty="0">
                <a:solidFill>
                  <a:srgbClr val="212121"/>
                </a:solidFill>
                <a:effectLst/>
                <a:latin typeface="+mn-lt"/>
              </a:rPr>
              <a:t>. 2022;386(8):735-743.</a:t>
            </a:r>
            <a:endParaRPr lang="en-US" sz="1200" dirty="0">
              <a:solidFill>
                <a:schemeClr val="tx1"/>
              </a:solidFill>
              <a:latin typeface="+mn-lt"/>
            </a:endParaRPr>
          </a:p>
          <a:p>
            <a:r>
              <a:rPr lang="en-US" sz="1200" dirty="0">
                <a:solidFill>
                  <a:schemeClr val="tx1"/>
                </a:solidFill>
                <a:latin typeface="+mn-lt"/>
              </a:rPr>
              <a:t>2. </a:t>
            </a:r>
            <a:r>
              <a:rPr lang="en-US" b="0" i="0" dirty="0">
                <a:solidFill>
                  <a:srgbClr val="212121"/>
                </a:solidFill>
                <a:effectLst/>
                <a:latin typeface="+mn-lt"/>
              </a:rPr>
              <a:t>Aslan B, Kismali G, Iles LR, et al. Pirtobrutinib inhibits wild-type and mutant Bruton's tyrosine kinase-mediated signaling in chronic lymphocytic leukemia. </a:t>
            </a:r>
            <a:r>
              <a:rPr lang="en-US" b="0" i="1" dirty="0">
                <a:solidFill>
                  <a:srgbClr val="212121"/>
                </a:solidFill>
                <a:effectLst/>
                <a:latin typeface="+mn-lt"/>
              </a:rPr>
              <a:t>Blood Cancer J</a:t>
            </a:r>
            <a:r>
              <a:rPr lang="en-US" b="0" i="0" dirty="0">
                <a:solidFill>
                  <a:srgbClr val="212121"/>
                </a:solidFill>
                <a:effectLst/>
                <a:latin typeface="+mn-lt"/>
              </a:rPr>
              <a:t>. 2022;12(5):80.</a:t>
            </a:r>
          </a:p>
          <a:p>
            <a:endParaRPr lang="en-US" b="0" i="0" dirty="0">
              <a:solidFill>
                <a:srgbClr val="212121"/>
              </a:solidFill>
              <a:effectLst/>
              <a:latin typeface="+mn-lt"/>
            </a:endParaRPr>
          </a:p>
          <a:p>
            <a:r>
              <a:rPr lang="en-US" sz="1800" dirty="0">
                <a:effectLst/>
                <a:latin typeface="Verdana" panose="020B0604030504040204" pitchFamily="34" charset="0"/>
                <a:ea typeface="Verdana" panose="020B0604030504040204" pitchFamily="34" charset="0"/>
                <a:cs typeface="Segoe UI" panose="020B0502040204020203" pitchFamily="34" charset="0"/>
              </a:rPr>
              <a:t>These are some of the unique features of pirtobrutinib, which allow it to be active even in the presence of resistance mutations to covalent inhibitors. Ibrutinib requires the C481 to covalently bind to BTK. Pirtobrutinib can inhibit BTK regardless of what's there at C481, it does not require this domain binding in order to inhibit the enzyme. </a:t>
            </a:r>
            <a:endParaRPr lang="en-US" dirty="0">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20EC01F-C707-4841-AFA5-45F6E1F3C29B}" type="slidenum">
              <a:rPr kumimoji="0" lang="en-US" sz="1200" b="0" i="0" u="none" strike="noStrike" kern="0" cap="none" spc="0" normalizeH="0" baseline="0" noProof="0" smtClean="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lang="en-US" sz="12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7549208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n-lt"/>
              </a:rPr>
              <a:t>IMBRUVICA® (ibrutinib). Prescribing information. Janssen Biotech; 2022.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n-lt"/>
              </a:rPr>
              <a:t>CALQUENCE® (acalabrutinib). Prescribing information. AstraZeneca Pharmaceuticals; 2022.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n-lt"/>
              </a:rPr>
              <a:t>BRUKINSA® (zanubrutinib). Prescribing information. BeiGene USA; 2023.</a:t>
            </a:r>
            <a:endParaRPr lang="en-US" dirty="0">
              <a:latin typeface="+mn-lt"/>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n-lt"/>
              </a:rPr>
              <a:t>JAYPIRCA (pirtobrutinib). Prescribing information. </a:t>
            </a:r>
            <a:r>
              <a:rPr lang="en-US" b="0" i="0" dirty="0">
                <a:solidFill>
                  <a:srgbClr val="000000"/>
                </a:solidFill>
                <a:effectLst/>
                <a:latin typeface="+mn-lt"/>
              </a:rPr>
              <a:t>Eli Lilly; 2023.</a:t>
            </a:r>
            <a:endParaRPr lang="en-US" dirty="0">
              <a:latin typeface="+mn-lt"/>
            </a:endParaRPr>
          </a:p>
          <a:p>
            <a:r>
              <a:rPr lang="en-US" dirty="0">
                <a:latin typeface="+mn-lt"/>
              </a:rPr>
              <a:t>Montoya S, Thompson MC. Non-covalent Bruton’s tyrosine kinase inhibitors in the treatment of chronic lymphocytic leukemia. </a:t>
            </a:r>
            <a:r>
              <a:rPr lang="en-US" i="1" dirty="0">
                <a:latin typeface="+mn-lt"/>
              </a:rPr>
              <a:t>Cancers (Basel). </a:t>
            </a:r>
            <a:r>
              <a:rPr lang="en-US" dirty="0">
                <a:latin typeface="+mn-lt"/>
              </a:rPr>
              <a:t>2023;15(14):3648.</a:t>
            </a:r>
          </a:p>
          <a:p>
            <a:r>
              <a:rPr lang="en-US" dirty="0">
                <a:latin typeface="+mn-lt"/>
              </a:rPr>
              <a:t>FDA.gov. FDA grants accelerated approval to pirtobrutinib for chronic lymphocytic leukemia and small lymphocytic lymphoma. December 7, 2023. https://www.fda.gov/drugs/resources-information-approved-drugs/fda-grants-accelerated-approval-pirtobrutinib-chronic-lymphocytic-leukemia-and-small-lymphocytic</a:t>
            </a:r>
          </a:p>
          <a:p>
            <a:endParaRPr lang="en-US" dirty="0">
              <a:latin typeface="+mn-lt"/>
            </a:endParaRPr>
          </a:p>
          <a:p>
            <a:r>
              <a:rPr lang="en-US" sz="1800" dirty="0">
                <a:effectLst/>
                <a:latin typeface="Verdana" panose="020B0604030504040204" pitchFamily="34" charset="0"/>
                <a:ea typeface="Verdana" panose="020B0604030504040204" pitchFamily="34" charset="0"/>
                <a:cs typeface="Segoe UI" panose="020B0502040204020203" pitchFamily="34" charset="0"/>
              </a:rPr>
              <a:t>Here's an overview of all five of the BTK inhibitors we've been discussing. So, the three covalent inhibitors, and then the two noncovalent inhibitors. They've been roughly, kind of, termed in terms of first generation with ibrutinib, second generation with acalabrutinib and zanubrutinib, and now third generation with pirtobrutinib and nemtabrutinib. The approvals of these drugs across different indications with ibrutinib going back all the way to 2014 with the initial indications in CLL/SLL, Waldenström’s, and eventually, chronic graft versus host disease. Acalabrutinib, with indications in CLL and mantle cell lymphoma. And zanubrutinib, the most recent of the covalent inhibitors, with indications in CLL/SLL, mantle cell, Waldenström’s, and relapsed/refractory marginal cell lymphoma. With pirtobrutinib the indications are much more recent. So, 2023 is the most recent, of these BTK inhibitors. An initial approval in relapsed/refractory mantle cell, and more recently, in terms of relapsed/refractory CLL. Nemtabrutinib is not yet approved but is currently in clinical trials. The dosing dose differ between these different drugs, and, in general, these drugs are given either once daily or twice daily, depending on their pharmacokinetic profiles. </a:t>
            </a:r>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346C45EA-94B1-CB43-BD15-6A8600409710}" type="slidenum">
              <a:rPr lang="en-US" smtClean="0"/>
              <a:t>15</a:t>
            </a:fld>
            <a:endParaRPr lang="en-US" dirty="0"/>
          </a:p>
        </p:txBody>
      </p:sp>
    </p:spTree>
    <p:extLst>
      <p:ext uri="{BB962C8B-B14F-4D97-AF65-F5344CB8AC3E}">
        <p14:creationId xmlns:p14="http://schemas.microsoft.com/office/powerpoint/2010/main" val="33281241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Verdana" panose="020B0604030504040204" pitchFamily="34" charset="0"/>
                <a:ea typeface="Verdana" panose="020B0604030504040204" pitchFamily="34" charset="0"/>
                <a:cs typeface="Segoe UI" panose="020B0502040204020203" pitchFamily="34" charset="0"/>
              </a:rPr>
              <a:t>Let's dive a little bit more deeply now into the clinical efficacy and safety profiles of BTK inhibitors. </a:t>
            </a:r>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t>16</a:t>
            </a:fld>
            <a:endParaRPr lang="en-US" dirty="0"/>
          </a:p>
        </p:txBody>
      </p:sp>
    </p:spTree>
    <p:extLst>
      <p:ext uri="{BB962C8B-B14F-4D97-AF65-F5344CB8AC3E}">
        <p14:creationId xmlns:p14="http://schemas.microsoft.com/office/powerpoint/2010/main" val="3967691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1. </a:t>
            </a:r>
            <a:r>
              <a:rPr lang="en-US" b="0" i="0" dirty="0">
                <a:solidFill>
                  <a:srgbClr val="212121"/>
                </a:solidFill>
                <a:effectLst/>
                <a:latin typeface="+mn-lt"/>
              </a:rPr>
              <a:t>Woyach JA, Ruppert AS, Guinn D, et al. BTK</a:t>
            </a:r>
            <a:r>
              <a:rPr lang="en-US" b="0" i="0" baseline="30000" dirty="0">
                <a:solidFill>
                  <a:srgbClr val="212121"/>
                </a:solidFill>
                <a:effectLst/>
                <a:latin typeface="+mn-lt"/>
              </a:rPr>
              <a:t>C481S</a:t>
            </a:r>
            <a:r>
              <a:rPr lang="en-US" b="0" i="0" dirty="0">
                <a:solidFill>
                  <a:srgbClr val="212121"/>
                </a:solidFill>
                <a:effectLst/>
                <a:latin typeface="+mn-lt"/>
              </a:rPr>
              <a:t>-mediated resistance to ibrutinib in chronic lymphocytic leukemia. </a:t>
            </a:r>
            <a:r>
              <a:rPr lang="en-US" b="0" i="1" dirty="0">
                <a:solidFill>
                  <a:srgbClr val="212121"/>
                </a:solidFill>
                <a:effectLst/>
                <a:latin typeface="+mn-lt"/>
              </a:rPr>
              <a:t>J Clin Oncol</a:t>
            </a:r>
            <a:r>
              <a:rPr lang="en-US" b="0" i="0" dirty="0">
                <a:solidFill>
                  <a:srgbClr val="212121"/>
                </a:solidFill>
                <a:effectLst/>
                <a:latin typeface="+mn-lt"/>
              </a:rPr>
              <a:t>. 2017;35(13):1437-1443. </a:t>
            </a: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2. </a:t>
            </a:r>
            <a:r>
              <a:rPr lang="en-US" b="0" i="0" dirty="0">
                <a:solidFill>
                  <a:srgbClr val="212121"/>
                </a:solidFill>
                <a:effectLst/>
                <a:latin typeface="+mn-lt"/>
              </a:rPr>
              <a:t>Lampson BL, Brown JR. Are BTK and PLCG2 mutations necessary and sufficient for ibrutinib resistance in chronic lymphocytic leukemia? </a:t>
            </a:r>
            <a:r>
              <a:rPr lang="en-US" b="0" i="1" dirty="0">
                <a:solidFill>
                  <a:srgbClr val="212121"/>
                </a:solidFill>
                <a:effectLst/>
                <a:latin typeface="+mn-lt"/>
              </a:rPr>
              <a:t>Expert Rev Hematol</a:t>
            </a:r>
            <a:r>
              <a:rPr lang="en-US" b="0" i="0" dirty="0">
                <a:solidFill>
                  <a:srgbClr val="212121"/>
                </a:solidFill>
                <a:effectLst/>
                <a:latin typeface="+mn-lt"/>
              </a:rPr>
              <a:t>. 2018;11(3):185-194. </a:t>
            </a:r>
            <a:br>
              <a:rPr lang="en-US" b="0" i="0" dirty="0">
                <a:solidFill>
                  <a:srgbClr val="212121"/>
                </a:solidFill>
                <a:effectLst/>
                <a:latin typeface="+mn-lt"/>
              </a:rPr>
            </a:br>
            <a:r>
              <a:rPr lang="en-US" sz="1200" dirty="0">
                <a:latin typeface="+mn-lt"/>
              </a:rPr>
              <a:t>3. </a:t>
            </a:r>
            <a:r>
              <a:rPr lang="en-US" b="0" i="0" dirty="0">
                <a:solidFill>
                  <a:srgbClr val="212121"/>
                </a:solidFill>
                <a:effectLst/>
                <a:latin typeface="+mn-lt"/>
              </a:rPr>
              <a:t>Woyach JA, Furman RR, Liu TM, et al. Resistance mechanisms for the Bruton's tyrosine kinase inhibitor ibrutinib. </a:t>
            </a:r>
            <a:r>
              <a:rPr lang="en-US" b="0" i="1" dirty="0">
                <a:solidFill>
                  <a:srgbClr val="212121"/>
                </a:solidFill>
                <a:effectLst/>
                <a:latin typeface="+mn-lt"/>
              </a:rPr>
              <a:t>N Engl J Med</a:t>
            </a:r>
            <a:r>
              <a:rPr lang="en-US" b="0" i="0" dirty="0">
                <a:solidFill>
                  <a:srgbClr val="212121"/>
                </a:solidFill>
                <a:effectLst/>
                <a:latin typeface="+mn-lt"/>
              </a:rPr>
              <a:t>. 2014;370(24):2286-2294. </a:t>
            </a:r>
            <a:br>
              <a:rPr lang="en-US" b="0" i="0" dirty="0">
                <a:solidFill>
                  <a:srgbClr val="212121"/>
                </a:solidFill>
                <a:effectLst/>
                <a:latin typeface="+mn-lt"/>
              </a:rPr>
            </a:br>
            <a:r>
              <a:rPr lang="en-US" sz="1200" dirty="0">
                <a:latin typeface="+mn-lt"/>
              </a:rPr>
              <a:t>4. </a:t>
            </a:r>
            <a:r>
              <a:rPr lang="en-US" b="0" i="0" dirty="0">
                <a:solidFill>
                  <a:srgbClr val="212121"/>
                </a:solidFill>
                <a:effectLst/>
                <a:latin typeface="+mn-lt"/>
              </a:rPr>
              <a:t>Byrd JC, Harrington B, O'Brien S, et al. Acalabrutinib (ACP-196) in relapsed chronic lymphocytic leukemia. </a:t>
            </a:r>
            <a:r>
              <a:rPr lang="en-US" b="0" i="1" dirty="0">
                <a:solidFill>
                  <a:srgbClr val="212121"/>
                </a:solidFill>
                <a:effectLst/>
                <a:latin typeface="+mn-lt"/>
              </a:rPr>
              <a:t>N Engl J Med</a:t>
            </a:r>
            <a:r>
              <a:rPr lang="en-US" b="0" i="0" dirty="0">
                <a:solidFill>
                  <a:srgbClr val="212121"/>
                </a:solidFill>
                <a:effectLst/>
                <a:latin typeface="+mn-lt"/>
              </a:rPr>
              <a:t>. 2016;374(4):323-332.</a:t>
            </a:r>
            <a:br>
              <a:rPr lang="en-US" b="0" i="0" dirty="0">
                <a:solidFill>
                  <a:srgbClr val="212121"/>
                </a:solidFill>
                <a:effectLst/>
                <a:latin typeface="+mn-lt"/>
              </a:rPr>
            </a:br>
            <a:r>
              <a:rPr lang="en-US" sz="1200" dirty="0">
                <a:latin typeface="+mn-lt"/>
              </a:rPr>
              <a:t>5. </a:t>
            </a:r>
            <a:r>
              <a:rPr lang="en-US" b="0" i="0" dirty="0">
                <a:solidFill>
                  <a:srgbClr val="212121"/>
                </a:solidFill>
                <a:effectLst/>
                <a:latin typeface="+mn-lt"/>
              </a:rPr>
              <a:t>Xu L, Tsakmaklis N, Yang G, et al. Acquired mutations associated with ibrutinib resistance in Waldenström macroglobulinemia. </a:t>
            </a:r>
            <a:r>
              <a:rPr lang="en-US" b="0" i="1" dirty="0">
                <a:solidFill>
                  <a:srgbClr val="212121"/>
                </a:solidFill>
                <a:effectLst/>
                <a:latin typeface="+mn-lt"/>
              </a:rPr>
              <a:t>Blood</a:t>
            </a:r>
            <a:r>
              <a:rPr lang="en-US" b="0" i="0" dirty="0">
                <a:solidFill>
                  <a:srgbClr val="212121"/>
                </a:solidFill>
                <a:effectLst/>
                <a:latin typeface="+mn-lt"/>
              </a:rPr>
              <a:t>. 2017;129(18):2519-2525. </a:t>
            </a:r>
            <a:br>
              <a:rPr lang="en-US" b="0" i="0" dirty="0">
                <a:solidFill>
                  <a:srgbClr val="212121"/>
                </a:solidFill>
                <a:effectLst/>
                <a:latin typeface="+mn-lt"/>
              </a:rPr>
            </a:br>
            <a:r>
              <a:rPr lang="en-US" sz="1200" dirty="0">
                <a:latin typeface="+mn-lt"/>
              </a:rPr>
              <a:t>6. </a:t>
            </a:r>
            <a:r>
              <a:rPr lang="en-US" b="0" i="0" dirty="0">
                <a:solidFill>
                  <a:srgbClr val="212121"/>
                </a:solidFill>
                <a:effectLst/>
                <a:latin typeface="+mn-lt"/>
              </a:rPr>
              <a:t>Hershkovitz-Rokah O, Pulver D, Lenz G, Shpilberg O. Ibrutinib resistance in mantle cell lymphoma: clinical, molecular and treatment aspects. </a:t>
            </a:r>
            <a:r>
              <a:rPr lang="en-US" b="0" i="1" dirty="0">
                <a:solidFill>
                  <a:srgbClr val="212121"/>
                </a:solidFill>
                <a:effectLst/>
                <a:latin typeface="+mn-lt"/>
              </a:rPr>
              <a:t>Br J Haematol</a:t>
            </a:r>
            <a:r>
              <a:rPr lang="en-US" b="0" i="0" dirty="0">
                <a:solidFill>
                  <a:srgbClr val="212121"/>
                </a:solidFill>
                <a:effectLst/>
                <a:latin typeface="+mn-lt"/>
              </a:rPr>
              <a:t>. 2018;181(3):306-319. </a:t>
            </a:r>
            <a:br>
              <a:rPr lang="en-US" b="0" i="0" dirty="0">
                <a:solidFill>
                  <a:srgbClr val="212121"/>
                </a:solidFill>
                <a:effectLst/>
                <a:latin typeface="+mn-lt"/>
              </a:rPr>
            </a:br>
            <a:r>
              <a:rPr lang="en-US" sz="1200" dirty="0">
                <a:latin typeface="+mn-lt"/>
              </a:rPr>
              <a:t>7. </a:t>
            </a:r>
            <a:r>
              <a:rPr lang="en-US" b="0" i="0" dirty="0">
                <a:solidFill>
                  <a:srgbClr val="212121"/>
                </a:solidFill>
                <a:effectLst/>
                <a:latin typeface="+mn-lt"/>
              </a:rPr>
              <a:t>Burger JA, Barr PM, Robak T, et al. Long-term efficacy and safety of first-line ibrutinib treatment for patients with CLL/SLL: 5 years of follow-up from the phase 3 RESONATE-2 study. </a:t>
            </a:r>
            <a:r>
              <a:rPr lang="en-US" b="0" i="1" dirty="0">
                <a:solidFill>
                  <a:srgbClr val="212121"/>
                </a:solidFill>
                <a:effectLst/>
                <a:latin typeface="+mn-lt"/>
              </a:rPr>
              <a:t>Leukemia</a:t>
            </a:r>
            <a:r>
              <a:rPr lang="en-US" b="0" i="0" dirty="0">
                <a:solidFill>
                  <a:srgbClr val="212121"/>
                </a:solidFill>
                <a:effectLst/>
                <a:latin typeface="+mn-lt"/>
              </a:rPr>
              <a:t>. 2020;34(3):787-798. </a:t>
            </a:r>
            <a:br>
              <a:rPr lang="en-US" b="0" i="0" dirty="0">
                <a:solidFill>
                  <a:srgbClr val="212121"/>
                </a:solidFill>
                <a:effectLst/>
                <a:latin typeface="+mn-lt"/>
              </a:rPr>
            </a:br>
            <a:r>
              <a:rPr lang="en-US" sz="1200" dirty="0">
                <a:latin typeface="+mn-lt"/>
              </a:rPr>
              <a:t>8. </a:t>
            </a:r>
            <a:r>
              <a:rPr lang="en-US" b="0" i="0" dirty="0">
                <a:solidFill>
                  <a:srgbClr val="232323"/>
                </a:solidFill>
                <a:effectLst/>
                <a:latin typeface="+mn-lt"/>
              </a:rPr>
              <a:t>Woyach J, Huang Y, Rogers K, et al. Resistance to acalabrutinib in CLL is mediated primarily by </a:t>
            </a:r>
            <a:r>
              <a:rPr lang="en-US" b="0" i="1" dirty="0">
                <a:solidFill>
                  <a:srgbClr val="232323"/>
                </a:solidFill>
                <a:effectLst/>
                <a:latin typeface="+mn-lt"/>
              </a:rPr>
              <a:t>BTK</a:t>
            </a:r>
            <a:r>
              <a:rPr lang="en-US" b="0" i="0" dirty="0">
                <a:solidFill>
                  <a:srgbClr val="232323"/>
                </a:solidFill>
                <a:effectLst/>
                <a:latin typeface="+mn-lt"/>
              </a:rPr>
              <a:t> mutations. Abstract presented at: American Society of Hematology Annual Meeting; Orlando, Florida; December 7-10, 2019. Abstract 504.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232323"/>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Verdana" panose="020B0604030504040204" pitchFamily="34" charset="0"/>
                <a:ea typeface="Verdana" panose="020B0604030504040204" pitchFamily="34" charset="0"/>
                <a:cs typeface="Segoe UI" panose="020B0502040204020203" pitchFamily="34" charset="0"/>
              </a:rPr>
              <a:t>First, in the early studies of ibrutinib, the most common reasons for discontinuation initially were other events including infection and atrial fibrillation and other adverse events. But as patients stayed on ibrutinib for longer, we see that disease progression and Richter’s transformation can arise. And so, when we look in the frontline setting by 5 years, about 40% of patients will have discontinued ibrutinib. On the right, you can see the different acquired resistance mutations in patients progressing on ibrutinib, and the most common reason would be BTK mutations. But there's also mutations that can occur downstream of BTK in PLC gamma, which can provide further resistance to this therapy. In the relapsed/refractory setting, the discontinuation rates are even higher, closer to 54% of patients by 5 years. And again, the dominant reason for progression is the BTK C481 mutations. </a:t>
            </a:r>
            <a:endParaRPr lang="en-US" sz="1800" dirty="0">
              <a:effectLst/>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mn-lt"/>
            </a:endParaRPr>
          </a:p>
        </p:txBody>
      </p:sp>
      <p:sp>
        <p:nvSpPr>
          <p:cNvPr id="4" name="Slide Number Placeholder 3"/>
          <p:cNvSpPr>
            <a:spLocks noGrp="1"/>
          </p:cNvSpPr>
          <p:nvPr>
            <p:ph type="sldNum" sz="quarter" idx="5"/>
          </p:nvPr>
        </p:nvSpPr>
        <p:spPr/>
        <p:txBody>
          <a:bodyPr/>
          <a:lstStyle/>
          <a:p>
            <a:fld id="{346C45EA-94B1-CB43-BD15-6A8600409710}" type="slidenum">
              <a:rPr lang="en-US" smtClean="0"/>
              <a:t>17</a:t>
            </a:fld>
            <a:endParaRPr lang="en-US" dirty="0"/>
          </a:p>
        </p:txBody>
      </p:sp>
    </p:spTree>
    <p:extLst>
      <p:ext uri="{BB962C8B-B14F-4D97-AF65-F5344CB8AC3E}">
        <p14:creationId xmlns:p14="http://schemas.microsoft.com/office/powerpoint/2010/main" val="34172666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latin typeface="+mn-lt"/>
              </a:rPr>
              <a:t>1. </a:t>
            </a:r>
            <a:r>
              <a:rPr lang="en-US" b="0" i="0" dirty="0">
                <a:solidFill>
                  <a:srgbClr val="212121"/>
                </a:solidFill>
                <a:effectLst/>
                <a:latin typeface="+mn-lt"/>
              </a:rPr>
              <a:t>Woyach JA, Ruppert AS, Guinn D, et al. BTK</a:t>
            </a:r>
            <a:r>
              <a:rPr lang="en-US" b="0" i="0" baseline="30000" dirty="0">
                <a:solidFill>
                  <a:srgbClr val="212121"/>
                </a:solidFill>
                <a:effectLst/>
                <a:latin typeface="+mn-lt"/>
              </a:rPr>
              <a:t>C481S</a:t>
            </a:r>
            <a:r>
              <a:rPr lang="en-US" b="0" i="0" dirty="0">
                <a:solidFill>
                  <a:srgbClr val="212121"/>
                </a:solidFill>
                <a:effectLst/>
                <a:latin typeface="+mn-lt"/>
              </a:rPr>
              <a:t>-mediated resistance to ibrutinib in chronic lymphocytic leukemia. </a:t>
            </a:r>
            <a:r>
              <a:rPr lang="en-US" b="0" i="1" dirty="0">
                <a:solidFill>
                  <a:srgbClr val="212121"/>
                </a:solidFill>
                <a:effectLst/>
                <a:latin typeface="+mn-lt"/>
              </a:rPr>
              <a:t>J Clin Oncol</a:t>
            </a:r>
            <a:r>
              <a:rPr lang="en-US" b="0" i="0" dirty="0">
                <a:solidFill>
                  <a:srgbClr val="212121"/>
                </a:solidFill>
                <a:effectLst/>
                <a:latin typeface="+mn-lt"/>
              </a:rPr>
              <a:t>. 2017;35(13):1437-1443. </a:t>
            </a:r>
          </a:p>
          <a:p>
            <a:r>
              <a:rPr lang="en-IE" dirty="0">
                <a:latin typeface="+mn-lt"/>
              </a:rPr>
              <a:t>2. </a:t>
            </a:r>
            <a:r>
              <a:rPr lang="en-US" b="0" i="0" dirty="0">
                <a:solidFill>
                  <a:srgbClr val="212121"/>
                </a:solidFill>
                <a:effectLst/>
                <a:latin typeface="+mn-lt"/>
              </a:rPr>
              <a:t>Barr PM, Owen C, Robak T, et al. Up to 8-year follow-up from RESONATE-2: first-line ibrutinib treatment for patients with chronic lymphocytic leukemia. </a:t>
            </a:r>
            <a:r>
              <a:rPr lang="en-US" b="0" i="1" dirty="0">
                <a:solidFill>
                  <a:srgbClr val="212121"/>
                </a:solidFill>
                <a:effectLst/>
                <a:latin typeface="+mn-lt"/>
              </a:rPr>
              <a:t>Blood Adv</a:t>
            </a:r>
            <a:r>
              <a:rPr lang="en-US" b="0" i="0" dirty="0">
                <a:solidFill>
                  <a:srgbClr val="212121"/>
                </a:solidFill>
                <a:effectLst/>
                <a:latin typeface="+mn-lt"/>
              </a:rPr>
              <a:t>. 2022;6(11):3440-3450.</a:t>
            </a:r>
          </a:p>
          <a:p>
            <a:r>
              <a:rPr lang="en-US" b="0" i="0" dirty="0">
                <a:solidFill>
                  <a:srgbClr val="212121"/>
                </a:solidFill>
                <a:effectLst/>
                <a:latin typeface="+mn-lt"/>
              </a:rPr>
              <a:t>3.</a:t>
            </a:r>
            <a:r>
              <a:rPr lang="en-US" sz="1200" dirty="0">
                <a:solidFill>
                  <a:srgbClr val="000000"/>
                </a:solidFill>
                <a:latin typeface="+mn-lt"/>
                <a:cs typeface="Arial" panose="020B0604020202020204" pitchFamily="34" charset="0"/>
              </a:rPr>
              <a:t> Byrd JC, Woyach JA, Furman RR, et al. </a:t>
            </a:r>
            <a:r>
              <a:rPr lang="en-US" sz="1200" b="0" i="0" dirty="0">
                <a:solidFill>
                  <a:srgbClr val="3C4242"/>
                </a:solidFill>
                <a:effectLst/>
                <a:latin typeface="+mn-lt"/>
                <a:cs typeface="Arial" panose="020B0604020202020204" pitchFamily="34" charset="0"/>
              </a:rPr>
              <a:t>F</a:t>
            </a:r>
            <a:r>
              <a:rPr lang="en-US" b="0" i="0" dirty="0">
                <a:solidFill>
                  <a:srgbClr val="3C4242"/>
                </a:solidFill>
                <a:effectLst/>
                <a:latin typeface="+mn-lt"/>
              </a:rPr>
              <a:t>inal results of the phase 1/2 study of acalabrutinib monotherapy in treatment-naive chronic lymphocytic leukemia with &gt;6 years of follow-up. Abstract presented at: American Society of Hematology Annual Meeting; New Orleans, Louisiana; December 10-13, 2022.</a:t>
            </a:r>
            <a:r>
              <a:rPr lang="en-US" sz="1200" dirty="0">
                <a:solidFill>
                  <a:srgbClr val="000000"/>
                </a:solidFill>
                <a:latin typeface="+mn-lt"/>
                <a:cs typeface="Arial" panose="020B0604020202020204" pitchFamily="34" charset="0"/>
              </a:rPr>
              <a:t> Abstract 4431.</a:t>
            </a:r>
          </a:p>
          <a:p>
            <a:r>
              <a:rPr lang="en-US" sz="1200" dirty="0">
                <a:solidFill>
                  <a:srgbClr val="000000"/>
                </a:solidFill>
                <a:latin typeface="+mn-lt"/>
                <a:cs typeface="Arial" panose="020B0604020202020204" pitchFamily="34" charset="0"/>
              </a:rPr>
              <a:t>4. </a:t>
            </a:r>
            <a:r>
              <a:rPr lang="en-US" b="0" i="0" dirty="0">
                <a:solidFill>
                  <a:srgbClr val="212121"/>
                </a:solidFill>
                <a:effectLst/>
                <a:latin typeface="+mn-lt"/>
              </a:rPr>
              <a:t>Mato AR, Hess LM, Chen Y, et al. Outcomes for patients with chronic lymphocytic leukemia (CLL) previously treated with both a covalent BTK and BCL2 inhibitor in the United States: a real-world database study. </a:t>
            </a:r>
            <a:r>
              <a:rPr lang="en-US" b="0" i="1" dirty="0">
                <a:solidFill>
                  <a:srgbClr val="212121"/>
                </a:solidFill>
                <a:effectLst/>
                <a:latin typeface="+mn-lt"/>
              </a:rPr>
              <a:t>Clin Lymphoma Myeloma Leuk</a:t>
            </a:r>
            <a:r>
              <a:rPr lang="en-US" b="0" i="0" dirty="0">
                <a:solidFill>
                  <a:srgbClr val="212121"/>
                </a:solidFill>
                <a:effectLst/>
                <a:latin typeface="+mn-lt"/>
              </a:rPr>
              <a:t>. 2023;23(1):57-67.</a:t>
            </a:r>
          </a:p>
          <a:p>
            <a:endParaRPr lang="en-US" b="0" i="0" dirty="0">
              <a:solidFill>
                <a:srgbClr val="212121"/>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Verdana" panose="020B0604030504040204" pitchFamily="34" charset="0"/>
                <a:ea typeface="Verdana" panose="020B0604030504040204" pitchFamily="34" charset="0"/>
                <a:cs typeface="Segoe UI" panose="020B0502040204020203" pitchFamily="34" charset="0"/>
              </a:rPr>
              <a:t>So, from the real-world setting, there are also some data to help us understand the outcomes for patients who progress after covalent BTK inhibitors. This really has become a growing unmet need in CLL or SLL. And we see that patients, who discontinue often have, a short progression-free survival, regardless of line of therapy from which they progressed. So, we also have a growing number of patients who have discontinued after both the covalent BTK inhibitors and venetoclax. And the outcomes for those patients are particularly poor, so-called double-refractory patients. </a:t>
            </a:r>
            <a:endParaRPr lang="en-US" sz="1200" dirty="0">
              <a:effectLst/>
              <a:latin typeface="Verdana" panose="020B0604030504040204" pitchFamily="34" charset="0"/>
              <a:ea typeface="Verdana" panose="020B0604030504040204" pitchFamily="34" charset="0"/>
              <a:cs typeface="Verdana" panose="020B0604030504040204" pitchFamily="34" charset="0"/>
            </a:endParaRPr>
          </a:p>
          <a:p>
            <a:endParaRPr lang="en-IE" dirty="0">
              <a:latin typeface="+mn-lt"/>
            </a:endParaRPr>
          </a:p>
        </p:txBody>
      </p:sp>
    </p:spTree>
    <p:extLst>
      <p:ext uri="{BB962C8B-B14F-4D97-AF65-F5344CB8AC3E}">
        <p14:creationId xmlns:p14="http://schemas.microsoft.com/office/powerpoint/2010/main" val="40110215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dirty="0">
                <a:solidFill>
                  <a:srgbClr val="212121"/>
                </a:solidFill>
                <a:effectLst/>
                <a:latin typeface="+mn-lt"/>
              </a:rPr>
              <a:t>Lew TE, Lin VS, Cliff ER, et al. Outcomes of patients with CLL sequentially resistant to both BCL2 and BTK inhibition. </a:t>
            </a:r>
            <a:r>
              <a:rPr lang="en-US" b="0" i="1" dirty="0">
                <a:solidFill>
                  <a:srgbClr val="212121"/>
                </a:solidFill>
                <a:effectLst/>
                <a:latin typeface="+mn-lt"/>
              </a:rPr>
              <a:t>Blood Adv</a:t>
            </a:r>
            <a:r>
              <a:rPr lang="en-US" b="0" i="0" dirty="0">
                <a:solidFill>
                  <a:srgbClr val="212121"/>
                </a:solidFill>
                <a:effectLst/>
                <a:latin typeface="+mn-lt"/>
              </a:rPr>
              <a:t>. 2021;5(20):4054-4058.</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kern="1200" dirty="0">
              <a:solidFill>
                <a:srgbClr val="21212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kern="1200" dirty="0">
                <a:solidFill>
                  <a:schemeClr val="tx1"/>
                </a:solidFill>
                <a:effectLst/>
                <a:latin typeface="+mn-lt"/>
                <a:ea typeface="+mn-ea"/>
                <a:cs typeface="+mn-cs"/>
              </a:rPr>
              <a:t>An</a:t>
            </a:r>
            <a:r>
              <a:rPr lang="en-AU" sz="1200" kern="1200" baseline="0" dirty="0">
                <a:solidFill>
                  <a:schemeClr val="tx1"/>
                </a:solidFill>
                <a:effectLst/>
                <a:latin typeface="+mn-lt"/>
                <a:ea typeface="+mn-ea"/>
                <a:cs typeface="+mn-cs"/>
              </a:rPr>
              <a:t> important goal of therapy is the avoidance, or delay of development of “double class refractory” disease, which is associated with a dismal prognosis; median overall survival of just 5 months.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effectLst/>
                <a:latin typeface="Verdana" panose="020B0604030504040204" pitchFamily="34" charset="0"/>
                <a:ea typeface="Verdana" panose="020B0604030504040204" pitchFamily="34" charset="0"/>
                <a:cs typeface="Segoe UI" panose="020B0502040204020203" pitchFamily="34" charset="0"/>
              </a:rPr>
              <a:t>This is a study from the group in Australia looking over the past decade or so at their patients treated with venetoclax, or covalent BTK inhibitor. Forty-two of them were exposed to both drugs, and 18 patients were considered truly double-refractory to both mechanisms. So, for the whole cohort of these patients, the median overall survival was only just over 5 months and there was no difference between whether patients progressed with CLL or Richter’s transformation. It didn't matter whether patients had gone from a BTK inhibitor to venetoclax or vice versa. In both scenarios the survival subsequently was quite short. </a:t>
            </a:r>
            <a:endParaRPr lang="en-US" sz="1800" dirty="0">
              <a:effectLst/>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kern="1200" dirty="0">
              <a:solidFill>
                <a:srgbClr val="21212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8C516B-34CB-EB44-99EA-FE9286C1C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13968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dirty="0">
                <a:solidFill>
                  <a:srgbClr val="000000"/>
                </a:solidFill>
                <a:effectLst/>
                <a:latin typeface="Calibri" panose="020F0502020204030204" pitchFamily="34" charset="0"/>
                <a:ea typeface="MS Mincho" panose="02020609040205080304" pitchFamily="49" charset="-128"/>
              </a:rPr>
              <a:t>Woyach JA, Brown JR, Ghia P, et al. </a:t>
            </a:r>
            <a:r>
              <a:rPr lang="en-US" sz="1200" dirty="0">
                <a:solidFill>
                  <a:srgbClr val="000000"/>
                </a:solidFill>
                <a:effectLst/>
                <a:latin typeface="Calibri" panose="020F0502020204030204" pitchFamily="34" charset="0"/>
                <a:ea typeface="MS Mincho" panose="02020609040205080304" pitchFamily="49" charset="-128"/>
              </a:rPr>
              <a:t>Pirtobrutinib in post-cBTKi CLL/SLL: ~30 months follow-up and subgroup analysis with/without prior BCL2i from the phase 1/2 BRUIN study. Abstract presented at: American Society of Hematology Annual Meeting; San Diego, California; December 9-12, 2023. Abstract 325. </a:t>
            </a:r>
          </a:p>
          <a:p>
            <a:endParaRPr lang="en-US" sz="1200" dirty="0">
              <a:solidFill>
                <a:srgbClr val="000000"/>
              </a:solidFill>
              <a:effectLst/>
              <a:latin typeface="Calibri" panose="020F0502020204030204" pitchFamily="34" charset="0"/>
              <a:ea typeface="MS Mincho" panose="020206090402050803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Verdana" panose="020B0604030504040204" pitchFamily="34" charset="0"/>
                <a:ea typeface="Verdana" panose="020B0604030504040204" pitchFamily="34" charset="0"/>
                <a:cs typeface="Segoe UI" panose="020B0502040204020203" pitchFamily="34" charset="0"/>
              </a:rPr>
              <a:t>So, this is really where pirtobrutinib has made the biggest difference from the Phase 1/2 BRUIN study. We can see the 317 patients with CLL and SLL, and of those, about 282 had prior treatment with a covalent BTK inhibitor.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Verdana" panose="020B0604030504040204" pitchFamily="34" charset="0"/>
              <a:ea typeface="Verdana" panose="020B0604030504040204"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E" sz="1800" u="sng" dirty="0"/>
              <a:t>Additional Notes</a:t>
            </a:r>
            <a:endParaRPr lang="en-US" sz="1800" dirty="0">
              <a:effectLst/>
              <a:latin typeface="Verdana" panose="020B0604030504040204" pitchFamily="34" charset="0"/>
              <a:ea typeface="Verdana" panose="020B0604030504040204"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i="0" dirty="0">
                <a:solidFill>
                  <a:srgbClr val="1A1A1A"/>
                </a:solidFill>
                <a:effectLst/>
                <a:highlight>
                  <a:srgbClr val="FFFFFF"/>
                </a:highlight>
                <a:latin typeface="acumin-pro"/>
              </a:rPr>
              <a:t>The treatment of chronic lymphocytic leukemia/small lymphocytic lymphoma (CLL/SLL) has benefited from covalent (c) Bruton tyrosine kinase inhibitors (BTKi), However, therapy can fail due to progression or intolerance. Sequential treatment with B-cell lymphoma 2 protein inhibitor (BCL2i) venetoclax, either as monotherapy or combined with an anti-CD20 monoclonal antibody, has been the primary treatment option for CLL/SLL patients (pts) whose disease has progressed on cBTKi. Pirtobrutinib is a highly selective, non-covalent (reversible) BTKi that demonstrated promising efficacy in patients with relapsed or refractory CLL/SLL (Mato </a:t>
            </a:r>
            <a:r>
              <a:rPr lang="en-US" sz="2800" b="0" i="1" dirty="0">
                <a:solidFill>
                  <a:srgbClr val="1A1A1A"/>
                </a:solidFill>
                <a:effectLst/>
                <a:highlight>
                  <a:srgbClr val="FFFFFF"/>
                </a:highlight>
                <a:latin typeface="acumin-pro"/>
              </a:rPr>
              <a:t>et al</a:t>
            </a:r>
            <a:r>
              <a:rPr lang="en-US" sz="2800" b="0" i="0" dirty="0">
                <a:solidFill>
                  <a:srgbClr val="1A1A1A"/>
                </a:solidFill>
                <a:effectLst/>
                <a:highlight>
                  <a:srgbClr val="FFFFFF"/>
                </a:highlight>
                <a:latin typeface="acumin-pro"/>
              </a:rPr>
              <a:t>, NEJM, 2023). Here, we report on the efficacy of pirtobrutinib treatment in CLL/SLL in the post-cBTKi setting, including subgroups with or without prior BCL2i, using data from the BRUIN study (NCT03740529) with more than 2 years follow-up.</a:t>
            </a:r>
            <a:endParaRPr lang="en-US" sz="1800" b="0" i="0" dirty="0">
              <a:solidFill>
                <a:srgbClr val="1A1A1A"/>
              </a:solidFill>
              <a:effectLst/>
              <a:highlight>
                <a:srgbClr val="FFFFFF"/>
              </a:highlight>
              <a:latin typeface="Verdana" panose="020B0604030504040204" pitchFamily="34" charset="0"/>
              <a:ea typeface="Verdana" panose="020B0604030504040204"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dirty="0">
              <a:solidFill>
                <a:srgbClr val="1A1A1A"/>
              </a:solidFill>
              <a:effectLst/>
              <a:highlight>
                <a:srgbClr val="FFFFFF"/>
              </a:highlight>
              <a:latin typeface="Verdana" panose="020B0604030504040204" pitchFamily="34" charset="0"/>
              <a:ea typeface="Verdana" panose="020B0604030504040204"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i="0" dirty="0">
                <a:solidFill>
                  <a:srgbClr val="1A1A1A"/>
                </a:solidFill>
                <a:effectLst/>
                <a:highlight>
                  <a:srgbClr val="FFFFFF"/>
                </a:highlight>
                <a:latin typeface="acumin-pro"/>
              </a:rPr>
              <a:t>Pts with previously treated CLL/SLL were eligible for treatment with pirtobrutinib in the multicenter Phase 1/2 BRUIN study. Key endpoints included ORR (including partial response with lymphocytosis; PR-L) as assessed by an independent review committee per 2018 iwCLL response criteria, DoR, PFS, OS, and safety. A data cut of 05MAY2023 was utilized.</a:t>
            </a:r>
            <a:endParaRPr lang="en-US" sz="1800" dirty="0">
              <a:effectLst/>
              <a:latin typeface="Verdana" panose="020B0604030504040204" pitchFamily="34" charset="0"/>
              <a:ea typeface="Verdana" panose="020B0604030504040204" pitchFamily="34" charset="0"/>
              <a:cs typeface="Verdana" panose="020B0604030504040204" pitchFamily="34" charset="0"/>
            </a:endParaRPr>
          </a:p>
          <a:p>
            <a:endParaRPr lang="en-IE" sz="1200" dirty="0"/>
          </a:p>
        </p:txBody>
      </p:sp>
    </p:spTree>
    <p:extLst>
      <p:ext uri="{BB962C8B-B14F-4D97-AF65-F5344CB8AC3E}">
        <p14:creationId xmlns:p14="http://schemas.microsoft.com/office/powerpoint/2010/main" val="24130572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921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dirty="0">
              <a:latin typeface="Calibri" charset="0"/>
              <a:ea typeface="ＭＳ Ｐゴシック" charset="0"/>
              <a:cs typeface="ＭＳ Ｐゴシック" charset="0"/>
            </a:endParaRPr>
          </a:p>
        </p:txBody>
      </p:sp>
      <p:sp>
        <p:nvSpPr>
          <p:cNvPr id="921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15C3F54-763A-EE41-8132-99EF98686136}" type="slidenum">
              <a:rPr lang="en-US" sz="1200">
                <a:latin typeface="Calibri" charset="0"/>
              </a:rPr>
              <a:pPr eaLnBrk="1" hangingPunct="1"/>
              <a:t>2</a:t>
            </a:fld>
            <a:endParaRPr lang="en-US" sz="1200" dirty="0">
              <a:latin typeface="Calibri"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200" dirty="0">
                <a:solidFill>
                  <a:srgbClr val="000000"/>
                </a:solidFill>
                <a:effectLst/>
                <a:latin typeface="Calibri" panose="020F0502020204030204" pitchFamily="34" charset="0"/>
                <a:ea typeface="MS Mincho" panose="02020609040205080304" pitchFamily="49" charset="-128"/>
              </a:rPr>
              <a:t>Woyach JA, Brown JR, Ghia P, et al. </a:t>
            </a:r>
            <a:r>
              <a:rPr lang="en-US" sz="1200" dirty="0">
                <a:solidFill>
                  <a:srgbClr val="000000"/>
                </a:solidFill>
                <a:effectLst/>
                <a:latin typeface="Calibri" panose="020F0502020204030204" pitchFamily="34" charset="0"/>
                <a:ea typeface="MS Mincho" panose="02020609040205080304" pitchFamily="49" charset="-128"/>
              </a:rPr>
              <a:t>Pirtobrutinib in post-cBTKi CLL/SLL: ~30 months follow-up and subgroup analysis with/without prior BCL2i from the phase 1/2 BRUIN study. Abstract presented at: American Society of Hematology Annual Meeting; San Diego, California; December 9-12, 2023. Abstract 325.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ffectLst/>
              <a:latin typeface="Calibri" panose="020F0502020204030204" pitchFamily="34" charset="0"/>
              <a:ea typeface="MS Mincho" panose="020206090402050803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A1A1A"/>
                </a:solidFill>
                <a:effectLst/>
                <a:highlight>
                  <a:srgbClr val="FFFFFF"/>
                </a:highlight>
                <a:latin typeface="acumin-pro"/>
              </a:rPr>
              <a:t>In total, 282 pts with CLL/SLL who received prior cBTKi were included in this analysis. Median age was 69 years (range, 36-88), 68% were male, and median number of prior therapies was 4 (range, 1-11). Of 282 pts, 154 (55%) had not received prior-BCL2i therapy (Naïve; BCL2i-N) and 128 (45%) had (Exposed; BCL2i-E). BCL2i-N pts were exposed to fewer prior therapies than BCL2i-E pts (median prior therapies 3 and 5, respectively), including anti-CD20 antibody (83% and 97%), chemotherapy (74% and 89%), PI3K inhibitor (11% and 42%), CAR-T cell therapy (1% and 12%), and hematopoietic cell transplantation (1% and 6%). </a:t>
            </a:r>
            <a:endParaRPr lang="en-IE" sz="1200" dirty="0"/>
          </a:p>
        </p:txBody>
      </p:sp>
    </p:spTree>
    <p:extLst>
      <p:ext uri="{BB962C8B-B14F-4D97-AF65-F5344CB8AC3E}">
        <p14:creationId xmlns:p14="http://schemas.microsoft.com/office/powerpoint/2010/main" val="6029716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200" dirty="0">
                <a:solidFill>
                  <a:srgbClr val="000000"/>
                </a:solidFill>
                <a:effectLst/>
                <a:latin typeface="Calibri" panose="020F0502020204030204" pitchFamily="34" charset="0"/>
                <a:ea typeface="MS Mincho" panose="02020609040205080304" pitchFamily="49" charset="-128"/>
              </a:rPr>
              <a:t>Woyach JA, Brown JR, Ghia P, et al. </a:t>
            </a:r>
            <a:r>
              <a:rPr lang="en-US" sz="1200" dirty="0">
                <a:solidFill>
                  <a:srgbClr val="000000"/>
                </a:solidFill>
                <a:effectLst/>
                <a:latin typeface="Calibri" panose="020F0502020204030204" pitchFamily="34" charset="0"/>
                <a:ea typeface="MS Mincho" panose="02020609040205080304" pitchFamily="49" charset="-128"/>
              </a:rPr>
              <a:t>Pirtobrutinib in post-cBTKi CLL/SLL: ~30 months follow-up and subgroup analysis with/without prior BCL2i from the phase 1/2 BRUIN study. Abstract presented at: American Society of Hematology Annual Meeting; San Diego, California; December 9-12, 2023. Abstract 325.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ffectLst/>
              <a:latin typeface="Calibri" panose="020F0502020204030204" pitchFamily="34" charset="0"/>
              <a:ea typeface="MS Mincho" panose="020206090402050803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Verdana" panose="020B0604030504040204" pitchFamily="34" charset="0"/>
                <a:ea typeface="Verdana" panose="020B0604030504040204" pitchFamily="34" charset="0"/>
                <a:cs typeface="Segoe UI" panose="020B0502040204020203" pitchFamily="34" charset="0"/>
              </a:rPr>
              <a:t>In the updated data set that was presented at the ASH meeting in 2023, the waterfall plot for lymph node decrease was quite impressive. So, most patients had a significant reduction in their lymphadenopathy, and the overall response rate was 82% for single-agent pirtobrutinib in this relapsed setting. </a:t>
            </a:r>
            <a:endParaRPr lang="en-US" sz="1800" dirty="0">
              <a:effectLst/>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IE" sz="1200" u="sng" dirty="0"/>
              <a:t>Additional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A1A1A"/>
                </a:solidFill>
                <a:effectLst/>
                <a:highlight>
                  <a:srgbClr val="FFFFFF"/>
                </a:highlight>
                <a:latin typeface="acumin-pro"/>
              </a:rPr>
              <a:t>The ORR for all post-cBTKi pts was 72% (95% CI, 66.4-77.1), and ORR including PR-L was 82% (95% CI, 76.5-85.9). Post-cBTKi pts included a subgroup of 19 pts with one prior line of cBTKi-containing therapy and second line therapy of pirtobrutinib, who had ORR including PR-L of 89.5% (CI 95%, 66.9-98.7). The ORR including PR-L was 83.1% (95% CI, 76.2-88.7) for BCL2i-N pts, and 79.7% (95% CI, 71.7-86.3) for BCL2i-E pts. Median DoR was 18.4 months (95% CI, 15.3-20.4) for all cBTKi pre-treated pts, 24.9 months (95% CI, 18.4-32.0) for BCL2i-N, and 14.8 months (95% CI, 12.0-17.4) for BCL2i-E. With a median follow up of 27.5 months, the median PFS was 19.4 months (95% CI, 16.6-22.1) among all cBTKi pre-treated pts, 23.0 months (95% CI, 19.6-28.4) for BCL2i-N, and 15.9 months (95% CI, 13.6-17.5) for BCL2i-E (Figure). With a median follow up of 29.3 months, the median OS was not estimable for all cBTKi pre-treated pts, BCL2i-N, and BCL2i-E; the 24-month OS rates were 73.2% (95% CI, 67.4-78.2), 83.1% (95% CI,75.9-88.2), 60.6% (50.9-68.9), respectively.</a:t>
            </a:r>
          </a:p>
        </p:txBody>
      </p:sp>
    </p:spTree>
    <p:extLst>
      <p:ext uri="{BB962C8B-B14F-4D97-AF65-F5344CB8AC3E}">
        <p14:creationId xmlns:p14="http://schemas.microsoft.com/office/powerpoint/2010/main" val="3697669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200" dirty="0">
                <a:solidFill>
                  <a:srgbClr val="000000"/>
                </a:solidFill>
                <a:effectLst/>
                <a:latin typeface="Calibri" panose="020F0502020204030204" pitchFamily="34" charset="0"/>
                <a:ea typeface="MS Mincho" panose="02020609040205080304" pitchFamily="49" charset="-128"/>
              </a:rPr>
              <a:t>Woyach JA, Brown JR, Ghia P, et al. </a:t>
            </a:r>
            <a:r>
              <a:rPr lang="en-US" sz="1200" dirty="0">
                <a:solidFill>
                  <a:srgbClr val="000000"/>
                </a:solidFill>
                <a:effectLst/>
                <a:latin typeface="Calibri" panose="020F0502020204030204" pitchFamily="34" charset="0"/>
                <a:ea typeface="MS Mincho" panose="02020609040205080304" pitchFamily="49" charset="-128"/>
              </a:rPr>
              <a:t>Pirtobrutinib in post-cBTKi CLL/SLL: ~30 months follow-up and subgroup analysis with/without prior BCL2i from the phase 1/2 BRUIN study. Abstract presented at: American Society of Hematology Annual Meeting; San Diego, California; December 9-12, 2023. Abstract 325. </a:t>
            </a:r>
            <a:endParaRPr lang="en-IE" sz="1200"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Verdana" panose="020B0604030504040204" pitchFamily="34" charset="0"/>
                <a:ea typeface="Verdana" panose="020B0604030504040204" pitchFamily="34" charset="0"/>
                <a:cs typeface="Segoe UI" panose="020B0502040204020203" pitchFamily="34" charset="0"/>
              </a:rPr>
              <a:t>The durability was particularly good for patients who had not previously had a BCL2 inhibitor, so-called BCL2i-naïve, where the median PFS was just under 2 years. In BCL2i-experienced patients, it was a bit shorter of a PFS at about 16 months. And the median PFS for the entire study population was about 19 months.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Verdana" panose="020B0604030504040204" pitchFamily="34" charset="0"/>
              <a:ea typeface="Verdana" panose="020B0604030504040204"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i="0" dirty="0">
                <a:solidFill>
                  <a:srgbClr val="1A1A1A"/>
                </a:solidFill>
                <a:effectLst/>
                <a:highlight>
                  <a:srgbClr val="FFFFFF"/>
                </a:highlight>
                <a:latin typeface="acumin-pro"/>
              </a:rPr>
              <a:t>Pirtobrutinib continues to demonstrate promising and durable efficacy in pts with post-cBTKi heavily pretreated CLL/SLL. ORR was high regardless of prior BCL2i status. Longer PFS was observed in BCL2i-N pts than BCL2i-E pts, likely due to the more heavily pretreated status of the BCL2i-E population which can be associated with poorer prognosis. Pirtobrutinib was well-tolerated with low-rates of discontinuation due to drug-related toxicity among both BTKi-N and BTKi-E pts. These results suggest that continuation of BTK pathway inhibition following a cBTKi may be an important sequencing approach to consider in the treatment of CLL/SLL.</a:t>
            </a:r>
            <a:endParaRPr lang="en-US" sz="1800" dirty="0">
              <a:effectLst/>
              <a:latin typeface="Verdana" panose="020B0604030504040204" pitchFamily="34" charset="0"/>
              <a:ea typeface="Verdana" panose="020B0604030504040204" pitchFamily="34" charset="0"/>
              <a:cs typeface="Verdana" panose="020B0604030504040204" pitchFamily="34" charset="0"/>
            </a:endParaRPr>
          </a:p>
          <a:p>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t>23</a:t>
            </a:fld>
            <a:endParaRPr lang="en-US" dirty="0"/>
          </a:p>
        </p:txBody>
      </p:sp>
    </p:spTree>
    <p:extLst>
      <p:ext uri="{BB962C8B-B14F-4D97-AF65-F5344CB8AC3E}">
        <p14:creationId xmlns:p14="http://schemas.microsoft.com/office/powerpoint/2010/main" val="32867406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200" dirty="0">
                <a:solidFill>
                  <a:srgbClr val="000000"/>
                </a:solidFill>
                <a:effectLst/>
                <a:latin typeface="+mn-lt"/>
                <a:ea typeface="MS Mincho" panose="02020609040205080304" pitchFamily="49" charset="-128"/>
              </a:rPr>
              <a:t>Brown JR,</a:t>
            </a:r>
            <a:r>
              <a:rPr lang="es-ES" sz="1200" dirty="0">
                <a:solidFill>
                  <a:srgbClr val="000000"/>
                </a:solidFill>
                <a:effectLst/>
                <a:latin typeface="+mn-lt"/>
                <a:ea typeface="MS Mincho" panose="02020609040205080304" pitchFamily="49" charset="-128"/>
              </a:rPr>
              <a:t> Desikan SP, Nguyen B,</a:t>
            </a:r>
            <a:r>
              <a:rPr lang="en-IE" sz="1200" dirty="0">
                <a:solidFill>
                  <a:srgbClr val="000000"/>
                </a:solidFill>
                <a:effectLst/>
                <a:latin typeface="+mn-lt"/>
                <a:ea typeface="MS Mincho" panose="02020609040205080304" pitchFamily="49" charset="-128"/>
              </a:rPr>
              <a:t> et al. Genomic evolution and resistance during pirtobrutinib therapy in covalent BTK-inhibitor (cBTKi) pre-treated chronic lymphocytic leukemia patients: updated analysis from the BRUIN study. </a:t>
            </a:r>
            <a:r>
              <a:rPr lang="en-US" sz="1200" dirty="0">
                <a:solidFill>
                  <a:srgbClr val="000000"/>
                </a:solidFill>
                <a:effectLst/>
                <a:latin typeface="+mn-lt"/>
                <a:ea typeface="MS Mincho" panose="02020609040205080304" pitchFamily="49" charset="-128"/>
              </a:rPr>
              <a:t>Abstract presented at: American Society of Hematology Annual Meeting; San Diego, California; December 9-12, 2023. Abstract 326. </a:t>
            </a:r>
            <a:endParaRPr lang="en-IE" sz="1200" dirty="0">
              <a:latin typeface="+mn-lt"/>
            </a:endParaRPr>
          </a:p>
          <a:p>
            <a:endParaRPr lang="en-US" sz="1200" dirty="0">
              <a:latin typeface="+mn-lt"/>
            </a:endParaRPr>
          </a:p>
          <a:p>
            <a:r>
              <a:rPr lang="en-US" sz="1200" dirty="0">
                <a:solidFill>
                  <a:srgbClr val="000000"/>
                </a:solidFill>
                <a:latin typeface="+mn-lt"/>
                <a:ea typeface="Tahoma"/>
                <a:cs typeface="Arial" panose="020B0604020202020204" pitchFamily="34" charset="0"/>
                <a:sym typeface="Arial" panose="020B0604020202020204" pitchFamily="34" charset="0"/>
              </a:rPr>
              <a:t>1. </a:t>
            </a:r>
            <a:r>
              <a:rPr lang="en-US" sz="1200" dirty="0">
                <a:solidFill>
                  <a:srgbClr val="000000"/>
                </a:solidFill>
                <a:effectLst/>
                <a:latin typeface="+mn-lt"/>
                <a:ea typeface="MS Mincho" panose="02020609040205080304" pitchFamily="49" charset="-128"/>
              </a:rPr>
              <a:t>Woyach JA, Ruppert AS, Guinn D, et al. BTK</a:t>
            </a:r>
            <a:r>
              <a:rPr lang="en-US" sz="1200" baseline="30000" dirty="0">
                <a:solidFill>
                  <a:srgbClr val="000000"/>
                </a:solidFill>
                <a:effectLst/>
                <a:latin typeface="+mn-lt"/>
                <a:ea typeface="MS Mincho" panose="02020609040205080304" pitchFamily="49" charset="-128"/>
              </a:rPr>
              <a:t>C481S</a:t>
            </a:r>
            <a:r>
              <a:rPr lang="en-US" sz="1200" dirty="0">
                <a:solidFill>
                  <a:srgbClr val="000000"/>
                </a:solidFill>
                <a:effectLst/>
                <a:latin typeface="+mn-lt"/>
                <a:ea typeface="MS Mincho" panose="02020609040205080304" pitchFamily="49" charset="-128"/>
              </a:rPr>
              <a:t>-mediated resistance to ibrutinib in chronic lymphocytic leukemia. </a:t>
            </a:r>
            <a:r>
              <a:rPr lang="en-US" sz="1200" i="1" dirty="0">
                <a:solidFill>
                  <a:srgbClr val="000000"/>
                </a:solidFill>
                <a:effectLst/>
                <a:latin typeface="+mn-lt"/>
                <a:ea typeface="MS Mincho" panose="02020609040205080304" pitchFamily="49" charset="-128"/>
              </a:rPr>
              <a:t>J Clin Oncol</a:t>
            </a:r>
            <a:r>
              <a:rPr lang="en-US" sz="1200" dirty="0">
                <a:solidFill>
                  <a:srgbClr val="000000"/>
                </a:solidFill>
                <a:effectLst/>
                <a:latin typeface="+mn-lt"/>
                <a:ea typeface="MS Mincho" panose="02020609040205080304" pitchFamily="49" charset="-128"/>
              </a:rPr>
              <a:t>. 2017;35(13):1437-1443.</a:t>
            </a:r>
            <a:br>
              <a:rPr lang="en-US" sz="1200" dirty="0">
                <a:solidFill>
                  <a:srgbClr val="000000"/>
                </a:solidFill>
                <a:effectLst/>
                <a:latin typeface="+mn-lt"/>
                <a:ea typeface="MS Mincho" panose="02020609040205080304" pitchFamily="49" charset="-128"/>
              </a:rPr>
            </a:br>
            <a:r>
              <a:rPr lang="en-US" sz="1200" dirty="0">
                <a:solidFill>
                  <a:srgbClr val="000000"/>
                </a:solidFill>
                <a:latin typeface="+mn-lt"/>
                <a:ea typeface="Tahoma"/>
                <a:cs typeface="Arial" panose="020B0604020202020204" pitchFamily="34" charset="0"/>
                <a:sym typeface="Arial" panose="020B0604020202020204" pitchFamily="34" charset="0"/>
              </a:rPr>
              <a:t>2. </a:t>
            </a:r>
            <a:r>
              <a:rPr lang="en-US" sz="1200" dirty="0">
                <a:solidFill>
                  <a:srgbClr val="000000"/>
                </a:solidFill>
                <a:effectLst/>
                <a:latin typeface="+mn-lt"/>
                <a:ea typeface="MS Mincho" panose="02020609040205080304" pitchFamily="49" charset="-128"/>
              </a:rPr>
              <a:t>Barr PM, Owen C, Robak T, et al. Up to 8-year follow-up from RESONATE-2: first-line ibrutinib treatment for patients with chronic lymphocytic leukemia. </a:t>
            </a:r>
            <a:r>
              <a:rPr lang="en-US" sz="1200" i="1" dirty="0">
                <a:solidFill>
                  <a:srgbClr val="000000"/>
                </a:solidFill>
                <a:effectLst/>
                <a:latin typeface="+mn-lt"/>
                <a:ea typeface="MS Mincho" panose="02020609040205080304" pitchFamily="49" charset="-128"/>
              </a:rPr>
              <a:t>Blood Adv</a:t>
            </a:r>
            <a:r>
              <a:rPr lang="en-US" sz="1200" dirty="0">
                <a:solidFill>
                  <a:srgbClr val="000000"/>
                </a:solidFill>
                <a:effectLst/>
                <a:latin typeface="+mn-lt"/>
                <a:ea typeface="MS Mincho" panose="02020609040205080304" pitchFamily="49" charset="-128"/>
              </a:rPr>
              <a:t>. 2022;6(11):3440-3450. </a:t>
            </a:r>
            <a:br>
              <a:rPr lang="en-US" sz="1200" dirty="0">
                <a:solidFill>
                  <a:srgbClr val="000000"/>
                </a:solidFill>
                <a:effectLst/>
                <a:latin typeface="+mn-lt"/>
                <a:ea typeface="MS Mincho" panose="02020609040205080304" pitchFamily="49" charset="-128"/>
              </a:rPr>
            </a:br>
            <a:r>
              <a:rPr lang="en-US" sz="1200" dirty="0">
                <a:solidFill>
                  <a:srgbClr val="000000"/>
                </a:solidFill>
                <a:latin typeface="+mn-lt"/>
                <a:ea typeface="Tahoma"/>
                <a:cs typeface="Arial" panose="020B0604020202020204" pitchFamily="34" charset="0"/>
                <a:sym typeface="Arial" panose="020B0604020202020204" pitchFamily="34" charset="0"/>
              </a:rPr>
              <a:t>3. </a:t>
            </a:r>
            <a:r>
              <a:rPr lang="en-US" sz="1200" dirty="0">
                <a:solidFill>
                  <a:srgbClr val="000000"/>
                </a:solidFill>
                <a:latin typeface="+mn-lt"/>
                <a:cs typeface="Arial" panose="020B0604020202020204" pitchFamily="34" charset="0"/>
              </a:rPr>
              <a:t>Byrd JC, Woyach JA, Furman RR, et al. </a:t>
            </a:r>
            <a:r>
              <a:rPr lang="en-US" sz="1200" b="0" i="0" dirty="0">
                <a:solidFill>
                  <a:srgbClr val="3C4242"/>
                </a:solidFill>
                <a:effectLst/>
                <a:latin typeface="+mn-lt"/>
                <a:cs typeface="Arial" panose="020B0604020202020204" pitchFamily="34" charset="0"/>
              </a:rPr>
              <a:t>F</a:t>
            </a:r>
            <a:r>
              <a:rPr lang="en-US" sz="1200" b="0" i="0" dirty="0">
                <a:solidFill>
                  <a:srgbClr val="3C4242"/>
                </a:solidFill>
                <a:effectLst/>
                <a:latin typeface="+mn-lt"/>
              </a:rPr>
              <a:t>inal results of the phase 1/2 study of acalabrutinib monotherapy in treatment-naive chronic lymphocytic leukemia with &gt;6 years of follow-up. Abstract presented at: American Society of Hematology Annual Meeting;</a:t>
            </a:r>
            <a:r>
              <a:rPr lang="en-US" b="0" i="0" dirty="0">
                <a:solidFill>
                  <a:srgbClr val="3C4242"/>
                </a:solidFill>
                <a:effectLst/>
                <a:latin typeface="+mn-lt"/>
              </a:rPr>
              <a:t> New Orleans, Louisiana;</a:t>
            </a:r>
            <a:r>
              <a:rPr lang="en-US" sz="1200" b="0" i="0" dirty="0">
                <a:solidFill>
                  <a:srgbClr val="3C4242"/>
                </a:solidFill>
                <a:effectLst/>
                <a:latin typeface="+mn-lt"/>
              </a:rPr>
              <a:t> December 10-13, 2022.</a:t>
            </a:r>
            <a:r>
              <a:rPr lang="en-US" sz="1200" dirty="0">
                <a:solidFill>
                  <a:srgbClr val="000000"/>
                </a:solidFill>
                <a:latin typeface="+mn-lt"/>
                <a:cs typeface="Arial" panose="020B0604020202020204" pitchFamily="34" charset="0"/>
              </a:rPr>
              <a:t> Abstract 4431.</a:t>
            </a:r>
          </a:p>
          <a:p>
            <a:r>
              <a:rPr lang="en-US" sz="1200" dirty="0">
                <a:solidFill>
                  <a:srgbClr val="000000"/>
                </a:solidFill>
                <a:latin typeface="+mn-lt"/>
                <a:ea typeface="Tahoma"/>
                <a:cs typeface="Arial" panose="020B0604020202020204" pitchFamily="34" charset="0"/>
                <a:sym typeface="Arial" panose="020B0604020202020204" pitchFamily="34" charset="0"/>
              </a:rPr>
              <a:t>4. </a:t>
            </a:r>
            <a:r>
              <a:rPr lang="en-US" sz="1200" b="0" i="0" dirty="0">
                <a:solidFill>
                  <a:srgbClr val="212121"/>
                </a:solidFill>
                <a:effectLst/>
                <a:latin typeface="+mn-lt"/>
              </a:rPr>
              <a:t>Estupiñán HY, Wang Q, Berglöf A, et al. BTK gatekeeper residue variation combined with cysteine 481 substitution causes super-resistance to irreversible inhibitors acalabrutinib, ibrutinib and zanubrutinib. </a:t>
            </a:r>
            <a:r>
              <a:rPr lang="en-US" sz="1200" b="0" i="1" dirty="0">
                <a:solidFill>
                  <a:srgbClr val="212121"/>
                </a:solidFill>
                <a:effectLst/>
                <a:latin typeface="+mn-lt"/>
              </a:rPr>
              <a:t>Leukemia</a:t>
            </a:r>
            <a:r>
              <a:rPr lang="en-US" sz="1200" b="0" i="0" dirty="0">
                <a:solidFill>
                  <a:srgbClr val="212121"/>
                </a:solidFill>
                <a:effectLst/>
                <a:latin typeface="+mn-lt"/>
              </a:rPr>
              <a:t>. 2021;35(5):1317-1329.</a:t>
            </a:r>
            <a:br>
              <a:rPr lang="en-US" sz="1200" b="0" i="0" dirty="0">
                <a:solidFill>
                  <a:srgbClr val="212121"/>
                </a:solidFill>
                <a:effectLst/>
                <a:latin typeface="+mn-lt"/>
              </a:rPr>
            </a:br>
            <a:r>
              <a:rPr lang="en-US" sz="1200" dirty="0">
                <a:solidFill>
                  <a:srgbClr val="000000"/>
                </a:solidFill>
                <a:latin typeface="+mn-lt"/>
                <a:ea typeface="Tahoma"/>
                <a:cs typeface="Arial" panose="020B0604020202020204" pitchFamily="34" charset="0"/>
                <a:sym typeface="Arial" panose="020B0604020202020204" pitchFamily="34" charset="0"/>
              </a:rPr>
              <a:t>5. Handunnetti SM, Anderson MA, Burbury K, et al. Three year update of the phase II ABT-199 (Venetoclax) and ibrutinib in mantle cell lymphoma (AIM) study. </a:t>
            </a:r>
            <a:r>
              <a:rPr lang="en-US" sz="1200" b="0" i="0" dirty="0">
                <a:solidFill>
                  <a:srgbClr val="232323"/>
                </a:solidFill>
                <a:effectLst/>
                <a:latin typeface="+mn-lt"/>
              </a:rPr>
              <a:t>Abstract presented at: American Society of Hematology Annual Meeting; Orlando, Florida; December 7-10, 2019. Abstract 756.</a:t>
            </a:r>
            <a:br>
              <a:rPr lang="en-US" sz="1200" b="0" i="0" dirty="0">
                <a:solidFill>
                  <a:srgbClr val="232323"/>
                </a:solidFill>
                <a:effectLst/>
                <a:latin typeface="+mn-lt"/>
              </a:rPr>
            </a:br>
            <a:r>
              <a:rPr lang="en-US" sz="1200" dirty="0">
                <a:solidFill>
                  <a:srgbClr val="000000"/>
                </a:solidFill>
                <a:latin typeface="+mn-lt"/>
                <a:ea typeface="Tahoma"/>
                <a:cs typeface="Arial" panose="020B0604020202020204" pitchFamily="34" charset="0"/>
                <a:sym typeface="Arial" panose="020B0604020202020204" pitchFamily="34" charset="0"/>
              </a:rPr>
              <a:t>6. </a:t>
            </a:r>
            <a:r>
              <a:rPr lang="en-US" sz="1200" b="0" i="0" dirty="0">
                <a:solidFill>
                  <a:srgbClr val="212121"/>
                </a:solidFill>
                <a:effectLst/>
                <a:latin typeface="+mn-lt"/>
              </a:rPr>
              <a:t>Blombery P, Thompson ER, Lew TE, et al. Enrichment of BTK Leu528Trp mutations in patients with CLL on zanubrutinib: potential for pirtobrutinib cross-resistance. </a:t>
            </a:r>
            <a:r>
              <a:rPr lang="en-US" sz="1200" b="0" i="1" dirty="0">
                <a:solidFill>
                  <a:srgbClr val="212121"/>
                </a:solidFill>
                <a:effectLst/>
                <a:latin typeface="+mn-lt"/>
              </a:rPr>
              <a:t>Blood Adv</a:t>
            </a:r>
            <a:r>
              <a:rPr lang="en-US" sz="1200" b="0" i="0" dirty="0">
                <a:solidFill>
                  <a:srgbClr val="212121"/>
                </a:solidFill>
                <a:effectLst/>
                <a:latin typeface="+mn-lt"/>
              </a:rPr>
              <a:t>. 2022;6(20):5589-5592.</a:t>
            </a:r>
            <a:br>
              <a:rPr lang="en-US" sz="1200" b="0" i="0" dirty="0">
                <a:solidFill>
                  <a:srgbClr val="212121"/>
                </a:solidFill>
                <a:effectLst/>
                <a:latin typeface="+mn-lt"/>
              </a:rPr>
            </a:br>
            <a:r>
              <a:rPr lang="en-US" sz="1200" dirty="0">
                <a:solidFill>
                  <a:srgbClr val="000000"/>
                </a:solidFill>
                <a:latin typeface="+mn-lt"/>
                <a:ea typeface="Tahoma"/>
                <a:cs typeface="Arial" panose="020B0604020202020204" pitchFamily="34" charset="0"/>
                <a:sym typeface="Arial" panose="020B0604020202020204" pitchFamily="34" charset="0"/>
              </a:rPr>
              <a:t>7. </a:t>
            </a:r>
            <a:r>
              <a:rPr lang="en-US" sz="1200" b="0" i="0" dirty="0">
                <a:solidFill>
                  <a:srgbClr val="212121"/>
                </a:solidFill>
                <a:effectLst/>
                <a:latin typeface="+mn-lt"/>
              </a:rPr>
              <a:t>Wang E, Mi X, Thompson MC, et al. Mechanisms of Resistance to Noncovalent Bruton's Tyrosine Kinase Inhibitors. </a:t>
            </a:r>
            <a:r>
              <a:rPr lang="en-US" sz="1200" b="0" i="1" dirty="0">
                <a:solidFill>
                  <a:srgbClr val="212121"/>
                </a:solidFill>
                <a:effectLst/>
                <a:latin typeface="+mn-lt"/>
              </a:rPr>
              <a:t>N Engl J Med</a:t>
            </a:r>
            <a:r>
              <a:rPr lang="en-US" sz="1200" b="0" i="0" dirty="0">
                <a:solidFill>
                  <a:srgbClr val="212121"/>
                </a:solidFill>
                <a:effectLst/>
                <a:latin typeface="+mn-lt"/>
              </a:rPr>
              <a:t>. 2022;386(8):735-743.</a:t>
            </a:r>
            <a:br>
              <a:rPr lang="en-US" sz="1200" b="0" i="0" dirty="0">
                <a:solidFill>
                  <a:srgbClr val="212121"/>
                </a:solidFill>
                <a:effectLst/>
                <a:latin typeface="+mn-lt"/>
              </a:rPr>
            </a:br>
            <a:r>
              <a:rPr lang="da-DK" sz="1200" dirty="0">
                <a:solidFill>
                  <a:srgbClr val="000000"/>
                </a:solidFill>
                <a:latin typeface="+mn-lt"/>
                <a:ea typeface="Tahoma"/>
                <a:cs typeface="Arial" panose="020B0604020202020204" pitchFamily="34" charset="0"/>
                <a:sym typeface="Arial" panose="020B0604020202020204" pitchFamily="34" charset="0"/>
              </a:rPr>
              <a:t>8. Naeem A, Utro F, Wang Q, et al.</a:t>
            </a:r>
            <a:r>
              <a:rPr lang="en-US" sz="1200" dirty="0">
                <a:solidFill>
                  <a:srgbClr val="000000"/>
                </a:solidFill>
                <a:latin typeface="+mn-lt"/>
                <a:ea typeface="Tahoma"/>
                <a:cs typeface="Arial" panose="020B0604020202020204" pitchFamily="34" charset="0"/>
                <a:sym typeface="Arial" panose="020B0604020202020204" pitchFamily="34" charset="0"/>
              </a:rPr>
              <a:t> Pirtobrutinib targets BTK C481S in ibrutinib-resistant CLL but second-site BTK mutations lead to resistance.</a:t>
            </a:r>
            <a:r>
              <a:rPr lang="da-DK" sz="1200" dirty="0">
                <a:solidFill>
                  <a:srgbClr val="000000"/>
                </a:solidFill>
                <a:latin typeface="+mn-lt"/>
                <a:ea typeface="Tahoma"/>
                <a:cs typeface="Arial" panose="020B0604020202020204" pitchFamily="34" charset="0"/>
                <a:sym typeface="Arial" panose="020B0604020202020204" pitchFamily="34" charset="0"/>
              </a:rPr>
              <a:t> </a:t>
            </a:r>
            <a:r>
              <a:rPr lang="en-US" sz="1200" b="0" i="1" dirty="0">
                <a:solidFill>
                  <a:srgbClr val="1A1A1A"/>
                </a:solidFill>
                <a:effectLst/>
                <a:latin typeface="+mn-lt"/>
              </a:rPr>
              <a:t>Blood Adv</a:t>
            </a:r>
            <a:r>
              <a:rPr lang="en-US" sz="1200" b="0" i="0" dirty="0">
                <a:solidFill>
                  <a:srgbClr val="1A1A1A"/>
                </a:solidFill>
                <a:effectLst/>
                <a:latin typeface="+mn-lt"/>
              </a:rPr>
              <a:t>. 2023;7(9):1929-1943.</a:t>
            </a:r>
            <a:br>
              <a:rPr lang="en-US" sz="1200" b="0" i="0" dirty="0">
                <a:solidFill>
                  <a:srgbClr val="1A1A1A"/>
                </a:solidFill>
                <a:effectLst/>
                <a:latin typeface="+mn-lt"/>
              </a:rPr>
            </a:br>
            <a:r>
              <a:rPr lang="da-DK" sz="1200" dirty="0">
                <a:solidFill>
                  <a:srgbClr val="000000"/>
                </a:solidFill>
                <a:latin typeface="+mn-lt"/>
                <a:ea typeface="Tahoma"/>
                <a:cs typeface="Arial" panose="020B0604020202020204" pitchFamily="34" charset="0"/>
                <a:sym typeface="Arial" panose="020B0604020202020204" pitchFamily="34" charset="0"/>
              </a:rPr>
              <a:t>9. </a:t>
            </a:r>
            <a:r>
              <a:rPr lang="en-US" sz="1200" b="0" i="0" dirty="0">
                <a:solidFill>
                  <a:srgbClr val="212121"/>
                </a:solidFill>
                <a:effectLst/>
                <a:latin typeface="+mn-lt"/>
              </a:rPr>
              <a:t>Gomez EB, Ebata K, Randeria HS, et al. Preclinical characterization of pirtobrutinib, a highly selective, noncovalent (reversible) BTK inhibitor. </a:t>
            </a:r>
            <a:r>
              <a:rPr lang="en-US" sz="1200" b="0" i="1" dirty="0">
                <a:solidFill>
                  <a:srgbClr val="212121"/>
                </a:solidFill>
                <a:effectLst/>
                <a:latin typeface="+mn-lt"/>
              </a:rPr>
              <a:t>Blood</a:t>
            </a:r>
            <a:r>
              <a:rPr lang="en-US" sz="1200" b="0" i="0" dirty="0">
                <a:solidFill>
                  <a:srgbClr val="212121"/>
                </a:solidFill>
                <a:effectLst/>
                <a:latin typeface="+mn-lt"/>
              </a:rPr>
              <a:t>. 2023;142(1):62-72.</a:t>
            </a:r>
            <a:endParaRPr lang="en-US" sz="1200" dirty="0">
              <a:latin typeface="+mn-lt"/>
            </a:endParaRPr>
          </a:p>
        </p:txBody>
      </p:sp>
      <p:sp>
        <p:nvSpPr>
          <p:cNvPr id="4" name="Slide Number Placeholder 3"/>
          <p:cNvSpPr>
            <a:spLocks noGrp="1"/>
          </p:cNvSpPr>
          <p:nvPr>
            <p:ph type="sldNum" sz="quarter" idx="5"/>
          </p:nvPr>
        </p:nvSpPr>
        <p:spPr/>
        <p:txBody>
          <a:bodyPr/>
          <a:lstStyle/>
          <a:p>
            <a:fld id="{346C45EA-94B1-CB43-BD15-6A8600409710}" type="slidenum">
              <a:rPr lang="en-US" smtClean="0"/>
              <a:t>24</a:t>
            </a:fld>
            <a:endParaRPr lang="en-US" dirty="0"/>
          </a:p>
        </p:txBody>
      </p:sp>
    </p:spTree>
    <p:extLst>
      <p:ext uri="{BB962C8B-B14F-4D97-AF65-F5344CB8AC3E}">
        <p14:creationId xmlns:p14="http://schemas.microsoft.com/office/powerpoint/2010/main" val="28179399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200" dirty="0">
                <a:solidFill>
                  <a:srgbClr val="000000"/>
                </a:solidFill>
                <a:effectLst/>
                <a:latin typeface="+mn-lt"/>
                <a:ea typeface="MS Mincho" panose="02020609040205080304" pitchFamily="49" charset="-128"/>
              </a:rPr>
              <a:t>Brown JR,</a:t>
            </a:r>
            <a:r>
              <a:rPr lang="es-ES" sz="1200" dirty="0">
                <a:solidFill>
                  <a:srgbClr val="000000"/>
                </a:solidFill>
                <a:effectLst/>
                <a:latin typeface="+mn-lt"/>
                <a:ea typeface="MS Mincho" panose="02020609040205080304" pitchFamily="49" charset="-128"/>
              </a:rPr>
              <a:t> Desikan SP, Nguyen B,</a:t>
            </a:r>
            <a:r>
              <a:rPr lang="en-IE" sz="1200" dirty="0">
                <a:solidFill>
                  <a:srgbClr val="000000"/>
                </a:solidFill>
                <a:effectLst/>
                <a:latin typeface="+mn-lt"/>
                <a:ea typeface="MS Mincho" panose="02020609040205080304" pitchFamily="49" charset="-128"/>
              </a:rPr>
              <a:t> et al. Genomic evolution and resistance during pirtobrutinib therapy in covalent BTK-inhibitor (cBTKi) pre-treated chronic lymphocytic leukemia patients: updated analysis from the BRUIN study. </a:t>
            </a:r>
            <a:r>
              <a:rPr lang="en-US" sz="1200" dirty="0">
                <a:solidFill>
                  <a:srgbClr val="000000"/>
                </a:solidFill>
                <a:effectLst/>
                <a:latin typeface="+mn-lt"/>
                <a:ea typeface="MS Mincho" panose="02020609040205080304" pitchFamily="49" charset="-128"/>
              </a:rPr>
              <a:t>Abstract presented at: American Society of Hematology Annual Meeting; San Diego, California; December 9-12, 2023. Abstract 326. </a:t>
            </a:r>
            <a:endParaRPr lang="en-IE" sz="1200" dirty="0">
              <a:latin typeface="+mn-lt"/>
            </a:endParaRPr>
          </a:p>
          <a:p>
            <a:endParaRPr lang="en-US" dirty="0"/>
          </a:p>
          <a:p>
            <a:r>
              <a:rPr lang="en-US" b="0" i="0" dirty="0">
                <a:solidFill>
                  <a:srgbClr val="1A1A1A"/>
                </a:solidFill>
                <a:effectLst/>
                <a:highlight>
                  <a:srgbClr val="FFFFFF"/>
                </a:highlight>
                <a:latin typeface="acumin-pro"/>
              </a:rPr>
              <a:t>The majority of patients (pts) discontinue covalent (c) Bruton tyrosine kinase (BTK) inhibitors (BTKi) for either progression or intolerance. BTK Cysteine 481 substitution is known to contribute to cBTKi acquired resistance to ibrutinib, acalabrutinib, and zanubrutinib. Pirtobrutinib, a highly selective, non-covalent (reversible) BTKi has favorable oral pharmacology that enables continuous BTK inhibition throughout the daily dosing interval regardless of intrinsic rate of BTK turnover. Pirtobrutinib has demonstrated broad efficacy in pts with chronic lymphocytic leukemia (CLL) following prior therapy, including those treated with a prior cBTKi, independent of BTK C481 mutational status (Mato </a:t>
            </a:r>
            <a:r>
              <a:rPr lang="en-US" b="0" i="1" dirty="0">
                <a:solidFill>
                  <a:srgbClr val="1A1A1A"/>
                </a:solidFill>
                <a:effectLst/>
                <a:highlight>
                  <a:srgbClr val="FFFFFF"/>
                </a:highlight>
                <a:latin typeface="acumin-pro"/>
              </a:rPr>
              <a:t>et al</a:t>
            </a:r>
            <a:r>
              <a:rPr lang="en-US" b="0" i="0" dirty="0">
                <a:solidFill>
                  <a:srgbClr val="1A1A1A"/>
                </a:solidFill>
                <a:effectLst/>
                <a:highlight>
                  <a:srgbClr val="FFFFFF"/>
                </a:highlight>
                <a:latin typeface="acumin-pro"/>
              </a:rPr>
              <a:t>, NEJM, 2023). Here we report the largest systematic evaluation of genomic evolution in pts with CLL treated with pirtobrutinib conducted to date, using a larger cohort of pts and longer follow-up than previously reported. Relapsed cBTKi pre-treated CLL pts in the phase 1/2 BRUIN trial (NCT03740529) who subsequently developed disease progression (PD) on pirtobrutinib monotherapy were included. Targeted next-generation sequencing (NGS) was centrally performed on peripheral blood mononuclear cells collected at baseline and within four months of PD.</a:t>
            </a:r>
          </a:p>
          <a:p>
            <a:endParaRPr lang="en-US" dirty="0"/>
          </a:p>
          <a:p>
            <a:r>
              <a:rPr lang="en-US" b="0" i="0" dirty="0">
                <a:solidFill>
                  <a:srgbClr val="1A1A1A"/>
                </a:solidFill>
                <a:effectLst/>
                <a:highlight>
                  <a:srgbClr val="FFFFFF"/>
                </a:highlight>
                <a:latin typeface="acumin-pro"/>
              </a:rPr>
              <a:t>Despite this cohort representing the first relapsing CLL patients from BRUIN and presenting with frequent baseline BTK mutations, response to pirtobrutinib was high, with an ORR of 83%, and substantial clearance of </a:t>
            </a:r>
            <a:r>
              <a:rPr lang="en-US" b="0" i="1" dirty="0">
                <a:solidFill>
                  <a:srgbClr val="1A1A1A"/>
                </a:solidFill>
                <a:effectLst/>
                <a:highlight>
                  <a:srgbClr val="FFFFFF"/>
                </a:highlight>
                <a:latin typeface="acumin-pro"/>
              </a:rPr>
              <a:t>BTK</a:t>
            </a:r>
            <a:r>
              <a:rPr lang="en-US" b="0" i="0" dirty="0">
                <a:solidFill>
                  <a:srgbClr val="1A1A1A"/>
                </a:solidFill>
                <a:effectLst/>
                <a:highlight>
                  <a:srgbClr val="FFFFFF"/>
                </a:highlight>
                <a:latin typeface="acumin-pro"/>
              </a:rPr>
              <a:t> C481 clones. At progression, the majority of pts (56%) either acquired non-BTK mutations or did not acquire any resistance mutations in this targeted panel, suggesting alternative resistance mechanisms. A smaller group of patients (44%) displayed emergence of non-C481 clones, particularly gatekeeper T474 and kinase-impaired L528W mutations. Whether similar patterns of resistance would manifest if pirtobrutinib was utilized in earlier lines of therapy or prior to cBTKi treatment remains uncertain.</a:t>
            </a:r>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t>25</a:t>
            </a:fld>
            <a:endParaRPr lang="en-US" dirty="0"/>
          </a:p>
        </p:txBody>
      </p:sp>
    </p:spTree>
    <p:extLst>
      <p:ext uri="{BB962C8B-B14F-4D97-AF65-F5344CB8AC3E}">
        <p14:creationId xmlns:p14="http://schemas.microsoft.com/office/powerpoint/2010/main" val="25743630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200" dirty="0">
                <a:solidFill>
                  <a:srgbClr val="000000"/>
                </a:solidFill>
                <a:effectLst/>
                <a:latin typeface="+mn-lt"/>
                <a:ea typeface="MS Mincho" panose="02020609040205080304" pitchFamily="49" charset="-128"/>
              </a:rPr>
              <a:t>Brown JR,</a:t>
            </a:r>
            <a:r>
              <a:rPr lang="es-ES" sz="1200" dirty="0">
                <a:solidFill>
                  <a:srgbClr val="000000"/>
                </a:solidFill>
                <a:effectLst/>
                <a:latin typeface="+mn-lt"/>
                <a:ea typeface="MS Mincho" panose="02020609040205080304" pitchFamily="49" charset="-128"/>
              </a:rPr>
              <a:t> Desikan SP, Nguyen B,</a:t>
            </a:r>
            <a:r>
              <a:rPr lang="en-IE" sz="1200" dirty="0">
                <a:solidFill>
                  <a:srgbClr val="000000"/>
                </a:solidFill>
                <a:effectLst/>
                <a:latin typeface="+mn-lt"/>
                <a:ea typeface="MS Mincho" panose="02020609040205080304" pitchFamily="49" charset="-128"/>
              </a:rPr>
              <a:t> et al. Genomic evolution and resistance during pirtobrutinib therapy in covalent BTK-inhibitor (cBTKi) pre-treated chronic lymphocytic leukemia patients: updated analysis from the BRUIN study. </a:t>
            </a:r>
            <a:r>
              <a:rPr lang="en-US" sz="1200" dirty="0">
                <a:solidFill>
                  <a:srgbClr val="000000"/>
                </a:solidFill>
                <a:effectLst/>
                <a:latin typeface="+mn-lt"/>
                <a:ea typeface="MS Mincho" panose="02020609040205080304" pitchFamily="49" charset="-128"/>
              </a:rPr>
              <a:t>Abstract presented at: American Society of Hematology Annual Meeting; San Diego, California; December 9-12, 2023. Abstract 326. </a:t>
            </a:r>
            <a:endParaRPr lang="en-IE"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Verdana" panose="020B0604030504040204" pitchFamily="34" charset="0"/>
                <a:ea typeface="Verdana" panose="020B0604030504040204" pitchFamily="34" charset="0"/>
                <a:cs typeface="Segoe UI" panose="020B0502040204020203" pitchFamily="34" charset="0"/>
              </a:rPr>
              <a:t>One of the interesting aspects of this BRUIN study is that they were able to track the resistance mutations in real time in these patients on the study. And one of the things that was predicted with pirtobrutinib, and now has borne out in terms of the data, is that from baseline to time of progressive disease, a decrease in the fraction of mutations in the BTK C481. So, this is what we would have predicted because we know that pirtobrutinib is active in the setting of that mutation. However, comparing baseline to time of progression on pirtobrutinib, we see rising of the T474 and L528W mutations. So, these are actually mutations that seem to confer resistance to pirtobrutinib and are now posing a new challenge that we must face in terms of figuring out ways to overcome that. </a:t>
            </a:r>
            <a:endParaRPr lang="en-US" sz="1800" dirty="0">
              <a:effectLst/>
              <a:latin typeface="Verdana" panose="020B0604030504040204" pitchFamily="34" charset="0"/>
              <a:ea typeface="Verdana" panose="020B0604030504040204" pitchFamily="34" charset="0"/>
              <a:cs typeface="Verdana" panose="020B0604030504040204" pitchFamily="34" charset="0"/>
            </a:endParaRPr>
          </a:p>
          <a:p>
            <a:endParaRPr lang="en-US" dirty="0"/>
          </a:p>
        </p:txBody>
      </p:sp>
    </p:spTree>
    <p:extLst>
      <p:ext uri="{BB962C8B-B14F-4D97-AF65-F5344CB8AC3E}">
        <p14:creationId xmlns:p14="http://schemas.microsoft.com/office/powerpoint/2010/main" val="26083480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FDA.gov. FDA grants accelerated approval to pirtobrutinib for chronic lymphocytic leukemia and small lymphocytic lymphoma. December 7, 2023. https://www.fda.gov/drugs/resources-information-approved-drugs/fda-grants-accelerated-approval-pirtobrutinib-chronic-lymphocytic-leukemia-and-small-lymphocytic</a:t>
            </a:r>
          </a:p>
          <a:p>
            <a:endParaRPr lang="en-US"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n-lt"/>
              </a:rPr>
              <a:t>Woyach JA, Brown JR, Ghia P, et al. </a:t>
            </a:r>
            <a:r>
              <a:rPr lang="en-US" b="0" i="0" dirty="0">
                <a:solidFill>
                  <a:srgbClr val="B62B30"/>
                </a:solidFill>
                <a:effectLst/>
                <a:latin typeface="+mn-lt"/>
              </a:rPr>
              <a:t>Pirtobrutinib in post-cBTKi CLL/SLL: ~30 months follow-up and subgroup analysis with/without prior BCL2i from the phase 1/2 BRUIN study. American Society of Hematology Annual Meeting and Exposition; San Diego, California; December 9-12, 2023. Abstract 325.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B62B30"/>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Verdana" panose="020B0604030504040204" pitchFamily="34" charset="0"/>
                <a:ea typeface="Verdana" panose="020B0604030504040204" pitchFamily="34" charset="0"/>
                <a:cs typeface="Segoe UI" panose="020B0502040204020203" pitchFamily="34" charset="0"/>
              </a:rPr>
              <a:t>So, with regard to pirtobrutinib’s approval in CLL and SLL, this is pretty recent, just December of 2023. The label is for patients who have had at least 2 prior lines of therapy, including a covalent BTK inhibitor and a BCL2 inhibitor. And again, this was based largely on the BRUIN trial that we just reviewed, where the updated data suggested close to 82% of patients responding with a median of about a year and a half or a little bit longer in terms of progression-free survival. </a:t>
            </a:r>
            <a:endParaRPr lang="en-US" sz="1800" dirty="0">
              <a:effectLst/>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mn-lt"/>
            </a:endParaRPr>
          </a:p>
          <a:p>
            <a:r>
              <a:rPr lang="en-US" b="0" i="0" dirty="0">
                <a:solidFill>
                  <a:srgbClr val="333333"/>
                </a:solidFill>
                <a:effectLst/>
                <a:latin typeface="+mn-lt"/>
              </a:rPr>
              <a:t>As assessed by an independent review committee using 2018 iwCLL criteria.</a:t>
            </a:r>
            <a:endParaRPr lang="en-US" dirty="0">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6C45EA-94B1-CB43-BD15-6A86004097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21546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200" dirty="0">
                <a:solidFill>
                  <a:srgbClr val="000000"/>
                </a:solidFill>
                <a:effectLst/>
                <a:latin typeface="+mn-lt"/>
                <a:ea typeface="MS Mincho" panose="02020609040205080304" pitchFamily="49" charset="-128"/>
              </a:rPr>
              <a:t>Woyach J, Flinn IW, Awan FT, et al. Nemtabrutinib (MK-1026), a non-covalent inhibitor of wild-type and C481S mutated Bruton tyrosine kinase for B-cell malignancies: efficacy and safety of the phase 2 dose-expansion BELLWAVE-001 study. </a:t>
            </a:r>
            <a:r>
              <a:rPr lang="de-DE" sz="1200" dirty="0">
                <a:solidFill>
                  <a:srgbClr val="000000"/>
                </a:solidFill>
                <a:effectLst/>
                <a:latin typeface="+mn-lt"/>
                <a:ea typeface="MS Mincho" panose="02020609040205080304" pitchFamily="49" charset="-128"/>
              </a:rPr>
              <a:t>Abstract presented at: Annual Meeting of the European Hematology Association; June 10, 2022</a:t>
            </a:r>
            <a:r>
              <a:rPr lang="en-US" sz="1200" dirty="0">
                <a:solidFill>
                  <a:srgbClr val="000000"/>
                </a:solidFill>
                <a:effectLst/>
                <a:latin typeface="+mn-lt"/>
                <a:ea typeface="MS Mincho" panose="02020609040205080304" pitchFamily="49" charset="-128"/>
              </a:rPr>
              <a:t>. Abstract P682. </a:t>
            </a:r>
            <a:br>
              <a:rPr lang="en-US" sz="1200" kern="0" dirty="0">
                <a:latin typeface="+mn-lt"/>
                <a:sym typeface="Arial"/>
              </a:rPr>
            </a:br>
            <a:r>
              <a:rPr lang="en-US" sz="1200" kern="0" dirty="0">
                <a:latin typeface="+mn-lt"/>
                <a:sym typeface="Arial"/>
              </a:rPr>
              <a:t>2. A Study of nemtabrutinib (MK-1026) (ARQ 531) in participants with selected hematologic malignancies. ClinicalTrials.gov identifier:</a:t>
            </a:r>
            <a:r>
              <a:rPr lang="en-US" sz="1200" dirty="0">
                <a:latin typeface="+mn-lt"/>
              </a:rPr>
              <a:t> </a:t>
            </a:r>
            <a:r>
              <a:rPr lang="en-US" sz="1200" kern="0" dirty="0">
                <a:latin typeface="+mn-lt"/>
                <a:sym typeface="Arial"/>
              </a:rPr>
              <a:t>NCT03162536.</a:t>
            </a:r>
            <a:r>
              <a:rPr lang="en-US" sz="1200" dirty="0">
                <a:latin typeface="+mn-lt"/>
                <a:ea typeface="Calibri" panose="020F0502020204030204" pitchFamily="34" charset="0"/>
              </a:rPr>
              <a:t> Updated March 8, 2024. https://clinicaltrials.gov/study/NCT03162536</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sz="1200" i="1" dirty="0">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effectLst/>
                <a:latin typeface="+mn-lt"/>
                <a:ea typeface="+mn-ea"/>
                <a:cs typeface="+mn-cs"/>
              </a:rPr>
              <a:t>P</a:t>
            </a:r>
            <a:r>
              <a:rPr lang="en-US" sz="1800" i="0" dirty="0">
                <a:effectLst/>
                <a:latin typeface="Verdana" panose="020B0604030504040204" pitchFamily="34" charset="0"/>
                <a:ea typeface="Verdana" panose="020B0604030504040204" pitchFamily="34" charset="0"/>
                <a:cs typeface="Segoe UI" panose="020B0502040204020203" pitchFamily="34" charset="0"/>
              </a:rPr>
              <a:t>ir</a:t>
            </a:r>
            <a:r>
              <a:rPr lang="en-US" sz="1800" dirty="0">
                <a:effectLst/>
                <a:latin typeface="Verdana" panose="020B0604030504040204" pitchFamily="34" charset="0"/>
                <a:ea typeface="Verdana" panose="020B0604030504040204" pitchFamily="34" charset="0"/>
                <a:cs typeface="Segoe UI" panose="020B0502040204020203" pitchFamily="34" charset="0"/>
              </a:rPr>
              <a:t>tobrutinib is not the only noncovalent BTK inhibitor being explored in CLL and SLL. The other is nemtabrutinib. And this was explored in the BELLWAVE-001 trial, which really did demonstrate robust and durable clinical responses in patients with relapsed/refractory CLL. With about 57 patients treated at the recommended Phase 2 dose of 65 milligrams, the overall response rate is in the range of about 53%, including in patients who had, mutation in C481S, as well as patients who did not. </a:t>
            </a:r>
            <a:endParaRPr lang="en-US" sz="1800" dirty="0">
              <a:effectLst/>
              <a:latin typeface="Verdana" panose="020B0604030504040204" pitchFamily="34" charset="0"/>
              <a:ea typeface="Verdana" panose="020B0604030504040204" pitchFamily="34" charset="0"/>
              <a:cs typeface="Verdana" panose="020B0604030504040204" pitchFamily="34" charset="0"/>
            </a:endParaRPr>
          </a:p>
          <a:p>
            <a:pPr marL="228600" indent="-228600">
              <a:buAutoNum type="arabicPeriod"/>
            </a:pPr>
            <a:endParaRPr lang="en-US" sz="1200" i="1" dirty="0">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805147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200" dirty="0">
                <a:solidFill>
                  <a:srgbClr val="000000"/>
                </a:solidFill>
                <a:effectLst/>
                <a:latin typeface="+mn-lt"/>
                <a:ea typeface="MS Mincho" panose="02020609040205080304" pitchFamily="49" charset="-128"/>
              </a:rPr>
              <a:t>Woyach J, Flinn IW, Awan FT, et al. Nemtabrutinib (MK-1026), a non-covalent inhibitor of wild-type and C481S mutated Bruton tyrosine kinase for B-cell malignancies: efficacy and safety of the phase 2 dose-expansion BELLWAVE-001 study. </a:t>
            </a:r>
            <a:r>
              <a:rPr lang="de-DE" sz="1200" dirty="0">
                <a:solidFill>
                  <a:srgbClr val="000000"/>
                </a:solidFill>
                <a:effectLst/>
                <a:latin typeface="+mn-lt"/>
                <a:ea typeface="MS Mincho" panose="02020609040205080304" pitchFamily="49" charset="-128"/>
              </a:rPr>
              <a:t>Abstract presented at: Annual Meeting of the European Hematology Association; June 10, 2022</a:t>
            </a:r>
            <a:r>
              <a:rPr lang="en-US" sz="1200" dirty="0">
                <a:solidFill>
                  <a:srgbClr val="000000"/>
                </a:solidFill>
                <a:effectLst/>
                <a:latin typeface="+mn-lt"/>
                <a:ea typeface="MS Mincho" panose="02020609040205080304" pitchFamily="49" charset="-128"/>
              </a:rPr>
              <a:t>. Abstract P682. </a:t>
            </a:r>
            <a:br>
              <a:rPr lang="en-US" sz="1200" kern="0" dirty="0">
                <a:latin typeface="+mn-lt"/>
                <a:sym typeface="Arial"/>
              </a:rPr>
            </a:br>
            <a:endParaRPr lang="en-US" sz="1200" kern="0" dirty="0">
              <a:latin typeface="+mn-lt"/>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Verdana" panose="020B0604030504040204" pitchFamily="34" charset="0"/>
                <a:ea typeface="Verdana" panose="020B0604030504040204" pitchFamily="34" charset="0"/>
                <a:cs typeface="Segoe UI" panose="020B0502040204020203" pitchFamily="34" charset="0"/>
              </a:rPr>
              <a:t>The progression-free survival for nemtabrutinib in these different cohorts. Cohort A is patients who had a covalent, BTK inhibitor and who have a C481S resistance mutation. Cohort B, these patients did not have a resistance mutation. The PFS looks similar between these two groups. With the median PFS actually not reached yet at the time of this evaluation. </a:t>
            </a:r>
            <a:endParaRPr lang="en-US" sz="1800" dirty="0">
              <a:effectLst/>
              <a:latin typeface="Verdana" panose="020B0604030504040204" pitchFamily="34" charset="0"/>
              <a:ea typeface="Verdana" panose="020B0604030504040204" pitchFamily="34" charset="0"/>
              <a:cs typeface="Verdana" panose="020B0604030504040204" pitchFamily="34" charset="0"/>
            </a:endParaRPr>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t>29</a:t>
            </a:fld>
            <a:endParaRPr lang="en-US" dirty="0"/>
          </a:p>
        </p:txBody>
      </p:sp>
    </p:spTree>
    <p:extLst>
      <p:ext uri="{BB962C8B-B14F-4D97-AF65-F5344CB8AC3E}">
        <p14:creationId xmlns:p14="http://schemas.microsoft.com/office/powerpoint/2010/main" val="39495815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Verdana" panose="020B0604030504040204" pitchFamily="34" charset="0"/>
                <a:ea typeface="Verdana" panose="020B0604030504040204" pitchFamily="34" charset="0"/>
                <a:cs typeface="Segoe UI" panose="020B0502040204020203" pitchFamily="34" charset="0"/>
              </a:rPr>
              <a:t>There's a number of ongoing Phase 3 trials with these noncovalent BTK inhibitors in CLL.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Verdana" panose="020B0604030504040204" pitchFamily="34" charset="0"/>
              <a:ea typeface="Verdana" panose="020B0604030504040204"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Verdana" panose="020B0604030504040204" pitchFamily="34" charset="0"/>
                <a:ea typeface="Verdana" panose="020B0604030504040204" pitchFamily="34" charset="0"/>
                <a:cs typeface="Segoe UI" panose="020B0502040204020203" pitchFamily="34" charset="0"/>
              </a:rPr>
              <a:t>Several with </a:t>
            </a:r>
            <a:r>
              <a:rPr lang="en-US" sz="1200" dirty="0" err="1">
                <a:effectLst/>
                <a:latin typeface="Verdana" panose="020B0604030504040204" pitchFamily="34" charset="0"/>
                <a:ea typeface="Verdana" panose="020B0604030504040204" pitchFamily="34" charset="0"/>
                <a:cs typeface="Segoe UI" panose="020B0502040204020203" pitchFamily="34" charset="0"/>
              </a:rPr>
              <a:t>pirtobrutinib</a:t>
            </a:r>
            <a:r>
              <a:rPr lang="en-US" sz="1200" dirty="0">
                <a:effectLst/>
                <a:latin typeface="Verdana" panose="020B0604030504040204" pitchFamily="34" charset="0"/>
                <a:ea typeface="Verdana" panose="020B0604030504040204" pitchFamily="34" charset="0"/>
                <a:cs typeface="Segoe UI" panose="020B0502040204020203" pitchFamily="34" charset="0"/>
              </a:rPr>
              <a:t>, including relapsed/refractory studies, where </a:t>
            </a:r>
            <a:r>
              <a:rPr lang="en-US" sz="1200" dirty="0" err="1">
                <a:effectLst/>
                <a:latin typeface="Verdana" panose="020B0604030504040204" pitchFamily="34" charset="0"/>
                <a:ea typeface="Verdana" panose="020B0604030504040204" pitchFamily="34" charset="0"/>
                <a:cs typeface="Segoe UI" panose="020B0502040204020203" pitchFamily="34" charset="0"/>
              </a:rPr>
              <a:t>pirtobrutinib</a:t>
            </a:r>
            <a:r>
              <a:rPr lang="en-US" sz="1200" dirty="0">
                <a:effectLst/>
                <a:latin typeface="Verdana" panose="020B0604030504040204" pitchFamily="34" charset="0"/>
                <a:ea typeface="Verdana" panose="020B0604030504040204" pitchFamily="34" charset="0"/>
                <a:cs typeface="Segoe UI" panose="020B0502040204020203" pitchFamily="34" charset="0"/>
              </a:rPr>
              <a:t> is being compared to a PI3-kinase inhibitor, </a:t>
            </a:r>
            <a:r>
              <a:rPr lang="en-US" sz="1200" dirty="0" err="1">
                <a:effectLst/>
                <a:latin typeface="Verdana" panose="020B0604030504040204" pitchFamily="34" charset="0"/>
                <a:ea typeface="Verdana" panose="020B0604030504040204" pitchFamily="34" charset="0"/>
                <a:cs typeface="Segoe UI" panose="020B0502040204020203" pitchFamily="34" charset="0"/>
              </a:rPr>
              <a:t>idelalisib</a:t>
            </a:r>
            <a:r>
              <a:rPr lang="en-US" sz="1200" dirty="0">
                <a:effectLst/>
                <a:latin typeface="Verdana" panose="020B0604030504040204" pitchFamily="34" charset="0"/>
                <a:ea typeface="Verdana" panose="020B0604030504040204" pitchFamily="34" charset="0"/>
                <a:cs typeface="Segoe UI" panose="020B0502040204020203" pitchFamily="34" charset="0"/>
              </a:rPr>
              <a:t>, with rituximab or </a:t>
            </a:r>
            <a:r>
              <a:rPr lang="en-US" sz="1200" dirty="0" err="1">
                <a:effectLst/>
                <a:latin typeface="Verdana" panose="020B0604030504040204" pitchFamily="34" charset="0"/>
                <a:ea typeface="Verdana" panose="020B0604030504040204" pitchFamily="34" charset="0"/>
                <a:cs typeface="Segoe UI" panose="020B0502040204020203" pitchFamily="34" charset="0"/>
              </a:rPr>
              <a:t>bendamustine</a:t>
            </a:r>
            <a:r>
              <a:rPr lang="en-US" sz="1200" dirty="0">
                <a:effectLst/>
                <a:latin typeface="Verdana" panose="020B0604030504040204" pitchFamily="34" charset="0"/>
                <a:ea typeface="Verdana" panose="020B0604030504040204" pitchFamily="34" charset="0"/>
                <a:cs typeface="Segoe UI" panose="020B0502040204020203" pitchFamily="34" charset="0"/>
              </a:rPr>
              <a:t> and rituximab, a separate study where </a:t>
            </a:r>
            <a:r>
              <a:rPr lang="en-US" sz="1200" dirty="0" err="1">
                <a:effectLst/>
                <a:latin typeface="Verdana" panose="020B0604030504040204" pitchFamily="34" charset="0"/>
                <a:ea typeface="Verdana" panose="020B0604030504040204" pitchFamily="34" charset="0"/>
                <a:cs typeface="Segoe UI" panose="020B0502040204020203" pitchFamily="34" charset="0"/>
              </a:rPr>
              <a:t>pirtobrutinib</a:t>
            </a:r>
            <a:r>
              <a:rPr lang="en-US" sz="1200" dirty="0">
                <a:effectLst/>
                <a:latin typeface="Verdana" panose="020B0604030504040204" pitchFamily="34" charset="0"/>
                <a:ea typeface="Verdana" panose="020B0604030504040204" pitchFamily="34" charset="0"/>
                <a:cs typeface="Segoe UI" panose="020B0502040204020203" pitchFamily="34" charset="0"/>
              </a:rPr>
              <a:t> was being combined with </a:t>
            </a:r>
            <a:r>
              <a:rPr lang="en-US" sz="1200" dirty="0" err="1">
                <a:effectLst/>
                <a:latin typeface="Verdana" panose="020B0604030504040204" pitchFamily="34" charset="0"/>
                <a:ea typeface="Verdana" panose="020B0604030504040204" pitchFamily="34" charset="0"/>
                <a:cs typeface="Segoe UI" panose="020B0502040204020203" pitchFamily="34" charset="0"/>
              </a:rPr>
              <a:t>venetoclax</a:t>
            </a:r>
            <a:r>
              <a:rPr lang="en-US" sz="1200" dirty="0">
                <a:effectLst/>
                <a:latin typeface="Verdana" panose="020B0604030504040204" pitchFamily="34" charset="0"/>
                <a:ea typeface="Verdana" panose="020B0604030504040204" pitchFamily="34" charset="0"/>
                <a:cs typeface="Segoe UI" panose="020B0502040204020203" pitchFamily="34" charset="0"/>
              </a:rPr>
              <a:t> and rituximab and being compared to </a:t>
            </a:r>
            <a:r>
              <a:rPr lang="en-US" sz="1200" dirty="0" err="1">
                <a:effectLst/>
                <a:latin typeface="Verdana" panose="020B0604030504040204" pitchFamily="34" charset="0"/>
                <a:ea typeface="Verdana" panose="020B0604030504040204" pitchFamily="34" charset="0"/>
                <a:cs typeface="Segoe UI" panose="020B0502040204020203" pitchFamily="34" charset="0"/>
              </a:rPr>
              <a:t>venetoclax</a:t>
            </a:r>
            <a:r>
              <a:rPr lang="en-US" sz="1200" dirty="0">
                <a:effectLst/>
                <a:latin typeface="Verdana" panose="020B0604030504040204" pitchFamily="34" charset="0"/>
                <a:ea typeface="Verdana" panose="020B0604030504040204" pitchFamily="34" charset="0"/>
                <a:cs typeface="Segoe UI" panose="020B0502040204020203" pitchFamily="34" charset="0"/>
              </a:rPr>
              <a:t> and rituximab alone.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Verdana" panose="020B0604030504040204" pitchFamily="34" charset="0"/>
              <a:ea typeface="Verdana" panose="020B0604030504040204"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Verdana" panose="020B0604030504040204" pitchFamily="34" charset="0"/>
                <a:ea typeface="Verdana" panose="020B0604030504040204" pitchFamily="34" charset="0"/>
                <a:cs typeface="Segoe UI" panose="020B0502040204020203" pitchFamily="34" charset="0"/>
              </a:rPr>
              <a:t>Then, frontline studies of </a:t>
            </a:r>
            <a:r>
              <a:rPr lang="en-US" sz="1200" dirty="0" err="1">
                <a:effectLst/>
                <a:latin typeface="Verdana" panose="020B0604030504040204" pitchFamily="34" charset="0"/>
                <a:ea typeface="Verdana" panose="020B0604030504040204" pitchFamily="34" charset="0"/>
                <a:cs typeface="Segoe UI" panose="020B0502040204020203" pitchFamily="34" charset="0"/>
              </a:rPr>
              <a:t>pirtobrutinib</a:t>
            </a:r>
            <a:r>
              <a:rPr lang="en-US" sz="1200" dirty="0">
                <a:effectLst/>
                <a:latin typeface="Verdana" panose="020B0604030504040204" pitchFamily="34" charset="0"/>
                <a:ea typeface="Verdana" panose="020B0604030504040204" pitchFamily="34" charset="0"/>
                <a:cs typeface="Segoe UI" panose="020B0502040204020203" pitchFamily="34" charset="0"/>
              </a:rPr>
              <a:t> versus </a:t>
            </a:r>
            <a:r>
              <a:rPr lang="en-US" sz="1200" dirty="0" err="1">
                <a:effectLst/>
                <a:latin typeface="Verdana" panose="020B0604030504040204" pitchFamily="34" charset="0"/>
                <a:ea typeface="Verdana" panose="020B0604030504040204" pitchFamily="34" charset="0"/>
                <a:cs typeface="Segoe UI" panose="020B0502040204020203" pitchFamily="34" charset="0"/>
              </a:rPr>
              <a:t>bendamustine</a:t>
            </a:r>
            <a:r>
              <a:rPr lang="en-US" sz="1200" dirty="0">
                <a:effectLst/>
                <a:latin typeface="Verdana" panose="020B0604030504040204" pitchFamily="34" charset="0"/>
                <a:ea typeface="Verdana" panose="020B0604030504040204" pitchFamily="34" charset="0"/>
                <a:cs typeface="Segoe UI" panose="020B0502040204020203" pitchFamily="34" charset="0"/>
              </a:rPr>
              <a:t> and rituximab and </a:t>
            </a:r>
            <a:r>
              <a:rPr lang="en-US" sz="1200" dirty="0" err="1">
                <a:effectLst/>
                <a:latin typeface="Verdana" panose="020B0604030504040204" pitchFamily="34" charset="0"/>
                <a:ea typeface="Verdana" panose="020B0604030504040204" pitchFamily="34" charset="0"/>
                <a:cs typeface="Segoe UI" panose="020B0502040204020203" pitchFamily="34" charset="0"/>
              </a:rPr>
              <a:t>pirtobrutinib</a:t>
            </a:r>
            <a:r>
              <a:rPr lang="en-US" sz="1200" dirty="0">
                <a:effectLst/>
                <a:latin typeface="Verdana" panose="020B0604030504040204" pitchFamily="34" charset="0"/>
                <a:ea typeface="Verdana" panose="020B0604030504040204" pitchFamily="34" charset="0"/>
                <a:cs typeface="Segoe UI" panose="020B0502040204020203" pitchFamily="34" charset="0"/>
              </a:rPr>
              <a:t> versus ibrutinib.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Verdana" panose="020B0604030504040204" pitchFamily="34" charset="0"/>
              <a:ea typeface="Verdana" panose="020B0604030504040204"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Verdana" panose="020B0604030504040204" pitchFamily="34" charset="0"/>
                <a:ea typeface="Verdana" panose="020B0604030504040204" pitchFamily="34" charset="0"/>
                <a:cs typeface="Segoe UI" panose="020B0502040204020203" pitchFamily="34" charset="0"/>
              </a:rPr>
              <a:t>With </a:t>
            </a:r>
            <a:r>
              <a:rPr lang="en-US" sz="1200" dirty="0" err="1">
                <a:effectLst/>
                <a:latin typeface="Verdana" panose="020B0604030504040204" pitchFamily="34" charset="0"/>
                <a:ea typeface="Verdana" panose="020B0604030504040204" pitchFamily="34" charset="0"/>
                <a:cs typeface="Segoe UI" panose="020B0502040204020203" pitchFamily="34" charset="0"/>
              </a:rPr>
              <a:t>nemtabrutinib</a:t>
            </a:r>
            <a:r>
              <a:rPr lang="en-US" sz="1200" dirty="0">
                <a:effectLst/>
                <a:latin typeface="Verdana" panose="020B0604030504040204" pitchFamily="34" charset="0"/>
                <a:ea typeface="Verdana" panose="020B0604030504040204" pitchFamily="34" charset="0"/>
                <a:cs typeface="Segoe UI" panose="020B0502040204020203" pitchFamily="34" charset="0"/>
              </a:rPr>
              <a:t>, there's also a frontline study comparing to chemoimmunotherapy, and then there's a relapsed/refractory study of </a:t>
            </a:r>
            <a:r>
              <a:rPr lang="en-US" sz="1200" dirty="0" err="1">
                <a:effectLst/>
                <a:latin typeface="Verdana" panose="020B0604030504040204" pitchFamily="34" charset="0"/>
                <a:ea typeface="Verdana" panose="020B0604030504040204" pitchFamily="34" charset="0"/>
                <a:cs typeface="Segoe UI" panose="020B0502040204020203" pitchFamily="34" charset="0"/>
              </a:rPr>
              <a:t>nemtabrutinib</a:t>
            </a:r>
            <a:r>
              <a:rPr lang="en-US" sz="1200" dirty="0">
                <a:effectLst/>
                <a:latin typeface="Verdana" panose="020B0604030504040204" pitchFamily="34" charset="0"/>
                <a:ea typeface="Verdana" panose="020B0604030504040204" pitchFamily="34" charset="0"/>
                <a:cs typeface="Segoe UI" panose="020B0502040204020203" pitchFamily="34" charset="0"/>
              </a:rPr>
              <a:t> with </a:t>
            </a:r>
            <a:r>
              <a:rPr lang="en-US" sz="1200" dirty="0" err="1">
                <a:effectLst/>
                <a:latin typeface="Verdana" panose="020B0604030504040204" pitchFamily="34" charset="0"/>
                <a:ea typeface="Verdana" panose="020B0604030504040204" pitchFamily="34" charset="0"/>
                <a:cs typeface="Segoe UI" panose="020B0502040204020203" pitchFamily="34" charset="0"/>
              </a:rPr>
              <a:t>venetoclax</a:t>
            </a:r>
            <a:r>
              <a:rPr lang="en-US" sz="1200" dirty="0">
                <a:effectLst/>
                <a:latin typeface="Verdana" panose="020B0604030504040204" pitchFamily="34" charset="0"/>
                <a:ea typeface="Verdana" panose="020B0604030504040204" pitchFamily="34" charset="0"/>
                <a:cs typeface="Segoe UI" panose="020B0502040204020203" pitchFamily="34" charset="0"/>
              </a:rPr>
              <a:t> compared to rituximab with </a:t>
            </a:r>
            <a:r>
              <a:rPr lang="en-US" sz="1200" dirty="0" err="1">
                <a:effectLst/>
                <a:latin typeface="Verdana" panose="020B0604030504040204" pitchFamily="34" charset="0"/>
                <a:ea typeface="Verdana" panose="020B0604030504040204" pitchFamily="34" charset="0"/>
                <a:cs typeface="Segoe UI" panose="020B0502040204020203" pitchFamily="34" charset="0"/>
              </a:rPr>
              <a:t>venetoclax</a:t>
            </a:r>
            <a:r>
              <a:rPr lang="en-US" sz="1200" dirty="0">
                <a:effectLst/>
                <a:latin typeface="Verdana" panose="020B0604030504040204" pitchFamily="34" charset="0"/>
                <a:ea typeface="Verdana" panose="020B0604030504040204" pitchFamily="34" charset="0"/>
                <a:cs typeface="Segoe UI" panose="020B0502040204020203" pitchFamily="34" charset="0"/>
              </a:rPr>
              <a:t>. </a:t>
            </a:r>
            <a:endParaRPr lang="en-US" sz="1200" dirty="0">
              <a:effectLst/>
              <a:latin typeface="Verdana" panose="020B0604030504040204" pitchFamily="34" charset="0"/>
              <a:ea typeface="Verdana" panose="020B0604030504040204" pitchFamily="34" charset="0"/>
              <a:cs typeface="Verdana" panose="020B0604030504040204" pitchFamily="34" charset="0"/>
            </a:endParaRPr>
          </a:p>
          <a:p>
            <a:endParaRPr lang="en-US" i="1"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603517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126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dirty="0">
              <a:latin typeface="Calibri" charset="0"/>
              <a:ea typeface="ＭＳ Ｐゴシック" charset="0"/>
              <a:cs typeface="ＭＳ Ｐゴシック" charset="0"/>
            </a:endParaRPr>
          </a:p>
        </p:txBody>
      </p:sp>
      <p:sp>
        <p:nvSpPr>
          <p:cNvPr id="1126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EB5F856-7C31-C34B-A83D-F197DABE6AD6}" type="slidenum">
              <a:rPr lang="en-US" sz="1200">
                <a:latin typeface="Calibri" charset="0"/>
              </a:rPr>
              <a:pPr eaLnBrk="1" hangingPunct="1"/>
              <a:t>3</a:t>
            </a:fld>
            <a:endParaRPr lang="en-US" sz="1200" dirty="0">
              <a:latin typeface="Calibri"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C8FA97-01B0-B94F-DDE4-68B4FEDB1E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F44E51-CEBC-CB21-170E-02DDE0BD43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695597-9F2D-2A88-651E-303068F97BE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0" i="0" dirty="0">
                <a:solidFill>
                  <a:srgbClr val="B62B30"/>
                </a:solidFill>
                <a:effectLst/>
                <a:latin typeface="+mn-lt"/>
              </a:rPr>
              <a:t>Sharman JP, Munir T, </a:t>
            </a:r>
            <a:r>
              <a:rPr lang="es-ES" b="0" i="0" dirty="0" err="1">
                <a:solidFill>
                  <a:srgbClr val="B62B30"/>
                </a:solidFill>
                <a:effectLst/>
                <a:latin typeface="+mn-lt"/>
              </a:rPr>
              <a:t>Grosicki</a:t>
            </a:r>
            <a:r>
              <a:rPr lang="es-ES" b="0" i="0" dirty="0">
                <a:solidFill>
                  <a:srgbClr val="B62B30"/>
                </a:solidFill>
                <a:effectLst/>
                <a:latin typeface="+mn-lt"/>
              </a:rPr>
              <a:t> S, et al. </a:t>
            </a:r>
            <a:r>
              <a:rPr lang="en-US" b="0" i="0" dirty="0">
                <a:solidFill>
                  <a:srgbClr val="B62B30"/>
                </a:solidFill>
                <a:effectLst/>
                <a:latin typeface="+mn-lt"/>
              </a:rPr>
              <a:t>BRUIN CLL-321: Randomized phase III trial of </a:t>
            </a:r>
            <a:r>
              <a:rPr lang="en-US" b="0" i="0" dirty="0" err="1">
                <a:solidFill>
                  <a:srgbClr val="B62B30"/>
                </a:solidFill>
                <a:effectLst/>
                <a:latin typeface="+mn-lt"/>
              </a:rPr>
              <a:t>pirtobrutinib</a:t>
            </a:r>
            <a:r>
              <a:rPr lang="en-US" b="0" i="0" dirty="0">
                <a:solidFill>
                  <a:srgbClr val="B62B30"/>
                </a:solidFill>
                <a:effectLst/>
                <a:latin typeface="+mn-lt"/>
              </a:rPr>
              <a:t> versus </a:t>
            </a:r>
            <a:r>
              <a:rPr lang="en-US" b="0" i="0" dirty="0" err="1">
                <a:solidFill>
                  <a:srgbClr val="B62B30"/>
                </a:solidFill>
                <a:effectLst/>
                <a:latin typeface="+mn-lt"/>
              </a:rPr>
              <a:t>idelalisib</a:t>
            </a:r>
            <a:r>
              <a:rPr lang="en-US" b="0" i="0" dirty="0">
                <a:solidFill>
                  <a:srgbClr val="B62B30"/>
                </a:solidFill>
                <a:effectLst/>
                <a:latin typeface="+mn-lt"/>
              </a:rPr>
              <a:t> plus rituximab (</a:t>
            </a:r>
            <a:r>
              <a:rPr lang="en-US" b="0" i="0" dirty="0" err="1">
                <a:solidFill>
                  <a:srgbClr val="B62B30"/>
                </a:solidFill>
                <a:effectLst/>
                <a:latin typeface="+mn-lt"/>
              </a:rPr>
              <a:t>IdelaR</a:t>
            </a:r>
            <a:r>
              <a:rPr lang="en-US" b="0" i="0" dirty="0">
                <a:solidFill>
                  <a:srgbClr val="B62B30"/>
                </a:solidFill>
                <a:effectLst/>
                <a:latin typeface="+mn-lt"/>
              </a:rPr>
              <a:t>) or </a:t>
            </a:r>
            <a:r>
              <a:rPr lang="en-US" b="0" i="0" dirty="0" err="1">
                <a:solidFill>
                  <a:srgbClr val="B62B30"/>
                </a:solidFill>
                <a:effectLst/>
                <a:latin typeface="+mn-lt"/>
              </a:rPr>
              <a:t>bendamustine</a:t>
            </a:r>
            <a:r>
              <a:rPr lang="en-US" b="0" i="0" dirty="0">
                <a:solidFill>
                  <a:srgbClr val="B62B30"/>
                </a:solidFill>
                <a:effectLst/>
                <a:latin typeface="+mn-lt"/>
              </a:rPr>
              <a:t> plus rituximab (BR) in BTK inhibitor pretreated chronic lymphocytic leukemia/small lymphocytic lymphoma. Abstract presented at: American Society of Hematology Annual Meeting; </a:t>
            </a:r>
            <a:r>
              <a:rPr lang="it-IT" b="0" i="0" dirty="0">
                <a:solidFill>
                  <a:srgbClr val="B62B30"/>
                </a:solidFill>
                <a:effectLst/>
                <a:latin typeface="+mn-lt"/>
              </a:rPr>
              <a:t>San Diego, California; December 7-10, 2024. </a:t>
            </a:r>
            <a:r>
              <a:rPr lang="en-US" b="0" i="0" dirty="0">
                <a:solidFill>
                  <a:srgbClr val="B62B30"/>
                </a:solidFill>
                <a:effectLst/>
                <a:latin typeface="+mn-lt"/>
              </a:rPr>
              <a:t>Abstract 886.</a:t>
            </a:r>
          </a:p>
        </p:txBody>
      </p:sp>
      <p:sp>
        <p:nvSpPr>
          <p:cNvPr id="4" name="Slide Number Placeholder 3">
            <a:extLst>
              <a:ext uri="{FF2B5EF4-FFF2-40B4-BE49-F238E27FC236}">
                <a16:creationId xmlns:a16="http://schemas.microsoft.com/office/drawing/2014/main" id="{FC2ADB57-7625-3485-EE9C-E1A28DE2F65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D55E53-E3DA-8A47-8040-15B99949E65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Header Placeholder 4">
            <a:extLst>
              <a:ext uri="{FF2B5EF4-FFF2-40B4-BE49-F238E27FC236}">
                <a16:creationId xmlns:a16="http://schemas.microsoft.com/office/drawing/2014/main" id="{D06B37D0-953E-6F9B-A89A-F38B6A188ED8}"/>
              </a:ext>
            </a:extLst>
          </p:cNvPr>
          <p:cNvSpPr>
            <a:spLocks noGrp="1"/>
          </p:cNvSpPr>
          <p:nvPr>
            <p:ph type="hdr" sz="quarter"/>
          </p:nvPr>
        </p:nvSpPr>
        <p:spPr>
          <a:xfrm>
            <a:off x="150311" y="125262"/>
            <a:ext cx="4490961" cy="45878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prstClr val="black"/>
                </a:solidFill>
                <a:effectLst/>
                <a:uLnTx/>
                <a:uFillTx/>
                <a:latin typeface="Aptos" panose="02110004020202020204"/>
                <a:ea typeface="+mn-ea"/>
                <a:cs typeface="+mn-cs"/>
              </a:rPr>
              <a:t>29266 - Abramson_Bhat - Prova MCE</a:t>
            </a: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455406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12121"/>
                </a:solidFill>
                <a:effectLst/>
                <a:latin typeface="+mn-lt"/>
                <a:cs typeface="Arial" panose="020B0604020202020204" pitchFamily="34" charset="0"/>
              </a:rPr>
              <a:t>Hess G, Dreyling M, Oberic L, et al. Real-world experience among patients with relapsed/refractory mantle cell lymphoma after Bruton tyrosine kinase inhibitor failure in Europe: The SCHOLAR-2 retrospective chart review study. </a:t>
            </a:r>
            <a:r>
              <a:rPr lang="en-US" b="0" i="1" dirty="0">
                <a:solidFill>
                  <a:srgbClr val="212121"/>
                </a:solidFill>
                <a:effectLst/>
                <a:latin typeface="+mn-lt"/>
                <a:cs typeface="Arial" panose="020B0604020202020204" pitchFamily="34" charset="0"/>
              </a:rPr>
              <a:t>Br J Haematol</a:t>
            </a:r>
            <a:r>
              <a:rPr lang="en-US" b="0" i="0" dirty="0">
                <a:solidFill>
                  <a:srgbClr val="212121"/>
                </a:solidFill>
                <a:effectLst/>
                <a:latin typeface="+mn-lt"/>
                <a:cs typeface="Arial" panose="020B0604020202020204" pitchFamily="34" charset="0"/>
              </a:rPr>
              <a:t>. 2023;202(4):749-759.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212121"/>
              </a:solidFill>
              <a:effectLst/>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Verdana" panose="020B0604030504040204" pitchFamily="34" charset="0"/>
                <a:ea typeface="Verdana" panose="020B0604030504040204" pitchFamily="34" charset="0"/>
                <a:cs typeface="Segoe UI" panose="020B0502040204020203" pitchFamily="34" charset="0"/>
              </a:rPr>
              <a:t>Covalent BTK inhibitor resistance is common, but also not very well understood in mantle cell lymphoma. The majority of patients with mantle cell lymphoma will progress on their covalent BTK inhibitor, and usually within a much shorter time-frame than what we were just describing for patients with CLL. On the right, you can see that time-frame reflected, in terms of a short overall survival for all patients who progress after BTK inhibitors, and particularly in mantle cell, the options are much more limited for these patients as compared to CLL. We do have the noncovalent BTK inhibitor, pirtobrutinib, that we'll see data for. Also, CAR T-cells or clinical trials. </a:t>
            </a:r>
            <a:endParaRPr lang="en-US" sz="1800" dirty="0">
              <a:effectLst/>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mn-lt"/>
              <a:cs typeface="Arial" panose="020B0604020202020204" pitchFamily="34" charset="0"/>
            </a:endParaRPr>
          </a:p>
        </p:txBody>
      </p:sp>
      <p:sp>
        <p:nvSpPr>
          <p:cNvPr id="4" name="Slide Number Placeholder 3"/>
          <p:cNvSpPr>
            <a:spLocks noGrp="1"/>
          </p:cNvSpPr>
          <p:nvPr>
            <p:ph type="sldNum" sz="quarter" idx="5"/>
          </p:nvPr>
        </p:nvSpPr>
        <p:spPr/>
        <p:txBody>
          <a:bodyPr/>
          <a:lstStyle/>
          <a:p>
            <a:fld id="{346C45EA-94B1-CB43-BD15-6A8600409710}" type="slidenum">
              <a:rPr lang="en-US" smtClean="0"/>
              <a:t>32</a:t>
            </a:fld>
            <a:endParaRPr lang="en-US" dirty="0"/>
          </a:p>
        </p:txBody>
      </p:sp>
    </p:spTree>
    <p:extLst>
      <p:ext uri="{BB962C8B-B14F-4D97-AF65-F5344CB8AC3E}">
        <p14:creationId xmlns:p14="http://schemas.microsoft.com/office/powerpoint/2010/main" val="34950349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12121"/>
                </a:solidFill>
                <a:effectLst/>
                <a:latin typeface="+mn-lt"/>
              </a:rPr>
              <a:t>McCulloch R, Lewis D, Crosbie N, et al. Ibrutinib for mantle cell lymphoma at first relapse: a United Kingdom real-world analysis of outcomes in 211 patients. </a:t>
            </a:r>
            <a:r>
              <a:rPr lang="en-US" b="0" i="1" dirty="0">
                <a:solidFill>
                  <a:srgbClr val="212121"/>
                </a:solidFill>
                <a:effectLst/>
                <a:latin typeface="+mn-lt"/>
              </a:rPr>
              <a:t>Br J Haematol</a:t>
            </a:r>
            <a:r>
              <a:rPr lang="en-US" b="0" i="0" dirty="0">
                <a:solidFill>
                  <a:srgbClr val="212121"/>
                </a:solidFill>
                <a:effectLst/>
                <a:latin typeface="+mn-lt"/>
              </a:rPr>
              <a:t>. 2021;193(2):290-298.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solidFill>
                <a:srgbClr val="212121"/>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Verdana" panose="020B0604030504040204" pitchFamily="34" charset="0"/>
                <a:ea typeface="Verdana" panose="020B0604030504040204" pitchFamily="34" charset="0"/>
                <a:cs typeface="Segoe UI" panose="020B0502040204020203" pitchFamily="34" charset="0"/>
              </a:rPr>
              <a:t>So, these are some real-world data in mantle cell lymphoma suggesting, again, that outcomes are poor after progression on covalent BTK inhibitor. Patients who received additional therapy did do better. The median survival there was closer to a year, whereas patients who were not able to even receive additional therapy had a very short survival of just 0.4 months. Overall, in the post-pirtobrutinib setting, the survival in this real-world series was just 1.4 months, and patients who were able to move on to R-BAC chemotherapy did have a longer survival. But again, this is retrospective real-world data. So, it's more likely that the fitter patients were able to get chemoimmunotherapy, and so that is one of the confounding aspects of this analysis. </a:t>
            </a:r>
            <a:endParaRPr lang="en-US" sz="1800" dirty="0">
              <a:effectLst/>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prstClr val="black"/>
              </a:solidFill>
              <a:latin typeface="+mn-lt"/>
            </a:endParaRPr>
          </a:p>
        </p:txBody>
      </p:sp>
      <p:sp>
        <p:nvSpPr>
          <p:cNvPr id="4" name="Slide Number Placeholder 3"/>
          <p:cNvSpPr>
            <a:spLocks noGrp="1"/>
          </p:cNvSpPr>
          <p:nvPr>
            <p:ph type="sldNum" sz="quarter" idx="5"/>
          </p:nvPr>
        </p:nvSpPr>
        <p:spPr/>
        <p:txBody>
          <a:bodyPr/>
          <a:lstStyle/>
          <a:p>
            <a:fld id="{346C45EA-94B1-CB43-BD15-6A8600409710}" type="slidenum">
              <a:rPr lang="en-US" smtClean="0"/>
              <a:t>33</a:t>
            </a:fld>
            <a:endParaRPr lang="en-US" dirty="0"/>
          </a:p>
        </p:txBody>
      </p:sp>
    </p:spTree>
    <p:extLst>
      <p:ext uri="{BB962C8B-B14F-4D97-AF65-F5344CB8AC3E}">
        <p14:creationId xmlns:p14="http://schemas.microsoft.com/office/powerpoint/2010/main" val="25711634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Garg M, Satija A, Song Y, et al. Economic burden and treatment patterns among patients with mantle cell lymphoma in the US: a retrospective claims analysis. </a:t>
            </a:r>
            <a:r>
              <a:rPr lang="en-US" b="0" i="0" dirty="0">
                <a:solidFill>
                  <a:srgbClr val="3C4242"/>
                </a:solidFill>
                <a:effectLst/>
                <a:latin typeface="+mn-lt"/>
              </a:rPr>
              <a:t>Abstract presented at: American Society of Hematology Annual Meeting; New Orleans, Louisiana; December 10-13, 2022.</a:t>
            </a:r>
            <a:r>
              <a:rPr lang="en-US" sz="1200" dirty="0">
                <a:solidFill>
                  <a:srgbClr val="000000"/>
                </a:solidFill>
                <a:latin typeface="+mn-lt"/>
                <a:cs typeface="Arial" panose="020B0604020202020204" pitchFamily="34" charset="0"/>
              </a:rPr>
              <a:t> Abstract 3534.</a:t>
            </a:r>
            <a:r>
              <a:rPr lang="en-US" sz="1200" dirty="0"/>
              <a: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Verdana" panose="020B0604030504040204" pitchFamily="34" charset="0"/>
                <a:ea typeface="Verdana" panose="020B0604030504040204" pitchFamily="34" charset="0"/>
                <a:cs typeface="Segoe UI" panose="020B0502040204020203" pitchFamily="34" charset="0"/>
              </a:rPr>
              <a:t>So, in mantle cell lymphoma, although the BTK inhibitors are a step forward, we certainly need more options in later lines of care. Some more retrospective claims data from the US from 2015 to 2021 shows in these, about, 700 patients or so that the majority of mantle cell patients actually did not receive any treatment in the third-line setting, and that's often because they were so sick. After second-line setting, many of these patients moved on to hospice, for example. Where in the frontline setting majority patients are getting bendamustine-based chemotherapy. In the second-line setting, small-molecule agents like BTK inhibitors become more commonly used. And then patients not getting any additional therapy. So, it really does speak to the need for better therapies in the later lines of therapy for mantle cell lymphoma. </a:t>
            </a:r>
            <a:endParaRPr lang="en-US" sz="1800" dirty="0">
              <a:effectLst/>
              <a:latin typeface="Verdana" panose="020B0604030504040204" pitchFamily="34" charset="0"/>
              <a:ea typeface="Verdana" panose="020B0604030504040204" pitchFamily="34" charset="0"/>
              <a:cs typeface="Verdana" panose="020B0604030504040204" pitchFamily="34" charset="0"/>
            </a:endParaRPr>
          </a:p>
          <a:p>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t>34</a:t>
            </a:fld>
            <a:endParaRPr lang="en-US" dirty="0"/>
          </a:p>
        </p:txBody>
      </p:sp>
    </p:spTree>
    <p:extLst>
      <p:ext uri="{BB962C8B-B14F-4D97-AF65-F5344CB8AC3E}">
        <p14:creationId xmlns:p14="http://schemas.microsoft.com/office/powerpoint/2010/main" val="22841004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B62B30"/>
                </a:solidFill>
                <a:effectLst/>
                <a:latin typeface="+mn-lt"/>
              </a:rPr>
              <a:t>Cohen JB, Shah NN, Jurczak W, et al. Pirtobrutinib in relapsed/refractory (R/R) mantle cell lymphoma (MCL) patients with prior cBTKi: safety and efficacy including high-risk subgroup analyses from the phase 1/2 BRUIN study. American Society of Hematology Annual Meeting and Exposition; San Diego, California; December 9-12, 2023. Abstract 981.</a:t>
            </a:r>
          </a:p>
          <a:p>
            <a:endParaRPr lang="en-I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Verdana" panose="020B0604030504040204" pitchFamily="34" charset="0"/>
                <a:ea typeface="Verdana" panose="020B0604030504040204" pitchFamily="34" charset="0"/>
                <a:cs typeface="Segoe UI" panose="020B0502040204020203" pitchFamily="34" charset="0"/>
              </a:rPr>
              <a:t>So, the BRUIN study of pirtobrutinib also included a cohort of 166 patients with relapsed/refractory mantle cell lymphoma, and we'll review those data now.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Verdana" panose="020B0604030504040204" pitchFamily="34" charset="0"/>
              <a:ea typeface="Verdana" panose="020B0604030504040204"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u="sng" dirty="0">
                <a:effectLst/>
                <a:latin typeface="Verdana" panose="020B0604030504040204" pitchFamily="34" charset="0"/>
                <a:ea typeface="Verdana" panose="020B0604030504040204" pitchFamily="34" charset="0"/>
                <a:cs typeface="Segoe UI" panose="020B0502040204020203" pitchFamily="34" charset="0"/>
              </a:rPr>
              <a:t>Additional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i="0" dirty="0">
                <a:solidFill>
                  <a:srgbClr val="1A1A1A"/>
                </a:solidFill>
                <a:effectLst/>
                <a:highlight>
                  <a:srgbClr val="FFFFFF"/>
                </a:highlight>
                <a:latin typeface="acumin-pro"/>
              </a:rPr>
              <a:t>Despite the efficacy of covalent (c) Bruton tyrosine kinase inhibitors (BTKi) in R/R MCL, disease relapse arises through evolution of resistance mechanisms or development of cBTKi intolerance. Pirtobrutinib, a highly selective, non-covalent (reversible) BTKi has favorable oral pharmacology that enables continuous BTK inhibition throughout the daily dosing interval regardless of the intrinsic rate of BTK turnover. Pirtobrutinib is the first BTKi to demonstrate durable efficacy following prior cBTKi therapy in heavily pre-treated R/R MCL and was well-tolerated with a low frequency of treatment discontinuation due to toxicity (Wang et al., JCO, 2023). Pirtobrutinib is approved in the USA to treat relapsed or refractory MCL after at least two lines of systemic therapy including a prior cBTKi. Here, we report updated results of pirtobrutinib therapy in all patients (pts), including those with biologically high-risk R/R MCL with a median survival follow-up of 24.2 months (range, 18.2-29.8).</a:t>
            </a:r>
            <a:endParaRPr lang="en-US" sz="1800" dirty="0">
              <a:effectLst/>
              <a:latin typeface="Verdana" panose="020B0604030504040204" pitchFamily="34" charset="0"/>
              <a:ea typeface="Verdana" panose="020B0604030504040204" pitchFamily="34" charset="0"/>
              <a:cs typeface="Verdana" panose="020B0604030504040204" pitchFamily="34" charset="0"/>
            </a:endParaRPr>
          </a:p>
          <a:p>
            <a:endParaRPr lang="en-IE" dirty="0"/>
          </a:p>
          <a:p>
            <a:r>
              <a:rPr lang="en-US" b="0" i="0" dirty="0">
                <a:solidFill>
                  <a:srgbClr val="1A1A1A"/>
                </a:solidFill>
                <a:effectLst/>
                <a:highlight>
                  <a:srgbClr val="FFFFFF"/>
                </a:highlight>
                <a:latin typeface="acumin-pro"/>
              </a:rPr>
              <a:t>Pts with R/R MCL received pirtobrutinib monotherapy in the multicenter Phase 1/2 BRUIN trial (NCT03740529). Efficacy was assessed in all cBTKi pre-treated pts, as well as in cBTKi treatment-naïve pts. Key endpoints included overall response rate (ORR) as assessed by independent review committee per Lugano 2014 criteria, duration of response (DOR), progression-free survival (PFS), overall survival (OS), and safety. Pts were included across the dose escalation range and expansion (25-300 mg/day) with 93% (n=141) receiving at least one dose of 200 mg/day, the FDA-approved dose. A data cut of 05 May 2023 was utilized.</a:t>
            </a:r>
            <a:endParaRPr lang="en-IE" dirty="0"/>
          </a:p>
        </p:txBody>
      </p:sp>
    </p:spTree>
    <p:extLst>
      <p:ext uri="{BB962C8B-B14F-4D97-AF65-F5344CB8AC3E}">
        <p14:creationId xmlns:p14="http://schemas.microsoft.com/office/powerpoint/2010/main" val="30790637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B62B30"/>
                </a:solidFill>
                <a:effectLst/>
                <a:latin typeface="+mn-lt"/>
              </a:rPr>
              <a:t>Cohen JB, Shah NN, Jurczak W, et al. Pirtobrutinib in relapsed/refractory (R/R) mantle cell lymphoma (MCL) patients with prior cBTKi: safety and efficacy including high-risk subgroup analyses from the phase 1/2 BRUIN study. American Society of Hematology Annual Meeting and Exposition; San Diego, California; December 9-12, 2023. Abstract 981.</a:t>
            </a:r>
          </a:p>
          <a:p>
            <a:endParaRPr lang="en-IE" dirty="0"/>
          </a:p>
          <a:p>
            <a:r>
              <a:rPr lang="en-US" b="0" i="0" dirty="0">
                <a:solidFill>
                  <a:srgbClr val="1A1A1A"/>
                </a:solidFill>
                <a:effectLst/>
                <a:highlight>
                  <a:srgbClr val="FFFFFF"/>
                </a:highlight>
                <a:latin typeface="acumin-pro"/>
              </a:rPr>
              <a:t>Among all 152 pts with R/R MCL who received a prior cBTKi, the median age was 70 years (range, 46-88), and 52% had intermediate-risk and 28.3% had high-risk sMIPI scores. Median prior lines of therapy were 3 (range, 1-9), including an anti-CD20 antibody (96.7%), chemotherapy (90.1%), immunomodulator (17.1%), stem cell transplant (21.7%), BCL-2 inhibitor (15.8%), CAR-T cell therapy (8.6%), and PI3K inhibitor (3.9%). Among pts with high-risk biomarker data available, 30/60 (50%) had </a:t>
            </a:r>
            <a:r>
              <a:rPr lang="en-US" b="0" i="1" dirty="0">
                <a:solidFill>
                  <a:srgbClr val="1A1A1A"/>
                </a:solidFill>
                <a:effectLst/>
                <a:highlight>
                  <a:srgbClr val="FFFFFF"/>
                </a:highlight>
                <a:latin typeface="acumin-pro"/>
              </a:rPr>
              <a:t>TP53</a:t>
            </a:r>
            <a:r>
              <a:rPr lang="en-US" b="0" i="0" dirty="0">
                <a:solidFill>
                  <a:srgbClr val="1A1A1A"/>
                </a:solidFill>
                <a:effectLst/>
                <a:highlight>
                  <a:srgbClr val="FFFFFF"/>
                </a:highlight>
                <a:latin typeface="acumin-pro"/>
              </a:rPr>
              <a:t> mutations and 45/63 (71%) had a Ki-67 index of ≥30%. </a:t>
            </a:r>
            <a:endParaRPr lang="en-IE" dirty="0"/>
          </a:p>
        </p:txBody>
      </p:sp>
    </p:spTree>
    <p:extLst>
      <p:ext uri="{BB962C8B-B14F-4D97-AF65-F5344CB8AC3E}">
        <p14:creationId xmlns:p14="http://schemas.microsoft.com/office/powerpoint/2010/main" val="37045513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dirty="0">
                <a:solidFill>
                  <a:srgbClr val="B62B30"/>
                </a:solidFill>
                <a:effectLst/>
                <a:latin typeface="+mn-lt"/>
              </a:rPr>
              <a:t>Cohen JB, Shah NN, Jurczak W, et al. Pirtobrutinib in relapsed/refractory (R/R) mantle cell lymphoma (MCL) patients with prior cBTKi: safety and efficacy including high-risk subgroup analyses from the phase 1/2 BRUIN study. American Society of Hematology Annual Meeting and Exposition; San Diego, California; December 9-12, 2023. Abstract 981.</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IE" sz="1200" dirty="0">
              <a:effectLst/>
              <a:latin typeface="Times New Roman" panose="02020603050405020304" pitchFamily="18" charset="0"/>
              <a:ea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Verdana" panose="020B0604030504040204" pitchFamily="34" charset="0"/>
                <a:ea typeface="Verdana" panose="020B0604030504040204" pitchFamily="34" charset="0"/>
                <a:cs typeface="Segoe UI" panose="020B0502040204020203" pitchFamily="34" charset="0"/>
              </a:rPr>
              <a:t>The waterfall plot looking at lymph node decrease with the different colors here representing patients who discontinued their prior BTK inhibitor due to progressive disease, versus patients who discontinued the prior BTK inhibitor due to toxicity. And regardless of reason for discontinuation, the majority of patients did have a decrease in lymph node size, and the overall response rate was close to 50% in this very difficult-to-treat population. </a:t>
            </a:r>
            <a:endParaRPr lang="en-US" sz="1800" dirty="0">
              <a:effectLst/>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IE" sz="1200" dirty="0">
              <a:effectLst/>
              <a:latin typeface="Times New Roman" panose="02020603050405020304" pitchFamily="18" charset="0"/>
              <a:ea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IE" sz="1200" u="sng" dirty="0">
                <a:effectLst/>
                <a:latin typeface="Times New Roman" panose="02020603050405020304" pitchFamily="18" charset="0"/>
                <a:ea typeface="Times New Roman" panose="02020603050405020304" pitchFamily="18" charset="0"/>
              </a:rPr>
              <a:t>Additional Notes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dirty="0">
                <a:solidFill>
                  <a:srgbClr val="1A1A1A"/>
                </a:solidFill>
                <a:effectLst/>
                <a:highlight>
                  <a:srgbClr val="FFFFFF"/>
                </a:highlight>
                <a:latin typeface="acumin-pro"/>
              </a:rPr>
              <a:t>The ORR for cBTKi pre-treated pts was 49.3% (95% CI, 41.1-57.6), including 15.8% complete responses (n=24) and 33.6% partial responses (n=51), whilst cBTKi naïve pts (n=14) had an ORR of 85.7% (95% CI, 57.2-98.2). The ORR among 128 pts who had discontinued a prior cBTKi due to PD and 21 pts who had discontinued for toxicity/other reasons was 43.0% and 90.5%, respectively. Among the 75 responding cBTKi pre-treated pts, the median DOR was 21.6 months (95% CI, 9.2-27.2) at a median follow-up of 24 months. The 18- and 24-month DOR rates were 51.9% (95% CI, 37-64.8) and 38.9% (95% CI, 22.7-54.8), respectively. ORR and DOR by high-risk subgroups (including blastoid/pleomorphic variants, Ki-67 index ≥30%, and </a:t>
            </a:r>
            <a:r>
              <a:rPr lang="en-US" b="0" i="1" dirty="0">
                <a:solidFill>
                  <a:srgbClr val="1A1A1A"/>
                </a:solidFill>
                <a:effectLst/>
                <a:highlight>
                  <a:srgbClr val="FFFFFF"/>
                </a:highlight>
                <a:latin typeface="acumin-pro"/>
              </a:rPr>
              <a:t>TP53</a:t>
            </a:r>
            <a:r>
              <a:rPr lang="en-US" b="0" i="0" dirty="0">
                <a:solidFill>
                  <a:srgbClr val="1A1A1A"/>
                </a:solidFill>
                <a:effectLst/>
                <a:highlight>
                  <a:srgbClr val="FFFFFF"/>
                </a:highlight>
                <a:latin typeface="acumin-pro"/>
              </a:rPr>
              <a:t> mutations) are shown in Table 1. The 18- and 24-month DOR rates among 12 responding cBTKi naïve pts were both 90.0% (95% CI, 47.3-98.5). The median PFS and OS for cBTKi pre-treated pts was 5.6 months (95% CI, 5.3-9.2), and 23.5 months (95% CI, 17.1-NE), respectively.</a:t>
            </a:r>
            <a:endParaRPr lang="en-IE" sz="1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071267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B62B30"/>
                </a:solidFill>
                <a:effectLst/>
                <a:latin typeface="+mn-lt"/>
              </a:rPr>
              <a:t>Cohen JB, Shah NN, Jurczak W, et al. Pirtobrutinib in relapsed/refractory (R/R) mantle cell lymphoma (MCL) patients with prior cBTKi: safety and efficacy including high-risk subgroup analyses from the phase 1/2 BRUIN study. American Society of Hematology Annual Meeting and Exposition; San Diego, California; December 9-12, 2023. Abstract 981.</a:t>
            </a:r>
          </a:p>
          <a:p>
            <a:endParaRPr lang="en-I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Verdana" panose="020B0604030504040204" pitchFamily="34" charset="0"/>
                <a:ea typeface="Verdana" panose="020B0604030504040204" pitchFamily="34" charset="0"/>
                <a:cs typeface="Segoe UI" panose="020B0502040204020203" pitchFamily="34" charset="0"/>
              </a:rPr>
              <a:t>Here, you can see in these forest plots the different factors that may have influenced overall response rate in mantle cell lymphoma. Whether looking at various genetic subgroups, clinical characteristics, or histology, in general, there wasn't one particular group that benefited more than another. Really pirtobrutinib was quite active across all the different groups. The one factor I think that did seem to have significance, patients who had previously discontinued a BTK inhibitor due to toxicity, seemed to have an even higher overall response rate at close to 90% compared to those patients who had progressed on their prior covalent BTK inhibitor, where the response rate was more in the range of 43%. </a:t>
            </a:r>
            <a:endParaRPr lang="en-US" sz="1800" dirty="0">
              <a:effectLst/>
              <a:latin typeface="Verdana" panose="020B0604030504040204" pitchFamily="34" charset="0"/>
              <a:ea typeface="Verdana" panose="020B0604030504040204" pitchFamily="34" charset="0"/>
              <a:cs typeface="Verdana" panose="020B0604030504040204" pitchFamily="34" charset="0"/>
            </a:endParaRPr>
          </a:p>
          <a:p>
            <a:endParaRPr lang="en-IE" dirty="0"/>
          </a:p>
        </p:txBody>
      </p:sp>
    </p:spTree>
    <p:extLst>
      <p:ext uri="{BB962C8B-B14F-4D97-AF65-F5344CB8AC3E}">
        <p14:creationId xmlns:p14="http://schemas.microsoft.com/office/powerpoint/2010/main" val="20597542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B62B30"/>
                </a:solidFill>
                <a:effectLst/>
                <a:latin typeface="+mn-lt"/>
              </a:rPr>
              <a:t>Cohen JB, Shah NN, Jurczak W, et al. Pirtobrutinib in relapsed/refractory (R/R) mantle cell lymphoma (MCL) patients with prior cBTKi: safety and efficacy including high-risk subgroup analyses from the phase 1/2 BRUIN study. American Society of Hematology Annual Meeting and Exposition; San Diego, California; December 9-12, 2023. Abstract 981.</a:t>
            </a:r>
          </a:p>
          <a:p>
            <a:endParaRPr lang="en-I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Verdana" panose="020B0604030504040204" pitchFamily="34" charset="0"/>
                <a:ea typeface="Verdana" panose="020B0604030504040204" pitchFamily="34" charset="0"/>
                <a:cs typeface="Segoe UI" panose="020B0502040204020203" pitchFamily="34" charset="0"/>
              </a:rPr>
              <a:t>With regard to durability, if patients do respond, these responses can be durable. And so, you see the duration of response median is about 21.6 months. However, many patients don't respond and as such, the median progression-free survival is a relatively short 5.6 months. That being said, I think the overall survival is promising with a median of about 2 years. It suggests that patients who do respond probably can be bridged to other types of therapy, for example, cellular therapies like CAR T-cells or even allogeneic transplantation. </a:t>
            </a:r>
            <a:endParaRPr lang="en-US" sz="1800" dirty="0">
              <a:effectLst/>
              <a:latin typeface="Verdana" panose="020B0604030504040204" pitchFamily="34" charset="0"/>
              <a:ea typeface="Verdana" panose="020B0604030504040204" pitchFamily="34" charset="0"/>
              <a:cs typeface="Verdana" panose="020B0604030504040204" pitchFamily="34" charset="0"/>
            </a:endParaRPr>
          </a:p>
          <a:p>
            <a:endParaRPr lang="en-IE" dirty="0"/>
          </a:p>
        </p:txBody>
      </p:sp>
    </p:spTree>
    <p:extLst>
      <p:ext uri="{BB962C8B-B14F-4D97-AF65-F5344CB8AC3E}">
        <p14:creationId xmlns:p14="http://schemas.microsoft.com/office/powerpoint/2010/main" val="12309447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B62B30"/>
                </a:solidFill>
                <a:effectLst/>
                <a:latin typeface="+mn-lt"/>
              </a:rPr>
              <a:t>Cohen JB, Shah NN, Jurczak W, et al. Pirtobrutinib in relapsed/refractory (R/R) mantle cell lymphoma (MCL) patients with prior cBTKi: safety and efficacy including high-risk subgroup analyses from the phase 1/2 BRUIN study. American Society of Hematology Annual Meeting and Exposition; San Diego, California; December 9-12, 2023. Abstract 981.</a:t>
            </a:r>
          </a:p>
          <a:p>
            <a:endParaRPr lang="en-IE" dirty="0"/>
          </a:p>
          <a:p>
            <a:r>
              <a:rPr lang="en-US" b="0" i="0" dirty="0">
                <a:solidFill>
                  <a:srgbClr val="1A1A1A"/>
                </a:solidFill>
                <a:effectLst/>
                <a:highlight>
                  <a:srgbClr val="FFFFFF"/>
                </a:highlight>
                <a:latin typeface="acumin-pro"/>
              </a:rPr>
              <a:t>Pirtobrutinib continues to demonstrate durable efficacy and a favorable safety profile in heavily pre-treated R/R MCL pts with prior cBTKi therapy. High ORRs were observed in pts who had PD on a prior cBTKi, and in pts with high-risk disease features including blastoid/pleomorphic variants, elevated Ki-67 index, and </a:t>
            </a:r>
            <a:r>
              <a:rPr lang="en-US" b="0" i="1" dirty="0">
                <a:solidFill>
                  <a:srgbClr val="1A1A1A"/>
                </a:solidFill>
                <a:effectLst/>
                <a:highlight>
                  <a:srgbClr val="FFFFFF"/>
                </a:highlight>
                <a:latin typeface="acumin-pro"/>
              </a:rPr>
              <a:t>TP53</a:t>
            </a:r>
            <a:r>
              <a:rPr lang="en-US" b="0" i="0" dirty="0">
                <a:solidFill>
                  <a:srgbClr val="1A1A1A"/>
                </a:solidFill>
                <a:effectLst/>
                <a:highlight>
                  <a:srgbClr val="FFFFFF"/>
                </a:highlight>
                <a:latin typeface="acumin-pro"/>
              </a:rPr>
              <a:t> mutations.</a:t>
            </a:r>
            <a:endParaRPr lang="en-IE" dirty="0"/>
          </a:p>
        </p:txBody>
      </p:sp>
    </p:spTree>
    <p:extLst>
      <p:ext uri="{BB962C8B-B14F-4D97-AF65-F5344CB8AC3E}">
        <p14:creationId xmlns:p14="http://schemas.microsoft.com/office/powerpoint/2010/main" val="26962749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mn-lt"/>
                <a:ea typeface="Verdana" panose="020B0604030504040204" pitchFamily="34" charset="0"/>
                <a:cs typeface="Segoe UI" panose="020B0502040204020203" pitchFamily="34" charset="0"/>
              </a:rPr>
              <a:t>To start, let’s review the mechanisms and advantages that we see with BTK inhibitors. </a:t>
            </a:r>
            <a:endParaRPr lang="en-US" sz="1200" dirty="0">
              <a:latin typeface="+mn-lt"/>
            </a:endParaRPr>
          </a:p>
        </p:txBody>
      </p:sp>
      <p:sp>
        <p:nvSpPr>
          <p:cNvPr id="4" name="Slide Number Placeholder 3"/>
          <p:cNvSpPr>
            <a:spLocks noGrp="1"/>
          </p:cNvSpPr>
          <p:nvPr>
            <p:ph type="sldNum" sz="quarter" idx="5"/>
          </p:nvPr>
        </p:nvSpPr>
        <p:spPr/>
        <p:txBody>
          <a:bodyPr/>
          <a:lstStyle/>
          <a:p>
            <a:fld id="{346C45EA-94B1-CB43-BD15-6A8600409710}" type="slidenum">
              <a:rPr lang="en-US" smtClean="0"/>
              <a:t>5</a:t>
            </a:fld>
            <a:endParaRPr lang="en-US" dirty="0"/>
          </a:p>
        </p:txBody>
      </p:sp>
    </p:spTree>
    <p:extLst>
      <p:ext uri="{BB962C8B-B14F-4D97-AF65-F5344CB8AC3E}">
        <p14:creationId xmlns:p14="http://schemas.microsoft.com/office/powerpoint/2010/main" val="24181901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B62B30"/>
                </a:solidFill>
                <a:effectLst/>
                <a:latin typeface="+mn-lt"/>
              </a:rPr>
              <a:t>Cohen JB, Shah NN, Jurczak W, et al. Pirtobrutinib in relapsed/refractory (R/R) mantle cell lymphoma (MCL) patients with prior cBTKi: safety and efficacy including high-risk subgroup analyses from the phase 1/2 BRUIN study. American Society of Hematology Annual Meeting and Exposition; San Diego, California; December 9-12, 2023. Abstract 981.</a:t>
            </a:r>
          </a:p>
          <a:p>
            <a:endParaRPr lang="en-I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Verdana" panose="020B0604030504040204" pitchFamily="34" charset="0"/>
                <a:ea typeface="Verdana" panose="020B0604030504040204" pitchFamily="34" charset="0"/>
                <a:cs typeface="Segoe UI" panose="020B0502040204020203" pitchFamily="34" charset="0"/>
              </a:rPr>
              <a:t>There was a smaller group of patients in the BRUIN study with mantle cell lymphoma who were covalent BTK inhibitor-naive. And you can see the results look much better for this group. The overall response rate is about 86%, including 43% complete remissions, and duration of response, progression-free survival, and overall survival are all quite high, suggesting that this is a drug that could be potentially moved up into an earlier line of therapy, maybe even before covalent BTK inhibitors, in mantle cell lymphoma. </a:t>
            </a:r>
            <a:endParaRPr lang="en-US" sz="1800" dirty="0">
              <a:effectLst/>
              <a:latin typeface="Verdana" panose="020B0604030504040204" pitchFamily="34" charset="0"/>
              <a:ea typeface="Verdana" panose="020B0604030504040204" pitchFamily="34" charset="0"/>
              <a:cs typeface="Verdana" panose="020B0604030504040204" pitchFamily="34" charset="0"/>
            </a:endParaRPr>
          </a:p>
          <a:p>
            <a:endParaRPr lang="en-IE" dirty="0"/>
          </a:p>
        </p:txBody>
      </p:sp>
    </p:spTree>
    <p:extLst>
      <p:ext uri="{BB962C8B-B14F-4D97-AF65-F5344CB8AC3E}">
        <p14:creationId xmlns:p14="http://schemas.microsoft.com/office/powerpoint/2010/main" val="9310317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bg1"/>
                </a:solidFill>
                <a:latin typeface="+mn-lt"/>
                <a:cs typeface="Arial" panose="020B0604020202020204" pitchFamily="34" charset="0"/>
              </a:rPr>
              <a:t>FDA.gov. FDA grants accelerated approval to pirtobrutinib for relapsed or refractory mantle cell lymphoma. January 27, 2023. https://www.fda.gov/drugs/resources-information-approved-drugs/fda-grants-accelerated-approval-pirtobrutinib-relapsed-or-refractory-mantle-cell-lymphoma</a:t>
            </a:r>
          </a:p>
          <a:p>
            <a:endParaRPr lang="en-US" sz="1200" dirty="0">
              <a:solidFill>
                <a:schemeClr val="bg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B62B30"/>
                </a:solidFill>
                <a:effectLst/>
                <a:latin typeface="+mn-lt"/>
              </a:rPr>
              <a:t>Cohen JB, Shah NN, Jurczak W, et al. Pirtobrutinib in relapsed/refractory (R/R) mantle cell lymphoma (MCL) patients with prior cBTKi: safety and efficacy including high-risk subgroup analyses from the phase 1/2 BRUIN study. American Society of Hematology Annual Meeting and Exposition; San Diego, California; December 9-12, 2023. Abstract 981.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B62B30"/>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Verdana" panose="020B0604030504040204" pitchFamily="34" charset="0"/>
                <a:ea typeface="Verdana" panose="020B0604030504040204" pitchFamily="34" charset="0"/>
                <a:cs typeface="Segoe UI" panose="020B0502040204020203" pitchFamily="34" charset="0"/>
              </a:rPr>
              <a:t>So, the original approval for pirtobrutinib was in mantle cell lymphoma back in January of 2023. This is an accelerated approval for relapsed or refractory mantle cell after at least 2 lines of systemic therapy, including a BTK inhibitor.</a:t>
            </a:r>
            <a:endParaRPr lang="en-US" sz="1800" dirty="0">
              <a:effectLst/>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n-lt"/>
              </a:rPr>
              <a:t>As assessed by an independent review committee using Lugano criteria</a:t>
            </a:r>
          </a:p>
          <a:p>
            <a:endParaRPr lang="en-US" dirty="0">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6C45EA-94B1-CB43-BD15-6A86004097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57444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22222"/>
                </a:solidFill>
                <a:effectLst/>
                <a:latin typeface="+mn-lt"/>
              </a:rPr>
              <a:t>Wang M, Eyre TA, Shah NN, et al. BRUIN MCL-321: A phase 3, open-label, randomized study of pirtobrutinib versus investigator choice of BTK inhibitor in patients with previously treated, BTK inhibitor naïve mantle cell lymphoma. </a:t>
            </a:r>
            <a:r>
              <a:rPr lang="en-US" b="0" i="1" dirty="0">
                <a:solidFill>
                  <a:srgbClr val="222222"/>
                </a:solidFill>
                <a:effectLst/>
                <a:latin typeface="+mn-lt"/>
              </a:rPr>
              <a:t>J Clin Oncol</a:t>
            </a:r>
            <a:r>
              <a:rPr lang="en-US" b="0" i="0" dirty="0">
                <a:solidFill>
                  <a:srgbClr val="222222"/>
                </a:solidFill>
                <a:effectLst/>
                <a:latin typeface="+mn-lt"/>
              </a:rPr>
              <a:t>. 2023;41(16_suppl):TPS7587.</a:t>
            </a:r>
          </a:p>
          <a:p>
            <a:pPr algn="l"/>
            <a:endParaRPr lang="en-US" b="0" i="0" dirty="0">
              <a:solidFill>
                <a:srgbClr val="222222"/>
              </a:solidFill>
              <a:effectLst/>
              <a:latin typeface="+mn-lt"/>
            </a:endParaRPr>
          </a:p>
          <a:p>
            <a:pPr marL="0" marR="0" indent="0">
              <a:lnSpc>
                <a:spcPct val="150000"/>
              </a:lnSpc>
              <a:spcBef>
                <a:spcPts val="0"/>
              </a:spcBef>
              <a:spcAft>
                <a:spcPts val="0"/>
              </a:spcAft>
            </a:pPr>
            <a:r>
              <a:rPr lang="en-US" sz="1800" dirty="0">
                <a:effectLst/>
                <a:latin typeface="Verdana" panose="020B0604030504040204" pitchFamily="34" charset="0"/>
                <a:ea typeface="Verdana" panose="020B0604030504040204" pitchFamily="34" charset="0"/>
                <a:cs typeface="Verdana" panose="020B0604030504040204" pitchFamily="34" charset="0"/>
              </a:rPr>
              <a:t>W</a:t>
            </a:r>
            <a:r>
              <a:rPr lang="en-US" sz="1800" dirty="0">
                <a:effectLst/>
                <a:latin typeface="Verdana" panose="020B0604030504040204" pitchFamily="34" charset="0"/>
                <a:ea typeface="Verdana" panose="020B0604030504040204" pitchFamily="34" charset="0"/>
                <a:cs typeface="Segoe UI" panose="020B0502040204020203" pitchFamily="34" charset="0"/>
              </a:rPr>
              <a:t>ith regard to ongoing Phase 3 trials with the noncovalent BTK inhibitors in mantle cell, right now, it's mainly this one trial, which is the BRUIN MCL-321 trial. This is pirtobrutinib versus investigator’s choice of other covalent BTK inhibitor, and it could be ibrutinib, acalabrutinib, or zanubrutinib. And this is looking primarily at a previously treated population, but does also include BTK inhibitor-naive patients. </a:t>
            </a:r>
            <a:endParaRPr lang="en-US" sz="1800" dirty="0">
              <a:effectLst/>
              <a:latin typeface="Verdana" panose="020B0604030504040204" pitchFamily="34" charset="0"/>
              <a:ea typeface="Verdana" panose="020B0604030504040204" pitchFamily="34" charset="0"/>
              <a:cs typeface="Verdana" panose="020B0604030504040204" pitchFamily="34" charset="0"/>
            </a:endParaRPr>
          </a:p>
          <a:p>
            <a:pPr algn="l"/>
            <a:endParaRPr lang="en-US" b="0" i="0" dirty="0">
              <a:solidFill>
                <a:srgbClr val="222222"/>
              </a:solidFill>
              <a:effectLst/>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565554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Verdana" panose="020B0604030504040204" pitchFamily="34" charset="0"/>
                <a:ea typeface="Verdana" panose="020B0604030504040204" pitchFamily="34" charset="0"/>
                <a:cs typeface="Segoe UI" panose="020B0502040204020203" pitchFamily="34" charset="0"/>
              </a:rPr>
              <a:t>So, let's talk now in a little more detail about management strategies for adverse events on BTK inhibitors. </a:t>
            </a:r>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t>44</a:t>
            </a:fld>
            <a:endParaRPr lang="en-US" dirty="0"/>
          </a:p>
        </p:txBody>
      </p:sp>
    </p:spTree>
    <p:extLst>
      <p:ext uri="{BB962C8B-B14F-4D97-AF65-F5344CB8AC3E}">
        <p14:creationId xmlns:p14="http://schemas.microsoft.com/office/powerpoint/2010/main" val="335507759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nl-NL" sz="1100" b="0" dirty="0">
                <a:solidFill>
                  <a:schemeClr val="tx1"/>
                </a:solidFill>
              </a:rPr>
              <a:t>Kaptein A, de Bruin G, Emmelot-van Hoek M,</a:t>
            </a:r>
            <a:r>
              <a:rPr lang="en-US" sz="1100" b="0" dirty="0">
                <a:solidFill>
                  <a:schemeClr val="tx1"/>
                </a:solidFill>
              </a:rPr>
              <a:t> et al. </a:t>
            </a:r>
            <a:r>
              <a:rPr lang="en-US" b="0" i="0" dirty="0">
                <a:solidFill>
                  <a:srgbClr val="1C1D1F"/>
                </a:solidFill>
                <a:effectLst/>
                <a:latin typeface="acumin-pro"/>
              </a:rPr>
              <a:t>Potency and selectivity of BTK inhibitors in clinical development for B-cell malignancies. </a:t>
            </a:r>
            <a:r>
              <a:rPr lang="en-US" sz="1100" b="0" i="1" dirty="0">
                <a:solidFill>
                  <a:schemeClr val="tx1"/>
                </a:solidFill>
              </a:rPr>
              <a:t>Blood. </a:t>
            </a:r>
            <a:r>
              <a:rPr lang="en-US" sz="1100" b="0" dirty="0">
                <a:solidFill>
                  <a:schemeClr val="tx1"/>
                </a:solidFill>
              </a:rPr>
              <a:t>2018;132(suppl 1):1871.</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100" b="0" i="0" dirty="0">
              <a:solidFill>
                <a:schemeClr val="tx1"/>
              </a:solidFill>
              <a:effectLst/>
              <a:latin typeface="acumin-pro"/>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800" dirty="0">
                <a:effectLst/>
                <a:latin typeface="Verdana" panose="020B0604030504040204" pitchFamily="34" charset="0"/>
                <a:ea typeface="Verdana" panose="020B0604030504040204" pitchFamily="34" charset="0"/>
                <a:cs typeface="Segoe UI" panose="020B0502040204020203" pitchFamily="34" charset="0"/>
              </a:rPr>
              <a:t>When we see these kinome plots, really one of the things that comes to mind is whether the off-target effects may be related to some of the different toxicities that are observed. In theory, because ibrutinib has a number of different off-target effects, we would say that it is more likely to have effects on, other kinases that could lead to different toxicities, compared to the more selective agents, where if we're only targeting BTK and not targeting other kinases as much, maybe we'll see less toxicities. And so, some of these theoretical risks, which we've seen now, bear out in practice include, targeting TEC kinase, which we think is related to the leading risks of BTK inhibitors, as well as possibly the cardiovascular toxicities we observe. One of the off-target effects of ibrutinib is actually to target EGFR. We think this may be related to the increased incidence of rash, diarrhea, and arthralgia that we see with this drug. </a:t>
            </a:r>
            <a:endParaRPr lang="en-US" sz="1800" dirty="0">
              <a:effectLst/>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b="0" i="0" dirty="0">
              <a:solidFill>
                <a:srgbClr val="1C1D1F"/>
              </a:solidFill>
              <a:effectLst/>
              <a:latin typeface="acumin-pro"/>
            </a:endParaRPr>
          </a:p>
          <a:p>
            <a:endParaRPr lang="en-US" b="0" dirty="0"/>
          </a:p>
          <a:p>
            <a:endParaRPr lang="en-US" b="0" dirty="0"/>
          </a:p>
          <a:p>
            <a:endParaRPr lang="en-US" b="0" dirty="0"/>
          </a:p>
        </p:txBody>
      </p:sp>
      <p:sp>
        <p:nvSpPr>
          <p:cNvPr id="4" name="Slide Number Placeholder 3"/>
          <p:cNvSpPr>
            <a:spLocks noGrp="1"/>
          </p:cNvSpPr>
          <p:nvPr>
            <p:ph type="sldNum" sz="quarter" idx="5"/>
          </p:nvPr>
        </p:nvSpPr>
        <p:spPr/>
        <p:txBody>
          <a:bodyPr/>
          <a:lstStyle/>
          <a:p>
            <a:fld id="{346C45EA-94B1-CB43-BD15-6A8600409710}" type="slidenum">
              <a:rPr lang="en-US" smtClean="0"/>
              <a:t>45</a:t>
            </a:fld>
            <a:endParaRPr lang="en-US" dirty="0"/>
          </a:p>
        </p:txBody>
      </p:sp>
    </p:spTree>
    <p:extLst>
      <p:ext uri="{BB962C8B-B14F-4D97-AF65-F5344CB8AC3E}">
        <p14:creationId xmlns:p14="http://schemas.microsoft.com/office/powerpoint/2010/main" val="15550562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12121"/>
                </a:solidFill>
                <a:effectLst/>
                <a:latin typeface="+mn-lt"/>
              </a:rPr>
              <a:t>Awan FT, Schuh A, Brown JR, et al. Acalabrutinib monotherapy in patients with chronic lymphocytic leukemia who are intolerant to ibrutinib. </a:t>
            </a:r>
            <a:r>
              <a:rPr lang="en-US" b="0" i="1" dirty="0">
                <a:solidFill>
                  <a:srgbClr val="212121"/>
                </a:solidFill>
                <a:effectLst/>
                <a:latin typeface="+mn-lt"/>
              </a:rPr>
              <a:t>Blood Adv</a:t>
            </a:r>
            <a:r>
              <a:rPr lang="en-US" b="0" i="0" dirty="0">
                <a:solidFill>
                  <a:srgbClr val="212121"/>
                </a:solidFill>
                <a:effectLst/>
                <a:latin typeface="+mn-lt"/>
              </a:rPr>
              <a:t>. 2019;3(9):1553-1562.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212121"/>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12121"/>
                </a:solidFill>
                <a:effectLst/>
                <a:latin typeface="+mn-lt"/>
              </a:rPr>
              <a:t>T</a:t>
            </a:r>
            <a:r>
              <a:rPr lang="en-US" b="0" i="0" dirty="0">
                <a:solidFill>
                  <a:srgbClr val="1A1A1A"/>
                </a:solidFill>
                <a:effectLst/>
                <a:highlight>
                  <a:srgbClr val="FFFFFF"/>
                </a:highlight>
                <a:latin typeface="acumin-pro"/>
              </a:rPr>
              <a:t>he Bruton tyrosine kinase (BTK) inhibitor ibrutinib improves patient outcomes in chronic lymphocytic leukemia (CLL); however, some patients experience adverse events (AEs) leading to discontinuation. Acalabrutinib is a potent, covalent BTK inhibitor with greater selectivity than ibrutinib. We evaluated the safety and efficacy of 100 mg of acalabrutinib twice daily or 200 mg once daily in patients with CLL who discontinued ibrutinib because of intolerance as determined by the investigators. Among 33 treated patients (61% men; median age, 64 years; range, 50-82 years), median duration of prior ibrutinib treatment was 11.6 months (range, 1-62 months); median time from ibrutinib discontinuation to acalabrutinib start was 47 days (range, 3-331 days). After a median of 19.0 months (range, 0.2-30.6 months), 23 patients remained on acalabrutinib; 10 had discontinued (progressive disease, n = 4; AEs, n = 3). No acalabrutinib dose reductions occurred. During acalabrutinib treatment, the most frequent AEs included diarrhea (58%), headache (39%), and cough (33%). Grade 3/4 AEs occurred in 58%, most commonly neutropenia (12%) and thrombocytopenia (9%). Of 61 ibrutinib-related AEs associated with intolerance, 72% did not recur and 13% recurred at a lower grade with acalabrutinib. Overall response rate was 76%, including 1 complete and 19 partial responses and 5 partial responses with lymphocytosis. Among 25 responders, median duration of response was not reached. Median progression-free survival (PFS) was not reached; 1-year PFS was 83.4% (95% confidence interval, 64.5%-92.7%). Acalabrutinib was well tolerated with a high response rate in patients who were previously intolerant to ibrutinib.</a:t>
            </a:r>
            <a:endParaRPr lang="en-US" i="1" dirty="0">
              <a:latin typeface="+mn-lt"/>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C5199B7-38D7-465B-97CC-76ED82415DAA}"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3877116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121"/>
                </a:solidFill>
                <a:effectLst/>
                <a:latin typeface="+mn-lt"/>
                <a:cs typeface="Arial" panose="020B0604020202020204" pitchFamily="34" charset="0"/>
              </a:rPr>
              <a:t>Byrd JC, Hillmen P, Ghia P, et al. Acalabrutinib versus ibrutinib in previously treated chronic lymphocytic leukemia: results of the first randomized phase III trial. </a:t>
            </a:r>
            <a:r>
              <a:rPr lang="en-US" b="0" i="1" dirty="0">
                <a:solidFill>
                  <a:srgbClr val="212121"/>
                </a:solidFill>
                <a:effectLst/>
                <a:latin typeface="+mn-lt"/>
                <a:cs typeface="Arial" panose="020B0604020202020204" pitchFamily="34" charset="0"/>
              </a:rPr>
              <a:t>J Clin Oncol</a:t>
            </a:r>
            <a:r>
              <a:rPr lang="en-US" b="0" i="0" dirty="0">
                <a:solidFill>
                  <a:srgbClr val="212121"/>
                </a:solidFill>
                <a:effectLst/>
                <a:latin typeface="+mn-lt"/>
                <a:cs typeface="Arial" panose="020B0604020202020204" pitchFamily="34" charset="0"/>
              </a:rPr>
              <a:t>. 2021;39(31):3441-3452. </a:t>
            </a:r>
          </a:p>
          <a:p>
            <a:endParaRPr lang="en-US" b="0" i="0" dirty="0">
              <a:solidFill>
                <a:srgbClr val="212121"/>
              </a:solidFill>
              <a:effectLst/>
              <a:latin typeface="+mn-lt"/>
              <a:cs typeface="Arial" panose="020B0604020202020204" pitchFamily="34" charset="0"/>
            </a:endParaRPr>
          </a:p>
          <a:p>
            <a:r>
              <a:rPr lang="en-US" b="0" i="0" dirty="0">
                <a:solidFill>
                  <a:srgbClr val="333333"/>
                </a:solidFill>
                <a:effectLst/>
                <a:highlight>
                  <a:srgbClr val="F6F6F6"/>
                </a:highlight>
                <a:latin typeface="-apple-system"/>
              </a:rPr>
              <a:t>Among Bruton's tyrosine kinase inhibitors, acalabrutinib has greater selectivity than ibrutinib, which we hypothesized would improve continuous therapy tolerability. We conducted an open-label, randomized, noninferiority, phase III trial comparing acalabrutinib and ibrutinib in patients with chronic lymphocytic leukemia (CLL).</a:t>
            </a:r>
            <a:r>
              <a:rPr lang="en-US" b="0" i="0" dirty="0">
                <a:solidFill>
                  <a:srgbClr val="212121"/>
                </a:solidFill>
                <a:effectLst/>
                <a:highlight>
                  <a:srgbClr val="F6F6F6"/>
                </a:highlight>
                <a:latin typeface="+mn-lt"/>
                <a:cs typeface="Arial" panose="020B0604020202020204" pitchFamily="34" charset="0"/>
              </a:rPr>
              <a:t> </a:t>
            </a:r>
            <a:r>
              <a:rPr lang="en-US" b="0" i="0" dirty="0">
                <a:solidFill>
                  <a:srgbClr val="333333"/>
                </a:solidFill>
                <a:effectLst/>
                <a:highlight>
                  <a:srgbClr val="F6F6F6"/>
                </a:highlight>
                <a:latin typeface="-apple-system"/>
              </a:rPr>
              <a:t>Patients with previously treated CLL with centrally confirmed del(17)(p13.1) or del(11)(q22.3) were randomly assigned to oral acalabrutinib 100 mg twice daily or ibrutinib 420 mg once daily until progression or unacceptable toxicity.</a:t>
            </a:r>
            <a:r>
              <a:rPr lang="en-US" b="0" i="0" dirty="0">
                <a:solidFill>
                  <a:srgbClr val="212121"/>
                </a:solidFill>
                <a:effectLst/>
                <a:highlight>
                  <a:srgbClr val="F6F6F6"/>
                </a:highlight>
                <a:latin typeface="+mn-lt"/>
                <a:cs typeface="Arial" panose="020B0604020202020204" pitchFamily="34" charset="0"/>
              </a:rPr>
              <a:t> </a:t>
            </a:r>
            <a:r>
              <a:rPr lang="en-US" b="0" i="0" dirty="0">
                <a:solidFill>
                  <a:srgbClr val="333333"/>
                </a:solidFill>
                <a:effectLst/>
                <a:highlight>
                  <a:srgbClr val="F6F6F6"/>
                </a:highlight>
                <a:latin typeface="-apple-system"/>
              </a:rPr>
              <a:t>All-grade atrial fibrillation/atrial flutter incidence was significantly lower with acalabrutinib versus ibrutinib (9.4% </a:t>
            </a:r>
            <a:r>
              <a:rPr lang="en-US" b="0" i="1" dirty="0">
                <a:solidFill>
                  <a:srgbClr val="333333"/>
                </a:solidFill>
                <a:effectLst/>
                <a:highlight>
                  <a:srgbClr val="F6F6F6"/>
                </a:highlight>
                <a:latin typeface="-apple-system"/>
              </a:rPr>
              <a:t>v</a:t>
            </a:r>
            <a:r>
              <a:rPr lang="en-US" b="0" i="0" dirty="0">
                <a:solidFill>
                  <a:srgbClr val="333333"/>
                </a:solidFill>
                <a:effectLst/>
                <a:highlight>
                  <a:srgbClr val="F6F6F6"/>
                </a:highlight>
                <a:latin typeface="-apple-system"/>
              </a:rPr>
              <a:t> 16.0%; </a:t>
            </a:r>
            <a:r>
              <a:rPr lang="en-US" b="0" i="1" dirty="0">
                <a:solidFill>
                  <a:srgbClr val="333333"/>
                </a:solidFill>
                <a:effectLst/>
                <a:highlight>
                  <a:srgbClr val="F6F6F6"/>
                </a:highlight>
                <a:latin typeface="-apple-system"/>
              </a:rPr>
              <a:t>P</a:t>
            </a:r>
            <a:r>
              <a:rPr lang="en-US" b="0" i="0" dirty="0">
                <a:solidFill>
                  <a:srgbClr val="333333"/>
                </a:solidFill>
                <a:effectLst/>
                <a:highlight>
                  <a:srgbClr val="F6F6F6"/>
                </a:highlight>
                <a:latin typeface="-apple-system"/>
              </a:rPr>
              <a:t> = .02); among other selected secondary end points, grade 3 or higher infections (30.8% </a:t>
            </a:r>
            <a:r>
              <a:rPr lang="en-US" b="0" i="1" dirty="0">
                <a:solidFill>
                  <a:srgbClr val="333333"/>
                </a:solidFill>
                <a:effectLst/>
                <a:highlight>
                  <a:srgbClr val="F6F6F6"/>
                </a:highlight>
                <a:latin typeface="-apple-system"/>
              </a:rPr>
              <a:t>v</a:t>
            </a:r>
            <a:r>
              <a:rPr lang="en-US" b="0" i="0" dirty="0">
                <a:solidFill>
                  <a:srgbClr val="333333"/>
                </a:solidFill>
                <a:effectLst/>
                <a:highlight>
                  <a:srgbClr val="F6F6F6"/>
                </a:highlight>
                <a:latin typeface="-apple-system"/>
              </a:rPr>
              <a:t> 30.0%) and Richter transformations (3.8% </a:t>
            </a:r>
            <a:r>
              <a:rPr lang="en-US" b="0" i="1" dirty="0">
                <a:solidFill>
                  <a:srgbClr val="333333"/>
                </a:solidFill>
                <a:effectLst/>
                <a:highlight>
                  <a:srgbClr val="F6F6F6"/>
                </a:highlight>
                <a:latin typeface="-apple-system"/>
              </a:rPr>
              <a:t>v</a:t>
            </a:r>
            <a:r>
              <a:rPr lang="en-US" b="0" i="0" dirty="0">
                <a:solidFill>
                  <a:srgbClr val="333333"/>
                </a:solidFill>
                <a:effectLst/>
                <a:highlight>
                  <a:srgbClr val="F6F6F6"/>
                </a:highlight>
                <a:latin typeface="-apple-system"/>
              </a:rPr>
              <a:t> 4.9%) were comparable between groups and median overall survival was not reached in either arm (hazard ratio, 0.82; 95% CI, 0.59 to 1.15), with 63 (23.5%) deaths with acalabrutinib and 73 (27.5%) with ibrutinib. Treatment discontinuations because of adverse events occurred in 14.7% of acalabrutinib-treated patients and 21.3% of ibrutinib-treated patients.</a:t>
            </a:r>
            <a:r>
              <a:rPr lang="en-US" b="0" i="0" dirty="0">
                <a:solidFill>
                  <a:srgbClr val="212121"/>
                </a:solidFill>
                <a:effectLst/>
                <a:highlight>
                  <a:srgbClr val="F6F6F6"/>
                </a:highlight>
                <a:latin typeface="+mn-lt"/>
                <a:cs typeface="Arial" panose="020B0604020202020204" pitchFamily="34" charset="0"/>
              </a:rPr>
              <a:t> </a:t>
            </a:r>
            <a:r>
              <a:rPr lang="en-US" b="0" i="0" dirty="0">
                <a:solidFill>
                  <a:srgbClr val="333333"/>
                </a:solidFill>
                <a:effectLst/>
                <a:highlight>
                  <a:srgbClr val="F6F6F6"/>
                </a:highlight>
                <a:latin typeface="-apple-system"/>
              </a:rPr>
              <a:t>In this first direct comparison of less versus more selective Bruton's tyrosine kinase inhibitors in CLL, acalabrutinib demonstrated noninferior PFS with fewer cardiovascular adverse events.</a:t>
            </a:r>
            <a:endParaRPr lang="en-US" dirty="0">
              <a:latin typeface="+mn-lt"/>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AD751AE-7ABC-314D-AFAD-47B860ED6FF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6124036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12121"/>
                </a:solidFill>
                <a:effectLst/>
                <a:latin typeface="BlinkMacSystemFont"/>
              </a:rPr>
              <a:t>Brown JR, Eichhorst B, Hillmen P, et al. Zanubrutinib or ibrutinib in relapsed or refractory chronic lymphocytic leukemia. </a:t>
            </a:r>
            <a:r>
              <a:rPr lang="en-US" b="0" i="1" dirty="0">
                <a:solidFill>
                  <a:srgbClr val="212121"/>
                </a:solidFill>
                <a:effectLst/>
                <a:latin typeface="BlinkMacSystemFont"/>
              </a:rPr>
              <a:t>N Engl J Med</a:t>
            </a:r>
            <a:r>
              <a:rPr lang="en-US" b="0" i="0" dirty="0">
                <a:solidFill>
                  <a:srgbClr val="212121"/>
                </a:solidFill>
                <a:effectLst/>
                <a:latin typeface="BlinkMacSystemFont"/>
              </a:rPr>
              <a:t>. 2023;388(4):319-332.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212121"/>
              </a:solidFill>
              <a:effectLst/>
              <a:latin typeface="BlinkMacSystemFon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4D4D4D"/>
                </a:solidFill>
                <a:effectLst/>
                <a:highlight>
                  <a:srgbClr val="FFFFFF"/>
                </a:highlight>
                <a:latin typeface="OTNEJMQuadraat"/>
              </a:rPr>
              <a:t>In a multinational, phase 3, head-to-head trial, ibrutinib, a Bruton’s tyrosine kinase (BTK) inhibitor, was compared with zanubrutinib, a BTK inhibitor with greater specificity, as treatment for relapsed or refractory chronic lymphocytic leukemia (CLL) or small lymphocytic lymphoma (SLL). In prespecified interim analyses, zanubrutinib was superior to ibrutinib with respect to overall response (the primary end point).</a:t>
            </a:r>
            <a:r>
              <a:rPr lang="en-US" b="0" i="0" dirty="0">
                <a:solidFill>
                  <a:srgbClr val="212121"/>
                </a:solidFill>
                <a:effectLst/>
                <a:highlight>
                  <a:srgbClr val="FFFFFF"/>
                </a:highlight>
                <a:latin typeface="BlinkMacSystemFont"/>
              </a:rPr>
              <a:t> </a:t>
            </a:r>
            <a:r>
              <a:rPr lang="en-US" b="0" i="0" dirty="0">
                <a:solidFill>
                  <a:srgbClr val="4D4D4D"/>
                </a:solidFill>
                <a:effectLst/>
                <a:highlight>
                  <a:srgbClr val="FFFFFF"/>
                </a:highlight>
                <a:latin typeface="OTNEJMQuadraat"/>
              </a:rPr>
              <a:t>We randomly assigned, in a 1:1 ratio, patients with relapsed or refractory CLL or SLL who had received at least one previous course of therapy to receive zanubrutinib or ibrutinib until the occurrence of disease progression or unacceptable toxic effects. The safety profile of zanubrutinib was better than that of ibrutinib, with fewer adverse events leading to treatment discontinuation and fewer cardiac events, including fewer cardiac events leading to treatment discontinuation or death.</a:t>
            </a:r>
            <a:r>
              <a:rPr lang="en-US" b="0" i="0" dirty="0">
                <a:solidFill>
                  <a:srgbClr val="212121"/>
                </a:solidFill>
                <a:effectLst/>
                <a:highlight>
                  <a:srgbClr val="FFFFFF"/>
                </a:highlight>
                <a:latin typeface="BlinkMacSystemFont"/>
              </a:rPr>
              <a:t> </a:t>
            </a:r>
            <a:r>
              <a:rPr lang="en-US" b="0" i="0" dirty="0">
                <a:solidFill>
                  <a:srgbClr val="4D4D4D"/>
                </a:solidFill>
                <a:effectLst/>
                <a:highlight>
                  <a:srgbClr val="FFFFFF"/>
                </a:highlight>
                <a:latin typeface="OTNEJMQuadraat"/>
              </a:rPr>
              <a:t>In patients with relapsed or refractory CLL or SLL, progression-free survival was significantly longer among patients who received zanubrutinib than among those who received ibrutinib, and zanubrutinib was associated with fewer cardiac adverse events.</a:t>
            </a:r>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t>48</a:t>
            </a:fld>
            <a:endParaRPr lang="en-US" dirty="0"/>
          </a:p>
        </p:txBody>
      </p:sp>
    </p:spTree>
    <p:extLst>
      <p:ext uri="{BB962C8B-B14F-4D97-AF65-F5344CB8AC3E}">
        <p14:creationId xmlns:p14="http://schemas.microsoft.com/office/powerpoint/2010/main" val="241723248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121"/>
                </a:solidFill>
                <a:effectLst/>
                <a:latin typeface="+mn-lt"/>
              </a:rPr>
              <a:t>Shadman M, Flinn IW, Levy MY, et al. Zanubrutinib in patients with previously treated B-cell malignancies intolerant of previous Bruton tyrosine kinase inhibitors in the USA: a phase 2, open-label, single-arm study. </a:t>
            </a:r>
            <a:r>
              <a:rPr lang="en-US" b="0" i="1" dirty="0">
                <a:solidFill>
                  <a:srgbClr val="212121"/>
                </a:solidFill>
                <a:effectLst/>
                <a:latin typeface="+mn-lt"/>
              </a:rPr>
              <a:t>Lancet Haematol</a:t>
            </a:r>
            <a:r>
              <a:rPr lang="en-US" b="0" i="0" dirty="0">
                <a:solidFill>
                  <a:srgbClr val="212121"/>
                </a:solidFill>
                <a:effectLst/>
                <a:latin typeface="+mn-lt"/>
              </a:rPr>
              <a:t>. 2023;10(1):e35-e45.</a:t>
            </a:r>
          </a:p>
          <a:p>
            <a:endParaRPr lang="en-US" dirty="0">
              <a:latin typeface="+mn-lt"/>
            </a:endParaRPr>
          </a:p>
          <a:p>
            <a:r>
              <a:rPr lang="en-US" b="0" i="0" dirty="0">
                <a:solidFill>
                  <a:srgbClr val="212121"/>
                </a:solidFill>
                <a:effectLst/>
                <a:latin typeface="+mn-lt"/>
              </a:rPr>
              <a:t>We hypothesized that zanubrutinib, a highly selective next-generation Bruton tyrosine kinase (BTK) inhibitor, would be a safe and active treatment for patients intolerant of ibrutinib, acalabrutinib, or both. We aimed to assess whether zanubrutinib would prolong treatment duration by minimising treatment-related toxicities and discontinuations in patients with previously treated B-cell malignancies. This ongoing, phase 2, multicentre, open-label, single-arm study was done in 20 centres in the USA. Patients aged 18 or older with previously treated B-cell malignancies (chronic lymphocytic leukaemia, small lymphocytic lymphoma, mantle cell lymphoma, Waldenström macroglobulinaemia, or marginal zone lymphoma) who became intolerant of ibrutinib, acalabrutinib, or both, were orally administered zanubrutinib 160 mg twice daily or 320 mg once daily per investigator. Most intolerance events (81 [70%] of 115 for ibrutinib; 15 [83%] of 18 for acalabrutinib) did not recur with zanubrutinib. Of the recurring events, seven (21%) of 34 ibrutinib intolerance events and two (67%) of three acalabrutinib intolerance events recurred at the same severity with zanubrutinib; 27 (79%) ibrutinib intolerance events and one (33%) acalabrutinib intolerance event recurred at a lower severity with zanubrutinib. No events recurred at higher severity. No grade 4 intolerance events recurred. 64 (96%) of 67 patients had one or more adverse events with zanubrutinib; the most common adverse events were contusion (in 15 [22%] of 67 patients), fatigue (14 [21%]), myalgia (ten [15%]), arthralgia (nine [13%]), and diarrhoea (nine [13%]). Atrial fibrillation occurred in three (4%) patients (all grade 2). Eight (12%) of 67 patients had serious adverse events (anaemia, atrial fibrillation, bronchitis, COVID-19, COVID-19 pneumonia, febrile neutropenia, salmonella gastroenteritis, transfusion reaction, trigeminal nerve disorder, and urinary tract infection). No treatment-related deaths occurred. Patients intolerant of previous BTK inhibitors have limited treatment options. These results suggest that zanubrutinib, a safe and viable treatment for patients with B-cell malignancies, might fill that unmet need for those who exhibit intolerance to ibrutinib or acalabrutinib.</a:t>
            </a:r>
            <a:endParaRPr lang="en-US" dirty="0">
              <a:latin typeface="+mn-lt"/>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EEEDFCE-7999-48F1-B278-FF3A2365050F}" type="slidenum">
              <a:rPr kumimoji="0" lang="en-US" b="0" i="0" u="none" strike="noStrike" kern="1200" cap="none" spc="0" normalizeH="0" baseline="0" noProof="0" smtClean="0">
                <a:ln>
                  <a:noFill/>
                </a:ln>
                <a:solidFill>
                  <a:prstClr val="black"/>
                </a:solidFill>
                <a:effectLst/>
                <a:uLnTx/>
                <a:uFillTx/>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49</a:t>
            </a:fld>
            <a:endParaRPr kumimoji="0" lang="en-US"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60643459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200" dirty="0">
                <a:solidFill>
                  <a:srgbClr val="000000"/>
                </a:solidFill>
                <a:effectLst/>
                <a:latin typeface="Calibri" panose="020F0502020204030204" pitchFamily="34" charset="0"/>
                <a:ea typeface="MS Mincho" panose="02020609040205080304" pitchFamily="49" charset="-128"/>
              </a:rPr>
              <a:t>Woyach JA, Brown JR, Ghia P, et al. </a:t>
            </a:r>
            <a:r>
              <a:rPr lang="en-US" sz="1200" dirty="0">
                <a:solidFill>
                  <a:srgbClr val="000000"/>
                </a:solidFill>
                <a:effectLst/>
                <a:latin typeface="Calibri" panose="020F0502020204030204" pitchFamily="34" charset="0"/>
                <a:ea typeface="MS Mincho" panose="02020609040205080304" pitchFamily="49" charset="-128"/>
              </a:rPr>
              <a:t>Pirtobrutinib in post-cBTKi CLL/SLL: ~30 months follow-up and subgroup analysis with/without prior BCL2i from the phase 1/2 BRUIN study. Abstract presented at: American Society of Hematology Annual Meeting; San Diego, California; December 9-12, 2023. Abstract 325. </a:t>
            </a:r>
            <a:endParaRPr lang="en-IE" sz="1200" dirty="0"/>
          </a:p>
          <a:p>
            <a:endParaRPr lang="en-I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Verdana" panose="020B0604030504040204" pitchFamily="34" charset="0"/>
                <a:ea typeface="Verdana" panose="020B0604030504040204" pitchFamily="34" charset="0"/>
                <a:cs typeface="Segoe UI" panose="020B0502040204020203" pitchFamily="34" charset="0"/>
              </a:rPr>
              <a:t>So, in the BRUIN trial, they looked in detail at the safety profile of pirtobrutinib in CLL patients, and these were the patients, again, who had received prior covalent BTK inhibitors, and then came on this study of pirtobrutinib. In general, this drug is very well-tolerated. Very few grade 3 or higher events, just some neutropenia in about 15% of patients, primarily, and some infections, but the rates of other issues that we see with BTK inhibitors, like bleeding risks, AFib/flutter, hypertension, are quite low with pirtobrutinib. And this was with a reasonable amount of time on therapy. Median time on treatment here was about 18 months, and so overall the safety profile looks quite favorable for this drug. </a:t>
            </a:r>
            <a:endParaRPr lang="en-US" sz="1800" dirty="0">
              <a:effectLst/>
              <a:latin typeface="Verdana" panose="020B0604030504040204" pitchFamily="34" charset="0"/>
              <a:ea typeface="Verdana" panose="020B0604030504040204" pitchFamily="34" charset="0"/>
              <a:cs typeface="Verdana" panose="020B0604030504040204" pitchFamily="34" charset="0"/>
            </a:endParaRPr>
          </a:p>
          <a:p>
            <a:endParaRPr lang="en-IE" dirty="0"/>
          </a:p>
        </p:txBody>
      </p:sp>
    </p:spTree>
    <p:extLst>
      <p:ext uri="{BB962C8B-B14F-4D97-AF65-F5344CB8AC3E}">
        <p14:creationId xmlns:p14="http://schemas.microsoft.com/office/powerpoint/2010/main" val="36369908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nl-NL" sz="1200" dirty="0">
                <a:solidFill>
                  <a:schemeClr val="tx1"/>
                </a:solidFill>
                <a:latin typeface="+mn-lt"/>
              </a:rPr>
              <a:t>Kaptein A, de Bruin G, </a:t>
            </a:r>
            <a:r>
              <a:rPr lang="nl-NL" sz="1200" dirty="0" err="1">
                <a:solidFill>
                  <a:schemeClr val="tx1"/>
                </a:solidFill>
                <a:latin typeface="+mn-lt"/>
              </a:rPr>
              <a:t>Emmelot</a:t>
            </a:r>
            <a:r>
              <a:rPr lang="nl-NL" sz="1200" dirty="0">
                <a:solidFill>
                  <a:schemeClr val="tx1"/>
                </a:solidFill>
                <a:latin typeface="+mn-lt"/>
              </a:rPr>
              <a:t>-van Hoek M</a:t>
            </a:r>
            <a:r>
              <a:rPr lang="en-US" sz="1200" dirty="0">
                <a:solidFill>
                  <a:schemeClr val="tx1"/>
                </a:solidFill>
                <a:latin typeface="+mn-lt"/>
              </a:rPr>
              <a:t> </a:t>
            </a:r>
            <a:r>
              <a:rPr lang="en-US" sz="1200" b="0" dirty="0">
                <a:solidFill>
                  <a:schemeClr val="tx1"/>
                </a:solidFill>
                <a:latin typeface="+mn-lt"/>
              </a:rPr>
              <a:t>et al. </a:t>
            </a:r>
            <a:r>
              <a:rPr lang="en-US" sz="1200" b="0" i="0" dirty="0">
                <a:solidFill>
                  <a:srgbClr val="1C1D1F"/>
                </a:solidFill>
                <a:effectLst/>
                <a:latin typeface="+mn-lt"/>
              </a:rPr>
              <a:t>Potency and selectivity of BTK inhibitors in clinical development for B-cell malignancies. </a:t>
            </a:r>
            <a:r>
              <a:rPr lang="en-US" sz="1200" b="0" i="1" dirty="0">
                <a:solidFill>
                  <a:schemeClr val="tx1"/>
                </a:solidFill>
                <a:latin typeface="+mn-lt"/>
              </a:rPr>
              <a:t>Blood. </a:t>
            </a:r>
            <a:r>
              <a:rPr lang="en-US" sz="1200" dirty="0">
                <a:solidFill>
                  <a:schemeClr val="tx1"/>
                </a:solidFill>
                <a:latin typeface="+mn-lt"/>
              </a:rPr>
              <a:t>2018;132(suppl 1):1871.</a:t>
            </a:r>
            <a:endParaRPr lang="en-US" sz="1200" b="1" i="0" dirty="0">
              <a:solidFill>
                <a:srgbClr val="1C1D1F"/>
              </a:solidFill>
              <a:effectLst/>
              <a:latin typeface="+mn-lt"/>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200" dirty="0">
              <a:effectLst/>
              <a:latin typeface="+mn-lt"/>
              <a:ea typeface="Times New Roman" panose="02020603050405020304" pitchFamily="18" charset="0"/>
              <a:cs typeface="Segoe UI" panose="020B0502040204020203" pitchFamily="34"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dirty="0">
                <a:effectLst/>
                <a:latin typeface="+mn-lt"/>
                <a:ea typeface="Times New Roman" panose="02020603050405020304" pitchFamily="18" charset="0"/>
                <a:cs typeface="Segoe UI" panose="020B0502040204020203" pitchFamily="34" charset="0"/>
              </a:rPr>
              <a:t>First, we're fortunate now to have a variety of covalent and noncovalent BTK inhibitors, and these kinome plots differ in terms of their specificity, mechanism of action and potential for off-target effects. The three approved covalent or irreversible BTK inhibitors, including ibrutinib, acalabrutinib and zanubrutinib. Ibrutinib has the most off-target effects, whereas acalabrutinib and zanubrutinib are more selective for BTK. There's also a new class of noncovalent, or reversible, BTK inhibitors, including pirtobrutinib and nemtabrutinib. Pirtobrutinib is particularly selective for BTK, and nemtabrutinib also is fairly selective, although it does have a few off-target effects. </a:t>
            </a:r>
            <a:endParaRPr lang="en-US" sz="1200" dirty="0">
              <a:effectLst/>
              <a:latin typeface="+mn-lt"/>
              <a:ea typeface="Times New Roman" panose="02020603050405020304" pitchFamily="18" charset="0"/>
            </a:endParaRPr>
          </a:p>
          <a:p>
            <a:endParaRPr lang="en-US" sz="1200" dirty="0">
              <a:latin typeface="+mn-lt"/>
            </a:endParaRPr>
          </a:p>
          <a:p>
            <a:r>
              <a:rPr lang="en-US" sz="1200" u="sng" dirty="0">
                <a:latin typeface="+mn-lt"/>
              </a:rPr>
              <a:t>Additional Notes</a:t>
            </a:r>
          </a:p>
          <a:p>
            <a:pPr marL="0" marR="0">
              <a:lnSpc>
                <a:spcPct val="115000"/>
              </a:lnSpc>
              <a:spcBef>
                <a:spcPts val="1000"/>
              </a:spcBef>
              <a:spcAft>
                <a:spcPts val="1000"/>
              </a:spcAft>
            </a:pPr>
            <a:r>
              <a:rPr lang="en-US" sz="1200" b="0" dirty="0">
                <a:solidFill>
                  <a:srgbClr val="3A3A3A"/>
                </a:solidFill>
                <a:effectLst/>
                <a:latin typeface="+mn-lt"/>
                <a:ea typeface="Times New Roman" panose="02020603050405020304" pitchFamily="18" charset="0"/>
                <a:cs typeface="Times New Roman" panose="02020603050405020304" pitchFamily="18" charset="0"/>
              </a:rPr>
              <a:t>Bruton tyrosine kinase (BTK) plays a crucial role as a nonreceptor tyrosine kinase in signal transduction through the B cell antigen receptor and various cell surface receptors in normal and malignant B lymphocytes (Burger, 2019). Activation of BTK triggers several downstream signaling pathways, including the phosphoinositide 3-kinase (PI3K)-AKT pathway and nuclear factor-κB (NFκB), which promote B-cell survival, proliferation, and differentiation (Burger, 2019). BTK signaling occurs in secondary lymphatic organs and is responsible for the proliferation of malignant B-cells, including those in chronic lymphocytic leukemia (CLL)/small lymphocytic lymphoma (SLL) and mantle cell lymphoma (MCL) (Burger, 2019; Pal Singh, 2018). Consequently, BTK has garnered significant interest, and small-molecule inhibitors targeting this kinase have demonstrated excellent anti-tumor activity in clinical studies (Byrd, 2013).</a:t>
            </a:r>
          </a:p>
          <a:p>
            <a:pPr marL="0" marR="0">
              <a:lnSpc>
                <a:spcPct val="115000"/>
              </a:lnSpc>
              <a:spcBef>
                <a:spcPts val="1000"/>
              </a:spcBef>
              <a:spcAft>
                <a:spcPts val="1000"/>
              </a:spcAft>
            </a:pPr>
            <a:endParaRPr lang="en-US" sz="1200" b="0" dirty="0">
              <a:solidFill>
                <a:srgbClr val="3A3A3A"/>
              </a:solidFill>
              <a:effectLst/>
              <a:latin typeface="+mn-lt"/>
              <a:ea typeface="Times New Roman" panose="02020603050405020304" pitchFamily="18" charset="0"/>
              <a:cs typeface="Times New Roman" panose="02020603050405020304" pitchFamily="18" charset="0"/>
            </a:endParaRPr>
          </a:p>
          <a:p>
            <a:pPr marL="0" marR="0">
              <a:lnSpc>
                <a:spcPct val="115000"/>
              </a:lnSpc>
              <a:spcBef>
                <a:spcPts val="1000"/>
              </a:spcBef>
              <a:spcAft>
                <a:spcPts val="1000"/>
              </a:spcAft>
            </a:pPr>
            <a:r>
              <a:rPr lang="en-US" sz="1200" b="0" dirty="0">
                <a:solidFill>
                  <a:srgbClr val="3A3A3A"/>
                </a:solidFill>
                <a:effectLst/>
                <a:latin typeface="+mn-lt"/>
                <a:ea typeface="Times New Roman" panose="02020603050405020304" pitchFamily="18" charset="0"/>
                <a:cs typeface="Times New Roman" panose="02020603050405020304" pitchFamily="18" charset="0"/>
              </a:rPr>
              <a:t>BTK inhibitors can be categorized as covalent (irreversible) or non-covalent (reversible) based on their binding mechanisms. Covalent BTK inhibitors bind to a specific cysteine residue at position 481 (C481) in the kinase domain of BTK, inhibiting its activity (Pal Singh, 2018). In contrast, non-covalent BTK inhibitors were developed to improve the pharmacological characteristics of covalent inhibitors while retaining their potency against BTK mutations. Unlike covalent inhibitors, non-covalent agents do not rely on binding to the specific cysteine residue and effectively inhibit both wild-type BTK and mutant BTK with C481 substitutions (Wang, 2022b). Despite the effectiveness of BTK inhibitors in treating BCM, treatment failure frequently occurs due to the development of resistance or intolerance, leading to discontinuation rates as high as 40% (Coutre, 2019). The primary cause of resistance to these BTK inhibitors in CLL/SLL and MCL is often attributed to point mutations that affect the binding site of covalent BTK inhibitors, specifically C481 (Nakhoda, 2023). Since BTK inhibitors like ibrutinib, acalabrutinib, and zanubrutinib form a covalent bond with C481, mutations in this region can hinder their efficacy (Burkart, 2022; Gomez, 2019). Consequently, outcomes for patients who experience disease progression while on BTK inhibitors are typically poor, underscoring the urgent need for alternative therapies to address this unmet medical need (Burkart, 2022). The approval of multiple BTK inhibitors for treating CLL/SLL and MCL has introduced increased complexity in clinical decision-making for patient care. </a:t>
            </a:r>
            <a:endParaRPr lang="en-US" sz="1200" b="0" dirty="0">
              <a:latin typeface="+mn-lt"/>
            </a:endParaRPr>
          </a:p>
          <a:p>
            <a:endParaRPr lang="en-US" sz="1200" b="0" dirty="0">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20EC01F-C707-4841-AFA5-45F6E1F3C29B}" type="slidenum">
              <a:rPr kumimoji="0" lang="en-US" sz="1200" b="0" i="0" u="none" strike="noStrike" kern="0" cap="none" spc="0" normalizeH="0" baseline="0" noProof="0" smtClean="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US" sz="12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99972148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200" dirty="0">
                <a:solidFill>
                  <a:srgbClr val="000000"/>
                </a:solidFill>
                <a:effectLst/>
                <a:latin typeface="Calibri" panose="020F0502020204030204" pitchFamily="34" charset="0"/>
                <a:ea typeface="MS Mincho" panose="02020609040205080304" pitchFamily="49" charset="-128"/>
              </a:rPr>
              <a:t>Roeker LE, Woyach JA, Cheah CY, et al. Fixed-duration pirtobrutinib combined with venetoclax ± rituximab in relapsed/refractory chronic lymphocytic leukemia: updated results, including MRD data, from the BRUIN phase 1b study. </a:t>
            </a:r>
            <a:r>
              <a:rPr lang="en-US" sz="1200" dirty="0">
                <a:solidFill>
                  <a:srgbClr val="000000"/>
                </a:solidFill>
                <a:effectLst/>
                <a:latin typeface="Calibri" panose="020F0502020204030204" pitchFamily="34" charset="0"/>
                <a:ea typeface="MS Mincho" panose="02020609040205080304" pitchFamily="49" charset="-128"/>
              </a:rPr>
              <a:t>Abstract presented at: American Society of Hematology Annual Meeting; San Diego, California; December 9-12, 2023. Abstract 3269. </a:t>
            </a:r>
            <a:endParaRPr lang="en-IE" sz="1200" dirty="0"/>
          </a:p>
          <a:p>
            <a:endParaRPr lang="en-IE" dirty="0"/>
          </a:p>
          <a:p>
            <a:r>
              <a:rPr lang="en-US" b="0" i="0" dirty="0">
                <a:solidFill>
                  <a:srgbClr val="1A1A1A"/>
                </a:solidFill>
                <a:effectLst/>
                <a:highlight>
                  <a:srgbClr val="FFFFFF"/>
                </a:highlight>
                <a:latin typeface="acumin-pro"/>
              </a:rPr>
              <a:t>Fixed-duration pirtobrutinib combined with venetoclax ± rituximab in pts with R/R CLL</a:t>
            </a:r>
          </a:p>
          <a:p>
            <a:endParaRPr lang="en-US" b="0" i="0" dirty="0">
              <a:solidFill>
                <a:srgbClr val="1A1A1A"/>
              </a:solidFill>
              <a:effectLst/>
              <a:highlight>
                <a:srgbClr val="FFFFFF"/>
              </a:highlight>
              <a:latin typeface="acumin-pro"/>
            </a:endParaRPr>
          </a:p>
          <a:p>
            <a:r>
              <a:rPr lang="en-US" b="0" i="0" dirty="0">
                <a:solidFill>
                  <a:srgbClr val="1A1A1A"/>
                </a:solidFill>
                <a:effectLst/>
                <a:highlight>
                  <a:srgbClr val="FFFFFF"/>
                </a:highlight>
                <a:latin typeface="acumin-pro"/>
              </a:rPr>
              <a:t>Pts with R/R CLL were eligible for pirtobrutinib combined with venetoclax ± rituximab in the phase 1b portion of the multicenter phase 1/2 BRUIN study (NCT03740529). Prior cBTKi therapy was allowed, but not prior venetoclax. Pts were enrolled into sequential cohorts, first in the pirtobrutinib + venetoclax (PV) cohort and then the PV + rituximab (PVR) cohort. Pirtobrutinib 200 mg QD was started on cycle 1 day 1, and venetoclax was started on cycle 2 day 1 with the standard 5-week dose ramp to 400 mg QD target dose. PV was given for up to 24 cycles; each cycle was 28 days. For the PVR cohort, rituximab was given at 375 mg/m </a:t>
            </a:r>
            <a:r>
              <a:rPr lang="en-US" b="0" i="0" baseline="30000" dirty="0">
                <a:solidFill>
                  <a:srgbClr val="1A1A1A"/>
                </a:solidFill>
                <a:effectLst/>
                <a:highlight>
                  <a:srgbClr val="FFFFFF"/>
                </a:highlight>
                <a:latin typeface="acumin-pro"/>
              </a:rPr>
              <a:t>2</a:t>
            </a:r>
            <a:r>
              <a:rPr lang="en-US" b="0" i="0" dirty="0">
                <a:solidFill>
                  <a:srgbClr val="1A1A1A"/>
                </a:solidFill>
                <a:effectLst/>
                <a:highlight>
                  <a:srgbClr val="FFFFFF"/>
                </a:highlight>
                <a:latin typeface="acumin-pro"/>
              </a:rPr>
              <a:t> on cycle 1 day 1 and then 500 mg/m </a:t>
            </a:r>
            <a:r>
              <a:rPr lang="en-US" b="0" i="0" baseline="30000" dirty="0">
                <a:solidFill>
                  <a:srgbClr val="1A1A1A"/>
                </a:solidFill>
                <a:effectLst/>
                <a:highlight>
                  <a:srgbClr val="FFFFFF"/>
                </a:highlight>
                <a:latin typeface="acumin-pro"/>
              </a:rPr>
              <a:t>2</a:t>
            </a:r>
            <a:r>
              <a:rPr lang="en-US" b="0" i="0" dirty="0">
                <a:solidFill>
                  <a:srgbClr val="1A1A1A"/>
                </a:solidFill>
                <a:effectLst/>
                <a:highlight>
                  <a:srgbClr val="FFFFFF"/>
                </a:highlight>
                <a:latin typeface="acumin-pro"/>
              </a:rPr>
              <a:t> on day 1 of cycles 2-6. </a:t>
            </a:r>
            <a:endParaRPr lang="en-IE" dirty="0"/>
          </a:p>
        </p:txBody>
      </p:sp>
    </p:spTree>
    <p:extLst>
      <p:ext uri="{BB962C8B-B14F-4D97-AF65-F5344CB8AC3E}">
        <p14:creationId xmlns:p14="http://schemas.microsoft.com/office/powerpoint/2010/main" val="12334085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200" dirty="0">
                <a:solidFill>
                  <a:srgbClr val="000000"/>
                </a:solidFill>
                <a:effectLst/>
                <a:latin typeface="Calibri" panose="020F0502020204030204" pitchFamily="34" charset="0"/>
                <a:ea typeface="MS Mincho" panose="02020609040205080304" pitchFamily="49" charset="-128"/>
              </a:rPr>
              <a:t>Roeker LE, Woyach JA, Cheah CY, et al. Fixed-duration pirtobrutinib combined with venetoclax ± rituximab in relapsed/refractory chronic lymphocytic leukemia: updated results, including MRD data, from the BRUIN phase 1b study. </a:t>
            </a:r>
            <a:r>
              <a:rPr lang="en-US" sz="1200" dirty="0">
                <a:solidFill>
                  <a:srgbClr val="000000"/>
                </a:solidFill>
                <a:effectLst/>
                <a:latin typeface="Calibri" panose="020F0502020204030204" pitchFamily="34" charset="0"/>
                <a:ea typeface="MS Mincho" panose="02020609040205080304" pitchFamily="49" charset="-128"/>
              </a:rPr>
              <a:t>Abstract presented at: American Society of Hematology Annual Meeting; San Diego, California; December 9-12, 2023. Abstract 3269.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ffectLst/>
              <a:latin typeface="Calibri" panose="020F0502020204030204" pitchFamily="34" charset="0"/>
              <a:ea typeface="MS Mincho" panose="02020609040205080304" pitchFamily="49" charset="-128"/>
            </a:endParaRPr>
          </a:p>
          <a:p>
            <a:r>
              <a:rPr lang="en-US" b="0" i="0" dirty="0">
                <a:solidFill>
                  <a:srgbClr val="1A1A1A"/>
                </a:solidFill>
                <a:effectLst/>
                <a:highlight>
                  <a:srgbClr val="FFFFFF"/>
                </a:highlight>
                <a:latin typeface="acumin-pro"/>
              </a:rPr>
              <a:t>Fixed-duration pirtobrutinib combined with venetoclax ± rituximab in pts with R/R CLL</a:t>
            </a:r>
          </a:p>
          <a:p>
            <a:endParaRPr lang="en-US" b="0" i="0" dirty="0">
              <a:solidFill>
                <a:srgbClr val="1A1A1A"/>
              </a:solidFill>
              <a:effectLst/>
              <a:highlight>
                <a:srgbClr val="FFFFFF"/>
              </a:highlight>
              <a:latin typeface="acumin-pro"/>
            </a:endParaRPr>
          </a:p>
          <a:p>
            <a:r>
              <a:rPr lang="en-US" b="0" i="0" dirty="0">
                <a:solidFill>
                  <a:srgbClr val="1A1A1A"/>
                </a:solidFill>
                <a:effectLst/>
                <a:highlight>
                  <a:srgbClr val="FFFFFF"/>
                </a:highlight>
                <a:latin typeface="acumin-pro"/>
              </a:rPr>
              <a:t>Pts with R/R CLL were eligible for pirtobrutinib combined with venetoclax ± rituximab in the phase 1b portion of the multicenter phase 1/2 BRUIN study (NCT03740529). Prior cBTKi therapy was allowed, but not prior venetoclax. Pts were enrolled into sequential cohorts, first in the pirtobrutinib + venetoclax (PV) cohort and then the PV + rituximab (PVR) cohort. Pirtobrutinib 200 mg QD was started on cycle 1 day 1, and venetoclax was started on cycle 2 day 1 with the standard 5-week dose ramp to 400 mg QD target dose. PV was given for up to 24 cycles; each cycle was 28 days. For the PVR cohort, rituximab was given at 375 mg/m </a:t>
            </a:r>
            <a:r>
              <a:rPr lang="en-US" b="0" i="0" baseline="30000" dirty="0">
                <a:solidFill>
                  <a:srgbClr val="1A1A1A"/>
                </a:solidFill>
                <a:effectLst/>
                <a:highlight>
                  <a:srgbClr val="FFFFFF"/>
                </a:highlight>
                <a:latin typeface="acumin-pro"/>
              </a:rPr>
              <a:t>2</a:t>
            </a:r>
            <a:r>
              <a:rPr lang="en-US" b="0" i="0" dirty="0">
                <a:solidFill>
                  <a:srgbClr val="1A1A1A"/>
                </a:solidFill>
                <a:effectLst/>
                <a:highlight>
                  <a:srgbClr val="FFFFFF"/>
                </a:highlight>
                <a:latin typeface="acumin-pro"/>
              </a:rPr>
              <a:t> on cycle 1 day 1 and then 500 mg/m </a:t>
            </a:r>
            <a:r>
              <a:rPr lang="en-US" b="0" i="0" baseline="30000" dirty="0">
                <a:solidFill>
                  <a:srgbClr val="1A1A1A"/>
                </a:solidFill>
                <a:effectLst/>
                <a:highlight>
                  <a:srgbClr val="FFFFFF"/>
                </a:highlight>
                <a:latin typeface="acumin-pro"/>
              </a:rPr>
              <a:t>2</a:t>
            </a:r>
            <a:r>
              <a:rPr lang="en-US" b="0" i="0" dirty="0">
                <a:solidFill>
                  <a:srgbClr val="1A1A1A"/>
                </a:solidFill>
                <a:effectLst/>
                <a:highlight>
                  <a:srgbClr val="FFFFFF"/>
                </a:highlight>
                <a:latin typeface="acumin-pro"/>
              </a:rPr>
              <a:t> on day 1 of cycles 2-6. </a:t>
            </a:r>
            <a:endParaRPr lang="en-I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dirty="0"/>
          </a:p>
        </p:txBody>
      </p:sp>
    </p:spTree>
    <p:extLst>
      <p:ext uri="{BB962C8B-B14F-4D97-AF65-F5344CB8AC3E}">
        <p14:creationId xmlns:p14="http://schemas.microsoft.com/office/powerpoint/2010/main" val="227068735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C4242"/>
                </a:solidFill>
                <a:effectLst/>
                <a:latin typeface="+mn-lt"/>
              </a:rPr>
              <a:t>Woyach J, Flinn IW, Awan FT, et al. Efficacy and safety of nemtabrutinib, a wild-type and C481S-mutated Bruton tyrosine kinase inhibitor for B-cell malignancies: updated analysis of the open-label phase 1/2 dose-expansion Bellwave-001 study. Abstract presented at: American Society of Hematology Annual Meeting; New Orleans, Louisiana; December 10-13, 2022.</a:t>
            </a:r>
            <a:r>
              <a:rPr lang="en-US" sz="1200" dirty="0">
                <a:solidFill>
                  <a:srgbClr val="000000"/>
                </a:solidFill>
                <a:latin typeface="+mn-lt"/>
                <a:cs typeface="Arial" panose="020B0604020202020204" pitchFamily="34" charset="0"/>
              </a:rPr>
              <a:t> Abstract 3114.</a:t>
            </a:r>
          </a:p>
          <a:p>
            <a:endParaRPr lang="en-US" sz="1200" dirty="0">
              <a:solidFill>
                <a:srgbClr val="000000"/>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Verdana" panose="020B0604030504040204" pitchFamily="34" charset="0"/>
                <a:ea typeface="Verdana" panose="020B0604030504040204" pitchFamily="34" charset="0"/>
                <a:cs typeface="Segoe UI" panose="020B0502040204020203" pitchFamily="34" charset="0"/>
              </a:rPr>
              <a:t>With nemtabrutinib, the safety profile, this is in 112 patients treated at the recommended phase 2 dose of 65 milligrams daily. Certainly any treatment related AE's or common, but grade 3 or higher events are less common. Neutropenia being the most common one again seen in terms of grade 3 or higher toxicities in about 19% of patients. One of the unique toxicities seen with nemtabrutinib is dysgeusia, which can occur in a little over 20% of patients. This does tend to be mild and transient, fortunately. And then again, you do see some of the other issues around hypertension and diarrhea that we see with other BTK inhibitors.</a:t>
            </a:r>
            <a:endParaRPr lang="en-US" sz="1800" dirty="0">
              <a:effectLst/>
              <a:latin typeface="Verdana" panose="020B0604030504040204" pitchFamily="34" charset="0"/>
              <a:ea typeface="Verdana" panose="020B0604030504040204" pitchFamily="34" charset="0"/>
              <a:cs typeface="Verdana" panose="020B060403050404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20EC01F-C707-4841-AFA5-45F6E1F3C29B}" type="slidenum">
              <a:rPr kumimoji="0" lang="en-US" sz="12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53</a:t>
            </a:fld>
            <a:endParaRPr kumimoji="0" lang="en-US" sz="12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69097283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B62B30"/>
                </a:solidFill>
                <a:effectLst/>
                <a:latin typeface="+mn-lt"/>
              </a:rPr>
              <a:t>Cohen JB, Shah NN, Jurczak W, et al. Pirtobrutinib in relapsed/refractory (R/R) mantle cell lymphoma (MCL) patients with prior cBTKi: safety and efficacy including high-risk subgroup analyses from the phase 1/2 BRUIN study. American Society of Hematology Annual Meeting and Exposition; San Diego, California; December 9-12, 2023. Abstract 981.</a:t>
            </a:r>
          </a:p>
          <a:p>
            <a:endParaRPr lang="en-IE" sz="1200" dirty="0">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Verdana" panose="020B0604030504040204" pitchFamily="34" charset="0"/>
                <a:ea typeface="Verdana" panose="020B0604030504040204" pitchFamily="34" charset="0"/>
                <a:cs typeface="Segoe UI" panose="020B0502040204020203" pitchFamily="34" charset="0"/>
              </a:rPr>
              <a:t>Similarly, in mantle cell lymphoma, we again see very low rates of treatment-related grade 3 or higher AEs with pirtobrutinib. You do see some lower-grade diarrhea in about 13% of patients. You see infections and bruising in about 11% of patients. Median time on treatment here was a lot shorter in the mantle cell cohort, about 5 1/2 months, but that's mostly because patients were discontinuing due to disease progression rather than discontinuing due to AEs. </a:t>
            </a:r>
            <a:endParaRPr lang="en-US" sz="1800" dirty="0">
              <a:effectLst/>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IE" sz="1200" dirty="0">
              <a:effectLst/>
              <a:latin typeface="+mn-lt"/>
              <a:ea typeface="Times New Roman" panose="02020603050405020304" pitchFamily="18" charset="0"/>
            </a:endParaRPr>
          </a:p>
        </p:txBody>
      </p:sp>
    </p:spTree>
    <p:extLst>
      <p:ext uri="{BB962C8B-B14F-4D97-AF65-F5344CB8AC3E}">
        <p14:creationId xmlns:p14="http://schemas.microsoft.com/office/powerpoint/2010/main" val="189553939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JAYPIRCA (pirtobrutinib). Prescribing information. Eli Lilly and Company; 2023.</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Verdana" panose="020B0604030504040204" pitchFamily="34" charset="0"/>
                <a:ea typeface="Verdana" panose="020B0604030504040204" pitchFamily="34" charset="0"/>
                <a:cs typeface="Segoe UI" panose="020B0502040204020203" pitchFamily="34" charset="0"/>
              </a:rPr>
              <a:t>So, kind of summarizing the adverse events for pirtobrutinib, certainly in any of these B cell malignancies like CLL or mantle cell lymphoma, we worry about infections. We have to monitor closely for these and consider prophylaxis, including vaccinations and antimicrobial prophylaxis, for patients that increase risk. Hemorrhage is not common with pirtobrutinib, but minor bleeding issues like bruising can be seen. We do sometimes see cytopenias that require us to more closely monitor the CBC and occasionally provide growth factor support. We have not commonly seen cardiac arrhythmias on pirtobrutinib, but given that it is a BTK inhibitor it is something that we watch for. Our patients, particularly with CLL are at a higher risk of secondary primary malignancies. So, we need to be mindful of that, particularly sun protection is important in these patients. There is some potential for embryo fetal toxicity, so certainly patients need to be on effective contraception if they're using these drugs. And then you see in terms of the most common adverse reactions, fatigue, very common in this population, musculoskeletal pain, diarrhea, COVID infections, bruising and cough. In terms of grade 3 or 4 lab abnormalities, the most common is actually probably neutropenia, but you can see thrombocytopenia or anemia.</a:t>
            </a:r>
            <a:endParaRPr lang="en-US" sz="1800" dirty="0">
              <a:effectLst/>
              <a:latin typeface="Verdana" panose="020B0604030504040204" pitchFamily="34" charset="0"/>
              <a:ea typeface="Verdana" panose="020B0604030504040204" pitchFamily="34" charset="0"/>
              <a:cs typeface="Verdana" panose="020B0604030504040204" pitchFamily="34" charset="0"/>
            </a:endParaRPr>
          </a:p>
          <a:p>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t>55</a:t>
            </a:fld>
            <a:endParaRPr lang="en-US" dirty="0"/>
          </a:p>
        </p:txBody>
      </p:sp>
    </p:spTree>
    <p:extLst>
      <p:ext uri="{BB962C8B-B14F-4D97-AF65-F5344CB8AC3E}">
        <p14:creationId xmlns:p14="http://schemas.microsoft.com/office/powerpoint/2010/main" val="31944447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121"/>
                </a:solidFill>
                <a:effectLst/>
                <a:latin typeface="BlinkMacSystemFont"/>
              </a:rPr>
              <a:t>1. Lipsky A, Lamanna N. Managing toxicities of Bruton tyrosine kinase inhibitors. </a:t>
            </a:r>
            <a:r>
              <a:rPr lang="en-US" b="0" i="1" dirty="0">
                <a:solidFill>
                  <a:srgbClr val="212121"/>
                </a:solidFill>
                <a:effectLst/>
                <a:latin typeface="BlinkMacSystemFont"/>
              </a:rPr>
              <a:t>Hematology Am Soc Hematol Educ Program. </a:t>
            </a:r>
            <a:r>
              <a:rPr lang="en-US" b="0" i="0" dirty="0">
                <a:solidFill>
                  <a:srgbClr val="212121"/>
                </a:solidFill>
                <a:effectLst/>
                <a:latin typeface="BlinkMacSystemFont"/>
              </a:rPr>
              <a:t>2020;2020(1):336-345.</a:t>
            </a:r>
          </a:p>
          <a:p>
            <a:endParaRPr lang="en-US" dirty="0"/>
          </a:p>
          <a:p>
            <a:pPr marL="0" marR="0" lvl="0" indent="0" algn="l" rtl="0">
              <a:lnSpc>
                <a:spcPct val="100000"/>
              </a:lnSpc>
              <a:spcBef>
                <a:spcPts val="0"/>
              </a:spcBef>
              <a:spcAft>
                <a:spcPts val="0"/>
              </a:spcAft>
              <a:buClr>
                <a:schemeClr val="dk1"/>
              </a:buClr>
              <a:buSzPts val="1200"/>
              <a:buFont typeface="Calibri"/>
              <a:buNone/>
            </a:pPr>
            <a:r>
              <a:rPr lang="en-US" dirty="0"/>
              <a:t>2. Brown JR. How I treat CLL patients with ibrutinib. </a:t>
            </a:r>
            <a:r>
              <a:rPr lang="en-US" i="1" dirty="0"/>
              <a:t>Blood.</a:t>
            </a:r>
            <a:r>
              <a:rPr lang="en-US" dirty="0"/>
              <a:t> 2018;</a:t>
            </a:r>
            <a:r>
              <a:rPr lang="en-US" i="0" dirty="0"/>
              <a:t>131</a:t>
            </a:r>
            <a:r>
              <a:rPr lang="en-US" dirty="0"/>
              <a:t>(4):379-386.</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sz="1800"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The NCCN has considerations for antiviral and PJP with BTKi, especially in patients with other risk factors.</a:t>
            </a:r>
            <a:r>
              <a:rPr lang="en-US" dirty="0">
                <a:effectLst/>
              </a:rPr>
              <a:t> </a:t>
            </a:r>
          </a:p>
          <a:p>
            <a:pPr marL="0" marR="0" lvl="0" indent="0" algn="l" rtl="0">
              <a:lnSpc>
                <a:spcPct val="100000"/>
              </a:lnSpc>
              <a:spcBef>
                <a:spcPts val="0"/>
              </a:spcBef>
              <a:spcAft>
                <a:spcPts val="0"/>
              </a:spcAft>
              <a:buClr>
                <a:schemeClr val="dk1"/>
              </a:buClr>
              <a:buSzPts val="1200"/>
              <a:buFont typeface="Calibri"/>
              <a:buNone/>
            </a:pPr>
            <a:endParaRPr lang="en-US" dirty="0">
              <a:effectLst/>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800" dirty="0">
                <a:effectLst/>
                <a:latin typeface="Verdana" panose="020B0604030504040204" pitchFamily="34" charset="0"/>
                <a:ea typeface="Verdana" panose="020B0604030504040204" pitchFamily="34" charset="0"/>
                <a:cs typeface="Segoe UI" panose="020B0502040204020203" pitchFamily="34" charset="0"/>
              </a:rPr>
              <a:t>So, what are some tips and tricks in terms of managing BTK inhibitor toxicities? Mostly kind of common things that you'd expect with rash, they do tend to be responsive to topical steroids and oral antihistamine. We do also see hair and nail changes sometimes on BTK inhibitors and particularly those nail changes can be helped by biotin supplementation or application of nail oil. We manage diarrhea, symptomatically, sometimes even altering the dosing of the timing of dosing, doing it at bedtime instead of in the morning, for example, can be helpful. Similarly, with nausea, we can adjust the dosing timing that can sometimes be helpful. Arthralgias and myalgias are common with BTK inhibitors. I find that when my patients are regularly exercising, that can actually be helpful there. Some selective NSAID use is OK, but we try to avoid more frequent NSAID use and there are some alternative supplements and treatments that various patients have found to be helpful. Headache is not that common with BTK inhibitors, with the exception of acalabrutinib where it is seen a little bit more commonly when patients are first starting the drug. I do recommend patients increase their caffeine intake and use acetaminophen. And that usually takes care of it. And that headache usually goes away within a couple of weeks of starting acalabrutinib. For infection, there's no standard recommendation in terms of routine screening or prophylaxis. There is a lot of variation across different institutions in terms of what to do here. Certainly, we monitor patients closely for infection. We need to stay aware of drug, drug interactions if we need to use particular antimicrobials, especially antifungal agents. And generally, my practice is for patients who develop a severe infection when they're on BTK inhibitors, I will usually hold the BTK inhibitor until the infection is clearly resolving. </a:t>
            </a:r>
            <a:endParaRPr lang="en-US" sz="1800" dirty="0">
              <a:effectLst/>
              <a:latin typeface="Verdana" panose="020B0604030504040204" pitchFamily="34" charset="0"/>
              <a:ea typeface="Verdana" panose="020B0604030504040204" pitchFamily="34" charset="0"/>
              <a:cs typeface="Verdana" panose="020B0604030504040204" pitchFamily="34" charset="0"/>
            </a:endParaRPr>
          </a:p>
          <a:p>
            <a:pPr marL="0" marR="0" lvl="0" indent="0" algn="l" rtl="0">
              <a:lnSpc>
                <a:spcPct val="100000"/>
              </a:lnSpc>
              <a:spcBef>
                <a:spcPts val="0"/>
              </a:spcBef>
              <a:spcAft>
                <a:spcPts val="0"/>
              </a:spcAft>
              <a:buClr>
                <a:schemeClr val="dk1"/>
              </a:buClr>
              <a:buSzPts val="1200"/>
              <a:buFont typeface="Calibri"/>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EF1ED-33D8-4194-BAF8-E6BC5B51ED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033438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Verdana" panose="020B0604030504040204" pitchFamily="34" charset="0"/>
                <a:ea typeface="Verdana" panose="020B0604030504040204" pitchFamily="34" charset="0"/>
                <a:cs typeface="Segoe UI" panose="020B0502040204020203" pitchFamily="34" charset="0"/>
              </a:rPr>
              <a:t>Interprofessional collaboration is really one of the keys to optimize safety. We really want to leverage the expertise of our whole team. So, if we work with AP's, nurses and pharmacists, they all have different expertise that can be complementary to our own as the MD's and so utilizing all those folks to help manage the toxicities can be quite helpful. It's often also helpful if there's management protocols. We've also done this in our practice. We've developed toxicity management pathways and algorithms with BTK inhibitors. You can do this within your own group or there's online resources to help with. And as we think about utilizing these treatments in CLL and mantle cell lymphoma, incorporating patient goals and preferences really is also crucial. We don't have that much data in terms of patient reported outcomes or quality of life in these trials. So, I think in general, the individualized discussion is one of the keys often there's certain logistical considerations of starting these different treatments. We want to think about specific comorbidities of particular patients. And these all factor into our recommendations about which BTK inhibitor to use and which kind of order of covalent, noncovalent, and other therapies that we have available. </a:t>
            </a:r>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t>57</a:t>
            </a:fld>
            <a:endParaRPr lang="en-US" dirty="0"/>
          </a:p>
        </p:txBody>
      </p:sp>
    </p:spTree>
    <p:extLst>
      <p:ext uri="{BB962C8B-B14F-4D97-AF65-F5344CB8AC3E}">
        <p14:creationId xmlns:p14="http://schemas.microsoft.com/office/powerpoint/2010/main" val="306134113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4D1C8F-E01B-BF46-871E-C0798C0CEB10}" type="slidenum">
              <a:rPr lang="en-US" smtClean="0"/>
              <a:t>58</a:t>
            </a:fld>
            <a:endParaRPr lang="en-US" dirty="0"/>
          </a:p>
        </p:txBody>
      </p:sp>
    </p:spTree>
    <p:extLst>
      <p:ext uri="{BB962C8B-B14F-4D97-AF65-F5344CB8AC3E}">
        <p14:creationId xmlns:p14="http://schemas.microsoft.com/office/powerpoint/2010/main" val="45459970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t>59</a:t>
            </a:fld>
            <a:endParaRPr lang="en-US" dirty="0"/>
          </a:p>
        </p:txBody>
      </p:sp>
    </p:spTree>
    <p:extLst>
      <p:ext uri="{BB962C8B-B14F-4D97-AF65-F5344CB8AC3E}">
        <p14:creationId xmlns:p14="http://schemas.microsoft.com/office/powerpoint/2010/main" val="315019429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t>60</a:t>
            </a:fld>
            <a:endParaRPr lang="en-US" dirty="0"/>
          </a:p>
        </p:txBody>
      </p:sp>
    </p:spTree>
    <p:extLst>
      <p:ext uri="{BB962C8B-B14F-4D97-AF65-F5344CB8AC3E}">
        <p14:creationId xmlns:p14="http://schemas.microsoft.com/office/powerpoint/2010/main" val="6115582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dirty="0">
                <a:solidFill>
                  <a:srgbClr val="212121"/>
                </a:solidFill>
                <a:effectLst/>
                <a:latin typeface="+mn-lt"/>
              </a:rPr>
              <a:t>Döhner H, Stilgenbauer S, Benner A, et al. Genomic aberrations and survival in chronic lymphocytic leukemia. </a:t>
            </a:r>
            <a:r>
              <a:rPr lang="en-US" sz="1200" b="0" i="1" dirty="0">
                <a:solidFill>
                  <a:srgbClr val="212121"/>
                </a:solidFill>
                <a:effectLst/>
                <a:latin typeface="+mn-lt"/>
              </a:rPr>
              <a:t>N Engl J Med</a:t>
            </a:r>
            <a:r>
              <a:rPr lang="en-US" sz="1200" b="0" i="0" dirty="0">
                <a:solidFill>
                  <a:srgbClr val="212121"/>
                </a:solidFill>
                <a:effectLst/>
                <a:latin typeface="+mn-lt"/>
              </a:rPr>
              <a:t>. 2000;343(26):1910-1916. </a:t>
            </a:r>
          </a:p>
          <a:p>
            <a:endParaRPr lang="en-US" sz="1200" b="0" i="0" dirty="0">
              <a:solidFill>
                <a:srgbClr val="212121"/>
              </a:solidFill>
              <a:effectLst/>
              <a:latin typeface="+mn-lt"/>
            </a:endParaRPr>
          </a:p>
          <a:p>
            <a:r>
              <a:rPr lang="en-US" sz="1200" b="0" i="0" dirty="0">
                <a:solidFill>
                  <a:srgbClr val="212121"/>
                </a:solidFill>
                <a:effectLst/>
                <a:latin typeface="+mn-lt"/>
              </a:rPr>
              <a:t>Ahn IE, Tian X, Wiestner A. Ibrutinib for chronic lymphocytic leukemia with </a:t>
            </a:r>
            <a:r>
              <a:rPr lang="en-US" sz="1200" b="0" i="1" dirty="0">
                <a:solidFill>
                  <a:srgbClr val="212121"/>
                </a:solidFill>
                <a:effectLst/>
                <a:latin typeface="+mn-lt"/>
              </a:rPr>
              <a:t>TP53</a:t>
            </a:r>
            <a:r>
              <a:rPr lang="en-US" sz="1200" b="0" i="0" dirty="0">
                <a:solidFill>
                  <a:srgbClr val="212121"/>
                </a:solidFill>
                <a:effectLst/>
                <a:latin typeface="+mn-lt"/>
              </a:rPr>
              <a:t> alterations. </a:t>
            </a:r>
            <a:r>
              <a:rPr lang="en-US" sz="1200" b="0" i="1" dirty="0">
                <a:solidFill>
                  <a:srgbClr val="212121"/>
                </a:solidFill>
                <a:effectLst/>
                <a:latin typeface="+mn-lt"/>
              </a:rPr>
              <a:t>N Engl J Med</a:t>
            </a:r>
            <a:r>
              <a:rPr lang="en-US" sz="1200" b="0" i="0" dirty="0">
                <a:solidFill>
                  <a:srgbClr val="212121"/>
                </a:solidFill>
                <a:effectLst/>
                <a:latin typeface="+mn-lt"/>
              </a:rPr>
              <a:t>. 2020;383(5):498-500.</a:t>
            </a:r>
          </a:p>
          <a:p>
            <a:endParaRPr lang="en-US" sz="1200" b="0" i="0" dirty="0">
              <a:solidFill>
                <a:srgbClr val="212121"/>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mn-lt"/>
              </a:rPr>
              <a:t>Itsara A, Sun C, Bryer E, et al. Long-term outcomes in chronic lymphocytic leukemia treated with ibrutinib: 10-year follow-up of a phase 2 study. Abstract presented at: American Society of Hematology Annual Meeting; San Diego, California; December 9-12, 2023. A</a:t>
            </a:r>
            <a:r>
              <a:rPr kumimoji="0" lang="nl-NL" altLang="en-US" sz="1200" b="0" i="0" u="none" strike="noStrike" kern="1200" cap="none" spc="0" normalizeH="0" baseline="0" noProof="0" dirty="0">
                <a:ln>
                  <a:noFill/>
                </a:ln>
                <a:solidFill>
                  <a:schemeClr val="tx1"/>
                </a:solidFill>
                <a:effectLst/>
                <a:uLnTx/>
                <a:uFillTx/>
                <a:latin typeface="+mn-lt"/>
              </a:rPr>
              <a:t>bstract 201.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altLang="en-US" sz="1200" b="0" i="0" u="none" strike="noStrike" kern="1200" cap="none" spc="0" normalizeH="0" baseline="0" noProof="0" dirty="0">
              <a:ln>
                <a:noFill/>
              </a:ln>
              <a:solidFill>
                <a:schemeClr val="tx1"/>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Body)"/>
                <a:ea typeface="Times New Roman" panose="02020603050405020304" pitchFamily="18" charset="0"/>
                <a:cs typeface="Segoe UI" panose="020B0502040204020203" pitchFamily="34" charset="0"/>
              </a:rPr>
              <a:t>It's really important to understand that covalent BTK innovators really have revolutionized the treatment of CLL. One example of this is for patients with high-risk disease, defined by deletion 17p. On the left, you can see the historical results for those patients who are treated in an era of chemotherapy. And that dark line represents patients with deletion 17p where there was a median overall survival only in the range of about a year and a half to two years. On the right you can see longer term follow up from a single agent study of ibrutinib in patients with deletion 17p CLL, and the overall survival is still in the range of 80% with 6 years of follow up. So, really a dramatic improvement in the outcome for these high-risk patients, but also for patients even with lower genetic risk CLL. </a:t>
            </a:r>
            <a:endParaRPr lang="en-US" sz="1200" dirty="0">
              <a:effectLst/>
              <a:latin typeface="Calibri (Body)"/>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46C45EA-94B1-CB43-BD15-6A8600409710}" type="slidenum">
              <a:rPr lang="en-US" smtClean="0"/>
              <a:t>7</a:t>
            </a:fld>
            <a:endParaRPr lang="en-US" dirty="0"/>
          </a:p>
        </p:txBody>
      </p:sp>
    </p:spTree>
    <p:extLst>
      <p:ext uri="{BB962C8B-B14F-4D97-AF65-F5344CB8AC3E}">
        <p14:creationId xmlns:p14="http://schemas.microsoft.com/office/powerpoint/2010/main" val="189255446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t>61</a:t>
            </a:fld>
            <a:endParaRPr lang="en-US" dirty="0"/>
          </a:p>
        </p:txBody>
      </p:sp>
    </p:spTree>
    <p:extLst>
      <p:ext uri="{BB962C8B-B14F-4D97-AF65-F5344CB8AC3E}">
        <p14:creationId xmlns:p14="http://schemas.microsoft.com/office/powerpoint/2010/main" val="428938536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MS Mincho" panose="02020609040205080304" pitchFamily="49" charset="-128"/>
                <a:cs typeface="Times New Roman" panose="02020603050405020304" pitchFamily="18" charset="0"/>
              </a:rPr>
              <a:t>Learning Objective: 2. Apply real-world clinical evidence and clinical trial data on the efficacy and tolerability of reversible, non-covalent BTK inhibitors to the planning of evidence-driven treatment sequencing for patients with CLL/SLL or MCL</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t>62</a:t>
            </a:fld>
            <a:endParaRPr lang="en-US" dirty="0"/>
          </a:p>
        </p:txBody>
      </p:sp>
    </p:spTree>
    <p:extLst>
      <p:ext uri="{BB962C8B-B14F-4D97-AF65-F5344CB8AC3E}">
        <p14:creationId xmlns:p14="http://schemas.microsoft.com/office/powerpoint/2010/main" val="371554714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t>63</a:t>
            </a:fld>
            <a:endParaRPr lang="en-US" dirty="0"/>
          </a:p>
        </p:txBody>
      </p:sp>
    </p:spTree>
    <p:extLst>
      <p:ext uri="{BB962C8B-B14F-4D97-AF65-F5344CB8AC3E}">
        <p14:creationId xmlns:p14="http://schemas.microsoft.com/office/powerpoint/2010/main" val="266912924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Slide Image Placeholder 1">
            <a:extLst>
              <a:ext uri="{FF2B5EF4-FFF2-40B4-BE49-F238E27FC236}">
                <a16:creationId xmlns:a16="http://schemas.microsoft.com/office/drawing/2014/main" id="{E48D2657-AE7D-6DE0-56D7-007B5CC2086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6" name="Notes Placeholder 2">
            <a:extLst>
              <a:ext uri="{FF2B5EF4-FFF2-40B4-BE49-F238E27FC236}">
                <a16:creationId xmlns:a16="http://schemas.microsoft.com/office/drawing/2014/main" id="{E8977FFC-85FB-C8CB-3313-27D015306FF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ea typeface="ＭＳ Ｐゴシック" panose="020B0600070205080204" pitchFamily="34" charset="-128"/>
            </a:endParaRPr>
          </a:p>
        </p:txBody>
      </p:sp>
      <p:sp>
        <p:nvSpPr>
          <p:cNvPr id="6147" name="Slide Number Placeholder 3">
            <a:extLst>
              <a:ext uri="{FF2B5EF4-FFF2-40B4-BE49-F238E27FC236}">
                <a16:creationId xmlns:a16="http://schemas.microsoft.com/office/drawing/2014/main" id="{69A412FA-CA8E-79DB-132E-C5311C835E0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5A3F630D-53F4-B944-82E1-4B9FD47E43C9}" type="slidenum">
              <a:rPr lang="en-US" altLang="en-US">
                <a:latin typeface="Calibri" panose="020F0502020204030204" pitchFamily="34" charset="0"/>
              </a:rPr>
              <a:pPr/>
              <a:t>64</a:t>
            </a:fld>
            <a:endParaRPr lang="en-US" altLang="en-US" dirty="0">
              <a:latin typeface="Calibri" panose="020F0502020204030204" pitchFamily="34" charset="0"/>
            </a:endParaRPr>
          </a:p>
        </p:txBody>
      </p:sp>
    </p:spTree>
    <p:extLst>
      <p:ext uri="{BB962C8B-B14F-4D97-AF65-F5344CB8AC3E}">
        <p14:creationId xmlns:p14="http://schemas.microsoft.com/office/powerpoint/2010/main" val="53679337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Slide Image Placeholder 1">
            <a:extLst>
              <a:ext uri="{FF2B5EF4-FFF2-40B4-BE49-F238E27FC236}">
                <a16:creationId xmlns:a16="http://schemas.microsoft.com/office/drawing/2014/main" id="{E48D2657-AE7D-6DE0-56D7-007B5CC2086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6" name="Notes Placeholder 2">
            <a:extLst>
              <a:ext uri="{FF2B5EF4-FFF2-40B4-BE49-F238E27FC236}">
                <a16:creationId xmlns:a16="http://schemas.microsoft.com/office/drawing/2014/main" id="{E8977FFC-85FB-C8CB-3313-27D015306FF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ea typeface="ＭＳ Ｐゴシック" panose="020B0600070205080204" pitchFamily="34" charset="-128"/>
            </a:endParaRPr>
          </a:p>
        </p:txBody>
      </p:sp>
      <p:sp>
        <p:nvSpPr>
          <p:cNvPr id="6147" name="Slide Number Placeholder 3">
            <a:extLst>
              <a:ext uri="{FF2B5EF4-FFF2-40B4-BE49-F238E27FC236}">
                <a16:creationId xmlns:a16="http://schemas.microsoft.com/office/drawing/2014/main" id="{69A412FA-CA8E-79DB-132E-C5311C835E0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5A3F630D-53F4-B944-82E1-4B9FD47E43C9}" type="slidenum">
              <a:rPr lang="en-US" altLang="en-US">
                <a:latin typeface="Calibri" panose="020F0502020204030204" pitchFamily="34" charset="0"/>
              </a:rPr>
              <a:pPr/>
              <a:t>65</a:t>
            </a:fld>
            <a:endParaRPr lang="en-US" altLang="en-US" dirty="0">
              <a:latin typeface="Calibri" panose="020F0502020204030204" pitchFamily="34" charset="0"/>
            </a:endParaRPr>
          </a:p>
        </p:txBody>
      </p:sp>
    </p:spTree>
    <p:extLst>
      <p:ext uri="{BB962C8B-B14F-4D97-AF65-F5344CB8AC3E}">
        <p14:creationId xmlns:p14="http://schemas.microsoft.com/office/powerpoint/2010/main" val="174145026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t>66</a:t>
            </a:fld>
            <a:endParaRPr lang="en-US" dirty="0"/>
          </a:p>
        </p:txBody>
      </p:sp>
    </p:spTree>
    <p:extLst>
      <p:ext uri="{BB962C8B-B14F-4D97-AF65-F5344CB8AC3E}">
        <p14:creationId xmlns:p14="http://schemas.microsoft.com/office/powerpoint/2010/main" val="33775650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MS Mincho" panose="02020609040205080304" pitchFamily="49" charset="-128"/>
                <a:cs typeface="Times New Roman" panose="02020603050405020304" pitchFamily="18" charset="0"/>
              </a:rPr>
              <a:t>Learning Objective: 2. Apply real-world clinical evidence and clinical trial data on the efficacy and tolerability of reversible, non-covalent BTK inhibitors to the planning of evidence-driven treatment sequencing for patients with CLL/SLL or MCL</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t>67</a:t>
            </a:fld>
            <a:endParaRPr lang="en-US" dirty="0"/>
          </a:p>
        </p:txBody>
      </p:sp>
    </p:spTree>
    <p:extLst>
      <p:ext uri="{BB962C8B-B14F-4D97-AF65-F5344CB8AC3E}">
        <p14:creationId xmlns:p14="http://schemas.microsoft.com/office/powerpoint/2010/main" val="135211552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t>68</a:t>
            </a:fld>
            <a:endParaRPr lang="en-US" dirty="0"/>
          </a:p>
        </p:txBody>
      </p:sp>
    </p:spTree>
    <p:extLst>
      <p:ext uri="{BB962C8B-B14F-4D97-AF65-F5344CB8AC3E}">
        <p14:creationId xmlns:p14="http://schemas.microsoft.com/office/powerpoint/2010/main" val="71743395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summary, </a:t>
            </a:r>
            <a:r>
              <a:rPr lang="en-US" sz="1800" dirty="0">
                <a:effectLst/>
                <a:latin typeface="Verdana" panose="020B0604030504040204" pitchFamily="34" charset="0"/>
                <a:ea typeface="Verdana" panose="020B0604030504040204" pitchFamily="34" charset="0"/>
                <a:cs typeface="Segoe UI" panose="020B0502040204020203" pitchFamily="34" charset="0"/>
              </a:rPr>
              <a:t>the noncovalent BTK inhibitors may provide benefit for patients with progression on covalent BTK inhibitors. In general, the safety profiles for these drugs are good, but we do need to be mindful of the common toxicities and manage them as needed. As we're helping patients to decide on which therapies to embark on, we do want to consider what their specific comorbidities are as well as what their disease status is. That will help us to optimize the therapy for patients. Often patients have particular expectations or preferences around which therapies they choose, and so we want to take that into account. And although we have a lot of new data in this area, there's still many questions that are unanswered and so I would encourage you if you have patients who are interested in clinical trials, to actively encourage them to participate in these trials. I think the trials really are the way that we'll be able to further improve outcomes for patients in the future. </a:t>
            </a:r>
            <a:endParaRPr lang="en-US" sz="1800" dirty="0">
              <a:effectLst/>
              <a:latin typeface="Verdana" panose="020B0604030504040204" pitchFamily="34" charset="0"/>
              <a:ea typeface="Verdana" panose="020B0604030504040204" pitchFamily="34" charset="0"/>
              <a:cs typeface="Verdana" panose="020B0604030504040204" pitchFamily="34" charset="0"/>
            </a:endParaRPr>
          </a:p>
          <a:p>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t>69</a:t>
            </a:fld>
            <a:endParaRPr lang="en-US" dirty="0"/>
          </a:p>
        </p:txBody>
      </p:sp>
    </p:spTree>
    <p:extLst>
      <p:ext uri="{BB962C8B-B14F-4D97-AF65-F5344CB8AC3E}">
        <p14:creationId xmlns:p14="http://schemas.microsoft.com/office/powerpoint/2010/main" val="32831551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mn-lt"/>
              </a:rPr>
              <a:t>Sharman JP, Egyed M, Jurczak W, et al. Acalabrutinib ± obinutuzumab vs obinutuzumab + chlorambucil in treatment-naive chronic lymphocytic leukemia: 6-year follow-up of Elevate-TN. Abstract presented at: American Society of Hematology Annual Meeting; San Diego, California; December 9-12, 2023. A</a:t>
            </a:r>
            <a:r>
              <a:rPr kumimoji="0" lang="nl-NL" altLang="en-US" sz="1200" b="0" i="0" u="none" strike="noStrike" kern="1200" cap="none" spc="0" normalizeH="0" baseline="0" noProof="0" dirty="0">
                <a:ln>
                  <a:noFill/>
                </a:ln>
                <a:solidFill>
                  <a:schemeClr val="tx1"/>
                </a:solidFill>
                <a:effectLst/>
                <a:uLnTx/>
                <a:uFillTx/>
                <a:latin typeface="+mn-lt"/>
              </a:rPr>
              <a:t>bstract 636.</a:t>
            </a:r>
            <a:endParaRPr kumimoji="0" lang="en-US" altLang="en-US" sz="1200" b="0" i="0" u="none" strike="noStrike" kern="1200" cap="none" spc="0" normalizeH="0" baseline="0" noProof="0" dirty="0">
              <a:ln>
                <a:noFill/>
              </a:ln>
              <a:solidFill>
                <a:schemeClr val="tx1"/>
              </a:solidFill>
              <a:effectLst/>
              <a:uLnTx/>
              <a:uFillTx/>
              <a:latin typeface="+mn-lt"/>
            </a:endParaRPr>
          </a:p>
          <a:p>
            <a:endParaRPr lang="en-US" dirty="0">
              <a:latin typeface="+mn-lt"/>
            </a:endParaRPr>
          </a:p>
          <a:p>
            <a:r>
              <a:rPr lang="en-US" b="0" i="0" dirty="0">
                <a:solidFill>
                  <a:srgbClr val="1A1A1A"/>
                </a:solidFill>
                <a:effectLst/>
                <a:latin typeface="+mn-lt"/>
              </a:rPr>
              <a:t>Previous reports of ELEVATE-TN (NCT02475681) at median follow-up of up to 58.2 months demonstrated superior efficacy of acalabrutinib (A) ± obinutuzumab (O) compared with O + chlorambucil (Clb) in patients with treatment-naive (TN) chronic lymphocytic leukemia (CLL). Herein, updated results at 74.5 months of follow-up are reported. Patients received A monotherapy, A+O, or O+Clb. Patients who progressed on O+Clb could cross over to A monotherapy. Investigator (INV)-assessed progression-free survival (PFS), INV-assessed overall response rate (ORR), overall survival (OS), and safety were evaluated. With a median follow-up of 74.5 months, the efficacy and safety of A+O and A monotherapy were maintained in patients with TN CLL, including in patients with high-risk genetic features. At 6 years of follow-up, PFS was significantly longer in patients treated with A+O vs A. Median OS was NR in any treatment arm and was significantly longer in patients treated with A+O vs O+Clb.</a:t>
            </a:r>
            <a:endParaRPr lang="en-US" dirty="0">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771422-4274-3D4F-8582-1744C4D579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80654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chemeClr val="tx1"/>
                </a:solidFill>
                <a:effectLst/>
                <a:latin typeface="+mn-lt"/>
              </a:rPr>
              <a:t>Tam CS, Brown JR, Kahl BS, et al. Zanubrutinib versus bendamustine and rituximab in untreated chronic lymphocytic leukaemia and small lymphocytic lymphoma (SEQUOIA): a randomised, controlled, phase 3 trial [published correction appears in </a:t>
            </a:r>
            <a:r>
              <a:rPr lang="en-US" b="0" i="1" dirty="0">
                <a:solidFill>
                  <a:schemeClr val="tx1"/>
                </a:solidFill>
                <a:effectLst/>
                <a:latin typeface="+mn-lt"/>
              </a:rPr>
              <a:t>Lancet Oncol. </a:t>
            </a:r>
            <a:r>
              <a:rPr lang="en-US" b="0" i="0" dirty="0">
                <a:solidFill>
                  <a:schemeClr val="tx1"/>
                </a:solidFill>
                <a:effectLst/>
                <a:latin typeface="+mn-lt"/>
              </a:rPr>
              <a:t>2023;24(3):e106]. </a:t>
            </a:r>
            <a:r>
              <a:rPr lang="en-US" b="0" i="1" dirty="0">
                <a:solidFill>
                  <a:schemeClr val="tx1"/>
                </a:solidFill>
                <a:effectLst/>
                <a:latin typeface="+mn-lt"/>
              </a:rPr>
              <a:t>Lancet Oncol</a:t>
            </a:r>
            <a:r>
              <a:rPr lang="en-US" b="0" i="0" dirty="0">
                <a:solidFill>
                  <a:schemeClr val="tx1"/>
                </a:solidFill>
                <a:effectLst/>
                <a:latin typeface="+mn-lt"/>
              </a:rPr>
              <a:t>. 2022;23(8):1031-1043.</a:t>
            </a:r>
          </a:p>
          <a:p>
            <a:endParaRPr lang="en-US" dirty="0">
              <a:solidFill>
                <a:schemeClr val="tx1"/>
              </a:solidFill>
              <a:latin typeface="+mn-lt"/>
            </a:endParaRPr>
          </a:p>
          <a:p>
            <a:r>
              <a:rPr lang="en-US" dirty="0">
                <a:solidFill>
                  <a:schemeClr val="tx1"/>
                </a:solidFill>
                <a:latin typeface="+mn-lt"/>
              </a:rPr>
              <a:t>Shadman M, Munir T, Robak T, et al. Zanubrutinib vs bendamustine + rituximab in patients with treatment-naive chronic lymphocytic leukemia/small lymphocytic lymphoma: extended follow-up of the SEQUOIA study. </a:t>
            </a:r>
            <a:r>
              <a:rPr kumimoji="0" lang="en-US" sz="1200" b="0" i="0" u="none" strike="noStrike" kern="1200" cap="none" spc="0" normalizeH="0" baseline="0" noProof="0" dirty="0">
                <a:ln>
                  <a:noFill/>
                </a:ln>
                <a:solidFill>
                  <a:schemeClr val="tx1"/>
                </a:solidFill>
                <a:effectLst/>
                <a:uLnTx/>
                <a:uFillTx/>
                <a:latin typeface="+mn-lt"/>
              </a:rPr>
              <a:t>Abstract presented at: 17th International Conference on Malignant Lymphoma; Lugano, Switzerland; June 13-17, 2023. Abstract 154.</a:t>
            </a:r>
          </a:p>
          <a:p>
            <a:endParaRPr kumimoji="0" lang="en-US" sz="1200" b="0" i="0" u="none" strike="noStrike" kern="1200" cap="none" spc="0" normalizeH="0" baseline="0" noProof="0" dirty="0">
              <a:ln>
                <a:noFill/>
              </a:ln>
              <a:solidFill>
                <a:schemeClr val="tx1"/>
              </a:solidFill>
              <a:effectLst/>
              <a:uLnTx/>
              <a:uFillTx/>
              <a:latin typeface="+mn-lt"/>
            </a:endParaRPr>
          </a:p>
          <a:p>
            <a:r>
              <a:rPr lang="en-US" b="0" i="0" dirty="0">
                <a:solidFill>
                  <a:schemeClr val="tx1"/>
                </a:solidFill>
                <a:effectLst/>
                <a:latin typeface="+mn-lt"/>
              </a:rPr>
              <a:t>Zanubrutinib is a next-generation, selective Bruton tyrosine kinase inhibitor with efficacy in relapsed chronic lymphocytic leukemia (CLL) and small lymphocytic lymphoma (SLL). We compared zanubrutinib with bendamustine–rituximab to determine its effectiveness as frontline therapy in patients with CLL or SLL. Zanubrutinib significantly improved progression-free survival versus bendamustine–rituximab, with an acceptable safety profile consistent with previous studies. These data support zanubrutinib as a potential new treatment option for untreated CLL and SLL.</a:t>
            </a:r>
          </a:p>
          <a:p>
            <a:endParaRPr lang="en-US" b="0" i="0" dirty="0">
              <a:solidFill>
                <a:schemeClr val="tx1"/>
              </a:solidFill>
              <a:effectLst/>
              <a:latin typeface="+mn-lt"/>
            </a:endParaRPr>
          </a:p>
          <a:p>
            <a:r>
              <a:rPr lang="en-US" b="0" i="0" dirty="0">
                <a:solidFill>
                  <a:schemeClr val="tx1"/>
                </a:solidFill>
                <a:effectLst/>
                <a:latin typeface="+mn-lt"/>
              </a:rPr>
              <a:t>Updated efficacy and safety results from the SEQUOIA study after approximately 18 months of additional follow-up (data cutoff 31 Oct 2022) are reported. With extended follow-up in the SEQUOIA study, the efficacy of ZANU was maintained in pts w/o del(17p) with a safety profile aligned with long term follow-up for the BTKi class. In addition to the previously reported benefit in pts with unmutated IGHV, longer follow-up now shows benefit in those with mutated IGHV as well, and pts with del(17p) continue to demonstrate PFS benefits consistent with the randomized cohort. Rates of atrial fibrillation remain low and no new safety signals were identified. ZANU continues to be well tolerated over time with low rates of treatment discontinuation and remains a valuable frontline treatment option for CLL/SLL.</a:t>
            </a:r>
            <a:endParaRPr lang="en-US" dirty="0">
              <a:solidFill>
                <a:schemeClr val="tx1"/>
              </a:solidFill>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771422-4274-3D4F-8582-1744C4D579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56227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dirty="0">
                <a:solidFill>
                  <a:srgbClr val="212121"/>
                </a:solidFill>
                <a:effectLst/>
                <a:latin typeface="+mn-lt"/>
                <a:cs typeface="Arial" panose="020B0604020202020204" pitchFamily="34" charset="0"/>
              </a:rPr>
              <a:t>Le Gouill S, Długosz-Danecka M, Rule S, et al. Final results and overall survival data from a phase II study of acalabrutinib monotherapy in patients with relapsed/refractory mantle cell lymphoma, including those with poor prognostic factors. </a:t>
            </a:r>
            <a:r>
              <a:rPr lang="en-US" sz="1200" b="0" i="1" dirty="0">
                <a:solidFill>
                  <a:srgbClr val="212121"/>
                </a:solidFill>
                <a:effectLst/>
                <a:latin typeface="+mn-lt"/>
                <a:cs typeface="Arial" panose="020B0604020202020204" pitchFamily="34" charset="0"/>
              </a:rPr>
              <a:t>Haematologica</a:t>
            </a:r>
            <a:r>
              <a:rPr lang="en-US" sz="1200" b="0" i="0" dirty="0">
                <a:solidFill>
                  <a:srgbClr val="212121"/>
                </a:solidFill>
                <a:effectLst/>
                <a:latin typeface="+mn-lt"/>
                <a:cs typeface="Arial" panose="020B0604020202020204" pitchFamily="34" charset="0"/>
              </a:rPr>
              <a:t>. 2024;109(1):343-350.</a:t>
            </a:r>
          </a:p>
          <a:p>
            <a:endParaRPr lang="en-US" sz="1200" b="0" i="0" dirty="0">
              <a:solidFill>
                <a:srgbClr val="212121"/>
              </a:solidFill>
              <a:effectLst/>
              <a:latin typeface="+mn-lt"/>
              <a:cs typeface="Arial" panose="020B0604020202020204" pitchFamily="34" charset="0"/>
            </a:endParaRPr>
          </a:p>
          <a:p>
            <a:r>
              <a:rPr lang="en-US" sz="1200" b="0" i="0" dirty="0">
                <a:solidFill>
                  <a:srgbClr val="212121"/>
                </a:solidFill>
                <a:effectLst/>
                <a:latin typeface="+mn-lt"/>
                <a:cs typeface="Arial" panose="020B0604020202020204" pitchFamily="34" charset="0"/>
              </a:rPr>
              <a:t>Song Y, Zhou K, Zou D, et al. Long-term outcomes of second-line versus later-line zanubrutinib treatment in patients with relapsed/refractory mantle cell lymphoma: An updated pooled analysis. </a:t>
            </a:r>
            <a:r>
              <a:rPr lang="en-US" sz="1200" b="0" i="1" dirty="0">
                <a:solidFill>
                  <a:srgbClr val="212121"/>
                </a:solidFill>
                <a:effectLst/>
                <a:latin typeface="+mn-lt"/>
                <a:cs typeface="Arial" panose="020B0604020202020204" pitchFamily="34" charset="0"/>
              </a:rPr>
              <a:t>Cancer Med. </a:t>
            </a:r>
            <a:r>
              <a:rPr lang="en-US" sz="1200" b="0" i="0" dirty="0">
                <a:solidFill>
                  <a:srgbClr val="212121"/>
                </a:solidFill>
                <a:effectLst/>
                <a:latin typeface="+mn-lt"/>
                <a:cs typeface="Arial" panose="020B0604020202020204" pitchFamily="34" charset="0"/>
              </a:rPr>
              <a:t>2023;12(18):18643-18653.</a:t>
            </a:r>
          </a:p>
          <a:p>
            <a:endParaRPr lang="en-US" sz="1200" b="0" i="0" dirty="0">
              <a:solidFill>
                <a:srgbClr val="212121"/>
              </a:solidFill>
              <a:effectLst/>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rgbClr val="FFFFFF"/>
                </a:solidFill>
                <a:effectLst/>
                <a:latin typeface="+mn-lt"/>
              </a:rPr>
              <a:t>Left: </a:t>
            </a:r>
            <a:r>
              <a:rPr lang="en-US" sz="1200" b="0" i="0" dirty="0">
                <a:solidFill>
                  <a:srgbClr val="FFFFFF"/>
                </a:solidFill>
                <a:effectLst/>
                <a:latin typeface="+mn-lt"/>
              </a:rPr>
              <a:t>Progression-free survival in the total population (A). </a:t>
            </a:r>
            <a:r>
              <a:rPr lang="en-US" sz="1200" b="0" i="0" dirty="0">
                <a:solidFill>
                  <a:srgbClr val="000000"/>
                </a:solidFill>
                <a:effectLst/>
                <a:latin typeface="+mn-lt"/>
              </a:rPr>
              <a:t>In the total population, ORR and CR rates were 81.5% (95% confidence  interval [CI]: 73.5-87.9) and 47.6% (95% CI: 38.5-56.7), respectively. With a median follow-up of 38.1 months, median DOR (mDOR) and median PFS (mPFS) were 28.6 months (95% CI: 17.5-39.1) and 22.0 months (95% CI: 16.6-33.3), respectively.</a:t>
            </a:r>
            <a:endParaRPr lang="en-US" sz="1200" b="1" i="0" dirty="0">
              <a:solidFill>
                <a:srgbClr val="FFFFFF"/>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dirty="0">
              <a:solidFill>
                <a:srgbClr val="FFFFFF"/>
              </a:solidFill>
              <a:effectLst/>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rgbClr val="FFFFFF"/>
                </a:solidFill>
                <a:effectLst/>
                <a:latin typeface="+mn-lt"/>
                <a:cs typeface="Arial" panose="020B0604020202020204" pitchFamily="34" charset="0"/>
              </a:rPr>
              <a:t>Right: </a:t>
            </a:r>
            <a:r>
              <a:rPr lang="en-US" sz="1200" b="0" i="0" dirty="0">
                <a:solidFill>
                  <a:srgbClr val="FFFFFF"/>
                </a:solidFill>
                <a:effectLst/>
                <a:latin typeface="+mn-lt"/>
              </a:rPr>
              <a:t>Progression‐free survival (PFS) in R/R MCL patients treated with zanubrutinib. (C) overall pooled population. </a:t>
            </a:r>
            <a:r>
              <a:rPr lang="en-US" sz="1200" b="0" i="0" dirty="0">
                <a:solidFill>
                  <a:srgbClr val="212121"/>
                </a:solidFill>
                <a:effectLst/>
                <a:latin typeface="+mn-lt"/>
              </a:rPr>
              <a:t>We previously reported results of a pooled analysis of two zanubrutinib studies in relapsed or refractory (R/R) MCL showing better survival outcomes when zanubrutinib is used in second-line versus later-line. Here, we present an updated pooled analysis with a longer follow-up of 35.2 months. Zanubrutinib in second-line treatment was associated with significantly improved OS compared with later-line treatment of R/R MCL. The PFS was similar between the two groups (HR, 0.78 [95% CI: 0.443, 1.373]; p = 0.389) but with numerically longer median PFS in the second-line versus later-line group (27.8 vs. 22.1 months). </a:t>
            </a:r>
            <a:endParaRPr lang="en-US" sz="1200" dirty="0">
              <a:latin typeface="+mn-lt"/>
              <a:cs typeface="Arial" panose="020B0604020202020204" pitchFamily="34" charset="0"/>
            </a:endParaRPr>
          </a:p>
        </p:txBody>
      </p:sp>
      <p:sp>
        <p:nvSpPr>
          <p:cNvPr id="4" name="Slide Number Placeholder 3"/>
          <p:cNvSpPr>
            <a:spLocks noGrp="1"/>
          </p:cNvSpPr>
          <p:nvPr>
            <p:ph type="sldNum" sz="quarter" idx="5"/>
          </p:nvPr>
        </p:nvSpPr>
        <p:spPr/>
        <p:txBody>
          <a:bodyPr/>
          <a:lstStyle/>
          <a:p>
            <a:fld id="{346C45EA-94B1-CB43-BD15-6A8600409710}" type="slidenum">
              <a:rPr lang="en-US" smtClean="0"/>
              <a:t>10</a:t>
            </a:fld>
            <a:endParaRPr lang="en-US" dirty="0"/>
          </a:p>
        </p:txBody>
      </p:sp>
    </p:spTree>
    <p:extLst>
      <p:ext uri="{BB962C8B-B14F-4D97-AF65-F5344CB8AC3E}">
        <p14:creationId xmlns:p14="http://schemas.microsoft.com/office/powerpoint/2010/main" val="22979886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alphaModFix amt="5004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9648C-B542-3C2B-04F7-DCEEB45B7613}"/>
              </a:ext>
            </a:extLst>
          </p:cNvPr>
          <p:cNvSpPr>
            <a:spLocks noGrp="1"/>
          </p:cNvSpPr>
          <p:nvPr>
            <p:ph type="ctrTitle"/>
          </p:nvPr>
        </p:nvSpPr>
        <p:spPr>
          <a:xfrm>
            <a:off x="1524000" y="1122363"/>
            <a:ext cx="9144000" cy="2387600"/>
          </a:xfrm>
        </p:spPr>
        <p:txBody>
          <a:bodyPr anchor="b">
            <a:normAutofit/>
          </a:bodyPr>
          <a:lstStyle>
            <a:lvl1pPr algn="ctr">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470599D9-6CBA-DFDE-0168-492DA09D69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Delay 8">
            <a:extLst>
              <a:ext uri="{FF2B5EF4-FFF2-40B4-BE49-F238E27FC236}">
                <a16:creationId xmlns:a16="http://schemas.microsoft.com/office/drawing/2014/main" id="{D0F40FAF-D30D-FC30-6756-DAFA19908834}"/>
              </a:ext>
            </a:extLst>
          </p:cNvPr>
          <p:cNvSpPr/>
          <p:nvPr/>
        </p:nvSpPr>
        <p:spPr>
          <a:xfrm rot="5400000">
            <a:off x="5694215" y="360218"/>
            <a:ext cx="803565" cy="12192003"/>
          </a:xfrm>
          <a:prstGeom prst="rect">
            <a:avLst/>
          </a:prstGeom>
          <a:gradFill>
            <a:gsLst>
              <a:gs pos="0">
                <a:schemeClr val="accent1"/>
              </a:gs>
              <a:gs pos="25000">
                <a:srgbClr val="0B598F"/>
              </a:gs>
              <a:gs pos="100000">
                <a:schemeClr val="tx2"/>
              </a:gs>
            </a:gsLst>
            <a:lin ang="5400000" scaled="0"/>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pic>
        <p:nvPicPr>
          <p:cNvPr id="6" name="Picture 5" descr="A black and white logo&#10;&#10;Description automatically generated">
            <a:extLst>
              <a:ext uri="{FF2B5EF4-FFF2-40B4-BE49-F238E27FC236}">
                <a16:creationId xmlns:a16="http://schemas.microsoft.com/office/drawing/2014/main" id="{AEDFFFEB-544E-6885-5E62-92309E06707D}"/>
              </a:ext>
            </a:extLst>
          </p:cNvPr>
          <p:cNvPicPr>
            <a:picLocks noChangeAspect="1"/>
          </p:cNvPicPr>
          <p:nvPr/>
        </p:nvPicPr>
        <p:blipFill>
          <a:blip r:embed="rId3"/>
          <a:stretch>
            <a:fillRect/>
          </a:stretch>
        </p:blipFill>
        <p:spPr>
          <a:xfrm>
            <a:off x="5641915" y="6105335"/>
            <a:ext cx="908164" cy="701763"/>
          </a:xfrm>
          <a:prstGeom prst="rect">
            <a:avLst/>
          </a:prstGeom>
        </p:spPr>
      </p:pic>
    </p:spTree>
    <p:extLst>
      <p:ext uri="{BB962C8B-B14F-4D97-AF65-F5344CB8AC3E}">
        <p14:creationId xmlns:p14="http://schemas.microsoft.com/office/powerpoint/2010/main" val="1737556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914E8-1787-8C3E-E82D-E9A3138BA57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7CC39F4-7A27-DBE7-B2E9-B56AEC6990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4A3CCF-80CD-5106-0A11-19BD7CEC108D}"/>
              </a:ext>
            </a:extLst>
          </p:cNvPr>
          <p:cNvSpPr>
            <a:spLocks noGrp="1"/>
          </p:cNvSpPr>
          <p:nvPr>
            <p:ph type="dt" sz="half" idx="10"/>
          </p:nvPr>
        </p:nvSpPr>
        <p:spPr/>
        <p:txBody>
          <a:bodyPr/>
          <a:lstStyle/>
          <a:p>
            <a:fld id="{27C9DF6B-33CF-3F42-B930-AFCAC22BACA8}" type="datetimeFigureOut">
              <a:rPr lang="en-US" smtClean="0"/>
              <a:t>1/21/2025</a:t>
            </a:fld>
            <a:endParaRPr lang="en-US" dirty="0"/>
          </a:p>
        </p:txBody>
      </p:sp>
      <p:sp>
        <p:nvSpPr>
          <p:cNvPr id="5" name="Footer Placeholder 4">
            <a:extLst>
              <a:ext uri="{FF2B5EF4-FFF2-40B4-BE49-F238E27FC236}">
                <a16:creationId xmlns:a16="http://schemas.microsoft.com/office/drawing/2014/main" id="{259E31F0-49F6-C72F-C6DD-573799103BA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29A28FA-0628-B0DD-28DC-31C1A54246B8}"/>
              </a:ext>
            </a:extLst>
          </p:cNvPr>
          <p:cNvSpPr>
            <a:spLocks noGrp="1"/>
          </p:cNvSpPr>
          <p:nvPr>
            <p:ph type="sldNum" sz="quarter" idx="12"/>
          </p:nvPr>
        </p:nvSpPr>
        <p:spPr/>
        <p:txBody>
          <a:bodyPr/>
          <a:lstStyle/>
          <a:p>
            <a:fld id="{872EEFA7-5DC5-6846-8E7B-0B6F149FD5E5}" type="slidenum">
              <a:rPr lang="en-US" smtClean="0"/>
              <a:t>‹#›</a:t>
            </a:fld>
            <a:endParaRPr lang="en-US" dirty="0"/>
          </a:p>
        </p:txBody>
      </p:sp>
    </p:spTree>
    <p:extLst>
      <p:ext uri="{BB962C8B-B14F-4D97-AF65-F5344CB8AC3E}">
        <p14:creationId xmlns:p14="http://schemas.microsoft.com/office/powerpoint/2010/main" val="28153045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0CC77-83CD-4423-5293-7E0D07F1A9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AFA749-54FD-BA97-5700-3AEF8A37A9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7">
            <a:extLst>
              <a:ext uri="{FF2B5EF4-FFF2-40B4-BE49-F238E27FC236}">
                <a16:creationId xmlns:a16="http://schemas.microsoft.com/office/drawing/2014/main" id="{268F3C0F-79BE-57ED-2B56-9578A648BBFB}"/>
              </a:ext>
            </a:extLst>
          </p:cNvPr>
          <p:cNvSpPr>
            <a:spLocks noGrp="1"/>
          </p:cNvSpPr>
          <p:nvPr>
            <p:ph type="body" sz="quarter" idx="12"/>
          </p:nvPr>
        </p:nvSpPr>
        <p:spPr>
          <a:xfrm>
            <a:off x="1524000" y="6320100"/>
            <a:ext cx="8597900" cy="447675"/>
          </a:xfrm>
        </p:spPr>
        <p:txBody>
          <a:bodyPr anchor="b">
            <a:noAutofit/>
          </a:bodyPr>
          <a:lstStyle>
            <a:lvl1pPr marL="0" indent="0">
              <a:buNone/>
              <a:defRPr sz="1000">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35701828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E8866-AE33-063A-EF79-40DF7D1A92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03C5B9-2D25-5337-7BBA-3ED2655084AB}"/>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8FCBBB-7198-151F-E4F6-1E7CFD5D9584}"/>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3DD6EE70-201A-7784-D7C2-A6526FFC6C9E}"/>
              </a:ext>
            </a:extLst>
          </p:cNvPr>
          <p:cNvSpPr>
            <a:spLocks noGrp="1"/>
          </p:cNvSpPr>
          <p:nvPr>
            <p:ph type="body" sz="quarter" idx="12"/>
          </p:nvPr>
        </p:nvSpPr>
        <p:spPr>
          <a:xfrm>
            <a:off x="1524001" y="6320101"/>
            <a:ext cx="8597900" cy="447675"/>
          </a:xfrm>
        </p:spPr>
        <p:txBody>
          <a:bodyPr anchor="b">
            <a:noAutofit/>
          </a:bodyPr>
          <a:lstStyle>
            <a:lvl1pPr marL="0" indent="0">
              <a:buNone/>
              <a:defRPr sz="1000">
                <a:solidFill>
                  <a:schemeClr val="bg1"/>
                </a:solidFill>
              </a:defRPr>
            </a:lvl1pPr>
            <a:lvl2pPr marL="457189" indent="0">
              <a:buNone/>
              <a:defRPr sz="1000"/>
            </a:lvl2pPr>
            <a:lvl3pPr marL="914377" indent="0">
              <a:buNone/>
              <a:defRPr sz="1000"/>
            </a:lvl3pPr>
            <a:lvl4pPr marL="1371566" indent="0">
              <a:buNone/>
              <a:defRPr sz="1000"/>
            </a:lvl4pPr>
            <a:lvl5pPr marL="1828754" indent="0">
              <a:buNone/>
              <a:defRPr sz="1000"/>
            </a:lvl5pPr>
          </a:lstStyle>
          <a:p>
            <a:pPr lvl="0"/>
            <a:r>
              <a:rPr lang="en-US" dirty="0"/>
              <a:t>Click to edit Master text styles</a:t>
            </a:r>
          </a:p>
        </p:txBody>
      </p:sp>
    </p:spTree>
    <p:extLst>
      <p:ext uri="{BB962C8B-B14F-4D97-AF65-F5344CB8AC3E}">
        <p14:creationId xmlns:p14="http://schemas.microsoft.com/office/powerpoint/2010/main" val="12098805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Slide">
    <p:bg>
      <p:bgPr>
        <a:blipFill dpi="0" rotWithShape="1">
          <a:blip r:embed="rId2">
            <a:alphaModFix amt="7001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9648C-B542-3C2B-04F7-DCEEB45B76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70599D9-6CBA-DFDE-0168-492DA09D69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 Placeholder 7">
            <a:extLst>
              <a:ext uri="{FF2B5EF4-FFF2-40B4-BE49-F238E27FC236}">
                <a16:creationId xmlns:a16="http://schemas.microsoft.com/office/drawing/2014/main" id="{64EC20E7-971B-9C32-398B-8F11BAC3EEE2}"/>
              </a:ext>
            </a:extLst>
          </p:cNvPr>
          <p:cNvSpPr>
            <a:spLocks noGrp="1"/>
          </p:cNvSpPr>
          <p:nvPr>
            <p:ph type="body" sz="quarter" idx="12"/>
          </p:nvPr>
        </p:nvSpPr>
        <p:spPr>
          <a:xfrm>
            <a:off x="1524000" y="6320100"/>
            <a:ext cx="8597900" cy="447675"/>
          </a:xfrm>
        </p:spPr>
        <p:txBody>
          <a:bodyPr anchor="b">
            <a:noAutofit/>
          </a:bodyPr>
          <a:lstStyle>
            <a:lvl1pPr marL="0" indent="0">
              <a:buNone/>
              <a:defRPr sz="1000">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3600595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11221-AEC8-4F20-A19B-7F1DDF899361}"/>
              </a:ext>
            </a:extLst>
          </p:cNvPr>
          <p:cNvSpPr>
            <a:spLocks noGrp="1"/>
          </p:cNvSpPr>
          <p:nvPr>
            <p:ph type="ctrTitle"/>
          </p:nvPr>
        </p:nvSpPr>
        <p:spPr>
          <a:xfrm>
            <a:off x="763932" y="607061"/>
            <a:ext cx="10683433" cy="2078267"/>
          </a:xfrm>
        </p:spPr>
        <p:txBody>
          <a:bodyPr anchor="ctr">
            <a:normAutofit/>
          </a:bodyPr>
          <a:lstStyle>
            <a:lvl1pPr algn="ctr">
              <a:defRPr sz="3600"/>
            </a:lvl1pPr>
          </a:lstStyle>
          <a:p>
            <a:r>
              <a:rPr lang="en-US"/>
              <a:t>Click to edit Master title style</a:t>
            </a:r>
          </a:p>
        </p:txBody>
      </p:sp>
      <p:sp>
        <p:nvSpPr>
          <p:cNvPr id="3" name="Subtitle 2">
            <a:extLst>
              <a:ext uri="{FF2B5EF4-FFF2-40B4-BE49-F238E27FC236}">
                <a16:creationId xmlns:a16="http://schemas.microsoft.com/office/drawing/2014/main" id="{DBE16377-A904-4475-ACD2-C5EE764AB30C}"/>
              </a:ext>
            </a:extLst>
          </p:cNvPr>
          <p:cNvSpPr>
            <a:spLocks noGrp="1"/>
          </p:cNvSpPr>
          <p:nvPr>
            <p:ph type="subTitle" idx="1"/>
          </p:nvPr>
        </p:nvSpPr>
        <p:spPr>
          <a:xfrm>
            <a:off x="763932" y="3124873"/>
            <a:ext cx="10683433" cy="1655763"/>
          </a:xfrm>
        </p:spPr>
        <p:txBody>
          <a:bodyPr>
            <a:normAutofit/>
          </a:bodyPr>
          <a:lstStyle>
            <a:lvl1pPr marL="0" indent="0" algn="ctr">
              <a:buNone/>
              <a:defRPr sz="18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9" name="Text Placeholder 8">
            <a:extLst>
              <a:ext uri="{FF2B5EF4-FFF2-40B4-BE49-F238E27FC236}">
                <a16:creationId xmlns:a16="http://schemas.microsoft.com/office/drawing/2014/main" id="{665874EA-58E4-43D8-83A9-0F00DC593793}"/>
              </a:ext>
            </a:extLst>
          </p:cNvPr>
          <p:cNvSpPr>
            <a:spLocks noGrp="1"/>
          </p:cNvSpPr>
          <p:nvPr>
            <p:ph type="body" sz="quarter" idx="10"/>
          </p:nvPr>
        </p:nvSpPr>
        <p:spPr>
          <a:xfrm>
            <a:off x="763929" y="5220183"/>
            <a:ext cx="10683435" cy="1181100"/>
          </a:xfrm>
        </p:spPr>
        <p:txBody>
          <a:bodyPr>
            <a:normAutofit/>
          </a:bodyPr>
          <a:lstStyle>
            <a:lvl1pPr marL="0" indent="0" algn="ctr">
              <a:buFontTx/>
              <a:buNone/>
              <a:defRPr sz="1200"/>
            </a:lvl1pPr>
            <a:lvl2pPr marL="457178" indent="0" algn="ctr">
              <a:buFontTx/>
              <a:buNone/>
              <a:defRPr/>
            </a:lvl2pPr>
            <a:lvl3pPr marL="914354" indent="0" algn="ctr">
              <a:buFontTx/>
              <a:buNone/>
              <a:defRPr/>
            </a:lvl3pPr>
            <a:lvl4pPr marL="1371532" indent="0" algn="ctr">
              <a:buFontTx/>
              <a:buNone/>
              <a:defRPr/>
            </a:lvl4pPr>
            <a:lvl5pPr marL="1828709" indent="0" algn="ctr">
              <a:buFontTx/>
              <a:buNone/>
              <a:defRPr/>
            </a:lvl5pPr>
          </a:lstStyle>
          <a:p>
            <a:pPr lvl="0"/>
            <a:endParaRPr lang="en-US"/>
          </a:p>
        </p:txBody>
      </p:sp>
    </p:spTree>
    <p:extLst>
      <p:ext uri="{BB962C8B-B14F-4D97-AF65-F5344CB8AC3E}">
        <p14:creationId xmlns:p14="http://schemas.microsoft.com/office/powerpoint/2010/main" val="37792938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3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E8866-AE33-063A-EF79-40DF7D1A921F}"/>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403C5B9-2D25-5337-7BBA-3ED2655084A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8FCBBB-7198-151F-E4F6-1E7CFD5D958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1166ECE-698E-B038-D29D-F9F7CD9FA58F}"/>
              </a:ext>
            </a:extLst>
          </p:cNvPr>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28749250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sz="2400"/>
            </a:lvl1pPr>
            <a:lvl2pPr>
              <a:defRPr sz="2000"/>
            </a:lvl2pPr>
            <a:lvl3pPr marL="1022325" indent="-215895">
              <a:buFont typeface="Arial" pitchFamily="34" charset="0"/>
              <a:buChar char="•"/>
              <a:defRPr lang="en-US" sz="2000" b="0" dirty="0">
                <a:solidFill>
                  <a:schemeClr val="bg2"/>
                </a:solidFill>
                <a:latin typeface="+mn-lt"/>
              </a:defRPr>
            </a:lvl3pPr>
            <a:lvl4pPr marL="1142971" indent="-228594">
              <a:defRPr lang="en-US" sz="2000" b="1" dirty="0" smtClean="0">
                <a:solidFill>
                  <a:schemeClr val="bg2"/>
                </a:solidFill>
                <a:latin typeface="+mn-lt"/>
              </a:defRPr>
            </a:lvl4pPr>
            <a:lvl5pPr marL="1142971" indent="-228594">
              <a:defRPr lang="en-US" sz="2000" b="1" dirty="0">
                <a:solidFill>
                  <a:schemeClr val="bg2"/>
                </a:solidFill>
                <a:latin typeface="+mn-lt"/>
              </a:defRPr>
            </a:lvl5pPr>
          </a:lstStyle>
          <a:p>
            <a:pPr lvl="0"/>
            <a:r>
              <a:rPr lang="en-US" dirty="0"/>
              <a:t>Edit Master text styles</a:t>
            </a:r>
          </a:p>
          <a:p>
            <a:pPr lvl="1"/>
            <a:r>
              <a:rPr lang="en-US" dirty="0"/>
              <a:t>Second level</a:t>
            </a:r>
          </a:p>
          <a:p>
            <a:pPr lvl="2"/>
            <a:r>
              <a:rPr lang="en-US" dirty="0"/>
              <a:t>Third level</a:t>
            </a:r>
          </a:p>
        </p:txBody>
      </p:sp>
      <p:sp>
        <p:nvSpPr>
          <p:cNvPr id="10" name="Slide Number Placeholder 2">
            <a:extLst>
              <a:ext uri="{FF2B5EF4-FFF2-40B4-BE49-F238E27FC236}">
                <a16:creationId xmlns:a16="http://schemas.microsoft.com/office/drawing/2014/main" id="{48B87A3C-E35D-E34E-A62C-3D2FAD114905}"/>
              </a:ext>
            </a:extLst>
          </p:cNvPr>
          <p:cNvSpPr>
            <a:spLocks noGrp="1"/>
          </p:cNvSpPr>
          <p:nvPr>
            <p:ph type="sldNum" sz="quarter" idx="4"/>
          </p:nvPr>
        </p:nvSpPr>
        <p:spPr>
          <a:xfrm>
            <a:off x="48967" y="66307"/>
            <a:ext cx="471965" cy="290604"/>
          </a:xfrm>
          <a:prstGeom prst="rect">
            <a:avLst/>
          </a:prstGeom>
        </p:spPr>
        <p:txBody>
          <a:bodyPr vert="horz" lIns="91440" tIns="45720" rIns="91440" bIns="45720" rtlCol="0" anchor="ctr"/>
          <a:lstStyle>
            <a:lvl1pPr algn="ctr">
              <a:defRPr sz="1400">
                <a:solidFill>
                  <a:schemeClr val="accent3"/>
                </a:solidFill>
                <a:latin typeface="Calibri"/>
                <a:cs typeface="Calibri"/>
              </a:defRPr>
            </a:lvl1pPr>
          </a:lstStyle>
          <a:p>
            <a:fld id="{52DF0245-2CA1-6445-9E71-A40071F6548D}" type="slidenum">
              <a:rPr lang="en-US" smtClean="0"/>
              <a:pPr/>
              <a:t>‹#›</a:t>
            </a:fld>
            <a:endParaRPr lang="en-US" dirty="0"/>
          </a:p>
        </p:txBody>
      </p:sp>
      <p:sp>
        <p:nvSpPr>
          <p:cNvPr id="7" name="Text Placeholder 4">
            <a:extLst>
              <a:ext uri="{FF2B5EF4-FFF2-40B4-BE49-F238E27FC236}">
                <a16:creationId xmlns:a16="http://schemas.microsoft.com/office/drawing/2014/main" id="{18A9EA37-F4D3-5143-8514-195AC434C700}"/>
              </a:ext>
            </a:extLst>
          </p:cNvPr>
          <p:cNvSpPr>
            <a:spLocks noGrp="1"/>
          </p:cNvSpPr>
          <p:nvPr>
            <p:ph type="body" sz="quarter" idx="14" hasCustomPrompt="1"/>
          </p:nvPr>
        </p:nvSpPr>
        <p:spPr>
          <a:xfrm>
            <a:off x="3945234" y="6378883"/>
            <a:ext cx="4322785" cy="418483"/>
          </a:xfrm>
        </p:spPr>
        <p:txBody>
          <a:bodyPr anchor="t">
            <a:noAutofit/>
          </a:bodyPr>
          <a:lstStyle>
            <a:lvl1pPr marL="0" indent="0">
              <a:buNone/>
              <a:defRPr sz="1000"/>
            </a:lvl1pPr>
            <a:lvl2pPr marL="457189" indent="0">
              <a:buNone/>
              <a:defRPr sz="1000"/>
            </a:lvl2pPr>
            <a:lvl3pPr marL="914377" indent="0">
              <a:buNone/>
              <a:defRPr sz="1000"/>
            </a:lvl3pPr>
            <a:lvl4pPr marL="1371566" indent="0">
              <a:buFont typeface="Arial" panose="020B0604020202020204" pitchFamily="34" charset="0"/>
              <a:buNone/>
              <a:defRPr sz="1000"/>
            </a:lvl4pPr>
            <a:lvl5pPr marL="1828754" indent="0">
              <a:buNone/>
              <a:defRPr sz="1000"/>
            </a:lvl5pPr>
          </a:lstStyle>
          <a:p>
            <a:pPr lvl="0"/>
            <a:r>
              <a:rPr lang="en-US" dirty="0"/>
              <a:t>References and Footnotes</a:t>
            </a:r>
          </a:p>
        </p:txBody>
      </p:sp>
    </p:spTree>
    <p:extLst>
      <p:ext uri="{BB962C8B-B14F-4D97-AF65-F5344CB8AC3E}">
        <p14:creationId xmlns:p14="http://schemas.microsoft.com/office/powerpoint/2010/main" val="21056577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p:cSld name="3_Title and Content">
    <p:spTree>
      <p:nvGrpSpPr>
        <p:cNvPr id="1" name="Shape 22"/>
        <p:cNvGrpSpPr/>
        <p:nvPr/>
      </p:nvGrpSpPr>
      <p:grpSpPr>
        <a:xfrm>
          <a:off x="0" y="0"/>
          <a:ext cx="0" cy="0"/>
          <a:chOff x="0" y="0"/>
          <a:chExt cx="0" cy="0"/>
        </a:xfrm>
      </p:grpSpPr>
      <p:sp>
        <p:nvSpPr>
          <p:cNvPr id="23" name="Google Shape;23;p55"/>
          <p:cNvSpPr txBox="1">
            <a:spLocks noGrp="1"/>
          </p:cNvSpPr>
          <p:nvPr>
            <p:ph type="body" idx="1"/>
          </p:nvPr>
        </p:nvSpPr>
        <p:spPr>
          <a:xfrm>
            <a:off x="121920" y="1238691"/>
            <a:ext cx="11948160" cy="4998720"/>
          </a:xfrm>
          <a:prstGeom prst="rect">
            <a:avLst/>
          </a:prstGeom>
          <a:noFill/>
          <a:ln>
            <a:noFill/>
          </a:ln>
        </p:spPr>
        <p:txBody>
          <a:bodyPr spcFirstLastPara="1" wrap="square" lIns="91425" tIns="45700" rIns="91425" bIns="45700" anchor="t" anchorCtr="0">
            <a:noAutofit/>
          </a:bodyPr>
          <a:lstStyle>
            <a:lvl1pPr marL="316984" lvl="0" indent="-316984" algn="l">
              <a:lnSpc>
                <a:spcPct val="100000"/>
              </a:lnSpc>
              <a:spcBef>
                <a:spcPts val="0"/>
              </a:spcBef>
              <a:spcAft>
                <a:spcPts val="0"/>
              </a:spcAft>
              <a:buClr>
                <a:schemeClr val="dk1"/>
              </a:buClr>
              <a:buSzPts val="2200"/>
              <a:buFont typeface="Arial"/>
              <a:buChar char="•"/>
              <a:defRPr sz="2933"/>
            </a:lvl1pPr>
            <a:lvl2pPr marL="1219170" lvl="1" indent="-491054" algn="l">
              <a:lnSpc>
                <a:spcPct val="100000"/>
              </a:lnSpc>
              <a:spcBef>
                <a:spcPts val="800"/>
              </a:spcBef>
              <a:spcAft>
                <a:spcPts val="0"/>
              </a:spcAft>
              <a:buClr>
                <a:schemeClr val="dk1"/>
              </a:buClr>
              <a:buSzPts val="2200"/>
              <a:buFont typeface="Arial"/>
              <a:buChar char="–"/>
              <a:defRPr sz="2933"/>
            </a:lvl2pPr>
            <a:lvl3pPr marL="1828754" lvl="2" indent="-435174" algn="l">
              <a:lnSpc>
                <a:spcPct val="100000"/>
              </a:lnSpc>
              <a:spcBef>
                <a:spcPts val="800"/>
              </a:spcBef>
              <a:spcAft>
                <a:spcPts val="0"/>
              </a:spcAft>
              <a:buClr>
                <a:schemeClr val="dk1"/>
              </a:buClr>
              <a:buSzPts val="1540"/>
              <a:buFont typeface="Noto Sans Symbols"/>
              <a:buChar char="⮚"/>
              <a:defRPr sz="2933"/>
            </a:lvl3pPr>
            <a:lvl4pPr marL="2438339" lvl="3" indent="-507987" algn="l">
              <a:spcBef>
                <a:spcPts val="800"/>
              </a:spcBef>
              <a:spcAft>
                <a:spcPts val="0"/>
              </a:spcAft>
              <a:buClr>
                <a:schemeClr val="dk1"/>
              </a:buClr>
              <a:buSzPts val="2400"/>
              <a:buChar char="–"/>
              <a:defRPr sz="3200"/>
            </a:lvl4pPr>
            <a:lvl5pPr marL="3047924" lvl="4" indent="-507987" algn="l">
              <a:spcBef>
                <a:spcPts val="800"/>
              </a:spcBef>
              <a:spcAft>
                <a:spcPts val="0"/>
              </a:spcAft>
              <a:buClr>
                <a:schemeClr val="dk1"/>
              </a:buClr>
              <a:buSzPts val="2400"/>
              <a:buChar char="»"/>
              <a:defRPr sz="3200"/>
            </a:lvl5pPr>
            <a:lvl6pPr marL="3657509" lvl="5" indent="-457189" algn="l">
              <a:spcBef>
                <a:spcPts val="80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dirty="0"/>
          </a:p>
        </p:txBody>
      </p:sp>
      <p:sp>
        <p:nvSpPr>
          <p:cNvPr id="26" name="Google Shape;26;p55"/>
          <p:cNvSpPr txBox="1">
            <a:spLocks noGrp="1"/>
          </p:cNvSpPr>
          <p:nvPr>
            <p:ph type="title"/>
          </p:nvPr>
        </p:nvSpPr>
        <p:spPr>
          <a:xfrm>
            <a:off x="121920" y="35787"/>
            <a:ext cx="11948160" cy="9906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accent1"/>
              </a:buClr>
              <a:buSzPts val="2400"/>
              <a:buFont typeface="Arial"/>
              <a:buNone/>
              <a:defRPr sz="32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 name="Footer Placeholder 6"/>
          <p:cNvSpPr>
            <a:spLocks noGrp="1"/>
          </p:cNvSpPr>
          <p:nvPr>
            <p:ph type="ftr" sz="quarter" idx="13"/>
          </p:nvPr>
        </p:nvSpPr>
        <p:spPr>
          <a:xfrm>
            <a:off x="126568" y="6419015"/>
            <a:ext cx="10265664" cy="365125"/>
          </a:xfrm>
          <a:prstGeom prst="rect">
            <a:avLst/>
          </a:prstGeom>
        </p:spPr>
        <p:txBody>
          <a:bodyPr lIns="45718" tIns="45718" bIns="45718"/>
          <a:lstStyle/>
          <a:p>
            <a:endParaRPr lang="en-US" dirty="0">
              <a:solidFill>
                <a:srgbClr val="000000"/>
              </a:solidFill>
            </a:endParaRPr>
          </a:p>
        </p:txBody>
      </p:sp>
    </p:spTree>
    <p:extLst>
      <p:ext uri="{BB962C8B-B14F-4D97-AF65-F5344CB8AC3E}">
        <p14:creationId xmlns:p14="http://schemas.microsoft.com/office/powerpoint/2010/main" val="25711263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lumMod val="85000"/>
                    <a:lumOff val="15000"/>
                  </a:schemeClr>
                </a:solidFill>
              </a:defRPr>
            </a:lvl1pPr>
          </a:lstStyle>
          <a:p>
            <a:r>
              <a:rPr lang="en-US"/>
              <a:t>Click to edit Master title style</a:t>
            </a:r>
          </a:p>
        </p:txBody>
      </p:sp>
      <p:sp>
        <p:nvSpPr>
          <p:cNvPr id="5" name="Slide Number Placeholder 4"/>
          <p:cNvSpPr>
            <a:spLocks noGrp="1"/>
          </p:cNvSpPr>
          <p:nvPr>
            <p:ph type="sldNum" sz="quarter" idx="12"/>
          </p:nvPr>
        </p:nvSpPr>
        <p:spPr/>
        <p:txBody>
          <a:bodyPr/>
          <a:lstStyle>
            <a:lvl1pPr>
              <a:defRPr>
                <a:solidFill>
                  <a:srgbClr val="558FCC"/>
                </a:solidFill>
              </a:defRPr>
            </a:lvl1pPr>
          </a:lstStyle>
          <a:p>
            <a:fld id="{D02699DE-8633-4E96-BE3D-DAA3910DD488}" type="slidenum">
              <a:rPr lang="en-US" smtClean="0"/>
              <a:t>‹#›</a:t>
            </a:fld>
            <a:endParaRPr lang="en-US" dirty="0"/>
          </a:p>
        </p:txBody>
      </p:sp>
      <p:sp>
        <p:nvSpPr>
          <p:cNvPr id="4" name="Text Placeholder 4">
            <a:extLst>
              <a:ext uri="{FF2B5EF4-FFF2-40B4-BE49-F238E27FC236}">
                <a16:creationId xmlns:a16="http://schemas.microsoft.com/office/drawing/2014/main" id="{F46259FF-AEE4-4177-B9AB-10AA87E134D2}"/>
              </a:ext>
            </a:extLst>
          </p:cNvPr>
          <p:cNvSpPr>
            <a:spLocks noGrp="1"/>
          </p:cNvSpPr>
          <p:nvPr>
            <p:ph type="body" sz="quarter" idx="13" hasCustomPrompt="1"/>
          </p:nvPr>
        </p:nvSpPr>
        <p:spPr>
          <a:xfrm>
            <a:off x="13585" y="6415243"/>
            <a:ext cx="10328351" cy="364067"/>
          </a:xfrm>
        </p:spPr>
        <p:txBody>
          <a:bodyPr>
            <a:normAutofit/>
          </a:bodyPr>
          <a:lstStyle>
            <a:lvl1pPr>
              <a:buNone/>
              <a:defRPr sz="1200">
                <a:solidFill>
                  <a:schemeClr val="tx1">
                    <a:lumMod val="50000"/>
                    <a:lumOff val="50000"/>
                  </a:schemeClr>
                </a:solidFill>
              </a:defRPr>
            </a:lvl1pPr>
            <a:lvl2pPr>
              <a:buNone/>
              <a:defRPr sz="1400">
                <a:solidFill>
                  <a:schemeClr val="tx1">
                    <a:lumMod val="50000"/>
                    <a:lumOff val="50000"/>
                  </a:schemeClr>
                </a:solidFill>
              </a:defRPr>
            </a:lvl2pPr>
            <a:lvl3pPr>
              <a:buNone/>
              <a:defRPr sz="1400">
                <a:solidFill>
                  <a:schemeClr val="tx1">
                    <a:lumMod val="50000"/>
                    <a:lumOff val="50000"/>
                  </a:schemeClr>
                </a:solidFill>
              </a:defRPr>
            </a:lvl3pPr>
            <a:lvl4pPr>
              <a:buNone/>
              <a:defRPr sz="1400">
                <a:solidFill>
                  <a:schemeClr val="tx1">
                    <a:lumMod val="50000"/>
                    <a:lumOff val="50000"/>
                  </a:schemeClr>
                </a:solidFill>
              </a:defRPr>
            </a:lvl4pPr>
            <a:lvl5pPr>
              <a:buNone/>
              <a:defRPr sz="1400">
                <a:solidFill>
                  <a:schemeClr val="tx1">
                    <a:lumMod val="50000"/>
                    <a:lumOff val="50000"/>
                  </a:schemeClr>
                </a:solidFill>
              </a:defRPr>
            </a:lvl5pPr>
          </a:lstStyle>
          <a:p>
            <a:pPr lvl="0"/>
            <a:r>
              <a:rPr lang="en-US"/>
              <a:t>References</a:t>
            </a:r>
          </a:p>
        </p:txBody>
      </p:sp>
    </p:spTree>
    <p:extLst>
      <p:ext uri="{BB962C8B-B14F-4D97-AF65-F5344CB8AC3E}">
        <p14:creationId xmlns:p14="http://schemas.microsoft.com/office/powerpoint/2010/main" val="21119172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Title &amp; Conten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E15BB44-52EA-FB43-91DE-D502A1555655}"/>
              </a:ext>
            </a:extLst>
          </p:cNvPr>
          <p:cNvSpPr>
            <a:spLocks noGrp="1"/>
          </p:cNvSpPr>
          <p:nvPr>
            <p:ph type="sldNum" sz="quarter" idx="12"/>
          </p:nvPr>
        </p:nvSpPr>
        <p:spPr/>
        <p:txBody>
          <a:bodyPr/>
          <a:lstStyle/>
          <a:p>
            <a:endParaRPr lang="en-US" dirty="0"/>
          </a:p>
        </p:txBody>
      </p:sp>
      <p:sp>
        <p:nvSpPr>
          <p:cNvPr id="7" name="Title 6">
            <a:extLst>
              <a:ext uri="{FF2B5EF4-FFF2-40B4-BE49-F238E27FC236}">
                <a16:creationId xmlns:a16="http://schemas.microsoft.com/office/drawing/2014/main" id="{7B2DCCF1-1875-8B44-AA03-B42E52F089DE}"/>
              </a:ext>
            </a:extLst>
          </p:cNvPr>
          <p:cNvSpPr>
            <a:spLocks noGrp="1"/>
          </p:cNvSpPr>
          <p:nvPr>
            <p:ph type="title"/>
          </p:nvPr>
        </p:nvSpPr>
        <p:spPr>
          <a:xfrm>
            <a:off x="344557" y="400872"/>
            <a:ext cx="11500800" cy="1083373"/>
          </a:xfrm>
        </p:spPr>
        <p:txBody>
          <a:bodyPr wrap="square" anchor="b">
            <a:normAutofit/>
          </a:bodyPr>
          <a:lstStyle>
            <a:lvl1pPr>
              <a:defRPr sz="3467" b="1">
                <a:solidFill>
                  <a:schemeClr val="tx1"/>
                </a:solidFill>
              </a:defRPr>
            </a:lvl1pPr>
          </a:lstStyle>
          <a:p>
            <a:r>
              <a:rPr lang="en-US" dirty="0"/>
              <a:t>Click to edit Master title style</a:t>
            </a:r>
          </a:p>
        </p:txBody>
      </p:sp>
      <p:sp>
        <p:nvSpPr>
          <p:cNvPr id="6" name="Content Placeholder 5">
            <a:extLst>
              <a:ext uri="{FF2B5EF4-FFF2-40B4-BE49-F238E27FC236}">
                <a16:creationId xmlns:a16="http://schemas.microsoft.com/office/drawing/2014/main" id="{4E0CDAA6-331F-A04C-8D03-5F2A3E85E93E}"/>
              </a:ext>
            </a:extLst>
          </p:cNvPr>
          <p:cNvSpPr>
            <a:spLocks noGrp="1"/>
          </p:cNvSpPr>
          <p:nvPr>
            <p:ph sz="quarter" idx="13"/>
          </p:nvPr>
        </p:nvSpPr>
        <p:spPr>
          <a:xfrm>
            <a:off x="345017" y="1583268"/>
            <a:ext cx="11502427" cy="4689429"/>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43117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0CC77-83CD-4423-5293-7E0D07F1A94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3AFA749-54FD-BA97-5700-3AEF8A37A9ED}"/>
              </a:ext>
            </a:extLst>
          </p:cNvPr>
          <p:cNvSpPr>
            <a:spLocks noGrp="1"/>
          </p:cNvSpPr>
          <p:nvPr>
            <p:ph idx="1"/>
          </p:nvPr>
        </p:nvSpPr>
        <p:spPr>
          <a:xfrm>
            <a:off x="838200" y="1825625"/>
            <a:ext cx="10515600" cy="40625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CFAE12E-DE23-EB70-0A44-D9CF83CE2A7B}"/>
              </a:ext>
            </a:extLst>
          </p:cNvPr>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38065204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lear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4" hasCustomPrompt="1"/>
          </p:nvPr>
        </p:nvSpPr>
        <p:spPr>
          <a:xfrm>
            <a:off x="0" y="657966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4364698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EEFA4-04A4-449E-6D6F-8DA3BFA868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01A5F4E-69AF-F17B-617C-22E0E0485888}"/>
              </a:ext>
            </a:extLst>
          </p:cNvPr>
          <p:cNvSpPr>
            <a:spLocks noGrp="1"/>
          </p:cNvSpPr>
          <p:nvPr>
            <p:ph type="body" idx="1"/>
          </p:nvPr>
        </p:nvSpPr>
        <p:spPr>
          <a:xfrm>
            <a:off x="839788" y="1681163"/>
            <a:ext cx="5157787"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872BEF36-D860-6848-D47C-D1D3F74E7AB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76C7D4-3E1D-6B65-7B11-19BF7AFFEE90}"/>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FE8F191F-A895-9C72-E18D-0CB6FE7E84D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7">
            <a:extLst>
              <a:ext uri="{FF2B5EF4-FFF2-40B4-BE49-F238E27FC236}">
                <a16:creationId xmlns:a16="http://schemas.microsoft.com/office/drawing/2014/main" id="{5A11942B-E38F-D79B-FAB4-CCA4B14117CA}"/>
              </a:ext>
            </a:extLst>
          </p:cNvPr>
          <p:cNvSpPr>
            <a:spLocks noGrp="1"/>
          </p:cNvSpPr>
          <p:nvPr>
            <p:ph type="body" sz="quarter" idx="12"/>
          </p:nvPr>
        </p:nvSpPr>
        <p:spPr>
          <a:xfrm>
            <a:off x="1524000" y="6320100"/>
            <a:ext cx="8597900" cy="447675"/>
          </a:xfrm>
        </p:spPr>
        <p:txBody>
          <a:bodyPr anchor="b">
            <a:noAutofit/>
          </a:bodyPr>
          <a:lstStyle>
            <a:lvl1pPr marL="0" indent="0">
              <a:buNone/>
              <a:defRPr sz="1000">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4283749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0CC77-83CD-4423-5293-7E0D07F1A94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3AFA749-54FD-BA97-5700-3AEF8A37A9ED}"/>
              </a:ext>
            </a:extLst>
          </p:cNvPr>
          <p:cNvSpPr>
            <a:spLocks noGrp="1"/>
          </p:cNvSpPr>
          <p:nvPr>
            <p:ph idx="1"/>
          </p:nvPr>
        </p:nvSpPr>
        <p:spPr>
          <a:xfrm>
            <a:off x="838200" y="1825625"/>
            <a:ext cx="10515600" cy="28433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CCFAE12E-DE23-EB70-0A44-D9CF83CE2A7B}"/>
              </a:ext>
            </a:extLst>
          </p:cNvPr>
          <p:cNvSpPr>
            <a:spLocks noGrp="1"/>
          </p:cNvSpPr>
          <p:nvPr>
            <p:ph type="ftr" sz="quarter" idx="10"/>
          </p:nvPr>
        </p:nvSpPr>
        <p:spPr/>
        <p:txBody>
          <a:bodyPr/>
          <a:lstStyle/>
          <a:p>
            <a:endParaRPr lang="en-US" dirty="0"/>
          </a:p>
        </p:txBody>
      </p:sp>
      <p:sp>
        <p:nvSpPr>
          <p:cNvPr id="6" name="Text Placeholder 5">
            <a:extLst>
              <a:ext uri="{FF2B5EF4-FFF2-40B4-BE49-F238E27FC236}">
                <a16:creationId xmlns:a16="http://schemas.microsoft.com/office/drawing/2014/main" id="{F6D643EA-3729-7EAA-7720-54ADA7DC9B32}"/>
              </a:ext>
            </a:extLst>
          </p:cNvPr>
          <p:cNvSpPr>
            <a:spLocks noGrp="1"/>
          </p:cNvSpPr>
          <p:nvPr>
            <p:ph type="body" sz="quarter" idx="11" hasCustomPrompt="1"/>
          </p:nvPr>
        </p:nvSpPr>
        <p:spPr>
          <a:xfrm>
            <a:off x="838200" y="4765675"/>
            <a:ext cx="10515600" cy="1066800"/>
          </a:xfrm>
        </p:spPr>
        <p:style>
          <a:lnRef idx="1">
            <a:schemeClr val="accent3"/>
          </a:lnRef>
          <a:fillRef idx="3">
            <a:schemeClr val="accent3"/>
          </a:fillRef>
          <a:effectRef idx="2">
            <a:schemeClr val="accent3"/>
          </a:effectRef>
          <a:fontRef idx="minor">
            <a:schemeClr val="lt1"/>
          </a:fontRef>
        </p:style>
        <p:txBody>
          <a:bodyPr anchor="ctr"/>
          <a:lstStyle>
            <a:lvl1pPr marL="0" indent="0" algn="ctr">
              <a:buNone/>
              <a:defRPr b="1">
                <a:latin typeface="Arial" panose="020B0604020202020204" pitchFamily="34" charset="0"/>
                <a:cs typeface="Arial" panose="020B0604020202020204" pitchFamily="34" charset="0"/>
              </a:defRPr>
            </a:lvl1pPr>
            <a:lvl2pPr marL="457200" indent="0" algn="ctr">
              <a:buNone/>
              <a:defRPr>
                <a:latin typeface="Arial" panose="020B0604020202020204" pitchFamily="34" charset="0"/>
                <a:cs typeface="Arial" panose="020B0604020202020204" pitchFamily="34" charset="0"/>
              </a:defRPr>
            </a:lvl2pPr>
            <a:lvl3pPr marL="914400" indent="0" algn="ctr">
              <a:buNone/>
              <a:defRPr>
                <a:latin typeface="Arial" panose="020B0604020202020204" pitchFamily="34" charset="0"/>
                <a:cs typeface="Arial" panose="020B0604020202020204" pitchFamily="34" charset="0"/>
              </a:defRPr>
            </a:lvl3pPr>
            <a:lvl4pPr marL="1371600" indent="0" algn="ctr">
              <a:buNone/>
              <a:defRPr>
                <a:latin typeface="Arial" panose="020B0604020202020204" pitchFamily="34" charset="0"/>
                <a:cs typeface="Arial" panose="020B0604020202020204" pitchFamily="34" charset="0"/>
              </a:defRPr>
            </a:lvl4pPr>
            <a:lvl5pPr marL="1828800" indent="0" algn="ctr">
              <a:buNone/>
              <a:defRPr>
                <a:latin typeface="Arial" panose="020B0604020202020204" pitchFamily="34" charset="0"/>
                <a:cs typeface="Arial" panose="020B0604020202020204" pitchFamily="34" charset="0"/>
              </a:defRPr>
            </a:lvl5pPr>
          </a:lstStyle>
          <a:p>
            <a:pPr lvl="0"/>
            <a:r>
              <a:rPr lang="en-US" dirty="0"/>
              <a:t>Click to edit Call Out Text</a:t>
            </a:r>
          </a:p>
        </p:txBody>
      </p:sp>
    </p:spTree>
    <p:extLst>
      <p:ext uri="{BB962C8B-B14F-4D97-AF65-F5344CB8AC3E}">
        <p14:creationId xmlns:p14="http://schemas.microsoft.com/office/powerpoint/2010/main" val="1762535361"/>
      </p:ext>
    </p:extLst>
  </p:cSld>
  <p:clrMapOvr>
    <a:masterClrMapping/>
  </p:clrMapOvr>
  <p:hf sldNum="0" hd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a:alphaModFix amt="70382"/>
            <a:lum/>
          </a:blip>
          <a:srcRect/>
          <a:stretch>
            <a:fillRect/>
          </a:stretch>
        </a:blipFill>
        <a:effectLst/>
      </p:bgPr>
    </p:bg>
    <p:spTree>
      <p:nvGrpSpPr>
        <p:cNvPr id="1" name=""/>
        <p:cNvGrpSpPr/>
        <p:nvPr/>
      </p:nvGrpSpPr>
      <p:grpSpPr>
        <a:xfrm>
          <a:off x="0" y="0"/>
          <a:ext cx="0" cy="0"/>
          <a:chOff x="0" y="0"/>
          <a:chExt cx="0" cy="0"/>
        </a:xfrm>
      </p:grpSpPr>
      <p:sp>
        <p:nvSpPr>
          <p:cNvPr id="5" name="Delay 8">
            <a:extLst>
              <a:ext uri="{FF2B5EF4-FFF2-40B4-BE49-F238E27FC236}">
                <a16:creationId xmlns:a16="http://schemas.microsoft.com/office/drawing/2014/main" id="{2397D7E2-AE45-BB0C-3924-F20E59E04CC7}"/>
              </a:ext>
            </a:extLst>
          </p:cNvPr>
          <p:cNvSpPr/>
          <p:nvPr/>
        </p:nvSpPr>
        <p:spPr>
          <a:xfrm rot="5400000">
            <a:off x="2666996" y="-2667000"/>
            <a:ext cx="6858002" cy="12192003"/>
          </a:xfrm>
          <a:prstGeom prst="rect">
            <a:avLst/>
          </a:prstGeom>
          <a:gradFill>
            <a:gsLst>
              <a:gs pos="0">
                <a:schemeClr val="accent1">
                  <a:alpha val="84000"/>
                </a:schemeClr>
              </a:gs>
              <a:gs pos="43000">
                <a:srgbClr val="0B598F">
                  <a:alpha val="83062"/>
                </a:srgbClr>
              </a:gs>
              <a:gs pos="100000">
                <a:schemeClr val="tx2"/>
              </a:gs>
            </a:gsLst>
            <a:lin ang="5400000" scaled="0"/>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pic>
        <p:nvPicPr>
          <p:cNvPr id="6" name="Picture 5" descr="A black and white logo&#10;&#10;Description automatically generated">
            <a:extLst>
              <a:ext uri="{FF2B5EF4-FFF2-40B4-BE49-F238E27FC236}">
                <a16:creationId xmlns:a16="http://schemas.microsoft.com/office/drawing/2014/main" id="{2FA02C0D-9441-F524-DB94-3D00E516DE79}"/>
              </a:ext>
            </a:extLst>
          </p:cNvPr>
          <p:cNvPicPr>
            <a:picLocks noChangeAspect="1"/>
          </p:cNvPicPr>
          <p:nvPr/>
        </p:nvPicPr>
        <p:blipFill>
          <a:blip r:embed="rId3"/>
          <a:stretch>
            <a:fillRect/>
          </a:stretch>
        </p:blipFill>
        <p:spPr>
          <a:xfrm>
            <a:off x="149033" y="6105335"/>
            <a:ext cx="908164" cy="701763"/>
          </a:xfrm>
          <a:prstGeom prst="rect">
            <a:avLst/>
          </a:prstGeom>
        </p:spPr>
      </p:pic>
      <p:sp>
        <p:nvSpPr>
          <p:cNvPr id="2" name="Title 1">
            <a:extLst>
              <a:ext uri="{FF2B5EF4-FFF2-40B4-BE49-F238E27FC236}">
                <a16:creationId xmlns:a16="http://schemas.microsoft.com/office/drawing/2014/main" id="{8FC2EEFF-06A6-0FC8-787E-259972E6FAA4}"/>
              </a:ext>
            </a:extLst>
          </p:cNvPr>
          <p:cNvSpPr>
            <a:spLocks noGrp="1"/>
          </p:cNvSpPr>
          <p:nvPr>
            <p:ph type="title" hasCustomPrompt="1"/>
          </p:nvPr>
        </p:nvSpPr>
        <p:spPr>
          <a:xfrm>
            <a:off x="1416734" y="1176337"/>
            <a:ext cx="9930715" cy="2252661"/>
          </a:xfrm>
        </p:spPr>
        <p:txBody>
          <a:bodyPr anchor="b">
            <a:normAutofit/>
          </a:bodyPr>
          <a:lstStyle>
            <a:lvl1pPr>
              <a:defRPr sz="5400">
                <a:solidFill>
                  <a:schemeClr val="accent3"/>
                </a:solidFill>
              </a:defRPr>
            </a:lvl1pPr>
          </a:lstStyle>
          <a:p>
            <a:r>
              <a:rPr lang="en-US" dirty="0"/>
              <a:t>Click to edit Section Highlight</a:t>
            </a:r>
          </a:p>
        </p:txBody>
      </p:sp>
      <p:sp>
        <p:nvSpPr>
          <p:cNvPr id="3" name="Text Placeholder 2">
            <a:extLst>
              <a:ext uri="{FF2B5EF4-FFF2-40B4-BE49-F238E27FC236}">
                <a16:creationId xmlns:a16="http://schemas.microsoft.com/office/drawing/2014/main" id="{762A06F5-E828-9F2A-865B-206112C52B16}"/>
              </a:ext>
            </a:extLst>
          </p:cNvPr>
          <p:cNvSpPr>
            <a:spLocks noGrp="1"/>
          </p:cNvSpPr>
          <p:nvPr>
            <p:ph type="body" idx="1" hasCustomPrompt="1"/>
          </p:nvPr>
        </p:nvSpPr>
        <p:spPr>
          <a:xfrm>
            <a:off x="1416734" y="3588327"/>
            <a:ext cx="9930715" cy="1801986"/>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highlight section text styles</a:t>
            </a:r>
          </a:p>
        </p:txBody>
      </p:sp>
      <p:sp>
        <p:nvSpPr>
          <p:cNvPr id="4" name="Footer Placeholder 3">
            <a:extLst>
              <a:ext uri="{FF2B5EF4-FFF2-40B4-BE49-F238E27FC236}">
                <a16:creationId xmlns:a16="http://schemas.microsoft.com/office/drawing/2014/main" id="{450E6774-79FA-61C0-6170-BA39DF9ED122}"/>
              </a:ext>
            </a:extLst>
          </p:cNvPr>
          <p:cNvSpPr>
            <a:spLocks noGrp="1"/>
          </p:cNvSpPr>
          <p:nvPr>
            <p:ph type="ftr" sz="quarter" idx="10"/>
          </p:nvPr>
        </p:nvSpPr>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36446334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E8866-AE33-063A-EF79-40DF7D1A921F}"/>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403C5B9-2D25-5337-7BBA-3ED2655084AB}"/>
              </a:ext>
            </a:extLst>
          </p:cNvPr>
          <p:cNvSpPr>
            <a:spLocks noGrp="1"/>
          </p:cNvSpPr>
          <p:nvPr>
            <p:ph sz="half" idx="1"/>
          </p:nvPr>
        </p:nvSpPr>
        <p:spPr>
          <a:xfrm>
            <a:off x="838200" y="1825625"/>
            <a:ext cx="5181600" cy="4228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8FCBBB-7198-151F-E4F6-1E7CFD5D9584}"/>
              </a:ext>
            </a:extLst>
          </p:cNvPr>
          <p:cNvSpPr>
            <a:spLocks noGrp="1"/>
          </p:cNvSpPr>
          <p:nvPr>
            <p:ph sz="half" idx="2"/>
          </p:nvPr>
        </p:nvSpPr>
        <p:spPr>
          <a:xfrm>
            <a:off x="6172200" y="1825625"/>
            <a:ext cx="5181600" cy="4228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1166ECE-698E-B038-D29D-F9F7CD9FA58F}"/>
              </a:ext>
            </a:extLst>
          </p:cNvPr>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4243215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E8866-AE33-063A-EF79-40DF7D1A921F}"/>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403C5B9-2D25-5337-7BBA-3ED2655084AB}"/>
              </a:ext>
            </a:extLst>
          </p:cNvPr>
          <p:cNvSpPr>
            <a:spLocks noGrp="1"/>
          </p:cNvSpPr>
          <p:nvPr>
            <p:ph sz="half" idx="1"/>
          </p:nvPr>
        </p:nvSpPr>
        <p:spPr>
          <a:xfrm>
            <a:off x="838200" y="1825625"/>
            <a:ext cx="5181600" cy="4228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8FCBBB-7198-151F-E4F6-1E7CFD5D9584}"/>
              </a:ext>
            </a:extLst>
          </p:cNvPr>
          <p:cNvSpPr>
            <a:spLocks noGrp="1"/>
          </p:cNvSpPr>
          <p:nvPr>
            <p:ph sz="half" idx="2"/>
          </p:nvPr>
        </p:nvSpPr>
        <p:spPr>
          <a:xfrm>
            <a:off x="6172200" y="1825625"/>
            <a:ext cx="5181600" cy="3051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1166ECE-698E-B038-D29D-F9F7CD9FA58F}"/>
              </a:ext>
            </a:extLst>
          </p:cNvPr>
          <p:cNvSpPr>
            <a:spLocks noGrp="1"/>
          </p:cNvSpPr>
          <p:nvPr>
            <p:ph type="ftr" sz="quarter" idx="10"/>
          </p:nvPr>
        </p:nvSpPr>
        <p:spPr/>
        <p:txBody>
          <a:bodyPr/>
          <a:lstStyle/>
          <a:p>
            <a:endParaRPr lang="en-US" dirty="0"/>
          </a:p>
        </p:txBody>
      </p:sp>
      <p:sp>
        <p:nvSpPr>
          <p:cNvPr id="6" name="Text Placeholder 5">
            <a:extLst>
              <a:ext uri="{FF2B5EF4-FFF2-40B4-BE49-F238E27FC236}">
                <a16:creationId xmlns:a16="http://schemas.microsoft.com/office/drawing/2014/main" id="{74B985E9-81F6-08EF-03E8-111E63812B02}"/>
              </a:ext>
            </a:extLst>
          </p:cNvPr>
          <p:cNvSpPr>
            <a:spLocks noGrp="1"/>
          </p:cNvSpPr>
          <p:nvPr>
            <p:ph type="body" sz="quarter" idx="11" hasCustomPrompt="1"/>
          </p:nvPr>
        </p:nvSpPr>
        <p:spPr>
          <a:xfrm>
            <a:off x="6172200" y="4987637"/>
            <a:ext cx="5181600" cy="1066800"/>
          </a:xfrm>
        </p:spPr>
        <p:style>
          <a:lnRef idx="1">
            <a:schemeClr val="accent3"/>
          </a:lnRef>
          <a:fillRef idx="3">
            <a:schemeClr val="accent3"/>
          </a:fillRef>
          <a:effectRef idx="2">
            <a:schemeClr val="accent3"/>
          </a:effectRef>
          <a:fontRef idx="minor">
            <a:schemeClr val="lt1"/>
          </a:fontRef>
        </p:style>
        <p:txBody>
          <a:bodyPr anchor="ctr"/>
          <a:lstStyle>
            <a:lvl1pPr marL="0" indent="0" algn="ctr">
              <a:buNone/>
              <a:defRPr b="1">
                <a:latin typeface="Arial" panose="020B0604020202020204" pitchFamily="34" charset="0"/>
                <a:cs typeface="Arial" panose="020B0604020202020204" pitchFamily="34" charset="0"/>
              </a:defRPr>
            </a:lvl1pPr>
            <a:lvl2pPr marL="457200" indent="0" algn="ctr">
              <a:buNone/>
              <a:defRPr>
                <a:latin typeface="Arial" panose="020B0604020202020204" pitchFamily="34" charset="0"/>
                <a:cs typeface="Arial" panose="020B0604020202020204" pitchFamily="34" charset="0"/>
              </a:defRPr>
            </a:lvl2pPr>
            <a:lvl3pPr marL="914400" indent="0" algn="ctr">
              <a:buNone/>
              <a:defRPr>
                <a:latin typeface="Arial" panose="020B0604020202020204" pitchFamily="34" charset="0"/>
                <a:cs typeface="Arial" panose="020B0604020202020204" pitchFamily="34" charset="0"/>
              </a:defRPr>
            </a:lvl3pPr>
            <a:lvl4pPr marL="1371600" indent="0" algn="ctr">
              <a:buNone/>
              <a:defRPr>
                <a:latin typeface="Arial" panose="020B0604020202020204" pitchFamily="34" charset="0"/>
                <a:cs typeface="Arial" panose="020B0604020202020204" pitchFamily="34" charset="0"/>
              </a:defRPr>
            </a:lvl4pPr>
            <a:lvl5pPr marL="1828800" indent="0" algn="ctr">
              <a:buNone/>
              <a:defRPr>
                <a:latin typeface="Arial" panose="020B0604020202020204" pitchFamily="34" charset="0"/>
                <a:cs typeface="Arial" panose="020B0604020202020204" pitchFamily="34" charset="0"/>
              </a:defRPr>
            </a:lvl5pPr>
          </a:lstStyle>
          <a:p>
            <a:pPr lvl="0"/>
            <a:r>
              <a:rPr lang="en-US" dirty="0"/>
              <a:t>Click to edit Call Out Text</a:t>
            </a:r>
          </a:p>
        </p:txBody>
      </p:sp>
    </p:spTree>
    <p:extLst>
      <p:ext uri="{BB962C8B-B14F-4D97-AF65-F5344CB8AC3E}">
        <p14:creationId xmlns:p14="http://schemas.microsoft.com/office/powerpoint/2010/main" val="4030099827"/>
      </p:ext>
    </p:extLst>
  </p:cSld>
  <p:clrMapOvr>
    <a:masterClrMapping/>
  </p:clrMapOvr>
  <p:hf sldNum="0" hd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EEFA4-04A4-449E-6D6F-8DA3BFA868EE}"/>
              </a:ext>
            </a:extLst>
          </p:cNvPr>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01A5F4E-69AF-F17B-617C-22E0E0485888}"/>
              </a:ext>
            </a:extLst>
          </p:cNvPr>
          <p:cNvSpPr>
            <a:spLocks noGrp="1"/>
          </p:cNvSpPr>
          <p:nvPr>
            <p:ph type="body" idx="1"/>
          </p:nvPr>
        </p:nvSpPr>
        <p:spPr>
          <a:xfrm>
            <a:off x="839788" y="1681163"/>
            <a:ext cx="5157787"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2BEF36-D860-6848-D47C-D1D3F74E7ABC}"/>
              </a:ext>
            </a:extLst>
          </p:cNvPr>
          <p:cNvSpPr>
            <a:spLocks noGrp="1"/>
          </p:cNvSpPr>
          <p:nvPr>
            <p:ph sz="half" idx="2"/>
          </p:nvPr>
        </p:nvSpPr>
        <p:spPr>
          <a:xfrm>
            <a:off x="839788" y="2505075"/>
            <a:ext cx="5157787" cy="3549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76C7D4-3E1D-6B65-7B11-19BF7AFFEE90}"/>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8F191F-A895-9C72-E18D-0CB6FE7E84DE}"/>
              </a:ext>
            </a:extLst>
          </p:cNvPr>
          <p:cNvSpPr>
            <a:spLocks noGrp="1"/>
          </p:cNvSpPr>
          <p:nvPr>
            <p:ph sz="quarter" idx="4"/>
          </p:nvPr>
        </p:nvSpPr>
        <p:spPr>
          <a:xfrm>
            <a:off x="6172200" y="2505075"/>
            <a:ext cx="5183188" cy="3549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F69370EC-0FCA-5BAE-44EE-BEB012E90306}"/>
              </a:ext>
            </a:extLst>
          </p:cNvPr>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3223472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67D82-00B8-0B9A-74D3-29E6B2615594}"/>
              </a:ext>
            </a:extLst>
          </p:cNvPr>
          <p:cNvSpPr>
            <a:spLocks noGrp="1"/>
          </p:cNvSpPr>
          <p:nvPr>
            <p:ph type="title"/>
          </p:nvPr>
        </p:nvSpPr>
        <p:spPr/>
        <p:txBody>
          <a:body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270608BA-2306-FFFF-3C7F-0C3922A4C893}"/>
              </a:ext>
            </a:extLst>
          </p:cNvPr>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3222429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E3E0B13-B254-A001-AAA6-0AEDEC99C851}"/>
              </a:ext>
            </a:extLst>
          </p:cNvPr>
          <p:cNvSpPr>
            <a:spLocks noGrp="1"/>
          </p:cNvSpPr>
          <p:nvPr>
            <p:ph type="ftr" sz="quarter" idx="11"/>
          </p:nvPr>
        </p:nvSpPr>
        <p:spPr/>
        <p:txBody>
          <a:bodyPr/>
          <a:lstStyle>
            <a:lvl1pPr>
              <a:defRPr sz="1000"/>
            </a:lvl1pPr>
          </a:lstStyle>
          <a:p>
            <a:endParaRPr lang="en-US" dirty="0"/>
          </a:p>
        </p:txBody>
      </p:sp>
    </p:spTree>
    <p:extLst>
      <p:ext uri="{BB962C8B-B14F-4D97-AF65-F5344CB8AC3E}">
        <p14:creationId xmlns:p14="http://schemas.microsoft.com/office/powerpoint/2010/main" val="39677583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3">
            <a:alphaModFix amt="9506"/>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9DB656-1AD7-064E-BA22-4868A6D5FF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7F99C9F-CF8D-C307-D570-35BEBBEB7260}"/>
              </a:ext>
            </a:extLst>
          </p:cNvPr>
          <p:cNvSpPr>
            <a:spLocks noGrp="1"/>
          </p:cNvSpPr>
          <p:nvPr>
            <p:ph type="body" idx="1"/>
          </p:nvPr>
        </p:nvSpPr>
        <p:spPr>
          <a:xfrm>
            <a:off x="838200" y="1825625"/>
            <a:ext cx="10515600" cy="41525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FE776642-4A68-D31C-95D8-6E0000F35C32}"/>
              </a:ext>
            </a:extLst>
          </p:cNvPr>
          <p:cNvSpPr>
            <a:spLocks noGrp="1"/>
          </p:cNvSpPr>
          <p:nvPr>
            <p:ph type="ftr" sz="quarter" idx="3"/>
          </p:nvPr>
        </p:nvSpPr>
        <p:spPr>
          <a:xfrm>
            <a:off x="1416735" y="6054437"/>
            <a:ext cx="10651322" cy="803564"/>
          </a:xfrm>
          <a:prstGeom prst="rect">
            <a:avLst/>
          </a:prstGeom>
        </p:spPr>
        <p:txBody>
          <a:bodyPr vert="horz" lIns="91440" tIns="45720" rIns="91440" bIns="45720" rtlCol="0" anchor="ctr"/>
          <a:lstStyle>
            <a:lvl1pPr algn="l">
              <a:defRPr sz="1000">
                <a:solidFill>
                  <a:schemeClr val="tx1"/>
                </a:solidFill>
                <a:latin typeface="Arial" panose="020B0604020202020204" pitchFamily="34" charset="0"/>
                <a:cs typeface="Arial" panose="020B0604020202020204" pitchFamily="34" charset="0"/>
              </a:defRPr>
            </a:lvl1pPr>
          </a:lstStyle>
          <a:p>
            <a:endParaRPr lang="en-US" dirty="0"/>
          </a:p>
        </p:txBody>
      </p:sp>
      <p:pic>
        <p:nvPicPr>
          <p:cNvPr id="8" name="Picture 7">
            <a:extLst>
              <a:ext uri="{FF2B5EF4-FFF2-40B4-BE49-F238E27FC236}">
                <a16:creationId xmlns:a16="http://schemas.microsoft.com/office/drawing/2014/main" id="{69D4DC12-C41D-67BC-F969-5B1245AB794F}"/>
              </a:ext>
            </a:extLst>
          </p:cNvPr>
          <p:cNvPicPr>
            <a:picLocks noChangeAspect="1"/>
          </p:cNvPicPr>
          <p:nvPr/>
        </p:nvPicPr>
        <p:blipFill>
          <a:blip r:embed="rId24"/>
          <a:stretch>
            <a:fillRect/>
          </a:stretch>
        </p:blipFill>
        <p:spPr>
          <a:xfrm>
            <a:off x="123944" y="6263241"/>
            <a:ext cx="933253" cy="518474"/>
          </a:xfrm>
          <a:prstGeom prst="rect">
            <a:avLst/>
          </a:prstGeom>
        </p:spPr>
      </p:pic>
      <p:pic>
        <p:nvPicPr>
          <p:cNvPr id="10" name="Picture 9">
            <a:extLst>
              <a:ext uri="{FF2B5EF4-FFF2-40B4-BE49-F238E27FC236}">
                <a16:creationId xmlns:a16="http://schemas.microsoft.com/office/drawing/2014/main" id="{9437997A-0C1A-AD62-1D5B-6562168C07D0}"/>
              </a:ext>
            </a:extLst>
          </p:cNvPr>
          <p:cNvPicPr>
            <a:picLocks noChangeAspect="1"/>
          </p:cNvPicPr>
          <p:nvPr/>
        </p:nvPicPr>
        <p:blipFill>
          <a:blip r:embed="rId24"/>
          <a:stretch>
            <a:fillRect/>
          </a:stretch>
        </p:blipFill>
        <p:spPr>
          <a:xfrm>
            <a:off x="123944" y="6263241"/>
            <a:ext cx="933253" cy="518474"/>
          </a:xfrm>
          <a:prstGeom prst="rect">
            <a:avLst/>
          </a:prstGeom>
        </p:spPr>
      </p:pic>
      <p:sp>
        <p:nvSpPr>
          <p:cNvPr id="6" name="Delay 8">
            <a:extLst>
              <a:ext uri="{FF2B5EF4-FFF2-40B4-BE49-F238E27FC236}">
                <a16:creationId xmlns:a16="http://schemas.microsoft.com/office/drawing/2014/main" id="{02F5C107-B0FC-698F-7C01-6302A9028BFF}"/>
              </a:ext>
            </a:extLst>
          </p:cNvPr>
          <p:cNvSpPr/>
          <p:nvPr/>
        </p:nvSpPr>
        <p:spPr>
          <a:xfrm rot="5400000">
            <a:off x="214743" y="5839691"/>
            <a:ext cx="803565" cy="1233057"/>
          </a:xfrm>
          <a:prstGeom prst="round2SameRect">
            <a:avLst/>
          </a:prstGeom>
          <a:gradFill>
            <a:gsLst>
              <a:gs pos="0">
                <a:schemeClr val="accent1"/>
              </a:gs>
              <a:gs pos="25000">
                <a:srgbClr val="0B598F"/>
              </a:gs>
              <a:gs pos="100000">
                <a:schemeClr val="tx2"/>
              </a:gs>
            </a:gsLst>
            <a:lin ang="5400000" scaled="0"/>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pic>
        <p:nvPicPr>
          <p:cNvPr id="15" name="Picture 14" descr="A black and white logo&#10;&#10;Description automatically generated">
            <a:extLst>
              <a:ext uri="{FF2B5EF4-FFF2-40B4-BE49-F238E27FC236}">
                <a16:creationId xmlns:a16="http://schemas.microsoft.com/office/drawing/2014/main" id="{65473B07-2FFA-87D7-A098-DBC746B5DA54}"/>
              </a:ext>
            </a:extLst>
          </p:cNvPr>
          <p:cNvPicPr>
            <a:picLocks noChangeAspect="1"/>
          </p:cNvPicPr>
          <p:nvPr/>
        </p:nvPicPr>
        <p:blipFill>
          <a:blip r:embed="rId25"/>
          <a:stretch>
            <a:fillRect/>
          </a:stretch>
        </p:blipFill>
        <p:spPr>
          <a:xfrm>
            <a:off x="149033" y="6105335"/>
            <a:ext cx="908164" cy="701763"/>
          </a:xfrm>
          <a:prstGeom prst="rect">
            <a:avLst/>
          </a:prstGeom>
        </p:spPr>
      </p:pic>
    </p:spTree>
    <p:extLst>
      <p:ext uri="{BB962C8B-B14F-4D97-AF65-F5344CB8AC3E}">
        <p14:creationId xmlns:p14="http://schemas.microsoft.com/office/powerpoint/2010/main" val="2777439847"/>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 id="2147483912" r:id="rId12"/>
    <p:sldLayoutId id="2147483913" r:id="rId13"/>
    <p:sldLayoutId id="2147483914" r:id="rId14"/>
    <p:sldLayoutId id="2147483915" r:id="rId15"/>
    <p:sldLayoutId id="2147483916" r:id="rId16"/>
    <p:sldLayoutId id="2147483917" r:id="rId17"/>
    <p:sldLayoutId id="2147483918" r:id="rId18"/>
    <p:sldLayoutId id="2147483919" r:id="rId19"/>
    <p:sldLayoutId id="2147483920" r:id="rId20"/>
    <p:sldLayoutId id="2147483921" r:id="rId21"/>
  </p:sldLayoutIdLst>
  <p:hf sldNum="0" hdr="0" dt="0"/>
  <p:txStyles>
    <p:titleStyle>
      <a:lvl1pPr algn="l" defTabSz="914400" rtl="0" eaLnBrk="1" latinLnBrk="0" hangingPunct="1">
        <a:lnSpc>
          <a:spcPct val="90000"/>
        </a:lnSpc>
        <a:spcBef>
          <a:spcPct val="0"/>
        </a:spcBef>
        <a:buNone/>
        <a:defRPr sz="3600" kern="1200">
          <a:solidFill>
            <a:schemeClr val="accent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3"/>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3"/>
        </a:buClr>
        <a:buFont typeface="System Font Regular"/>
        <a:buChar char="&gt;"/>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gif"/></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image" Target="../media/image38.sv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image" Target="../media/image41.png"/><Relationship Id="rId4" Type="http://schemas.openxmlformats.org/officeDocument/2006/relationships/image" Target="../media/image40.sv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image" Target="../media/image44.svg"/><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8.xml"/><Relationship Id="rId1" Type="http://schemas.openxmlformats.org/officeDocument/2006/relationships/slideLayout" Target="../slideLayouts/slideLayout8.xml"/><Relationship Id="rId5" Type="http://schemas.openxmlformats.org/officeDocument/2006/relationships/image" Target="../media/image53.png"/><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0.xml"/><Relationship Id="rId1" Type="http://schemas.openxmlformats.org/officeDocument/2006/relationships/slideLayout" Target="../slideLayouts/slideLayout8.xml"/><Relationship Id="rId5" Type="http://schemas.openxmlformats.org/officeDocument/2006/relationships/image" Target="../media/image57.png"/><Relationship Id="rId4" Type="http://schemas.openxmlformats.org/officeDocument/2006/relationships/image" Target="../media/image56.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4.xml"/><Relationship Id="rId1" Type="http://schemas.openxmlformats.org/officeDocument/2006/relationships/slideLayout" Target="../slideLayouts/slideLayout8.xml"/><Relationship Id="rId4" Type="http://schemas.openxmlformats.org/officeDocument/2006/relationships/image" Target="../media/image59.png"/></Relationships>
</file>

<file path=ppt/slides/_rels/slide4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dna structure&#10;&#10;Description automatically generated">
            <a:extLst>
              <a:ext uri="{FF2B5EF4-FFF2-40B4-BE49-F238E27FC236}">
                <a16:creationId xmlns:a16="http://schemas.microsoft.com/office/drawing/2014/main" id="{13FEA794-852E-5A18-F199-E85D2A7B8D60}"/>
              </a:ext>
            </a:extLst>
          </p:cNvPr>
          <p:cNvPicPr>
            <a:picLocks noChangeAspect="1"/>
          </p:cNvPicPr>
          <p:nvPr/>
        </p:nvPicPr>
        <p:blipFill>
          <a:blip r:embed="rId3"/>
          <a:stretch>
            <a:fillRect/>
          </a:stretch>
        </p:blipFill>
        <p:spPr>
          <a:xfrm>
            <a:off x="-1" y="0"/>
            <a:ext cx="12192001" cy="6858000"/>
          </a:xfrm>
          <a:prstGeom prst="rect">
            <a:avLst/>
          </a:prstGeom>
        </p:spPr>
      </p:pic>
    </p:spTree>
    <p:extLst>
      <p:ext uri="{BB962C8B-B14F-4D97-AF65-F5344CB8AC3E}">
        <p14:creationId xmlns:p14="http://schemas.microsoft.com/office/powerpoint/2010/main" val="30597101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3A62D-3771-92D5-6A68-7603B1527E6F}"/>
              </a:ext>
            </a:extLst>
          </p:cNvPr>
          <p:cNvSpPr>
            <a:spLocks noGrp="1"/>
          </p:cNvSpPr>
          <p:nvPr>
            <p:ph type="title"/>
          </p:nvPr>
        </p:nvSpPr>
        <p:spPr/>
        <p:txBody>
          <a:bodyPr>
            <a:normAutofit/>
          </a:bodyPr>
          <a:lstStyle/>
          <a:p>
            <a:r>
              <a:rPr lang="en-US" dirty="0"/>
              <a:t>Second-Generation BTK Inhibitors a Preferred Option for 2nd Line MCL Treatment</a:t>
            </a:r>
          </a:p>
        </p:txBody>
      </p:sp>
      <p:pic>
        <p:nvPicPr>
          <p:cNvPr id="6" name="Picture 5">
            <a:extLst>
              <a:ext uri="{FF2B5EF4-FFF2-40B4-BE49-F238E27FC236}">
                <a16:creationId xmlns:a16="http://schemas.microsoft.com/office/drawing/2014/main" id="{F1C3CC05-F9E7-B343-BC8A-A1FE0AEFC58C}"/>
              </a:ext>
            </a:extLst>
          </p:cNvPr>
          <p:cNvPicPr>
            <a:picLocks noChangeAspect="1"/>
          </p:cNvPicPr>
          <p:nvPr/>
        </p:nvPicPr>
        <p:blipFill>
          <a:blip r:embed="rId3"/>
          <a:stretch>
            <a:fillRect/>
          </a:stretch>
        </p:blipFill>
        <p:spPr>
          <a:xfrm>
            <a:off x="609318" y="2777266"/>
            <a:ext cx="5854112" cy="2547623"/>
          </a:xfrm>
          <a:prstGeom prst="rect">
            <a:avLst/>
          </a:prstGeom>
        </p:spPr>
      </p:pic>
      <p:sp>
        <p:nvSpPr>
          <p:cNvPr id="8" name="TextBox 289">
            <a:extLst>
              <a:ext uri="{FF2B5EF4-FFF2-40B4-BE49-F238E27FC236}">
                <a16:creationId xmlns:a16="http://schemas.microsoft.com/office/drawing/2014/main" id="{669EF861-9FDC-0CA1-78D6-FACD856685DD}"/>
              </a:ext>
            </a:extLst>
          </p:cNvPr>
          <p:cNvSpPr txBox="1">
            <a:spLocks noChangeArrowheads="1"/>
          </p:cNvSpPr>
          <p:nvPr/>
        </p:nvSpPr>
        <p:spPr bwMode="auto">
          <a:xfrm>
            <a:off x="2103665" y="2120604"/>
            <a:ext cx="325833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chemeClr val="accent1"/>
                </a:solidFill>
                <a:effectLst/>
                <a:uLnTx/>
                <a:uFillTx/>
              </a:rPr>
              <a:t>Acalabrutinib</a:t>
            </a:r>
          </a:p>
        </p:txBody>
      </p:sp>
      <p:sp>
        <p:nvSpPr>
          <p:cNvPr id="9" name="TextBox 289">
            <a:extLst>
              <a:ext uri="{FF2B5EF4-FFF2-40B4-BE49-F238E27FC236}">
                <a16:creationId xmlns:a16="http://schemas.microsoft.com/office/drawing/2014/main" id="{7C794BC1-944E-7491-BB5A-264DB853F9AE}"/>
              </a:ext>
            </a:extLst>
          </p:cNvPr>
          <p:cNvSpPr txBox="1">
            <a:spLocks noChangeArrowheads="1"/>
          </p:cNvSpPr>
          <p:nvPr/>
        </p:nvSpPr>
        <p:spPr bwMode="auto">
          <a:xfrm>
            <a:off x="7911246" y="2112346"/>
            <a:ext cx="325833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r>
              <a:rPr lang="en-US" altLang="en-US" sz="2400" b="1" dirty="0">
                <a:solidFill>
                  <a:schemeClr val="accent1"/>
                </a:solidFill>
              </a:rPr>
              <a:t>Zanu</a:t>
            </a:r>
            <a:r>
              <a:rPr kumimoji="0" lang="en-US" altLang="en-US" sz="2400" b="1" i="0" u="none" strike="noStrike" kern="1200" cap="none" spc="0" normalizeH="0" baseline="0" noProof="0" dirty="0">
                <a:ln>
                  <a:noFill/>
                </a:ln>
                <a:solidFill>
                  <a:schemeClr val="accent1"/>
                </a:solidFill>
                <a:effectLst/>
                <a:uLnTx/>
                <a:uFillTx/>
              </a:rPr>
              <a:t>brutinib</a:t>
            </a:r>
          </a:p>
        </p:txBody>
      </p:sp>
      <p:sp>
        <p:nvSpPr>
          <p:cNvPr id="11" name="TextBox 10">
            <a:extLst>
              <a:ext uri="{FF2B5EF4-FFF2-40B4-BE49-F238E27FC236}">
                <a16:creationId xmlns:a16="http://schemas.microsoft.com/office/drawing/2014/main" id="{4A0BC9A3-D35F-A170-E008-79C08B85AE3B}"/>
              </a:ext>
            </a:extLst>
          </p:cNvPr>
          <p:cNvSpPr txBox="1"/>
          <p:nvPr/>
        </p:nvSpPr>
        <p:spPr>
          <a:xfrm>
            <a:off x="1866098" y="5350609"/>
            <a:ext cx="3733464" cy="338554"/>
          </a:xfrm>
          <a:prstGeom prst="rect">
            <a:avLst/>
          </a:prstGeom>
          <a:noFill/>
        </p:spPr>
        <p:txBody>
          <a:bodyPr wrap="square">
            <a:spAutoFit/>
          </a:bodyPr>
          <a:lstStyle/>
          <a:p>
            <a:pPr algn="ctr"/>
            <a:r>
              <a:rPr lang="en-US" sz="1600" b="1" dirty="0">
                <a:latin typeface="Arial" panose="020B0604020202020204" pitchFamily="34" charset="0"/>
                <a:cs typeface="Arial" panose="020B0604020202020204" pitchFamily="34" charset="0"/>
              </a:rPr>
              <a:t>Median Follow-up 38.1 months</a:t>
            </a:r>
          </a:p>
        </p:txBody>
      </p:sp>
      <p:sp>
        <p:nvSpPr>
          <p:cNvPr id="10" name="Footer Placeholder 9">
            <a:extLst>
              <a:ext uri="{FF2B5EF4-FFF2-40B4-BE49-F238E27FC236}">
                <a16:creationId xmlns:a16="http://schemas.microsoft.com/office/drawing/2014/main" id="{4EB585FB-F3D6-2CB0-D5CD-7F3A37FD8511}"/>
              </a:ext>
            </a:extLst>
          </p:cNvPr>
          <p:cNvSpPr>
            <a:spLocks noGrp="1"/>
          </p:cNvSpPr>
          <p:nvPr>
            <p:ph type="ftr" sz="quarter" idx="10"/>
          </p:nvPr>
        </p:nvSpPr>
        <p:spPr/>
        <p:txBody>
          <a:bodyPr/>
          <a:lstStyle/>
          <a:p>
            <a:r>
              <a:rPr lang="en-US" sz="1000" b="0" i="0" dirty="0">
                <a:solidFill>
                  <a:srgbClr val="212121"/>
                </a:solidFill>
                <a:effectLst/>
                <a:latin typeface="Arial" panose="020B0604020202020204" pitchFamily="34" charset="0"/>
                <a:cs typeface="Arial" panose="020B0604020202020204" pitchFamily="34" charset="0"/>
              </a:rPr>
              <a:t>Le Gouill S, et al. </a:t>
            </a:r>
            <a:r>
              <a:rPr lang="en-US" sz="1000" b="0" i="1" dirty="0">
                <a:solidFill>
                  <a:srgbClr val="212121"/>
                </a:solidFill>
                <a:effectLst/>
                <a:latin typeface="Arial" panose="020B0604020202020204" pitchFamily="34" charset="0"/>
                <a:cs typeface="Arial" panose="020B0604020202020204" pitchFamily="34" charset="0"/>
              </a:rPr>
              <a:t>Haematologica</a:t>
            </a:r>
            <a:r>
              <a:rPr lang="en-US" sz="1000" b="0" i="0" dirty="0">
                <a:solidFill>
                  <a:srgbClr val="212121"/>
                </a:solidFill>
                <a:effectLst/>
                <a:latin typeface="Arial" panose="020B0604020202020204" pitchFamily="34" charset="0"/>
                <a:cs typeface="Arial" panose="020B0604020202020204" pitchFamily="34" charset="0"/>
              </a:rPr>
              <a:t>. 2024;109(1):343-350.</a:t>
            </a:r>
            <a:br>
              <a:rPr lang="en-US" sz="1000" b="0" i="0" dirty="0">
                <a:solidFill>
                  <a:srgbClr val="212121"/>
                </a:solidFill>
                <a:effectLst/>
                <a:latin typeface="Arial" panose="020B0604020202020204" pitchFamily="34" charset="0"/>
                <a:cs typeface="Arial" panose="020B0604020202020204" pitchFamily="34" charset="0"/>
              </a:rPr>
            </a:br>
            <a:r>
              <a:rPr lang="en-US" sz="1000" b="0" i="0" dirty="0">
                <a:solidFill>
                  <a:srgbClr val="212121"/>
                </a:solidFill>
                <a:effectLst/>
                <a:latin typeface="Arial" panose="020B0604020202020204" pitchFamily="34" charset="0"/>
                <a:cs typeface="Arial" panose="020B0604020202020204" pitchFamily="34" charset="0"/>
              </a:rPr>
              <a:t>Song Y, et al. </a:t>
            </a:r>
            <a:r>
              <a:rPr lang="en-US" sz="1000" b="0" i="1" dirty="0">
                <a:solidFill>
                  <a:srgbClr val="212121"/>
                </a:solidFill>
                <a:effectLst/>
                <a:latin typeface="Arial" panose="020B0604020202020204" pitchFamily="34" charset="0"/>
                <a:cs typeface="Arial" panose="020B0604020202020204" pitchFamily="34" charset="0"/>
              </a:rPr>
              <a:t>Cancer Med. </a:t>
            </a:r>
            <a:r>
              <a:rPr lang="en-US" sz="1000" b="0" i="0" dirty="0">
                <a:solidFill>
                  <a:srgbClr val="212121"/>
                </a:solidFill>
                <a:effectLst/>
                <a:latin typeface="Arial" panose="020B0604020202020204" pitchFamily="34" charset="0"/>
                <a:cs typeface="Arial" panose="020B0604020202020204" pitchFamily="34" charset="0"/>
              </a:rPr>
              <a:t>2023;12(18):18643-18653.</a:t>
            </a:r>
            <a:br>
              <a:rPr lang="en-US" sz="1000" b="0" i="0" dirty="0">
                <a:solidFill>
                  <a:srgbClr val="212121"/>
                </a:solidFill>
                <a:effectLst/>
                <a:latin typeface="Arial" panose="020B0604020202020204" pitchFamily="34" charset="0"/>
                <a:cs typeface="Arial" panose="020B0604020202020204" pitchFamily="34" charset="0"/>
              </a:rPr>
            </a:br>
            <a:r>
              <a:rPr lang="en-US" sz="1000" b="0" i="0" dirty="0">
                <a:solidFill>
                  <a:srgbClr val="212121"/>
                </a:solidFill>
                <a:effectLst/>
                <a:latin typeface="Arial" panose="020B0604020202020204" pitchFamily="34" charset="0"/>
                <a:cs typeface="Arial" panose="020B0604020202020204" pitchFamily="34" charset="0"/>
              </a:rPr>
              <a:t>BTK, Bruton’s tyrosine kinase; MCL, mantle cell lymphoma.</a:t>
            </a:r>
            <a:endParaRPr lang="en-US" sz="1000" dirty="0">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F621C6FD-D10A-3E92-FDDD-A8B120368A52}"/>
              </a:ext>
            </a:extLst>
          </p:cNvPr>
          <p:cNvGrpSpPr/>
          <p:nvPr/>
        </p:nvGrpSpPr>
        <p:grpSpPr>
          <a:xfrm>
            <a:off x="7080577" y="2813123"/>
            <a:ext cx="4502105" cy="2812339"/>
            <a:chOff x="7289359" y="2541321"/>
            <a:chExt cx="4502105" cy="2812339"/>
          </a:xfrm>
        </p:grpSpPr>
        <p:pic>
          <p:nvPicPr>
            <p:cNvPr id="15" name="Picture 14">
              <a:extLst>
                <a:ext uri="{FF2B5EF4-FFF2-40B4-BE49-F238E27FC236}">
                  <a16:creationId xmlns:a16="http://schemas.microsoft.com/office/drawing/2014/main" id="{60AF620D-5614-4295-1224-1F5565B61741}"/>
                </a:ext>
              </a:extLst>
            </p:cNvPr>
            <p:cNvPicPr>
              <a:picLocks noChangeAspect="1"/>
            </p:cNvPicPr>
            <p:nvPr/>
          </p:nvPicPr>
          <p:blipFill>
            <a:blip r:embed="rId4"/>
            <a:stretch>
              <a:fillRect/>
            </a:stretch>
          </p:blipFill>
          <p:spPr>
            <a:xfrm>
              <a:off x="7289359" y="2541321"/>
              <a:ext cx="4502105" cy="2812339"/>
            </a:xfrm>
            <a:prstGeom prst="rect">
              <a:avLst/>
            </a:prstGeom>
          </p:spPr>
        </p:pic>
        <p:sp>
          <p:nvSpPr>
            <p:cNvPr id="12" name="Rectangle 11">
              <a:extLst>
                <a:ext uri="{FF2B5EF4-FFF2-40B4-BE49-F238E27FC236}">
                  <a16:creationId xmlns:a16="http://schemas.microsoft.com/office/drawing/2014/main" id="{662F821B-AF19-263B-036C-3BC985513C85}"/>
                </a:ext>
              </a:extLst>
            </p:cNvPr>
            <p:cNvSpPr/>
            <p:nvPr/>
          </p:nvSpPr>
          <p:spPr>
            <a:xfrm>
              <a:off x="7289359" y="2541321"/>
              <a:ext cx="351518" cy="2770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1505055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8D9AE3C7-E411-A8C3-82DF-E96BE0EB9CF6}"/>
              </a:ext>
            </a:extLst>
          </p:cNvPr>
          <p:cNvSpPr>
            <a:spLocks noGrp="1"/>
          </p:cNvSpPr>
          <p:nvPr>
            <p:ph type="title"/>
          </p:nvPr>
        </p:nvSpPr>
        <p:spPr/>
        <p:txBody>
          <a:bodyPr>
            <a:normAutofit/>
          </a:bodyPr>
          <a:lstStyle/>
          <a:p>
            <a:r>
              <a:rPr lang="en-US" dirty="0"/>
              <a:t>Covalent BTK Inhibitors in CLL in Frontline Setting</a:t>
            </a:r>
          </a:p>
        </p:txBody>
      </p:sp>
      <p:graphicFrame>
        <p:nvGraphicFramePr>
          <p:cNvPr id="15" name="Diagramm 3">
            <a:extLst>
              <a:ext uri="{FF2B5EF4-FFF2-40B4-BE49-F238E27FC236}">
                <a16:creationId xmlns:a16="http://schemas.microsoft.com/office/drawing/2014/main" id="{F6861EEA-2474-6C40-60DA-2820116CA515}"/>
              </a:ext>
            </a:extLst>
          </p:cNvPr>
          <p:cNvGraphicFramePr/>
          <p:nvPr>
            <p:extLst>
              <p:ext uri="{D42A27DB-BD31-4B8C-83A1-F6EECF244321}">
                <p14:modId xmlns:p14="http://schemas.microsoft.com/office/powerpoint/2010/main" val="404135226"/>
              </p:ext>
            </p:extLst>
          </p:nvPr>
        </p:nvGraphicFramePr>
        <p:xfrm>
          <a:off x="554183" y="2060099"/>
          <a:ext cx="11083636" cy="29232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Footer Placeholder 4">
            <a:extLst>
              <a:ext uri="{FF2B5EF4-FFF2-40B4-BE49-F238E27FC236}">
                <a16:creationId xmlns:a16="http://schemas.microsoft.com/office/drawing/2014/main" id="{6531FB01-9B4C-A231-302B-41CAFAD9CE2B}"/>
              </a:ext>
            </a:extLst>
          </p:cNvPr>
          <p:cNvSpPr>
            <a:spLocks noGrp="1"/>
          </p:cNvSpPr>
          <p:nvPr>
            <p:ph type="ftr" sz="quarter" idx="10"/>
          </p:nvPr>
        </p:nvSpPr>
        <p:spPr/>
        <p:txBody>
          <a:bodyPr/>
          <a:lstStyle/>
          <a:p>
            <a:r>
              <a:rPr lang="en-US" dirty="0"/>
              <a:t>NCCN Guidelines for CLL/SLL. Version 2.2023. </a:t>
            </a:r>
            <a:br>
              <a:rPr lang="en-US" dirty="0"/>
            </a:br>
            <a:r>
              <a:rPr lang="en-US" dirty="0"/>
              <a:t>BTK, Bruton’s tyrosine kinase. </a:t>
            </a:r>
          </a:p>
        </p:txBody>
      </p:sp>
    </p:spTree>
    <p:extLst>
      <p:ext uri="{BB962C8B-B14F-4D97-AF65-F5344CB8AC3E}">
        <p14:creationId xmlns:p14="http://schemas.microsoft.com/office/powerpoint/2010/main" val="6180236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itle 55">
            <a:extLst>
              <a:ext uri="{FF2B5EF4-FFF2-40B4-BE49-F238E27FC236}">
                <a16:creationId xmlns:a16="http://schemas.microsoft.com/office/drawing/2014/main" id="{4A9BC212-F445-60DB-3DA2-33A1EBCEC732}"/>
              </a:ext>
            </a:extLst>
          </p:cNvPr>
          <p:cNvSpPr>
            <a:spLocks noGrp="1"/>
          </p:cNvSpPr>
          <p:nvPr>
            <p:ph type="title"/>
          </p:nvPr>
        </p:nvSpPr>
        <p:spPr>
          <a:xfrm>
            <a:off x="838200" y="75068"/>
            <a:ext cx="10515600" cy="1325563"/>
          </a:xfrm>
        </p:spPr>
        <p:txBody>
          <a:bodyPr/>
          <a:lstStyle/>
          <a:p>
            <a:r>
              <a:rPr lang="en-US" dirty="0"/>
              <a:t>Application in the Community-Based Setting: Resistance/Intolerance</a:t>
            </a:r>
          </a:p>
        </p:txBody>
      </p:sp>
      <p:sp>
        <p:nvSpPr>
          <p:cNvPr id="5" name="Text Placeholder 4">
            <a:extLst>
              <a:ext uri="{FF2B5EF4-FFF2-40B4-BE49-F238E27FC236}">
                <a16:creationId xmlns:a16="http://schemas.microsoft.com/office/drawing/2014/main" id="{5DCEA52A-D593-5686-E1B4-BDA99FB43E52}"/>
              </a:ext>
            </a:extLst>
          </p:cNvPr>
          <p:cNvSpPr>
            <a:spLocks noGrp="1"/>
          </p:cNvSpPr>
          <p:nvPr>
            <p:ph type="body" sz="quarter" idx="11"/>
          </p:nvPr>
        </p:nvSpPr>
        <p:spPr>
          <a:xfrm>
            <a:off x="1356450" y="4900482"/>
            <a:ext cx="9408088" cy="1066800"/>
          </a:xfrm>
        </p:spPr>
        <p:txBody>
          <a:bodyPr>
            <a:normAutofit lnSpcReduction="10000"/>
          </a:bodyPr>
          <a:lstStyle/>
          <a:p>
            <a:r>
              <a:rPr lang="en-US" sz="2400" b="0" i="1" kern="0" dirty="0">
                <a:solidFill>
                  <a:schemeClr val="bg1"/>
                </a:solidFill>
                <a:latin typeface="Arial"/>
                <a:sym typeface="Arial"/>
              </a:rPr>
              <a:t>BTK</a:t>
            </a:r>
            <a:r>
              <a:rPr lang="en-US" sz="2400" b="0" kern="0" dirty="0">
                <a:solidFill>
                  <a:schemeClr val="bg1"/>
                </a:solidFill>
                <a:latin typeface="Arial"/>
                <a:sym typeface="Arial"/>
              </a:rPr>
              <a:t> resistance contributes to disease progression </a:t>
            </a:r>
            <a:br>
              <a:rPr lang="en-US" sz="2400" b="0" kern="0" dirty="0">
                <a:solidFill>
                  <a:schemeClr val="bg1"/>
                </a:solidFill>
                <a:latin typeface="Arial"/>
                <a:sym typeface="Arial"/>
              </a:rPr>
            </a:br>
            <a:r>
              <a:rPr lang="en-US" sz="2400" b="0" kern="0" dirty="0">
                <a:solidFill>
                  <a:schemeClr val="bg1"/>
                </a:solidFill>
                <a:latin typeface="Arial"/>
                <a:sym typeface="Arial"/>
              </a:rPr>
              <a:t>and diminishes the efficacy of </a:t>
            </a:r>
            <a:r>
              <a:rPr lang="en-US" sz="2400" kern="0" dirty="0">
                <a:solidFill>
                  <a:schemeClr val="bg1"/>
                </a:solidFill>
                <a:latin typeface="Arial"/>
                <a:sym typeface="Arial"/>
              </a:rPr>
              <a:t>all covalent BTK </a:t>
            </a:r>
            <a:r>
              <a:rPr lang="en-US" sz="2400" b="0" kern="0" dirty="0">
                <a:solidFill>
                  <a:schemeClr val="bg1"/>
                </a:solidFill>
                <a:latin typeface="Arial"/>
                <a:sym typeface="Arial"/>
              </a:rPr>
              <a:t>inhibitors in CLL;</a:t>
            </a:r>
            <a:br>
              <a:rPr lang="en-US" sz="2400" b="0" kern="0" dirty="0">
                <a:solidFill>
                  <a:schemeClr val="bg1"/>
                </a:solidFill>
                <a:latin typeface="Arial"/>
                <a:sym typeface="Arial"/>
              </a:rPr>
            </a:br>
            <a:r>
              <a:rPr lang="en-US" sz="2400" b="0" kern="0" dirty="0">
                <a:solidFill>
                  <a:schemeClr val="bg1"/>
                </a:solidFill>
                <a:latin typeface="Arial"/>
                <a:sym typeface="Arial"/>
              </a:rPr>
              <a:t>resistance mechanisms less well understood in MCL</a:t>
            </a:r>
            <a:r>
              <a:rPr lang="en-US" sz="2400" b="0" kern="0" baseline="30000" dirty="0">
                <a:solidFill>
                  <a:schemeClr val="bg1"/>
                </a:solidFill>
                <a:latin typeface="Arial"/>
                <a:sym typeface="Arial"/>
              </a:rPr>
              <a:t>1-8</a:t>
            </a:r>
          </a:p>
        </p:txBody>
      </p:sp>
      <p:grpSp>
        <p:nvGrpSpPr>
          <p:cNvPr id="6" name="Group 5">
            <a:extLst>
              <a:ext uri="{FF2B5EF4-FFF2-40B4-BE49-F238E27FC236}">
                <a16:creationId xmlns:a16="http://schemas.microsoft.com/office/drawing/2014/main" id="{BE395FE6-5CEE-8CD0-0EEA-E7172A4F7336}"/>
              </a:ext>
            </a:extLst>
          </p:cNvPr>
          <p:cNvGrpSpPr/>
          <p:nvPr/>
        </p:nvGrpSpPr>
        <p:grpSpPr>
          <a:xfrm>
            <a:off x="1445099" y="2670883"/>
            <a:ext cx="9301804" cy="2094792"/>
            <a:chOff x="2558796" y="1835057"/>
            <a:chExt cx="6303264" cy="1015912"/>
          </a:xfrm>
        </p:grpSpPr>
        <p:sp>
          <p:nvSpPr>
            <p:cNvPr id="7" name="Rectangle 6">
              <a:extLst>
                <a:ext uri="{FF2B5EF4-FFF2-40B4-BE49-F238E27FC236}">
                  <a16:creationId xmlns:a16="http://schemas.microsoft.com/office/drawing/2014/main" id="{D4684D0E-1E50-BB38-BB5D-F1A982D0174F}"/>
                </a:ext>
              </a:extLst>
            </p:cNvPr>
            <p:cNvSpPr/>
            <p:nvPr/>
          </p:nvSpPr>
          <p:spPr>
            <a:xfrm>
              <a:off x="2558796" y="2362200"/>
              <a:ext cx="6303264" cy="55880"/>
            </a:xfrm>
            <a:prstGeom prst="rect">
              <a:avLst/>
            </a:prstGeom>
            <a:solidFill>
              <a:schemeClr val="tx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3200" kern="0" dirty="0">
                <a:solidFill>
                  <a:srgbClr val="FFFFFF"/>
                </a:solidFill>
                <a:latin typeface="Arial"/>
                <a:sym typeface="Arial"/>
              </a:endParaRPr>
            </a:p>
          </p:txBody>
        </p:sp>
        <p:grpSp>
          <p:nvGrpSpPr>
            <p:cNvPr id="8" name="Group 7">
              <a:extLst>
                <a:ext uri="{FF2B5EF4-FFF2-40B4-BE49-F238E27FC236}">
                  <a16:creationId xmlns:a16="http://schemas.microsoft.com/office/drawing/2014/main" id="{5F41803B-06F1-91C3-2F85-123E69C4433E}"/>
                </a:ext>
              </a:extLst>
            </p:cNvPr>
            <p:cNvGrpSpPr/>
            <p:nvPr/>
          </p:nvGrpSpPr>
          <p:grpSpPr>
            <a:xfrm>
              <a:off x="6771640" y="2593340"/>
              <a:ext cx="843280" cy="146304"/>
              <a:chOff x="6771640" y="2593340"/>
              <a:chExt cx="843280" cy="146304"/>
            </a:xfrm>
          </p:grpSpPr>
          <p:sp>
            <p:nvSpPr>
              <p:cNvPr id="27" name="Freeform 26">
                <a:extLst>
                  <a:ext uri="{FF2B5EF4-FFF2-40B4-BE49-F238E27FC236}">
                    <a16:creationId xmlns:a16="http://schemas.microsoft.com/office/drawing/2014/main" id="{63DB1DAE-C988-2D09-4126-B8D74F1CF835}"/>
                  </a:ext>
                </a:extLst>
              </p:cNvPr>
              <p:cNvSpPr/>
              <p:nvPr/>
            </p:nvSpPr>
            <p:spPr>
              <a:xfrm>
                <a:off x="6771640" y="2593340"/>
                <a:ext cx="0" cy="146304"/>
              </a:xfrm>
              <a:custGeom>
                <a:avLst/>
                <a:gdLst>
                  <a:gd name="connsiteX0" fmla="*/ 0 w 0"/>
                  <a:gd name="connsiteY0" fmla="*/ 170180 h 170180"/>
                  <a:gd name="connsiteX1" fmla="*/ 0 w 0"/>
                  <a:gd name="connsiteY1" fmla="*/ 0 h 170180"/>
                </a:gdLst>
                <a:ahLst/>
                <a:cxnLst>
                  <a:cxn ang="0">
                    <a:pos x="connsiteX0" y="connsiteY0"/>
                  </a:cxn>
                  <a:cxn ang="0">
                    <a:pos x="connsiteX1" y="connsiteY1"/>
                  </a:cxn>
                </a:cxnLst>
                <a:rect l="l" t="t" r="r" b="b"/>
                <a:pathLst>
                  <a:path h="170180">
                    <a:moveTo>
                      <a:pt x="0" y="170180"/>
                    </a:moveTo>
                    <a:lnTo>
                      <a:pt x="0" y="0"/>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1219170">
                  <a:buClr>
                    <a:srgbClr val="000000"/>
                  </a:buClr>
                  <a:defRPr/>
                </a:pPr>
                <a:endParaRPr lang="en-US" sz="1400" kern="0" dirty="0">
                  <a:solidFill>
                    <a:srgbClr val="000000"/>
                  </a:solidFill>
                  <a:latin typeface="Arial"/>
                  <a:sym typeface="Arial"/>
                </a:endParaRPr>
              </a:p>
            </p:txBody>
          </p:sp>
          <p:sp>
            <p:nvSpPr>
              <p:cNvPr id="28" name="Freeform 27">
                <a:extLst>
                  <a:ext uri="{FF2B5EF4-FFF2-40B4-BE49-F238E27FC236}">
                    <a16:creationId xmlns:a16="http://schemas.microsoft.com/office/drawing/2014/main" id="{9987A5D5-584A-75B1-C722-BEF86E043007}"/>
                  </a:ext>
                </a:extLst>
              </p:cNvPr>
              <p:cNvSpPr/>
              <p:nvPr/>
            </p:nvSpPr>
            <p:spPr>
              <a:xfrm>
                <a:off x="7084060" y="2593340"/>
                <a:ext cx="0" cy="146304"/>
              </a:xfrm>
              <a:custGeom>
                <a:avLst/>
                <a:gdLst>
                  <a:gd name="connsiteX0" fmla="*/ 0 w 0"/>
                  <a:gd name="connsiteY0" fmla="*/ 170180 h 170180"/>
                  <a:gd name="connsiteX1" fmla="*/ 0 w 0"/>
                  <a:gd name="connsiteY1" fmla="*/ 0 h 170180"/>
                </a:gdLst>
                <a:ahLst/>
                <a:cxnLst>
                  <a:cxn ang="0">
                    <a:pos x="connsiteX0" y="connsiteY0"/>
                  </a:cxn>
                  <a:cxn ang="0">
                    <a:pos x="connsiteX1" y="connsiteY1"/>
                  </a:cxn>
                </a:cxnLst>
                <a:rect l="l" t="t" r="r" b="b"/>
                <a:pathLst>
                  <a:path h="170180">
                    <a:moveTo>
                      <a:pt x="0" y="170180"/>
                    </a:moveTo>
                    <a:lnTo>
                      <a:pt x="0" y="0"/>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1219170">
                  <a:buClr>
                    <a:srgbClr val="000000"/>
                  </a:buClr>
                  <a:defRPr/>
                </a:pPr>
                <a:endParaRPr lang="en-US" sz="1400" kern="0" dirty="0">
                  <a:solidFill>
                    <a:srgbClr val="000000"/>
                  </a:solidFill>
                  <a:latin typeface="Arial"/>
                  <a:sym typeface="Arial"/>
                </a:endParaRPr>
              </a:p>
            </p:txBody>
          </p:sp>
          <p:sp>
            <p:nvSpPr>
              <p:cNvPr id="29" name="Freeform 28">
                <a:extLst>
                  <a:ext uri="{FF2B5EF4-FFF2-40B4-BE49-F238E27FC236}">
                    <a16:creationId xmlns:a16="http://schemas.microsoft.com/office/drawing/2014/main" id="{885A059A-911F-01A0-1D5A-845D4C2D5CB5}"/>
                  </a:ext>
                </a:extLst>
              </p:cNvPr>
              <p:cNvSpPr/>
              <p:nvPr/>
            </p:nvSpPr>
            <p:spPr>
              <a:xfrm>
                <a:off x="7117080" y="2593340"/>
                <a:ext cx="0" cy="146304"/>
              </a:xfrm>
              <a:custGeom>
                <a:avLst/>
                <a:gdLst>
                  <a:gd name="connsiteX0" fmla="*/ 0 w 0"/>
                  <a:gd name="connsiteY0" fmla="*/ 170180 h 170180"/>
                  <a:gd name="connsiteX1" fmla="*/ 0 w 0"/>
                  <a:gd name="connsiteY1" fmla="*/ 0 h 170180"/>
                </a:gdLst>
                <a:ahLst/>
                <a:cxnLst>
                  <a:cxn ang="0">
                    <a:pos x="connsiteX0" y="connsiteY0"/>
                  </a:cxn>
                  <a:cxn ang="0">
                    <a:pos x="connsiteX1" y="connsiteY1"/>
                  </a:cxn>
                </a:cxnLst>
                <a:rect l="l" t="t" r="r" b="b"/>
                <a:pathLst>
                  <a:path h="170180">
                    <a:moveTo>
                      <a:pt x="0" y="170180"/>
                    </a:moveTo>
                    <a:lnTo>
                      <a:pt x="0" y="0"/>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1219170">
                  <a:buClr>
                    <a:srgbClr val="000000"/>
                  </a:buClr>
                  <a:defRPr/>
                </a:pPr>
                <a:endParaRPr lang="en-US" sz="1400" kern="0" dirty="0">
                  <a:solidFill>
                    <a:srgbClr val="000000"/>
                  </a:solidFill>
                  <a:latin typeface="Arial"/>
                  <a:sym typeface="Arial"/>
                </a:endParaRPr>
              </a:p>
            </p:txBody>
          </p:sp>
          <p:sp>
            <p:nvSpPr>
              <p:cNvPr id="30" name="Freeform 29">
                <a:extLst>
                  <a:ext uri="{FF2B5EF4-FFF2-40B4-BE49-F238E27FC236}">
                    <a16:creationId xmlns:a16="http://schemas.microsoft.com/office/drawing/2014/main" id="{8352A720-68DF-C5F6-84E9-08D2711FD2E1}"/>
                  </a:ext>
                </a:extLst>
              </p:cNvPr>
              <p:cNvSpPr/>
              <p:nvPr/>
            </p:nvSpPr>
            <p:spPr>
              <a:xfrm>
                <a:off x="7150100" y="2593340"/>
                <a:ext cx="0" cy="146304"/>
              </a:xfrm>
              <a:custGeom>
                <a:avLst/>
                <a:gdLst>
                  <a:gd name="connsiteX0" fmla="*/ 0 w 0"/>
                  <a:gd name="connsiteY0" fmla="*/ 170180 h 170180"/>
                  <a:gd name="connsiteX1" fmla="*/ 0 w 0"/>
                  <a:gd name="connsiteY1" fmla="*/ 0 h 170180"/>
                </a:gdLst>
                <a:ahLst/>
                <a:cxnLst>
                  <a:cxn ang="0">
                    <a:pos x="connsiteX0" y="connsiteY0"/>
                  </a:cxn>
                  <a:cxn ang="0">
                    <a:pos x="connsiteX1" y="connsiteY1"/>
                  </a:cxn>
                </a:cxnLst>
                <a:rect l="l" t="t" r="r" b="b"/>
                <a:pathLst>
                  <a:path h="170180">
                    <a:moveTo>
                      <a:pt x="0" y="170180"/>
                    </a:moveTo>
                    <a:lnTo>
                      <a:pt x="0" y="0"/>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1219170">
                  <a:buClr>
                    <a:srgbClr val="000000"/>
                  </a:buClr>
                  <a:defRPr/>
                </a:pPr>
                <a:endParaRPr lang="en-US" sz="1400" kern="0" dirty="0">
                  <a:solidFill>
                    <a:srgbClr val="000000"/>
                  </a:solidFill>
                  <a:latin typeface="Arial"/>
                  <a:sym typeface="Arial"/>
                </a:endParaRPr>
              </a:p>
            </p:txBody>
          </p:sp>
          <p:sp>
            <p:nvSpPr>
              <p:cNvPr id="31" name="Freeform 30">
                <a:extLst>
                  <a:ext uri="{FF2B5EF4-FFF2-40B4-BE49-F238E27FC236}">
                    <a16:creationId xmlns:a16="http://schemas.microsoft.com/office/drawing/2014/main" id="{E384A46F-5C31-738A-AB39-40357FB8CCC8}"/>
                  </a:ext>
                </a:extLst>
              </p:cNvPr>
              <p:cNvSpPr/>
              <p:nvPr/>
            </p:nvSpPr>
            <p:spPr>
              <a:xfrm>
                <a:off x="7614920" y="2593340"/>
                <a:ext cx="0" cy="146304"/>
              </a:xfrm>
              <a:custGeom>
                <a:avLst/>
                <a:gdLst>
                  <a:gd name="connsiteX0" fmla="*/ 0 w 0"/>
                  <a:gd name="connsiteY0" fmla="*/ 170180 h 170180"/>
                  <a:gd name="connsiteX1" fmla="*/ 0 w 0"/>
                  <a:gd name="connsiteY1" fmla="*/ 0 h 170180"/>
                </a:gdLst>
                <a:ahLst/>
                <a:cxnLst>
                  <a:cxn ang="0">
                    <a:pos x="connsiteX0" y="connsiteY0"/>
                  </a:cxn>
                  <a:cxn ang="0">
                    <a:pos x="connsiteX1" y="connsiteY1"/>
                  </a:cxn>
                </a:cxnLst>
                <a:rect l="l" t="t" r="r" b="b"/>
                <a:pathLst>
                  <a:path h="170180">
                    <a:moveTo>
                      <a:pt x="0" y="170180"/>
                    </a:moveTo>
                    <a:lnTo>
                      <a:pt x="0" y="0"/>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1219170">
                  <a:buClr>
                    <a:srgbClr val="000000"/>
                  </a:buClr>
                  <a:defRPr/>
                </a:pPr>
                <a:endParaRPr lang="en-US" sz="1400" kern="0" dirty="0">
                  <a:solidFill>
                    <a:srgbClr val="000000"/>
                  </a:solidFill>
                  <a:latin typeface="Arial"/>
                  <a:sym typeface="Arial"/>
                </a:endParaRPr>
              </a:p>
            </p:txBody>
          </p:sp>
        </p:grpSp>
        <p:sp>
          <p:nvSpPr>
            <p:cNvPr id="9" name="Rectangle 8">
              <a:extLst>
                <a:ext uri="{FF2B5EF4-FFF2-40B4-BE49-F238E27FC236}">
                  <a16:creationId xmlns:a16="http://schemas.microsoft.com/office/drawing/2014/main" id="{012541CB-18BF-BC26-3F97-16FF1B923917}"/>
                </a:ext>
              </a:extLst>
            </p:cNvPr>
            <p:cNvSpPr/>
            <p:nvPr/>
          </p:nvSpPr>
          <p:spPr>
            <a:xfrm>
              <a:off x="2730500" y="2186940"/>
              <a:ext cx="1028700" cy="406400"/>
            </a:xfrm>
            <a:prstGeom prst="rect">
              <a:avLst/>
            </a:prstGeom>
            <a:ln/>
          </p:spPr>
          <p:style>
            <a:lnRef idx="1">
              <a:schemeClr val="accent4"/>
            </a:lnRef>
            <a:fillRef idx="2">
              <a:schemeClr val="accent4"/>
            </a:fillRef>
            <a:effectRef idx="1">
              <a:schemeClr val="accent4"/>
            </a:effectRef>
            <a:fontRef idx="minor">
              <a:schemeClr val="dk1"/>
            </a:fontRef>
          </p:style>
          <p:txBody>
            <a:bodyPr wrap="none" lIns="0" tIns="0" rIns="0" bIns="0" rtlCol="0" anchor="ctr"/>
            <a:lstStyle/>
            <a:p>
              <a:pPr algn="ctr" defTabSz="1219170">
                <a:buClr>
                  <a:srgbClr val="000000"/>
                </a:buClr>
                <a:defRPr/>
              </a:pPr>
              <a:r>
                <a:rPr lang="en-US" sz="1867" b="1" kern="0" dirty="0">
                  <a:solidFill>
                    <a:srgbClr val="FFFFFF"/>
                  </a:solidFill>
                  <a:latin typeface="Arial"/>
                  <a:sym typeface="Arial"/>
                </a:rPr>
                <a:t>PH</a:t>
              </a:r>
            </a:p>
          </p:txBody>
        </p:sp>
        <p:sp>
          <p:nvSpPr>
            <p:cNvPr id="10" name="Rectangle 9">
              <a:extLst>
                <a:ext uri="{FF2B5EF4-FFF2-40B4-BE49-F238E27FC236}">
                  <a16:creationId xmlns:a16="http://schemas.microsoft.com/office/drawing/2014/main" id="{7416E9F5-EC4B-F3CE-42D9-FD4E8470E09F}"/>
                </a:ext>
              </a:extLst>
            </p:cNvPr>
            <p:cNvSpPr/>
            <p:nvPr/>
          </p:nvSpPr>
          <p:spPr>
            <a:xfrm>
              <a:off x="3855720" y="2186940"/>
              <a:ext cx="505460" cy="406400"/>
            </a:xfrm>
            <a:prstGeom prst="rect">
              <a:avLst/>
            </a:prstGeom>
            <a:ln/>
          </p:spPr>
          <p:style>
            <a:lnRef idx="1">
              <a:schemeClr val="accent5"/>
            </a:lnRef>
            <a:fillRef idx="2">
              <a:schemeClr val="accent5"/>
            </a:fillRef>
            <a:effectRef idx="1">
              <a:schemeClr val="accent5"/>
            </a:effectRef>
            <a:fontRef idx="minor">
              <a:schemeClr val="dk1"/>
            </a:fontRef>
          </p:style>
          <p:txBody>
            <a:bodyPr wrap="none" lIns="0" tIns="0" rIns="0" bIns="0" rtlCol="0" anchor="ctr"/>
            <a:lstStyle/>
            <a:p>
              <a:pPr algn="ctr" defTabSz="1219170">
                <a:buClr>
                  <a:srgbClr val="000000"/>
                </a:buClr>
                <a:defRPr/>
              </a:pPr>
              <a:r>
                <a:rPr lang="en-US" sz="1867" b="1" kern="0" dirty="0">
                  <a:solidFill>
                    <a:srgbClr val="FFFFFF"/>
                  </a:solidFill>
                  <a:latin typeface="Arial"/>
                  <a:sym typeface="Arial"/>
                </a:rPr>
                <a:t>TH</a:t>
              </a:r>
            </a:p>
          </p:txBody>
        </p:sp>
        <p:sp>
          <p:nvSpPr>
            <p:cNvPr id="11" name="Rectangle 10">
              <a:extLst>
                <a:ext uri="{FF2B5EF4-FFF2-40B4-BE49-F238E27FC236}">
                  <a16:creationId xmlns:a16="http://schemas.microsoft.com/office/drawing/2014/main" id="{D2853B30-64AE-261C-0152-A613E5DB783D}"/>
                </a:ext>
              </a:extLst>
            </p:cNvPr>
            <p:cNvSpPr/>
            <p:nvPr/>
          </p:nvSpPr>
          <p:spPr>
            <a:xfrm>
              <a:off x="4451964" y="2186940"/>
              <a:ext cx="1031895" cy="406400"/>
            </a:xfrm>
            <a:prstGeom prst="rect">
              <a:avLst/>
            </a:prstGeom>
            <a:ln/>
          </p:spPr>
          <p:style>
            <a:lnRef idx="1">
              <a:schemeClr val="dk1"/>
            </a:lnRef>
            <a:fillRef idx="2">
              <a:schemeClr val="dk1"/>
            </a:fillRef>
            <a:effectRef idx="1">
              <a:schemeClr val="dk1"/>
            </a:effectRef>
            <a:fontRef idx="minor">
              <a:schemeClr val="dk1"/>
            </a:fontRef>
          </p:style>
          <p:txBody>
            <a:bodyPr wrap="none" lIns="0" tIns="0" rIns="0" bIns="0" rtlCol="0" anchor="ctr"/>
            <a:lstStyle/>
            <a:p>
              <a:pPr algn="ctr" defTabSz="1219170">
                <a:buClr>
                  <a:srgbClr val="000000"/>
                </a:buClr>
                <a:defRPr/>
              </a:pPr>
              <a:r>
                <a:rPr lang="en-US" sz="1867" b="1" kern="0" dirty="0">
                  <a:solidFill>
                    <a:srgbClr val="FFFFFF"/>
                  </a:solidFill>
                  <a:latin typeface="Arial"/>
                  <a:sym typeface="Arial"/>
                </a:rPr>
                <a:t>SH3</a:t>
              </a:r>
            </a:p>
          </p:txBody>
        </p:sp>
        <p:sp>
          <p:nvSpPr>
            <p:cNvPr id="12" name="Rectangle 11">
              <a:extLst>
                <a:ext uri="{FF2B5EF4-FFF2-40B4-BE49-F238E27FC236}">
                  <a16:creationId xmlns:a16="http://schemas.microsoft.com/office/drawing/2014/main" id="{559F9250-E38F-46BF-E75C-23A5DC24A2F5}"/>
                </a:ext>
              </a:extLst>
            </p:cNvPr>
            <p:cNvSpPr/>
            <p:nvPr/>
          </p:nvSpPr>
          <p:spPr>
            <a:xfrm>
              <a:off x="5556200" y="2186940"/>
              <a:ext cx="1031895" cy="406400"/>
            </a:xfrm>
            <a:prstGeom prst="rect">
              <a:avLst/>
            </a:prstGeom>
            <a:ln/>
          </p:spPr>
          <p:style>
            <a:lnRef idx="1">
              <a:schemeClr val="accent1"/>
            </a:lnRef>
            <a:fillRef idx="2">
              <a:schemeClr val="accent1"/>
            </a:fillRef>
            <a:effectRef idx="1">
              <a:schemeClr val="accent1"/>
            </a:effectRef>
            <a:fontRef idx="minor">
              <a:schemeClr val="dk1"/>
            </a:fontRef>
          </p:style>
          <p:txBody>
            <a:bodyPr wrap="none" lIns="0" tIns="0" rIns="0" bIns="0" rtlCol="0" anchor="ctr"/>
            <a:lstStyle/>
            <a:p>
              <a:pPr algn="ctr" defTabSz="1219170">
                <a:buClr>
                  <a:srgbClr val="000000"/>
                </a:buClr>
                <a:defRPr/>
              </a:pPr>
              <a:r>
                <a:rPr lang="en-US" sz="1867" b="1" kern="0" dirty="0">
                  <a:solidFill>
                    <a:srgbClr val="FFFFFF"/>
                  </a:solidFill>
                  <a:latin typeface="Arial"/>
                  <a:sym typeface="Arial"/>
                </a:rPr>
                <a:t>SH2</a:t>
              </a:r>
            </a:p>
          </p:txBody>
        </p:sp>
        <p:sp>
          <p:nvSpPr>
            <p:cNvPr id="13" name="Rectangle 12">
              <a:extLst>
                <a:ext uri="{FF2B5EF4-FFF2-40B4-BE49-F238E27FC236}">
                  <a16:creationId xmlns:a16="http://schemas.microsoft.com/office/drawing/2014/main" id="{A8FB1B5A-0AD7-A17B-E6EA-B8B51ED5C881}"/>
                </a:ext>
              </a:extLst>
            </p:cNvPr>
            <p:cNvSpPr/>
            <p:nvPr/>
          </p:nvSpPr>
          <p:spPr>
            <a:xfrm>
              <a:off x="6691376" y="2186940"/>
              <a:ext cx="2058924" cy="406400"/>
            </a:xfrm>
            <a:prstGeom prst="rect">
              <a:avLst/>
            </a:prstGeom>
            <a:ln/>
          </p:spPr>
          <p:style>
            <a:lnRef idx="1">
              <a:schemeClr val="accent3"/>
            </a:lnRef>
            <a:fillRef idx="2">
              <a:schemeClr val="accent3"/>
            </a:fillRef>
            <a:effectRef idx="1">
              <a:schemeClr val="accent3"/>
            </a:effectRef>
            <a:fontRef idx="minor">
              <a:schemeClr val="dk1"/>
            </a:fontRef>
          </p:style>
          <p:txBody>
            <a:bodyPr wrap="none" lIns="0" tIns="0" rIns="0" bIns="0" rtlCol="0" anchor="ctr"/>
            <a:lstStyle/>
            <a:p>
              <a:pPr algn="ctr" defTabSz="1219170">
                <a:buClr>
                  <a:srgbClr val="000000"/>
                </a:buClr>
                <a:defRPr/>
              </a:pPr>
              <a:r>
                <a:rPr lang="en-US" sz="1867" b="1" kern="0" dirty="0">
                  <a:solidFill>
                    <a:srgbClr val="FFFFFF"/>
                  </a:solidFill>
                  <a:latin typeface="Arial"/>
                  <a:sym typeface="Arial"/>
                </a:rPr>
                <a:t>Kinase</a:t>
              </a:r>
            </a:p>
          </p:txBody>
        </p:sp>
        <p:sp>
          <p:nvSpPr>
            <p:cNvPr id="14" name="Freeform 13">
              <a:extLst>
                <a:ext uri="{FF2B5EF4-FFF2-40B4-BE49-F238E27FC236}">
                  <a16:creationId xmlns:a16="http://schemas.microsoft.com/office/drawing/2014/main" id="{8E45E77C-A135-F9EF-2F14-C3A5A40DF245}"/>
                </a:ext>
              </a:extLst>
            </p:cNvPr>
            <p:cNvSpPr/>
            <p:nvPr/>
          </p:nvSpPr>
          <p:spPr>
            <a:xfrm>
              <a:off x="4640580" y="2019300"/>
              <a:ext cx="0" cy="170180"/>
            </a:xfrm>
            <a:custGeom>
              <a:avLst/>
              <a:gdLst>
                <a:gd name="connsiteX0" fmla="*/ 0 w 0"/>
                <a:gd name="connsiteY0" fmla="*/ 170180 h 170180"/>
                <a:gd name="connsiteX1" fmla="*/ 0 w 0"/>
                <a:gd name="connsiteY1" fmla="*/ 0 h 170180"/>
              </a:gdLst>
              <a:ahLst/>
              <a:cxnLst>
                <a:cxn ang="0">
                  <a:pos x="connsiteX0" y="connsiteY0"/>
                </a:cxn>
                <a:cxn ang="0">
                  <a:pos x="connsiteX1" y="connsiteY1"/>
                </a:cxn>
              </a:cxnLst>
              <a:rect l="l" t="t" r="r" b="b"/>
              <a:pathLst>
                <a:path h="170180">
                  <a:moveTo>
                    <a:pt x="0" y="170180"/>
                  </a:moveTo>
                  <a:lnTo>
                    <a:pt x="0" y="0"/>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1219170">
                <a:buClr>
                  <a:srgbClr val="000000"/>
                </a:buClr>
                <a:defRPr/>
              </a:pPr>
              <a:endParaRPr lang="en-US" sz="1867" kern="0" dirty="0">
                <a:solidFill>
                  <a:srgbClr val="000000"/>
                </a:solidFill>
                <a:latin typeface="Arial"/>
                <a:sym typeface="Arial"/>
              </a:endParaRPr>
            </a:p>
          </p:txBody>
        </p:sp>
        <p:sp>
          <p:nvSpPr>
            <p:cNvPr id="15" name="Freeform 14">
              <a:extLst>
                <a:ext uri="{FF2B5EF4-FFF2-40B4-BE49-F238E27FC236}">
                  <a16:creationId xmlns:a16="http://schemas.microsoft.com/office/drawing/2014/main" id="{9BE84BC1-AFF6-B295-6D94-411A52D22399}"/>
                </a:ext>
              </a:extLst>
            </p:cNvPr>
            <p:cNvSpPr/>
            <p:nvPr/>
          </p:nvSpPr>
          <p:spPr>
            <a:xfrm>
              <a:off x="7736840" y="2019300"/>
              <a:ext cx="0" cy="170180"/>
            </a:xfrm>
            <a:custGeom>
              <a:avLst/>
              <a:gdLst>
                <a:gd name="connsiteX0" fmla="*/ 0 w 0"/>
                <a:gd name="connsiteY0" fmla="*/ 170180 h 170180"/>
                <a:gd name="connsiteX1" fmla="*/ 0 w 0"/>
                <a:gd name="connsiteY1" fmla="*/ 0 h 170180"/>
              </a:gdLst>
              <a:ahLst/>
              <a:cxnLst>
                <a:cxn ang="0">
                  <a:pos x="connsiteX0" y="connsiteY0"/>
                </a:cxn>
                <a:cxn ang="0">
                  <a:pos x="connsiteX1" y="connsiteY1"/>
                </a:cxn>
              </a:cxnLst>
              <a:rect l="l" t="t" r="r" b="b"/>
              <a:pathLst>
                <a:path h="170180">
                  <a:moveTo>
                    <a:pt x="0" y="170180"/>
                  </a:moveTo>
                  <a:lnTo>
                    <a:pt x="0" y="0"/>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1219170">
                <a:buClr>
                  <a:srgbClr val="000000"/>
                </a:buClr>
                <a:defRPr/>
              </a:pPr>
              <a:endParaRPr lang="en-US" sz="1867" kern="0" dirty="0">
                <a:solidFill>
                  <a:srgbClr val="000000"/>
                </a:solidFill>
                <a:latin typeface="Arial"/>
                <a:sym typeface="Arial"/>
              </a:endParaRPr>
            </a:p>
          </p:txBody>
        </p:sp>
        <p:sp>
          <p:nvSpPr>
            <p:cNvPr id="16" name="Freeform 15">
              <a:extLst>
                <a:ext uri="{FF2B5EF4-FFF2-40B4-BE49-F238E27FC236}">
                  <a16:creationId xmlns:a16="http://schemas.microsoft.com/office/drawing/2014/main" id="{338D9EC3-FEC9-EAF9-BBC0-FAA6DFBF97A3}"/>
                </a:ext>
              </a:extLst>
            </p:cNvPr>
            <p:cNvSpPr/>
            <p:nvPr/>
          </p:nvSpPr>
          <p:spPr>
            <a:xfrm>
              <a:off x="7097676" y="1835057"/>
              <a:ext cx="41308" cy="349343"/>
            </a:xfrm>
            <a:custGeom>
              <a:avLst/>
              <a:gdLst>
                <a:gd name="connsiteX0" fmla="*/ 0 w 0"/>
                <a:gd name="connsiteY0" fmla="*/ 170180 h 170180"/>
                <a:gd name="connsiteX1" fmla="*/ 0 w 0"/>
                <a:gd name="connsiteY1" fmla="*/ 0 h 170180"/>
              </a:gdLst>
              <a:ahLst/>
              <a:cxnLst>
                <a:cxn ang="0">
                  <a:pos x="connsiteX0" y="connsiteY0"/>
                </a:cxn>
                <a:cxn ang="0">
                  <a:pos x="connsiteX1" y="connsiteY1"/>
                </a:cxn>
              </a:cxnLst>
              <a:rect l="l" t="t" r="r" b="b"/>
              <a:pathLst>
                <a:path h="170180">
                  <a:moveTo>
                    <a:pt x="0" y="170180"/>
                  </a:moveTo>
                  <a:lnTo>
                    <a:pt x="0" y="0"/>
                  </a:lnTo>
                </a:path>
              </a:pathLst>
            </a:custGeom>
            <a:noFill/>
            <a:ln w="19050">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1219170">
                <a:buClr>
                  <a:srgbClr val="000000"/>
                </a:buClr>
                <a:defRPr/>
              </a:pPr>
              <a:endParaRPr lang="en-US" sz="1867" kern="0" dirty="0">
                <a:solidFill>
                  <a:srgbClr val="000000"/>
                </a:solidFill>
                <a:latin typeface="Arial"/>
                <a:sym typeface="Arial"/>
              </a:endParaRPr>
            </a:p>
          </p:txBody>
        </p:sp>
        <p:sp>
          <p:nvSpPr>
            <p:cNvPr id="17" name="Oval 16">
              <a:extLst>
                <a:ext uri="{FF2B5EF4-FFF2-40B4-BE49-F238E27FC236}">
                  <a16:creationId xmlns:a16="http://schemas.microsoft.com/office/drawing/2014/main" id="{C31AA89B-1CE9-6E78-8485-8693ED9E21FD}"/>
                </a:ext>
              </a:extLst>
            </p:cNvPr>
            <p:cNvSpPr/>
            <p:nvPr/>
          </p:nvSpPr>
          <p:spPr>
            <a:xfrm>
              <a:off x="4632319" y="1953211"/>
              <a:ext cx="160873" cy="96070"/>
            </a:xfrm>
            <a:prstGeom prst="ellipse">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1219170">
                <a:buClr>
                  <a:srgbClr val="000000"/>
                </a:buClr>
                <a:defRPr/>
              </a:pPr>
              <a:endParaRPr lang="en-US" sz="1867" kern="0" dirty="0">
                <a:solidFill>
                  <a:srgbClr val="000000"/>
                </a:solidFill>
                <a:latin typeface="Arial"/>
                <a:sym typeface="Arial"/>
              </a:endParaRPr>
            </a:p>
          </p:txBody>
        </p:sp>
        <p:sp>
          <p:nvSpPr>
            <p:cNvPr id="18" name="Oval 17">
              <a:extLst>
                <a:ext uri="{FF2B5EF4-FFF2-40B4-BE49-F238E27FC236}">
                  <a16:creationId xmlns:a16="http://schemas.microsoft.com/office/drawing/2014/main" id="{0DAD2864-0029-CEC2-9AF8-A467962D6823}"/>
                </a:ext>
              </a:extLst>
            </p:cNvPr>
            <p:cNvSpPr/>
            <p:nvPr/>
          </p:nvSpPr>
          <p:spPr>
            <a:xfrm>
              <a:off x="7720317" y="1953211"/>
              <a:ext cx="160873" cy="96070"/>
            </a:xfrm>
            <a:prstGeom prst="ellipse">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1219170">
                <a:buClr>
                  <a:srgbClr val="000000"/>
                </a:buClr>
                <a:defRPr/>
              </a:pPr>
              <a:endParaRPr lang="en-US" sz="1867" kern="0" dirty="0">
                <a:solidFill>
                  <a:srgbClr val="000000"/>
                </a:solidFill>
                <a:latin typeface="Arial"/>
                <a:sym typeface="Arial"/>
              </a:endParaRPr>
            </a:p>
          </p:txBody>
        </p:sp>
        <p:sp>
          <p:nvSpPr>
            <p:cNvPr id="19" name="Rectangle 18">
              <a:extLst>
                <a:ext uri="{FF2B5EF4-FFF2-40B4-BE49-F238E27FC236}">
                  <a16:creationId xmlns:a16="http://schemas.microsoft.com/office/drawing/2014/main" id="{B6C0486A-6C14-419D-6CBC-97A3018072A7}"/>
                </a:ext>
              </a:extLst>
            </p:cNvPr>
            <p:cNvSpPr/>
            <p:nvPr/>
          </p:nvSpPr>
          <p:spPr>
            <a:xfrm>
              <a:off x="4265135" y="1933089"/>
              <a:ext cx="283513" cy="104484"/>
            </a:xfrm>
            <a:prstGeom prst="rect">
              <a:avLst/>
            </a:prstGeom>
          </p:spPr>
          <p:txBody>
            <a:bodyPr wrap="none" lIns="0" tIns="0" rIns="0" bIns="0">
              <a:spAutoFit/>
            </a:bodyPr>
            <a:lstStyle/>
            <a:p>
              <a:pPr algn="ctr" defTabSz="1219170">
                <a:buClr>
                  <a:srgbClr val="000000"/>
                </a:buClr>
                <a:defRPr/>
              </a:pPr>
              <a:r>
                <a:rPr lang="en-US" sz="1400" kern="0" dirty="0">
                  <a:solidFill>
                    <a:srgbClr val="000000"/>
                  </a:solidFill>
                  <a:latin typeface="Arial"/>
                  <a:cs typeface="Arial"/>
                  <a:sym typeface="Arial"/>
                </a:rPr>
                <a:t>Y223</a:t>
              </a:r>
            </a:p>
          </p:txBody>
        </p:sp>
        <p:sp>
          <p:nvSpPr>
            <p:cNvPr id="20" name="Rectangle 19">
              <a:extLst>
                <a:ext uri="{FF2B5EF4-FFF2-40B4-BE49-F238E27FC236}">
                  <a16:creationId xmlns:a16="http://schemas.microsoft.com/office/drawing/2014/main" id="{E5558DEC-C196-F3A4-7296-413739603BE2}"/>
                </a:ext>
              </a:extLst>
            </p:cNvPr>
            <p:cNvSpPr/>
            <p:nvPr/>
          </p:nvSpPr>
          <p:spPr>
            <a:xfrm>
              <a:off x="6633447" y="1983307"/>
              <a:ext cx="290031" cy="104484"/>
            </a:xfrm>
            <a:prstGeom prst="rect">
              <a:avLst/>
            </a:prstGeom>
          </p:spPr>
          <p:txBody>
            <a:bodyPr wrap="none" lIns="0" tIns="0" rIns="0" bIns="0">
              <a:spAutoFit/>
            </a:bodyPr>
            <a:lstStyle/>
            <a:p>
              <a:pPr algn="ctr" defTabSz="1219170">
                <a:buClr>
                  <a:srgbClr val="000000"/>
                </a:buClr>
                <a:defRPr/>
              </a:pPr>
              <a:r>
                <a:rPr lang="en-US" sz="1400" b="1" kern="0" dirty="0">
                  <a:solidFill>
                    <a:srgbClr val="000000"/>
                  </a:solidFill>
                  <a:latin typeface="Arial"/>
                  <a:cs typeface="Arial"/>
                  <a:sym typeface="Arial"/>
                </a:rPr>
                <a:t>C481</a:t>
              </a:r>
            </a:p>
          </p:txBody>
        </p:sp>
        <p:sp>
          <p:nvSpPr>
            <p:cNvPr id="21" name="Rectangle 20">
              <a:extLst>
                <a:ext uri="{FF2B5EF4-FFF2-40B4-BE49-F238E27FC236}">
                  <a16:creationId xmlns:a16="http://schemas.microsoft.com/office/drawing/2014/main" id="{AD6B96A1-FEE5-EB57-5C56-51852E326910}"/>
                </a:ext>
              </a:extLst>
            </p:cNvPr>
            <p:cNvSpPr/>
            <p:nvPr/>
          </p:nvSpPr>
          <p:spPr>
            <a:xfrm>
              <a:off x="7936704" y="1933089"/>
              <a:ext cx="283513" cy="104484"/>
            </a:xfrm>
            <a:prstGeom prst="rect">
              <a:avLst/>
            </a:prstGeom>
          </p:spPr>
          <p:txBody>
            <a:bodyPr wrap="none" lIns="0" tIns="0" rIns="0" bIns="0">
              <a:spAutoFit/>
            </a:bodyPr>
            <a:lstStyle/>
            <a:p>
              <a:pPr algn="ctr" defTabSz="1219170">
                <a:buClr>
                  <a:srgbClr val="000000"/>
                </a:buClr>
                <a:defRPr/>
              </a:pPr>
              <a:r>
                <a:rPr lang="en-US" sz="1400" kern="0" dirty="0">
                  <a:solidFill>
                    <a:srgbClr val="000000"/>
                  </a:solidFill>
                  <a:latin typeface="Arial"/>
                  <a:cs typeface="Arial"/>
                  <a:sym typeface="Arial"/>
                </a:rPr>
                <a:t>Y551</a:t>
              </a:r>
            </a:p>
          </p:txBody>
        </p:sp>
        <p:sp>
          <p:nvSpPr>
            <p:cNvPr id="22" name="Rectangle 21">
              <a:extLst>
                <a:ext uri="{FF2B5EF4-FFF2-40B4-BE49-F238E27FC236}">
                  <a16:creationId xmlns:a16="http://schemas.microsoft.com/office/drawing/2014/main" id="{05FE2D19-F1C8-627C-673E-D472089955E7}"/>
                </a:ext>
              </a:extLst>
            </p:cNvPr>
            <p:cNvSpPr/>
            <p:nvPr/>
          </p:nvSpPr>
          <p:spPr>
            <a:xfrm>
              <a:off x="6455262" y="2596915"/>
              <a:ext cx="283513" cy="104484"/>
            </a:xfrm>
            <a:prstGeom prst="rect">
              <a:avLst/>
            </a:prstGeom>
          </p:spPr>
          <p:txBody>
            <a:bodyPr wrap="none" lIns="0" tIns="0" rIns="0" bIns="0">
              <a:spAutoFit/>
            </a:bodyPr>
            <a:lstStyle/>
            <a:p>
              <a:pPr algn="ctr" defTabSz="1219170">
                <a:buClr>
                  <a:srgbClr val="000000"/>
                </a:buClr>
                <a:defRPr/>
              </a:pPr>
              <a:r>
                <a:rPr lang="en-US" sz="1400" kern="0" dirty="0">
                  <a:solidFill>
                    <a:srgbClr val="3A3A3A"/>
                  </a:solidFill>
                  <a:latin typeface="Arial"/>
                  <a:cs typeface="Arial"/>
                  <a:sym typeface="Arial"/>
                </a:rPr>
                <a:t>K430</a:t>
              </a:r>
            </a:p>
          </p:txBody>
        </p:sp>
        <p:sp>
          <p:nvSpPr>
            <p:cNvPr id="23" name="Rectangle 22">
              <a:extLst>
                <a:ext uri="{FF2B5EF4-FFF2-40B4-BE49-F238E27FC236}">
                  <a16:creationId xmlns:a16="http://schemas.microsoft.com/office/drawing/2014/main" id="{3472D431-6E3B-B537-4242-AE836A22431B}"/>
                </a:ext>
              </a:extLst>
            </p:cNvPr>
            <p:cNvSpPr/>
            <p:nvPr/>
          </p:nvSpPr>
          <p:spPr>
            <a:xfrm>
              <a:off x="7186862" y="2596915"/>
              <a:ext cx="303066" cy="104484"/>
            </a:xfrm>
            <a:prstGeom prst="rect">
              <a:avLst/>
            </a:prstGeom>
          </p:spPr>
          <p:txBody>
            <a:bodyPr wrap="none" lIns="0" tIns="0" rIns="0" bIns="0">
              <a:spAutoFit/>
            </a:bodyPr>
            <a:lstStyle/>
            <a:p>
              <a:pPr algn="ctr" defTabSz="1219170">
                <a:buClr>
                  <a:srgbClr val="000000"/>
                </a:buClr>
                <a:defRPr/>
              </a:pPr>
              <a:r>
                <a:rPr lang="en-US" sz="1400" kern="0" dirty="0">
                  <a:solidFill>
                    <a:srgbClr val="3A3A3A"/>
                  </a:solidFill>
                  <a:latin typeface="Arial"/>
                  <a:cs typeface="Arial"/>
                  <a:sym typeface="Arial"/>
                </a:rPr>
                <a:t>M477</a:t>
              </a:r>
            </a:p>
          </p:txBody>
        </p:sp>
        <p:sp>
          <p:nvSpPr>
            <p:cNvPr id="24" name="Rectangle 23">
              <a:extLst>
                <a:ext uri="{FF2B5EF4-FFF2-40B4-BE49-F238E27FC236}">
                  <a16:creationId xmlns:a16="http://schemas.microsoft.com/office/drawing/2014/main" id="{EDB99C45-A263-D595-0B2E-76ED8E2097EC}"/>
                </a:ext>
              </a:extLst>
            </p:cNvPr>
            <p:cNvSpPr/>
            <p:nvPr/>
          </p:nvSpPr>
          <p:spPr>
            <a:xfrm>
              <a:off x="7652609" y="2596915"/>
              <a:ext cx="290031" cy="104484"/>
            </a:xfrm>
            <a:prstGeom prst="rect">
              <a:avLst/>
            </a:prstGeom>
          </p:spPr>
          <p:txBody>
            <a:bodyPr wrap="none" lIns="0" tIns="0" rIns="0" bIns="0">
              <a:spAutoFit/>
            </a:bodyPr>
            <a:lstStyle/>
            <a:p>
              <a:pPr algn="ctr" defTabSz="1219170">
                <a:buClr>
                  <a:srgbClr val="000000"/>
                </a:buClr>
                <a:defRPr/>
              </a:pPr>
              <a:r>
                <a:rPr lang="en-US" sz="1400" kern="0" dirty="0">
                  <a:solidFill>
                    <a:srgbClr val="3A3A3A"/>
                  </a:solidFill>
                  <a:latin typeface="Arial"/>
                  <a:cs typeface="Arial"/>
                  <a:sym typeface="Arial"/>
                </a:rPr>
                <a:t>D539</a:t>
              </a:r>
            </a:p>
          </p:txBody>
        </p:sp>
        <p:sp>
          <p:nvSpPr>
            <p:cNvPr id="25" name="Rectangle 24">
              <a:extLst>
                <a:ext uri="{FF2B5EF4-FFF2-40B4-BE49-F238E27FC236}">
                  <a16:creationId xmlns:a16="http://schemas.microsoft.com/office/drawing/2014/main" id="{3D7AD0E7-5C6F-A9D8-5CE8-6E4E6A78F51E}"/>
                </a:ext>
              </a:extLst>
            </p:cNvPr>
            <p:cNvSpPr/>
            <p:nvPr/>
          </p:nvSpPr>
          <p:spPr>
            <a:xfrm>
              <a:off x="6710404" y="2746485"/>
              <a:ext cx="283513" cy="104484"/>
            </a:xfrm>
            <a:prstGeom prst="rect">
              <a:avLst/>
            </a:prstGeom>
          </p:spPr>
          <p:txBody>
            <a:bodyPr wrap="none" lIns="0" tIns="0" rIns="0" bIns="0">
              <a:spAutoFit/>
            </a:bodyPr>
            <a:lstStyle/>
            <a:p>
              <a:pPr algn="ctr" defTabSz="1219170">
                <a:buClr>
                  <a:srgbClr val="000000"/>
                </a:buClr>
                <a:defRPr/>
              </a:pPr>
              <a:r>
                <a:rPr lang="en-US" sz="1400" kern="0" dirty="0">
                  <a:solidFill>
                    <a:srgbClr val="E8931A"/>
                  </a:solidFill>
                  <a:latin typeface="Arial"/>
                  <a:cs typeface="Arial"/>
                  <a:sym typeface="Arial"/>
                </a:rPr>
                <a:t>E475</a:t>
              </a:r>
            </a:p>
          </p:txBody>
        </p:sp>
        <p:sp>
          <p:nvSpPr>
            <p:cNvPr id="26" name="Rectangle 25">
              <a:extLst>
                <a:ext uri="{FF2B5EF4-FFF2-40B4-BE49-F238E27FC236}">
                  <a16:creationId xmlns:a16="http://schemas.microsoft.com/office/drawing/2014/main" id="{5EB35EEE-B162-EA14-F761-2FDA4DC0AD3C}"/>
                </a:ext>
              </a:extLst>
            </p:cNvPr>
            <p:cNvSpPr/>
            <p:nvPr/>
          </p:nvSpPr>
          <p:spPr>
            <a:xfrm>
              <a:off x="7141696" y="2746485"/>
              <a:ext cx="283513" cy="104484"/>
            </a:xfrm>
            <a:prstGeom prst="rect">
              <a:avLst/>
            </a:prstGeom>
          </p:spPr>
          <p:txBody>
            <a:bodyPr wrap="none" lIns="0" tIns="0" rIns="0" bIns="0">
              <a:spAutoFit/>
            </a:bodyPr>
            <a:lstStyle/>
            <a:p>
              <a:pPr algn="ctr" defTabSz="1219170">
                <a:buClr>
                  <a:srgbClr val="000000"/>
                </a:buClr>
                <a:defRPr/>
              </a:pPr>
              <a:r>
                <a:rPr lang="en-US" sz="1400" kern="0" dirty="0">
                  <a:solidFill>
                    <a:srgbClr val="E8931A"/>
                  </a:solidFill>
                  <a:latin typeface="Arial"/>
                  <a:cs typeface="Arial"/>
                  <a:sym typeface="Arial"/>
                </a:rPr>
                <a:t>Y476</a:t>
              </a:r>
            </a:p>
          </p:txBody>
        </p:sp>
      </p:grpSp>
      <p:sp>
        <p:nvSpPr>
          <p:cNvPr id="32" name="TextBox 31">
            <a:extLst>
              <a:ext uri="{FF2B5EF4-FFF2-40B4-BE49-F238E27FC236}">
                <a16:creationId xmlns:a16="http://schemas.microsoft.com/office/drawing/2014/main" id="{A162E90F-984B-B493-D409-D64D097CC548}"/>
              </a:ext>
            </a:extLst>
          </p:cNvPr>
          <p:cNvSpPr txBox="1"/>
          <p:nvPr/>
        </p:nvSpPr>
        <p:spPr>
          <a:xfrm>
            <a:off x="1445099" y="4316284"/>
            <a:ext cx="5412336" cy="338554"/>
          </a:xfrm>
          <a:prstGeom prst="rect">
            <a:avLst/>
          </a:prstGeom>
          <a:noFill/>
        </p:spPr>
        <p:txBody>
          <a:bodyPr wrap="square" rtlCol="0">
            <a:spAutoFit/>
          </a:bodyPr>
          <a:lstStyle/>
          <a:p>
            <a:pPr algn="ctr" defTabSz="1219170">
              <a:buClr>
                <a:srgbClr val="000000"/>
              </a:buClr>
              <a:defRPr/>
            </a:pPr>
            <a:r>
              <a:rPr lang="en-US" sz="1600" kern="0" dirty="0">
                <a:solidFill>
                  <a:srgbClr val="000000"/>
                </a:solidFill>
                <a:latin typeface="Arial"/>
                <a:cs typeface="Arial"/>
                <a:sym typeface="Arial"/>
              </a:rPr>
              <a:t>Structure of the Bruton’s tyrosine kinase</a:t>
            </a:r>
          </a:p>
        </p:txBody>
      </p:sp>
      <p:grpSp>
        <p:nvGrpSpPr>
          <p:cNvPr id="33" name="Group 32">
            <a:extLst>
              <a:ext uri="{FF2B5EF4-FFF2-40B4-BE49-F238E27FC236}">
                <a16:creationId xmlns:a16="http://schemas.microsoft.com/office/drawing/2014/main" id="{5DA0ECAB-5FE2-F7ED-0DB9-CD5B2587C401}"/>
              </a:ext>
            </a:extLst>
          </p:cNvPr>
          <p:cNvGrpSpPr/>
          <p:nvPr/>
        </p:nvGrpSpPr>
        <p:grpSpPr>
          <a:xfrm>
            <a:off x="5258404" y="1303001"/>
            <a:ext cx="1675193" cy="1678920"/>
            <a:chOff x="6610107" y="148939"/>
            <a:chExt cx="1256395" cy="1259190"/>
          </a:xfrm>
        </p:grpSpPr>
        <p:grpSp>
          <p:nvGrpSpPr>
            <p:cNvPr id="34" name="Group 33">
              <a:extLst>
                <a:ext uri="{FF2B5EF4-FFF2-40B4-BE49-F238E27FC236}">
                  <a16:creationId xmlns:a16="http://schemas.microsoft.com/office/drawing/2014/main" id="{16FA086C-0028-1D1A-0B75-224AB37D508B}"/>
                </a:ext>
              </a:extLst>
            </p:cNvPr>
            <p:cNvGrpSpPr/>
            <p:nvPr/>
          </p:nvGrpSpPr>
          <p:grpSpPr>
            <a:xfrm>
              <a:off x="6610107" y="148939"/>
              <a:ext cx="1256395" cy="1259190"/>
              <a:chOff x="5448100" y="794760"/>
              <a:chExt cx="1256395" cy="1259190"/>
            </a:xfrm>
          </p:grpSpPr>
          <p:sp>
            <p:nvSpPr>
              <p:cNvPr id="36" name="Oval 35">
                <a:extLst>
                  <a:ext uri="{FF2B5EF4-FFF2-40B4-BE49-F238E27FC236}">
                    <a16:creationId xmlns:a16="http://schemas.microsoft.com/office/drawing/2014/main" id="{31CC9416-9F05-2694-09FD-2D73E39B48F7}"/>
                  </a:ext>
                </a:extLst>
              </p:cNvPr>
              <p:cNvSpPr/>
              <p:nvPr/>
            </p:nvSpPr>
            <p:spPr>
              <a:xfrm>
                <a:off x="5448100" y="794760"/>
                <a:ext cx="1256395" cy="1259190"/>
              </a:xfrm>
              <a:prstGeom prst="ellipse">
                <a:avLst/>
              </a:prstGeom>
              <a:ln>
                <a:solidFill>
                  <a:schemeClr val="accent3"/>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defRPr/>
                </a:pPr>
                <a:endParaRPr lang="en-US" sz="1867" kern="0" dirty="0">
                  <a:solidFill>
                    <a:prstClr val="white"/>
                  </a:solidFill>
                  <a:latin typeface="Arial"/>
                  <a:sym typeface="Arial"/>
                </a:endParaRPr>
              </a:p>
            </p:txBody>
          </p:sp>
          <p:sp>
            <p:nvSpPr>
              <p:cNvPr id="37" name="TextBox 36">
                <a:extLst>
                  <a:ext uri="{FF2B5EF4-FFF2-40B4-BE49-F238E27FC236}">
                    <a16:creationId xmlns:a16="http://schemas.microsoft.com/office/drawing/2014/main" id="{522154E7-C5E2-3490-7A2C-ED61EA6F1145}"/>
                  </a:ext>
                </a:extLst>
              </p:cNvPr>
              <p:cNvSpPr txBox="1"/>
              <p:nvPr/>
            </p:nvSpPr>
            <p:spPr>
              <a:xfrm>
                <a:off x="5508373" y="1672185"/>
                <a:ext cx="1135848" cy="238575"/>
              </a:xfrm>
              <a:prstGeom prst="rect">
                <a:avLst/>
              </a:prstGeom>
              <a:noFill/>
            </p:spPr>
            <p:txBody>
              <a:bodyPr wrap="square" rtlCol="0">
                <a:spAutoFit/>
              </a:bodyPr>
              <a:lstStyle/>
              <a:p>
                <a:pPr algn="ctr" defTabSz="1219170">
                  <a:buClr>
                    <a:srgbClr val="000000"/>
                  </a:buClr>
                  <a:defRPr/>
                </a:pPr>
                <a:r>
                  <a:rPr lang="en-US" sz="1467" b="1" kern="0" spc="-53" dirty="0">
                    <a:solidFill>
                      <a:srgbClr val="000000"/>
                    </a:solidFill>
                    <a:latin typeface="Arial"/>
                    <a:cs typeface="Arial"/>
                    <a:sym typeface="Arial"/>
                  </a:rPr>
                  <a:t>Acalabrutinib</a:t>
                </a:r>
              </a:p>
            </p:txBody>
          </p:sp>
        </p:grpSp>
        <p:pic>
          <p:nvPicPr>
            <p:cNvPr id="35" name="Picture 2">
              <a:extLst>
                <a:ext uri="{FF2B5EF4-FFF2-40B4-BE49-F238E27FC236}">
                  <a16:creationId xmlns:a16="http://schemas.microsoft.com/office/drawing/2014/main" id="{12307E87-FB42-6602-80DF-77EF7E4144D2}"/>
                </a:ext>
              </a:extLst>
            </p:cNvPr>
            <p:cNvPicPr>
              <a:picLocks noChangeAspect="1" noChangeArrowheads="1"/>
            </p:cNvPicPr>
            <p:nvPr/>
          </p:nvPicPr>
          <p:blipFill>
            <a:blip r:embed="rId3" cstate="screen">
              <a:clrChange>
                <a:clrFrom>
                  <a:srgbClr val="F8F9FA"/>
                </a:clrFrom>
                <a:clrTo>
                  <a:srgbClr val="F8F9FA">
                    <a:alpha val="0"/>
                  </a:srgbClr>
                </a:clrTo>
              </a:clrChange>
              <a:extLst>
                <a:ext uri="{28A0092B-C50C-407E-A947-70E740481C1C}">
                  <a14:useLocalDpi xmlns:a14="http://schemas.microsoft.com/office/drawing/2010/main"/>
                </a:ext>
              </a:extLst>
            </a:blip>
            <a:stretch>
              <a:fillRect/>
            </a:stretch>
          </p:blipFill>
          <p:spPr bwMode="auto">
            <a:xfrm>
              <a:off x="6730759" y="405105"/>
              <a:ext cx="1015090" cy="626862"/>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grpSp>
      <p:grpSp>
        <p:nvGrpSpPr>
          <p:cNvPr id="38" name="Group 37">
            <a:extLst>
              <a:ext uri="{FF2B5EF4-FFF2-40B4-BE49-F238E27FC236}">
                <a16:creationId xmlns:a16="http://schemas.microsoft.com/office/drawing/2014/main" id="{3CE2593C-0B71-D700-7A1E-561C3C6C2932}"/>
              </a:ext>
            </a:extLst>
          </p:cNvPr>
          <p:cNvGrpSpPr/>
          <p:nvPr/>
        </p:nvGrpSpPr>
        <p:grpSpPr>
          <a:xfrm>
            <a:off x="9384040" y="1307185"/>
            <a:ext cx="1675193" cy="1678920"/>
            <a:chOff x="7497816" y="1114321"/>
            <a:chExt cx="1256395" cy="1259190"/>
          </a:xfrm>
        </p:grpSpPr>
        <p:grpSp>
          <p:nvGrpSpPr>
            <p:cNvPr id="39" name="Group 38">
              <a:extLst>
                <a:ext uri="{FF2B5EF4-FFF2-40B4-BE49-F238E27FC236}">
                  <a16:creationId xmlns:a16="http://schemas.microsoft.com/office/drawing/2014/main" id="{B0B12C44-4E08-B0D8-25B4-4EC10EE59657}"/>
                </a:ext>
              </a:extLst>
            </p:cNvPr>
            <p:cNvGrpSpPr/>
            <p:nvPr/>
          </p:nvGrpSpPr>
          <p:grpSpPr>
            <a:xfrm>
              <a:off x="7497816" y="1114321"/>
              <a:ext cx="1256395" cy="1259190"/>
              <a:chOff x="5448100" y="794760"/>
              <a:chExt cx="1256395" cy="1259190"/>
            </a:xfrm>
          </p:grpSpPr>
          <p:sp>
            <p:nvSpPr>
              <p:cNvPr id="41" name="Oval 40">
                <a:extLst>
                  <a:ext uri="{FF2B5EF4-FFF2-40B4-BE49-F238E27FC236}">
                    <a16:creationId xmlns:a16="http://schemas.microsoft.com/office/drawing/2014/main" id="{1D034EBD-5297-1EF7-956C-C6B0926C7D47}"/>
                  </a:ext>
                </a:extLst>
              </p:cNvPr>
              <p:cNvSpPr/>
              <p:nvPr/>
            </p:nvSpPr>
            <p:spPr>
              <a:xfrm>
                <a:off x="5448100" y="794760"/>
                <a:ext cx="1256395" cy="1259190"/>
              </a:xfrm>
              <a:prstGeom prst="ellipse">
                <a:avLst/>
              </a:prstGeom>
              <a:ln>
                <a:solidFill>
                  <a:schemeClr val="accent3"/>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defRPr/>
                </a:pPr>
                <a:endParaRPr lang="en-US" sz="1867" kern="0" dirty="0">
                  <a:solidFill>
                    <a:prstClr val="white"/>
                  </a:solidFill>
                  <a:latin typeface="Arial"/>
                  <a:sym typeface="Arial"/>
                </a:endParaRPr>
              </a:p>
            </p:txBody>
          </p:sp>
          <p:sp>
            <p:nvSpPr>
              <p:cNvPr id="42" name="TextBox 41">
                <a:extLst>
                  <a:ext uri="{FF2B5EF4-FFF2-40B4-BE49-F238E27FC236}">
                    <a16:creationId xmlns:a16="http://schemas.microsoft.com/office/drawing/2014/main" id="{205D32EE-088B-00C2-A6BD-4EE3CDCF6426}"/>
                  </a:ext>
                </a:extLst>
              </p:cNvPr>
              <p:cNvSpPr txBox="1"/>
              <p:nvPr/>
            </p:nvSpPr>
            <p:spPr>
              <a:xfrm>
                <a:off x="5540066" y="1672185"/>
                <a:ext cx="1072462" cy="238575"/>
              </a:xfrm>
              <a:prstGeom prst="rect">
                <a:avLst/>
              </a:prstGeom>
              <a:noFill/>
            </p:spPr>
            <p:txBody>
              <a:bodyPr wrap="square" rtlCol="0">
                <a:spAutoFit/>
              </a:bodyPr>
              <a:lstStyle/>
              <a:p>
                <a:pPr algn="ctr" defTabSz="1219170">
                  <a:buClr>
                    <a:srgbClr val="000000"/>
                  </a:buClr>
                  <a:defRPr/>
                </a:pPr>
                <a:r>
                  <a:rPr lang="en-US" sz="1467" b="1" kern="0" dirty="0">
                    <a:solidFill>
                      <a:srgbClr val="000000"/>
                    </a:solidFill>
                    <a:latin typeface="Arial"/>
                    <a:cs typeface="Arial"/>
                    <a:sym typeface="Arial"/>
                  </a:rPr>
                  <a:t>Zanubrutinib</a:t>
                </a:r>
              </a:p>
            </p:txBody>
          </p:sp>
        </p:grpSp>
        <p:pic>
          <p:nvPicPr>
            <p:cNvPr id="40" name="Picture 2" descr="img">
              <a:extLst>
                <a:ext uri="{FF2B5EF4-FFF2-40B4-BE49-F238E27FC236}">
                  <a16:creationId xmlns:a16="http://schemas.microsoft.com/office/drawing/2014/main" id="{1C78D321-0EB2-B04C-73CF-6147434B4F7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7573319" y="1377569"/>
              <a:ext cx="1105389" cy="613604"/>
            </a:xfrm>
            <a:prstGeom prst="rect">
              <a:avLst/>
            </a:prstGeom>
            <a:noFill/>
            <a:extLst>
              <a:ext uri="{909E8E84-426E-40DD-AFC4-6F175D3DCCD1}">
                <a14:hiddenFill xmlns:a14="http://schemas.microsoft.com/office/drawing/2010/main">
                  <a:solidFill>
                    <a:srgbClr val="FFFFFF"/>
                  </a:solidFill>
                </a14:hiddenFill>
              </a:ext>
            </a:extLst>
          </p:spPr>
        </p:pic>
      </p:grpSp>
      <p:pic>
        <p:nvPicPr>
          <p:cNvPr id="44" name="Picture 2">
            <a:extLst>
              <a:ext uri="{FF2B5EF4-FFF2-40B4-BE49-F238E27FC236}">
                <a16:creationId xmlns:a16="http://schemas.microsoft.com/office/drawing/2014/main" id="{DA645FEB-66C6-EABA-8228-AC51116D7F9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1038327">
            <a:off x="6969773" y="2727548"/>
            <a:ext cx="484879" cy="484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TextBox 44">
            <a:extLst>
              <a:ext uri="{FF2B5EF4-FFF2-40B4-BE49-F238E27FC236}">
                <a16:creationId xmlns:a16="http://schemas.microsoft.com/office/drawing/2014/main" id="{B9B0747E-02FF-A58E-571D-00215A7AA849}"/>
              </a:ext>
            </a:extLst>
          </p:cNvPr>
          <p:cNvSpPr txBox="1"/>
          <p:nvPr/>
        </p:nvSpPr>
        <p:spPr>
          <a:xfrm>
            <a:off x="1156443" y="1585622"/>
            <a:ext cx="3348579" cy="1077218"/>
          </a:xfrm>
          <a:prstGeom prst="rect">
            <a:avLst/>
          </a:prstGeom>
          <a:noFill/>
        </p:spPr>
        <p:txBody>
          <a:bodyPr wrap="square" rtlCol="0">
            <a:spAutoFit/>
          </a:bodyPr>
          <a:lstStyle/>
          <a:p>
            <a:pPr algn="ctr" defTabSz="1219170">
              <a:buClr>
                <a:srgbClr val="000000"/>
              </a:buClr>
              <a:defRPr/>
            </a:pPr>
            <a:r>
              <a:rPr lang="en-US" sz="1600" i="1" kern="0" dirty="0">
                <a:solidFill>
                  <a:srgbClr val="000000"/>
                </a:solidFill>
                <a:latin typeface="Arial"/>
                <a:cs typeface="Arial"/>
                <a:sym typeface="Arial"/>
              </a:rPr>
              <a:t>BTK</a:t>
            </a:r>
            <a:r>
              <a:rPr lang="en-US" sz="1600" kern="0" dirty="0">
                <a:solidFill>
                  <a:srgbClr val="000000"/>
                </a:solidFill>
                <a:latin typeface="Arial"/>
                <a:cs typeface="Arial"/>
                <a:sym typeface="Arial"/>
              </a:rPr>
              <a:t> C481 mutations confer resistance to the covalent BTK inhibitors ibrutinib, acalabrutinib, and zanubrutinib</a:t>
            </a:r>
          </a:p>
        </p:txBody>
      </p:sp>
      <p:grpSp>
        <p:nvGrpSpPr>
          <p:cNvPr id="46" name="Group 45">
            <a:extLst>
              <a:ext uri="{FF2B5EF4-FFF2-40B4-BE49-F238E27FC236}">
                <a16:creationId xmlns:a16="http://schemas.microsoft.com/office/drawing/2014/main" id="{95EF2990-DEA9-432C-0799-AA642AD84C02}"/>
              </a:ext>
            </a:extLst>
          </p:cNvPr>
          <p:cNvGrpSpPr/>
          <p:nvPr/>
        </p:nvGrpSpPr>
        <p:grpSpPr>
          <a:xfrm>
            <a:off x="7308738" y="1153190"/>
            <a:ext cx="1675193" cy="1678920"/>
            <a:chOff x="5448100" y="794760"/>
            <a:chExt cx="1256395" cy="1259190"/>
          </a:xfrm>
        </p:grpSpPr>
        <p:grpSp>
          <p:nvGrpSpPr>
            <p:cNvPr id="47" name="Group 46">
              <a:extLst>
                <a:ext uri="{FF2B5EF4-FFF2-40B4-BE49-F238E27FC236}">
                  <a16:creationId xmlns:a16="http://schemas.microsoft.com/office/drawing/2014/main" id="{432EEB60-46DC-25E8-F1EA-0B7C4399A324}"/>
                </a:ext>
              </a:extLst>
            </p:cNvPr>
            <p:cNvGrpSpPr/>
            <p:nvPr/>
          </p:nvGrpSpPr>
          <p:grpSpPr>
            <a:xfrm>
              <a:off x="5448100" y="794760"/>
              <a:ext cx="1256395" cy="1259190"/>
              <a:chOff x="4001143" y="957129"/>
              <a:chExt cx="1256395" cy="1259190"/>
            </a:xfrm>
          </p:grpSpPr>
          <p:sp>
            <p:nvSpPr>
              <p:cNvPr id="49" name="Oval 48">
                <a:extLst>
                  <a:ext uri="{FF2B5EF4-FFF2-40B4-BE49-F238E27FC236}">
                    <a16:creationId xmlns:a16="http://schemas.microsoft.com/office/drawing/2014/main" id="{02ED7A51-929F-1A9C-0C7B-004812E2C2FC}"/>
                  </a:ext>
                </a:extLst>
              </p:cNvPr>
              <p:cNvSpPr/>
              <p:nvPr/>
            </p:nvSpPr>
            <p:spPr>
              <a:xfrm>
                <a:off x="4001143" y="957129"/>
                <a:ext cx="1256395" cy="1259190"/>
              </a:xfrm>
              <a:prstGeom prst="ellipse">
                <a:avLst/>
              </a:prstGeom>
              <a:ln>
                <a:solidFill>
                  <a:schemeClr val="accent3"/>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defRPr/>
                </a:pPr>
                <a:endParaRPr lang="en-US" sz="1867" kern="0" dirty="0">
                  <a:solidFill>
                    <a:prstClr val="white"/>
                  </a:solidFill>
                  <a:latin typeface="Arial"/>
                  <a:sym typeface="Arial"/>
                </a:endParaRPr>
              </a:p>
            </p:txBody>
          </p:sp>
          <p:pic>
            <p:nvPicPr>
              <p:cNvPr id="50" name="Picture 2">
                <a:extLst>
                  <a:ext uri="{FF2B5EF4-FFF2-40B4-BE49-F238E27FC236}">
                    <a16:creationId xmlns:a16="http://schemas.microsoft.com/office/drawing/2014/main" id="{2492CA24-CC4F-2733-2C7D-344F623DF68F}"/>
                  </a:ext>
                </a:extLst>
              </p:cNvPr>
              <p:cNvPicPr>
                <a:picLocks noChangeAspect="1" noChangeArrowheads="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112392" y="1211571"/>
                <a:ext cx="1033897" cy="7503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48" name="TextBox 47">
              <a:extLst>
                <a:ext uri="{FF2B5EF4-FFF2-40B4-BE49-F238E27FC236}">
                  <a16:creationId xmlns:a16="http://schemas.microsoft.com/office/drawing/2014/main" id="{8FBD4C9B-F45F-A4DF-C480-65CC84968B22}"/>
                </a:ext>
              </a:extLst>
            </p:cNvPr>
            <p:cNvSpPr txBox="1"/>
            <p:nvPr/>
          </p:nvSpPr>
          <p:spPr>
            <a:xfrm>
              <a:off x="5632033" y="1672185"/>
              <a:ext cx="888528" cy="238575"/>
            </a:xfrm>
            <a:prstGeom prst="rect">
              <a:avLst/>
            </a:prstGeom>
            <a:noFill/>
          </p:spPr>
          <p:txBody>
            <a:bodyPr wrap="square" rtlCol="0">
              <a:spAutoFit/>
            </a:bodyPr>
            <a:lstStyle/>
            <a:p>
              <a:pPr algn="ctr" defTabSz="1219170">
                <a:buClr>
                  <a:srgbClr val="000000"/>
                </a:buClr>
                <a:defRPr/>
              </a:pPr>
              <a:r>
                <a:rPr lang="en-US" sz="1467" b="1" kern="0" dirty="0">
                  <a:solidFill>
                    <a:srgbClr val="000000"/>
                  </a:solidFill>
                  <a:latin typeface="Arial"/>
                  <a:cs typeface="Arial"/>
                  <a:sym typeface="Arial"/>
                </a:rPr>
                <a:t>Ibrutinib</a:t>
              </a:r>
            </a:p>
          </p:txBody>
        </p:sp>
      </p:grpSp>
      <p:sp>
        <p:nvSpPr>
          <p:cNvPr id="58" name="Footer Placeholder 57">
            <a:extLst>
              <a:ext uri="{FF2B5EF4-FFF2-40B4-BE49-F238E27FC236}">
                <a16:creationId xmlns:a16="http://schemas.microsoft.com/office/drawing/2014/main" id="{C9892048-63B2-C981-A9F7-B8738147441B}"/>
              </a:ext>
            </a:extLst>
          </p:cNvPr>
          <p:cNvSpPr>
            <a:spLocks noGrp="1"/>
          </p:cNvSpPr>
          <p:nvPr>
            <p:ph type="ftr" sz="quarter" idx="10"/>
          </p:nvPr>
        </p:nvSpPr>
        <p:spPr/>
        <p:txBody>
          <a:bodyPr/>
          <a:lstStyle/>
          <a:p>
            <a:br>
              <a:rPr lang="en-US" dirty="0"/>
            </a:br>
            <a:r>
              <a:rPr lang="en-US" dirty="0">
                <a:sym typeface="Arial"/>
              </a:rPr>
              <a:t>1. Woyach JA, et al. </a:t>
            </a:r>
            <a:r>
              <a:rPr lang="en-US" i="1" dirty="0">
                <a:sym typeface="Arial"/>
              </a:rPr>
              <a:t>J Clin Oncol</a:t>
            </a:r>
            <a:r>
              <a:rPr lang="en-US" dirty="0">
                <a:sym typeface="Arial"/>
              </a:rPr>
              <a:t>. 2017;35(13);1437-1443. 2. Lampson BL, Brown JR. </a:t>
            </a:r>
            <a:r>
              <a:rPr lang="en-US" i="1" dirty="0">
                <a:sym typeface="Arial"/>
              </a:rPr>
              <a:t>Expert Rev Hematol</a:t>
            </a:r>
            <a:r>
              <a:rPr lang="en-US" dirty="0">
                <a:sym typeface="Arial"/>
              </a:rPr>
              <a:t>. 2018;11(3):185-194. 3. Burger JA, et al. </a:t>
            </a:r>
            <a:r>
              <a:rPr lang="en-US" i="1" dirty="0">
                <a:sym typeface="Arial"/>
              </a:rPr>
              <a:t>Leukemia</a:t>
            </a:r>
            <a:r>
              <a:rPr lang="en-US" dirty="0">
                <a:sym typeface="Arial"/>
              </a:rPr>
              <a:t>. 2020;34(3):787-798. 4. Byrd JC, et al</a:t>
            </a:r>
            <a:r>
              <a:rPr lang="en-US" i="1" dirty="0">
                <a:sym typeface="Arial"/>
              </a:rPr>
              <a:t>. N Engl J Med</a:t>
            </a:r>
            <a:r>
              <a:rPr lang="en-US" dirty="0">
                <a:sym typeface="Arial"/>
              </a:rPr>
              <a:t>. 2016;374(4):323-332. 5. Hershkovitz-Rokah O, et al. </a:t>
            </a:r>
            <a:r>
              <a:rPr lang="en-US" i="1" dirty="0">
                <a:sym typeface="Arial"/>
              </a:rPr>
              <a:t>Br J Haematol. </a:t>
            </a:r>
            <a:r>
              <a:rPr lang="en-US" dirty="0">
                <a:sym typeface="Arial"/>
              </a:rPr>
              <a:t>2018;181(3):306-319. 6. Woyach JA, et al. </a:t>
            </a:r>
            <a:r>
              <a:rPr lang="en-US" i="1" dirty="0">
                <a:sym typeface="Arial"/>
              </a:rPr>
              <a:t>N Engl J Med</a:t>
            </a:r>
            <a:r>
              <a:rPr lang="en-US" dirty="0">
                <a:sym typeface="Arial"/>
              </a:rPr>
              <a:t>. 2014;370(24):2286-2294. 7. Woyach JA, et al. </a:t>
            </a:r>
            <a:r>
              <a:rPr lang="en-US" i="1" dirty="0">
                <a:sym typeface="Arial"/>
              </a:rPr>
              <a:t>Blood</a:t>
            </a:r>
            <a:r>
              <a:rPr lang="en-US" dirty="0">
                <a:sym typeface="Arial"/>
              </a:rPr>
              <a:t>. 2019;134(suppl 1):504. 8. Xu L, et al. </a:t>
            </a:r>
            <a:r>
              <a:rPr lang="en-US" i="1" dirty="0">
                <a:sym typeface="Arial"/>
              </a:rPr>
              <a:t>Blood</a:t>
            </a:r>
            <a:r>
              <a:rPr lang="en-US" dirty="0">
                <a:sym typeface="Arial"/>
              </a:rPr>
              <a:t>. 2017;129:2519-2525.</a:t>
            </a:r>
            <a:br>
              <a:rPr lang="en-US" dirty="0">
                <a:sym typeface="Arial"/>
              </a:rPr>
            </a:br>
            <a:r>
              <a:rPr lang="en-US" dirty="0"/>
              <a:t>BTK, Bruton’s tyrosine kinase; CLL, chronic lymphocytic leukemia; MCL, mantle cell lymphoma; PH, pleckstrin homology domain; TH, TEC homology domain; SH, SRC homology domain.</a:t>
            </a:r>
            <a:endParaRPr lang="en-US" dirty="0">
              <a:sym typeface="Arial"/>
            </a:endParaRPr>
          </a:p>
        </p:txBody>
      </p:sp>
    </p:spTree>
    <p:extLst>
      <p:ext uri="{BB962C8B-B14F-4D97-AF65-F5344CB8AC3E}">
        <p14:creationId xmlns:p14="http://schemas.microsoft.com/office/powerpoint/2010/main" val="30314036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587E867-4344-E1DE-0094-47E83716284A}"/>
              </a:ext>
            </a:extLst>
          </p:cNvPr>
          <p:cNvGrpSpPr/>
          <p:nvPr/>
        </p:nvGrpSpPr>
        <p:grpSpPr>
          <a:xfrm>
            <a:off x="3878470" y="1270903"/>
            <a:ext cx="3750207" cy="2712998"/>
            <a:chOff x="11505837" y="3853365"/>
            <a:chExt cx="11750644" cy="8500729"/>
          </a:xfrm>
          <a:noFill/>
        </p:grpSpPr>
        <p:sp>
          <p:nvSpPr>
            <p:cNvPr id="10" name="TextBox 12">
              <a:extLst>
                <a:ext uri="{FF2B5EF4-FFF2-40B4-BE49-F238E27FC236}">
                  <a16:creationId xmlns:a16="http://schemas.microsoft.com/office/drawing/2014/main" id="{BBBFAD95-F93C-D1C1-CAE8-77EC8C84B360}"/>
                </a:ext>
              </a:extLst>
            </p:cNvPr>
            <p:cNvSpPr txBox="1"/>
            <p:nvPr/>
          </p:nvSpPr>
          <p:spPr>
            <a:xfrm>
              <a:off x="11505837" y="3853365"/>
              <a:ext cx="11750644" cy="1463715"/>
            </a:xfrm>
            <a:prstGeom prst="rect">
              <a:avLst/>
            </a:prstGeom>
            <a:grpFill/>
            <a:ln>
              <a:noFill/>
            </a:ln>
            <a:effectLst/>
          </p:spPr>
          <p:txBody>
            <a:bodyPr wrap="square" lIns="0" r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145890">
                <a:defRPr/>
              </a:pPr>
              <a:r>
                <a:rPr lang="en-US" sz="1404" b="1" dirty="0">
                  <a:solidFill>
                    <a:schemeClr val="accent1"/>
                  </a:solidFill>
                  <a:latin typeface="Arial" panose="020B0604020202020204" pitchFamily="34" charset="0"/>
                  <a:ea typeface="Tahoma"/>
                  <a:cs typeface="Arial" panose="020B0604020202020204" pitchFamily="34" charset="0"/>
                  <a:sym typeface="Arial" panose="020B0604020202020204" pitchFamily="34" charset="0"/>
                </a:rPr>
                <a:t>Plasma exposures exceeded BTK </a:t>
              </a:r>
              <a:r>
                <a:rPr lang="de-DE" sz="1404" b="1" dirty="0">
                  <a:solidFill>
                    <a:schemeClr val="accent1"/>
                  </a:solidFill>
                  <a:latin typeface="Arial" panose="020B0604020202020204" pitchFamily="34" charset="0"/>
                  <a:ea typeface="Tahoma"/>
                  <a:cs typeface="Arial" panose="020B0604020202020204" pitchFamily="34" charset="0"/>
                  <a:sym typeface="Arial" panose="020B0604020202020204" pitchFamily="34" charset="0"/>
                </a:rPr>
                <a:t>IC</a:t>
              </a:r>
              <a:r>
                <a:rPr lang="de-DE" sz="1404" b="1" baseline="-25000" dirty="0">
                  <a:solidFill>
                    <a:schemeClr val="accent1"/>
                  </a:solidFill>
                  <a:latin typeface="Arial" panose="020B0604020202020204" pitchFamily="34" charset="0"/>
                  <a:ea typeface="Tahoma"/>
                  <a:cs typeface="Arial" panose="020B0604020202020204" pitchFamily="34" charset="0"/>
                  <a:sym typeface="Arial" panose="020B0604020202020204" pitchFamily="34" charset="0"/>
                </a:rPr>
                <a:t>90</a:t>
              </a:r>
              <a:r>
                <a:rPr lang="en-US" sz="1404" b="1" dirty="0">
                  <a:solidFill>
                    <a:schemeClr val="accent1"/>
                  </a:solidFill>
                  <a:latin typeface="Arial" panose="020B0604020202020204" pitchFamily="34" charset="0"/>
                  <a:ea typeface="Tahoma"/>
                  <a:cs typeface="Arial" panose="020B0604020202020204" pitchFamily="34" charset="0"/>
                  <a:sym typeface="Arial" panose="020B0604020202020204" pitchFamily="34" charset="0"/>
                </a:rPr>
                <a:t> </a:t>
              </a:r>
            </a:p>
            <a:p>
              <a:pPr algn="ctr" defTabSz="145890">
                <a:defRPr/>
              </a:pPr>
              <a:r>
                <a:rPr lang="en-US" sz="1404" b="1" dirty="0">
                  <a:solidFill>
                    <a:schemeClr val="accent1"/>
                  </a:solidFill>
                  <a:latin typeface="Arial" panose="020B0604020202020204" pitchFamily="34" charset="0"/>
                  <a:ea typeface="Tahoma"/>
                  <a:cs typeface="Arial" panose="020B0604020202020204" pitchFamily="34" charset="0"/>
                  <a:sym typeface="Arial" panose="020B0604020202020204" pitchFamily="34" charset="0"/>
                </a:rPr>
                <a:t>throughout dosing interval</a:t>
              </a:r>
            </a:p>
          </p:txBody>
        </p:sp>
        <p:pic>
          <p:nvPicPr>
            <p:cNvPr id="12" name="Picture 11" descr="A picture containing indoor, dark&#10;&#10;Description automatically generated">
              <a:extLst>
                <a:ext uri="{FF2B5EF4-FFF2-40B4-BE49-F238E27FC236}">
                  <a16:creationId xmlns:a16="http://schemas.microsoft.com/office/drawing/2014/main" id="{DCE7686C-34A7-9863-AF6B-020EB351AF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84620" y="5873726"/>
              <a:ext cx="10193074" cy="6480368"/>
            </a:xfrm>
            <a:prstGeom prst="rect">
              <a:avLst/>
            </a:prstGeom>
            <a:grpFill/>
          </p:spPr>
        </p:pic>
      </p:grpSp>
      <p:sp>
        <p:nvSpPr>
          <p:cNvPr id="11" name="TextBox 12">
            <a:extLst>
              <a:ext uri="{FF2B5EF4-FFF2-40B4-BE49-F238E27FC236}">
                <a16:creationId xmlns:a16="http://schemas.microsoft.com/office/drawing/2014/main" id="{D1903E0D-FFA0-1F8A-0046-B8293CDC1B8F}"/>
              </a:ext>
            </a:extLst>
          </p:cNvPr>
          <p:cNvSpPr txBox="1"/>
          <p:nvPr/>
        </p:nvSpPr>
        <p:spPr>
          <a:xfrm>
            <a:off x="624473" y="1283710"/>
            <a:ext cx="2682080" cy="277933"/>
          </a:xfrm>
          <a:prstGeom prst="rect">
            <a:avLst/>
          </a:prstGeom>
          <a:noFill/>
          <a:ln>
            <a:noFill/>
          </a:ln>
          <a:effectLst/>
        </p:spPr>
        <p:txBody>
          <a:bodyPr wrap="square" lIns="0" r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145890">
              <a:defRPr/>
            </a:pPr>
            <a:r>
              <a:rPr lang="en-US" sz="1404" b="1" dirty="0">
                <a:solidFill>
                  <a:schemeClr val="accent1"/>
                </a:solidFill>
                <a:latin typeface="Arial" panose="020B0604020202020204" pitchFamily="34" charset="0"/>
                <a:ea typeface="Tahoma"/>
                <a:cs typeface="Arial" panose="020B0604020202020204" pitchFamily="34" charset="0"/>
                <a:sym typeface="Arial" panose="020B0604020202020204" pitchFamily="34" charset="0"/>
              </a:rPr>
              <a:t>Highly selective for BTK</a:t>
            </a:r>
            <a:r>
              <a:rPr lang="en-US" sz="1404" b="1" baseline="30000" dirty="0">
                <a:solidFill>
                  <a:schemeClr val="accent1"/>
                </a:solidFill>
                <a:latin typeface="Arial" panose="020B0604020202020204" pitchFamily="34" charset="0"/>
                <a:ea typeface="Tahoma"/>
                <a:cs typeface="Arial" panose="020B0604020202020204" pitchFamily="34" charset="0"/>
                <a:sym typeface="Arial" panose="020B0604020202020204" pitchFamily="34" charset="0"/>
              </a:rPr>
              <a:t>1,2</a:t>
            </a:r>
            <a:endParaRPr lang="en-US" sz="1404" dirty="0">
              <a:solidFill>
                <a:schemeClr val="accent1"/>
              </a:solidFill>
              <a:latin typeface="Arial" panose="020B0604020202020204" pitchFamily="34" charset="0"/>
              <a:ea typeface="Tahoma"/>
              <a:cs typeface="Arial" panose="020B0604020202020204" pitchFamily="34" charset="0"/>
              <a:sym typeface="Arial" panose="020B0604020202020204" pitchFamily="34" charset="0"/>
            </a:endParaRPr>
          </a:p>
        </p:txBody>
      </p:sp>
      <p:sp>
        <p:nvSpPr>
          <p:cNvPr id="14" name="Title 1">
            <a:extLst>
              <a:ext uri="{FF2B5EF4-FFF2-40B4-BE49-F238E27FC236}">
                <a16:creationId xmlns:a16="http://schemas.microsoft.com/office/drawing/2014/main" id="{31661D9C-AE20-60A4-82A8-E61B6A4E2EB1}"/>
              </a:ext>
            </a:extLst>
          </p:cNvPr>
          <p:cNvSpPr txBox="1">
            <a:spLocks/>
          </p:cNvSpPr>
          <p:nvPr/>
        </p:nvSpPr>
        <p:spPr bwMode="auto">
          <a:xfrm>
            <a:off x="8108329" y="1215595"/>
            <a:ext cx="3742099" cy="530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14591" tIns="14591" rIns="14591" bIns="14591" numCol="1" anchor="ctr" anchorCtr="0" compatLnSpc="1">
            <a:prstTxWarp prst="textNoShape">
              <a:avLst/>
            </a:prstTxWarp>
          </a:bodyPr>
          <a:lstStyle>
            <a:lvl1pPr algn="l" defTabSz="457200" rtl="0" eaLnBrk="1" fontAlgn="base" hangingPunct="1">
              <a:spcBef>
                <a:spcPct val="0"/>
              </a:spcBef>
              <a:spcAft>
                <a:spcPct val="0"/>
              </a:spcAft>
              <a:defRPr sz="2800">
                <a:solidFill>
                  <a:srgbClr val="2B3D67"/>
                </a:solidFill>
                <a:latin typeface="Roboto Regular"/>
                <a:ea typeface="Roboto Regular"/>
                <a:cs typeface="Roboto Regular"/>
                <a:sym typeface="Roboto Regular" pitchFamily="2" charset="0"/>
              </a:defRPr>
            </a:lvl1pPr>
            <a:lvl2pPr algn="l" defTabSz="457200" rtl="0" eaLnBrk="1" fontAlgn="base" hangingPunct="1">
              <a:spcBef>
                <a:spcPct val="0"/>
              </a:spcBef>
              <a:spcAft>
                <a:spcPct val="0"/>
              </a:spcAft>
              <a:defRPr sz="2800">
                <a:solidFill>
                  <a:srgbClr val="2B3D67"/>
                </a:solidFill>
                <a:latin typeface="Roboto Regular"/>
                <a:ea typeface="Roboto Regular"/>
                <a:cs typeface="Roboto Regular"/>
                <a:sym typeface="Roboto Regular" pitchFamily="2" charset="0"/>
              </a:defRPr>
            </a:lvl2pPr>
            <a:lvl3pPr algn="l" defTabSz="457200" rtl="0" eaLnBrk="1" fontAlgn="base" hangingPunct="1">
              <a:spcBef>
                <a:spcPct val="0"/>
              </a:spcBef>
              <a:spcAft>
                <a:spcPct val="0"/>
              </a:spcAft>
              <a:defRPr sz="2800">
                <a:solidFill>
                  <a:srgbClr val="2B3D67"/>
                </a:solidFill>
                <a:latin typeface="Roboto Regular"/>
                <a:ea typeface="Roboto Regular"/>
                <a:cs typeface="Roboto Regular"/>
                <a:sym typeface="Roboto Regular" pitchFamily="2" charset="0"/>
              </a:defRPr>
            </a:lvl3pPr>
            <a:lvl4pPr algn="l" defTabSz="457200" rtl="0" eaLnBrk="1" fontAlgn="base" hangingPunct="1">
              <a:spcBef>
                <a:spcPct val="0"/>
              </a:spcBef>
              <a:spcAft>
                <a:spcPct val="0"/>
              </a:spcAft>
              <a:defRPr sz="2800">
                <a:solidFill>
                  <a:srgbClr val="2B3D67"/>
                </a:solidFill>
                <a:latin typeface="Roboto Regular"/>
                <a:ea typeface="Roboto Regular"/>
                <a:cs typeface="Roboto Regular"/>
                <a:sym typeface="Roboto Regular" pitchFamily="2" charset="0"/>
              </a:defRPr>
            </a:lvl4pPr>
            <a:lvl5pPr algn="l" defTabSz="457200" rtl="0" eaLnBrk="1" fontAlgn="base" hangingPunct="1">
              <a:spcBef>
                <a:spcPct val="0"/>
              </a:spcBef>
              <a:spcAft>
                <a:spcPct val="0"/>
              </a:spcAft>
              <a:defRPr sz="2800">
                <a:solidFill>
                  <a:srgbClr val="2B3D67"/>
                </a:solidFill>
                <a:latin typeface="Roboto Regular"/>
                <a:ea typeface="Roboto Regular"/>
                <a:cs typeface="Roboto Regular"/>
                <a:sym typeface="Roboto Regular" pitchFamily="2" charset="0"/>
              </a:defRPr>
            </a:lvl5pPr>
            <a:lvl6pPr marL="0" marR="0" indent="0" algn="l" defTabSz="457200" eaLnBrk="1" latinLnBrk="0" hangingPunct="1">
              <a:lnSpc>
                <a:spcPct val="100000"/>
              </a:lnSpc>
              <a:spcBef>
                <a:spcPts val="0"/>
              </a:spcBef>
              <a:spcAft>
                <a:spcPts val="0"/>
              </a:spcAft>
              <a:buClrTx/>
              <a:buSzTx/>
              <a:buFontTx/>
              <a:buNone/>
              <a:tabLst/>
              <a:defRPr sz="2800" b="0" i="0" u="none" strike="noStrike" cap="none" spc="0" baseline="0">
                <a:solidFill>
                  <a:srgbClr val="2B3D67"/>
                </a:solidFill>
                <a:uFillTx/>
                <a:latin typeface="Roboto Regular"/>
                <a:ea typeface="Roboto Regular"/>
                <a:cs typeface="Roboto Regular"/>
                <a:sym typeface="Roboto Regular"/>
              </a:defRPr>
            </a:lvl6pPr>
            <a:lvl7pPr marL="0" marR="0" indent="0" algn="l" defTabSz="457200" eaLnBrk="1" latinLnBrk="0" hangingPunct="1">
              <a:lnSpc>
                <a:spcPct val="100000"/>
              </a:lnSpc>
              <a:spcBef>
                <a:spcPts val="0"/>
              </a:spcBef>
              <a:spcAft>
                <a:spcPts val="0"/>
              </a:spcAft>
              <a:buClrTx/>
              <a:buSzTx/>
              <a:buFontTx/>
              <a:buNone/>
              <a:tabLst/>
              <a:defRPr sz="2800" b="0" i="0" u="none" strike="noStrike" cap="none" spc="0" baseline="0">
                <a:solidFill>
                  <a:srgbClr val="2B3D67"/>
                </a:solidFill>
                <a:uFillTx/>
                <a:latin typeface="Roboto Regular"/>
                <a:ea typeface="Roboto Regular"/>
                <a:cs typeface="Roboto Regular"/>
                <a:sym typeface="Roboto Regular"/>
              </a:defRPr>
            </a:lvl7pPr>
            <a:lvl8pPr marL="0" marR="0" indent="0" algn="l" defTabSz="457200" eaLnBrk="1" latinLnBrk="0" hangingPunct="1">
              <a:lnSpc>
                <a:spcPct val="100000"/>
              </a:lnSpc>
              <a:spcBef>
                <a:spcPts val="0"/>
              </a:spcBef>
              <a:spcAft>
                <a:spcPts val="0"/>
              </a:spcAft>
              <a:buClrTx/>
              <a:buSzTx/>
              <a:buFontTx/>
              <a:buNone/>
              <a:tabLst/>
              <a:defRPr sz="2800" b="0" i="0" u="none" strike="noStrike" cap="none" spc="0" baseline="0">
                <a:solidFill>
                  <a:srgbClr val="2B3D67"/>
                </a:solidFill>
                <a:uFillTx/>
                <a:latin typeface="Roboto Regular"/>
                <a:ea typeface="Roboto Regular"/>
                <a:cs typeface="Roboto Regular"/>
                <a:sym typeface="Roboto Regular"/>
              </a:defRPr>
            </a:lvl8pPr>
            <a:lvl9pPr marL="0" marR="0" indent="0" algn="l" defTabSz="457200" eaLnBrk="1" latinLnBrk="0" hangingPunct="1">
              <a:lnSpc>
                <a:spcPct val="100000"/>
              </a:lnSpc>
              <a:spcBef>
                <a:spcPts val="0"/>
              </a:spcBef>
              <a:spcAft>
                <a:spcPts val="0"/>
              </a:spcAft>
              <a:buClrTx/>
              <a:buSzTx/>
              <a:buFontTx/>
              <a:buNone/>
              <a:tabLst/>
              <a:defRPr sz="2800" b="0" i="0" u="none" strike="noStrike" cap="none" spc="0" baseline="0">
                <a:solidFill>
                  <a:srgbClr val="2B3D67"/>
                </a:solidFill>
                <a:uFillTx/>
                <a:latin typeface="Roboto Regular"/>
                <a:ea typeface="Roboto Regular"/>
                <a:cs typeface="Roboto Regular"/>
                <a:sym typeface="Roboto Regular"/>
              </a:defRPr>
            </a:lvl9pPr>
          </a:lstStyle>
          <a:p>
            <a:pPr algn="ctr" defTabSz="457189">
              <a:defRPr/>
            </a:pPr>
            <a:r>
              <a:rPr lang="en-US" sz="1400" b="1" dirty="0">
                <a:solidFill>
                  <a:schemeClr val="accent1"/>
                </a:solidFill>
                <a:latin typeface="Arial"/>
                <a:ea typeface="Tahoma"/>
                <a:cs typeface="Arial"/>
              </a:rPr>
              <a:t>Pirtobrutinib may stabilize/maintain BTK in a closed inactive conformation</a:t>
            </a:r>
            <a:r>
              <a:rPr lang="en-US" sz="1400" b="1" baseline="30000" dirty="0">
                <a:solidFill>
                  <a:schemeClr val="accent1"/>
                </a:solidFill>
                <a:latin typeface="Arial"/>
                <a:ea typeface="Tahoma"/>
                <a:cs typeface="Arial"/>
              </a:rPr>
              <a:t>3</a:t>
            </a:r>
            <a:endParaRPr lang="en-US" sz="1400" baseline="30000" dirty="0">
              <a:solidFill>
                <a:schemeClr val="accent1"/>
              </a:solidFill>
              <a:latin typeface="Arial"/>
              <a:ea typeface="Tahoma"/>
              <a:cs typeface="Arial"/>
            </a:endParaRPr>
          </a:p>
        </p:txBody>
      </p:sp>
      <p:grpSp>
        <p:nvGrpSpPr>
          <p:cNvPr id="27" name="Group 26">
            <a:extLst>
              <a:ext uri="{FF2B5EF4-FFF2-40B4-BE49-F238E27FC236}">
                <a16:creationId xmlns:a16="http://schemas.microsoft.com/office/drawing/2014/main" id="{55BF7E01-D2D1-4BF8-A53D-9B3B7079CF8B}"/>
              </a:ext>
            </a:extLst>
          </p:cNvPr>
          <p:cNvGrpSpPr/>
          <p:nvPr/>
        </p:nvGrpSpPr>
        <p:grpSpPr>
          <a:xfrm>
            <a:off x="324802" y="1634687"/>
            <a:ext cx="2475280" cy="2814047"/>
            <a:chOff x="1694647" y="1535975"/>
            <a:chExt cx="2304961" cy="2613869"/>
          </a:xfrm>
        </p:grpSpPr>
        <p:pic>
          <p:nvPicPr>
            <p:cNvPr id="28" name="Picture 27">
              <a:extLst>
                <a:ext uri="{FF2B5EF4-FFF2-40B4-BE49-F238E27FC236}">
                  <a16:creationId xmlns:a16="http://schemas.microsoft.com/office/drawing/2014/main" id="{E8330BC5-5D46-40FF-9230-F4C72B2DEEAE}"/>
                </a:ext>
              </a:extLst>
            </p:cNvPr>
            <p:cNvPicPr>
              <a:picLocks noChangeAspect="1"/>
            </p:cNvPicPr>
            <p:nvPr/>
          </p:nvPicPr>
          <p:blipFill rotWithShape="1">
            <a:blip r:embed="rId4"/>
            <a:srcRect r="7420"/>
            <a:stretch/>
          </p:blipFill>
          <p:spPr>
            <a:xfrm>
              <a:off x="1852717" y="1535975"/>
              <a:ext cx="2146891" cy="2613869"/>
            </a:xfrm>
            <a:prstGeom prst="rect">
              <a:avLst/>
            </a:prstGeom>
          </p:spPr>
        </p:pic>
        <p:sp>
          <p:nvSpPr>
            <p:cNvPr id="29" name="TextBox 31">
              <a:extLst>
                <a:ext uri="{FF2B5EF4-FFF2-40B4-BE49-F238E27FC236}">
                  <a16:creationId xmlns:a16="http://schemas.microsoft.com/office/drawing/2014/main" id="{89912469-F701-4F22-8E2E-5D5E37CF150F}"/>
                </a:ext>
              </a:extLst>
            </p:cNvPr>
            <p:cNvSpPr txBox="1"/>
            <p:nvPr/>
          </p:nvSpPr>
          <p:spPr>
            <a:xfrm>
              <a:off x="1694647" y="2214797"/>
              <a:ext cx="502756" cy="22870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defRPr/>
              </a:pPr>
              <a:r>
                <a:rPr lang="en-US" sz="1000" b="1" dirty="0">
                  <a:solidFill>
                    <a:srgbClr val="FF0000"/>
                  </a:solidFill>
                  <a:latin typeface="Arial" panose="020B0604020202020204" pitchFamily="34" charset="0"/>
                  <a:ea typeface="Tahoma"/>
                  <a:cs typeface="Arial" panose="020B0604020202020204" pitchFamily="34" charset="0"/>
                  <a:sym typeface="Arial" panose="020B0604020202020204" pitchFamily="34" charset="0"/>
                </a:rPr>
                <a:t>BTK</a:t>
              </a:r>
            </a:p>
          </p:txBody>
        </p:sp>
        <p:cxnSp>
          <p:nvCxnSpPr>
            <p:cNvPr id="30" name="Straight Arrow Connector 29">
              <a:extLst>
                <a:ext uri="{FF2B5EF4-FFF2-40B4-BE49-F238E27FC236}">
                  <a16:creationId xmlns:a16="http://schemas.microsoft.com/office/drawing/2014/main" id="{560B1DE7-304D-4E06-8E80-8816392A0BA3}"/>
                </a:ext>
              </a:extLst>
            </p:cNvPr>
            <p:cNvCxnSpPr>
              <a:cxnSpLocks/>
            </p:cNvCxnSpPr>
            <p:nvPr/>
          </p:nvCxnSpPr>
          <p:spPr>
            <a:xfrm flipV="1">
              <a:off x="2046448" y="2169060"/>
              <a:ext cx="137696" cy="99661"/>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pic>
        <p:nvPicPr>
          <p:cNvPr id="47" name="Picture 46" descr="A picture containing text, screenshot, graphics&#10;&#10;Description automatically generated">
            <a:extLst>
              <a:ext uri="{FF2B5EF4-FFF2-40B4-BE49-F238E27FC236}">
                <a16:creationId xmlns:a16="http://schemas.microsoft.com/office/drawing/2014/main" id="{5F6CD40C-9C25-4E15-F393-16A1241D3F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93381" y="1795409"/>
            <a:ext cx="2530883" cy="2431382"/>
          </a:xfrm>
          <a:prstGeom prst="rect">
            <a:avLst/>
          </a:prstGeom>
        </p:spPr>
      </p:pic>
      <p:grpSp>
        <p:nvGrpSpPr>
          <p:cNvPr id="25" name="Group 24">
            <a:extLst>
              <a:ext uri="{FF2B5EF4-FFF2-40B4-BE49-F238E27FC236}">
                <a16:creationId xmlns:a16="http://schemas.microsoft.com/office/drawing/2014/main" id="{D070C3D8-7CDF-0563-BCFB-8AB669CE7426}"/>
              </a:ext>
            </a:extLst>
          </p:cNvPr>
          <p:cNvGrpSpPr/>
          <p:nvPr/>
        </p:nvGrpSpPr>
        <p:grpSpPr>
          <a:xfrm>
            <a:off x="2618767" y="1635917"/>
            <a:ext cx="1321934" cy="708988"/>
            <a:chOff x="2937824" y="3099012"/>
            <a:chExt cx="1321935" cy="708988"/>
          </a:xfrm>
        </p:grpSpPr>
        <p:grpSp>
          <p:nvGrpSpPr>
            <p:cNvPr id="15" name="Group 14">
              <a:extLst>
                <a:ext uri="{FF2B5EF4-FFF2-40B4-BE49-F238E27FC236}">
                  <a16:creationId xmlns:a16="http://schemas.microsoft.com/office/drawing/2014/main" id="{E50EDA20-6940-F33F-DE06-1534C0D793F9}"/>
                </a:ext>
              </a:extLst>
            </p:cNvPr>
            <p:cNvGrpSpPr/>
            <p:nvPr/>
          </p:nvGrpSpPr>
          <p:grpSpPr>
            <a:xfrm>
              <a:off x="2991462" y="3099012"/>
              <a:ext cx="1268297" cy="708988"/>
              <a:chOff x="609600" y="4059113"/>
              <a:chExt cx="2627433" cy="1289944"/>
            </a:xfrm>
          </p:grpSpPr>
          <p:sp>
            <p:nvSpPr>
              <p:cNvPr id="16" name="TextBox 15">
                <a:extLst>
                  <a:ext uri="{FF2B5EF4-FFF2-40B4-BE49-F238E27FC236}">
                    <a16:creationId xmlns:a16="http://schemas.microsoft.com/office/drawing/2014/main" id="{874D494E-E988-DF00-57FB-048B5BE1A0AA}"/>
                  </a:ext>
                </a:extLst>
              </p:cNvPr>
              <p:cNvSpPr txBox="1"/>
              <p:nvPr/>
            </p:nvSpPr>
            <p:spPr>
              <a:xfrm>
                <a:off x="609600" y="4059113"/>
                <a:ext cx="1541525" cy="391982"/>
              </a:xfrm>
              <a:prstGeom prst="rect">
                <a:avLst/>
              </a:prstGeom>
              <a:noFill/>
            </p:spPr>
            <p:txBody>
              <a:bodyPr wrap="none" rtlCol="0">
                <a:spAutoFit/>
              </a:bodyPr>
              <a:lstStyle/>
              <a:p>
                <a:pPr defTabSz="914377">
                  <a:defRPr/>
                </a:pPr>
                <a:r>
                  <a:rPr lang="en-US" sz="800" b="1" dirty="0">
                    <a:solidFill>
                      <a:prstClr val="black"/>
                    </a:solidFill>
                    <a:latin typeface="Arial" panose="020B0604020202020204" pitchFamily="34" charset="0"/>
                    <a:ea typeface="Tahoma"/>
                    <a:cs typeface="Arial" panose="020B0604020202020204" pitchFamily="34" charset="0"/>
                    <a:sym typeface="Arial" panose="020B0604020202020204" pitchFamily="34" charset="0"/>
                  </a:rPr>
                  <a:t>IC</a:t>
                </a:r>
                <a:r>
                  <a:rPr lang="en-US" sz="800" b="1" baseline="-25000" dirty="0">
                    <a:solidFill>
                      <a:prstClr val="black"/>
                    </a:solidFill>
                    <a:latin typeface="Arial" panose="020B0604020202020204" pitchFamily="34" charset="0"/>
                    <a:ea typeface="Tahoma"/>
                    <a:cs typeface="Arial" panose="020B0604020202020204" pitchFamily="34" charset="0"/>
                    <a:sym typeface="Arial" panose="020B0604020202020204" pitchFamily="34" charset="0"/>
                  </a:rPr>
                  <a:t>50</a:t>
                </a:r>
                <a:r>
                  <a:rPr lang="en-US" sz="800" b="1" dirty="0">
                    <a:solidFill>
                      <a:prstClr val="black"/>
                    </a:solidFill>
                    <a:latin typeface="Arial" panose="020B0604020202020204" pitchFamily="34" charset="0"/>
                    <a:ea typeface="Tahoma"/>
                    <a:cs typeface="Arial" panose="020B0604020202020204" pitchFamily="34" charset="0"/>
                    <a:sym typeface="Arial" panose="020B0604020202020204" pitchFamily="34" charset="0"/>
                  </a:rPr>
                  <a:t> &lt;10 nM</a:t>
                </a:r>
                <a:endParaRPr lang="en-US" sz="800" b="1" baseline="-25000" dirty="0">
                  <a:solidFill>
                    <a:prstClr val="black"/>
                  </a:solidFill>
                  <a:latin typeface="Arial" panose="020B0604020202020204" pitchFamily="34" charset="0"/>
                  <a:ea typeface="Tahoma"/>
                  <a:cs typeface="Arial" panose="020B0604020202020204" pitchFamily="34" charset="0"/>
                  <a:sym typeface="Arial" panose="020B0604020202020204" pitchFamily="34" charset="0"/>
                </a:endParaRPr>
              </a:p>
            </p:txBody>
          </p:sp>
          <p:sp>
            <p:nvSpPr>
              <p:cNvPr id="17" name="TextBox 16">
                <a:extLst>
                  <a:ext uri="{FF2B5EF4-FFF2-40B4-BE49-F238E27FC236}">
                    <a16:creationId xmlns:a16="http://schemas.microsoft.com/office/drawing/2014/main" id="{88226849-2432-A090-AF18-8860AF52B309}"/>
                  </a:ext>
                </a:extLst>
              </p:cNvPr>
              <p:cNvSpPr txBox="1"/>
              <p:nvPr/>
            </p:nvSpPr>
            <p:spPr>
              <a:xfrm>
                <a:off x="609600" y="4318587"/>
                <a:ext cx="2388335" cy="391982"/>
              </a:xfrm>
              <a:prstGeom prst="rect">
                <a:avLst/>
              </a:prstGeom>
              <a:noFill/>
            </p:spPr>
            <p:txBody>
              <a:bodyPr wrap="none" rtlCol="0">
                <a:spAutoFit/>
              </a:bodyPr>
              <a:lstStyle/>
              <a:p>
                <a:pPr defTabSz="914377">
                  <a:defRPr/>
                </a:pPr>
                <a:r>
                  <a:rPr lang="en-US" sz="800" b="1" dirty="0">
                    <a:solidFill>
                      <a:prstClr val="black"/>
                    </a:solidFill>
                    <a:latin typeface="Arial" panose="020B0604020202020204" pitchFamily="34" charset="0"/>
                    <a:ea typeface="Tahoma"/>
                    <a:cs typeface="Arial" panose="020B0604020202020204" pitchFamily="34" charset="0"/>
                    <a:sym typeface="Arial" panose="020B0604020202020204" pitchFamily="34" charset="0"/>
                  </a:rPr>
                  <a:t>10 nM &lt; IC</a:t>
                </a:r>
                <a:r>
                  <a:rPr lang="en-US" sz="800" b="1" baseline="-25000" dirty="0">
                    <a:solidFill>
                      <a:prstClr val="black"/>
                    </a:solidFill>
                    <a:latin typeface="Arial" panose="020B0604020202020204" pitchFamily="34" charset="0"/>
                    <a:ea typeface="Tahoma"/>
                    <a:cs typeface="Arial" panose="020B0604020202020204" pitchFamily="34" charset="0"/>
                    <a:sym typeface="Arial" panose="020B0604020202020204" pitchFamily="34" charset="0"/>
                  </a:rPr>
                  <a:t>50</a:t>
                </a:r>
                <a:r>
                  <a:rPr lang="en-US" sz="800" b="1" dirty="0">
                    <a:solidFill>
                      <a:prstClr val="black"/>
                    </a:solidFill>
                    <a:latin typeface="Arial" panose="020B0604020202020204" pitchFamily="34" charset="0"/>
                    <a:ea typeface="Tahoma"/>
                    <a:cs typeface="Arial" panose="020B0604020202020204" pitchFamily="34" charset="0"/>
                    <a:sym typeface="Arial" panose="020B0604020202020204" pitchFamily="34" charset="0"/>
                  </a:rPr>
                  <a:t> &lt;50 nM</a:t>
                </a:r>
                <a:endParaRPr lang="en-US" sz="800" b="1" baseline="-25000" dirty="0">
                  <a:solidFill>
                    <a:prstClr val="black"/>
                  </a:solidFill>
                  <a:latin typeface="Arial" panose="020B0604020202020204" pitchFamily="34" charset="0"/>
                  <a:ea typeface="Tahoma"/>
                  <a:cs typeface="Arial" panose="020B0604020202020204" pitchFamily="34" charset="0"/>
                  <a:sym typeface="Arial" panose="020B0604020202020204" pitchFamily="34" charset="0"/>
                </a:endParaRPr>
              </a:p>
            </p:txBody>
          </p:sp>
          <p:sp>
            <p:nvSpPr>
              <p:cNvPr id="18" name="TextBox 17">
                <a:extLst>
                  <a:ext uri="{FF2B5EF4-FFF2-40B4-BE49-F238E27FC236}">
                    <a16:creationId xmlns:a16="http://schemas.microsoft.com/office/drawing/2014/main" id="{8C6EC6A5-9A09-C7FE-8C66-28CC18DAA479}"/>
                  </a:ext>
                </a:extLst>
              </p:cNvPr>
              <p:cNvSpPr txBox="1"/>
              <p:nvPr/>
            </p:nvSpPr>
            <p:spPr>
              <a:xfrm>
                <a:off x="609600" y="4551165"/>
                <a:ext cx="2507884" cy="391982"/>
              </a:xfrm>
              <a:prstGeom prst="rect">
                <a:avLst/>
              </a:prstGeom>
              <a:noFill/>
            </p:spPr>
            <p:txBody>
              <a:bodyPr wrap="none" rtlCol="0">
                <a:spAutoFit/>
              </a:bodyPr>
              <a:lstStyle/>
              <a:p>
                <a:pPr defTabSz="914377">
                  <a:defRPr/>
                </a:pPr>
                <a:r>
                  <a:rPr lang="en-US" sz="800" b="1" dirty="0">
                    <a:solidFill>
                      <a:prstClr val="black"/>
                    </a:solidFill>
                    <a:latin typeface="Arial" panose="020B0604020202020204" pitchFamily="34" charset="0"/>
                    <a:ea typeface="Tahoma"/>
                    <a:cs typeface="Arial" panose="020B0604020202020204" pitchFamily="34" charset="0"/>
                    <a:sym typeface="Arial" panose="020B0604020202020204" pitchFamily="34" charset="0"/>
                  </a:rPr>
                  <a:t>50 nM &lt; IC</a:t>
                </a:r>
                <a:r>
                  <a:rPr lang="en-US" sz="800" b="1" baseline="-25000" dirty="0">
                    <a:solidFill>
                      <a:prstClr val="black"/>
                    </a:solidFill>
                    <a:latin typeface="Arial" panose="020B0604020202020204" pitchFamily="34" charset="0"/>
                    <a:ea typeface="Tahoma"/>
                    <a:cs typeface="Arial" panose="020B0604020202020204" pitchFamily="34" charset="0"/>
                    <a:sym typeface="Arial" panose="020B0604020202020204" pitchFamily="34" charset="0"/>
                  </a:rPr>
                  <a:t>50</a:t>
                </a:r>
                <a:r>
                  <a:rPr lang="en-US" sz="800" b="1" dirty="0">
                    <a:solidFill>
                      <a:prstClr val="black"/>
                    </a:solidFill>
                    <a:latin typeface="Arial" panose="020B0604020202020204" pitchFamily="34" charset="0"/>
                    <a:ea typeface="Tahoma"/>
                    <a:cs typeface="Arial" panose="020B0604020202020204" pitchFamily="34" charset="0"/>
                    <a:sym typeface="Arial" panose="020B0604020202020204" pitchFamily="34" charset="0"/>
                  </a:rPr>
                  <a:t> &lt;100 nM</a:t>
                </a:r>
                <a:endParaRPr lang="en-US" sz="800" b="1" baseline="-25000" dirty="0">
                  <a:solidFill>
                    <a:prstClr val="black"/>
                  </a:solidFill>
                  <a:latin typeface="Arial" panose="020B0604020202020204" pitchFamily="34" charset="0"/>
                  <a:ea typeface="Tahoma"/>
                  <a:cs typeface="Arial" panose="020B0604020202020204" pitchFamily="34" charset="0"/>
                  <a:sym typeface="Arial" panose="020B0604020202020204" pitchFamily="34" charset="0"/>
                </a:endParaRPr>
              </a:p>
            </p:txBody>
          </p:sp>
          <p:sp>
            <p:nvSpPr>
              <p:cNvPr id="20" name="TextBox 19">
                <a:extLst>
                  <a:ext uri="{FF2B5EF4-FFF2-40B4-BE49-F238E27FC236}">
                    <a16:creationId xmlns:a16="http://schemas.microsoft.com/office/drawing/2014/main" id="{C1F6283E-F306-3665-3CB8-D8A4198CBF7F}"/>
                  </a:ext>
                </a:extLst>
              </p:cNvPr>
              <p:cNvSpPr txBox="1"/>
              <p:nvPr/>
            </p:nvSpPr>
            <p:spPr>
              <a:xfrm>
                <a:off x="609600" y="4751672"/>
                <a:ext cx="2627433" cy="391982"/>
              </a:xfrm>
              <a:prstGeom prst="rect">
                <a:avLst/>
              </a:prstGeom>
              <a:noFill/>
            </p:spPr>
            <p:txBody>
              <a:bodyPr wrap="none" rtlCol="0">
                <a:spAutoFit/>
              </a:bodyPr>
              <a:lstStyle/>
              <a:p>
                <a:pPr defTabSz="914377">
                  <a:defRPr/>
                </a:pPr>
                <a:r>
                  <a:rPr lang="en-US" sz="800" b="1" dirty="0">
                    <a:solidFill>
                      <a:prstClr val="black"/>
                    </a:solidFill>
                    <a:latin typeface="Arial" panose="020B0604020202020204" pitchFamily="34" charset="0"/>
                    <a:ea typeface="Tahoma"/>
                    <a:cs typeface="Arial" panose="020B0604020202020204" pitchFamily="34" charset="0"/>
                    <a:sym typeface="Arial" panose="020B0604020202020204" pitchFamily="34" charset="0"/>
                  </a:rPr>
                  <a:t>100 nM &lt; IC</a:t>
                </a:r>
                <a:r>
                  <a:rPr lang="en-US" sz="800" b="1" baseline="-25000" dirty="0">
                    <a:solidFill>
                      <a:prstClr val="black"/>
                    </a:solidFill>
                    <a:latin typeface="Arial" panose="020B0604020202020204" pitchFamily="34" charset="0"/>
                    <a:ea typeface="Tahoma"/>
                    <a:cs typeface="Arial" panose="020B0604020202020204" pitchFamily="34" charset="0"/>
                    <a:sym typeface="Arial" panose="020B0604020202020204" pitchFamily="34" charset="0"/>
                  </a:rPr>
                  <a:t>50</a:t>
                </a:r>
                <a:r>
                  <a:rPr lang="en-US" sz="800" b="1" dirty="0">
                    <a:solidFill>
                      <a:prstClr val="black"/>
                    </a:solidFill>
                    <a:latin typeface="Arial" panose="020B0604020202020204" pitchFamily="34" charset="0"/>
                    <a:ea typeface="Tahoma"/>
                    <a:cs typeface="Arial" panose="020B0604020202020204" pitchFamily="34" charset="0"/>
                    <a:sym typeface="Arial" panose="020B0604020202020204" pitchFamily="34" charset="0"/>
                  </a:rPr>
                  <a:t> &lt;200 nM</a:t>
                </a:r>
                <a:endParaRPr lang="en-US" sz="800" b="1" baseline="-25000" dirty="0">
                  <a:solidFill>
                    <a:prstClr val="black"/>
                  </a:solidFill>
                  <a:latin typeface="Arial" panose="020B0604020202020204" pitchFamily="34" charset="0"/>
                  <a:ea typeface="Tahoma"/>
                  <a:cs typeface="Arial" panose="020B0604020202020204" pitchFamily="34" charset="0"/>
                  <a:sym typeface="Arial" panose="020B0604020202020204" pitchFamily="34" charset="0"/>
                </a:endParaRPr>
              </a:p>
            </p:txBody>
          </p:sp>
          <p:sp>
            <p:nvSpPr>
              <p:cNvPr id="22" name="TextBox 21">
                <a:extLst>
                  <a:ext uri="{FF2B5EF4-FFF2-40B4-BE49-F238E27FC236}">
                    <a16:creationId xmlns:a16="http://schemas.microsoft.com/office/drawing/2014/main" id="{E79E05A3-F18D-EB8E-E800-6281C675AFDE}"/>
                  </a:ext>
                </a:extLst>
              </p:cNvPr>
              <p:cNvSpPr txBox="1"/>
              <p:nvPr/>
            </p:nvSpPr>
            <p:spPr>
              <a:xfrm>
                <a:off x="609600" y="4957075"/>
                <a:ext cx="2627433" cy="391982"/>
              </a:xfrm>
              <a:prstGeom prst="rect">
                <a:avLst/>
              </a:prstGeom>
              <a:noFill/>
            </p:spPr>
            <p:txBody>
              <a:bodyPr wrap="none" rtlCol="0">
                <a:spAutoFit/>
              </a:bodyPr>
              <a:lstStyle/>
              <a:p>
                <a:pPr defTabSz="914377">
                  <a:defRPr/>
                </a:pPr>
                <a:r>
                  <a:rPr lang="en-US" sz="800" b="1" dirty="0">
                    <a:solidFill>
                      <a:prstClr val="black"/>
                    </a:solidFill>
                    <a:latin typeface="Arial" panose="020B0604020202020204" pitchFamily="34" charset="0"/>
                    <a:ea typeface="Tahoma"/>
                    <a:cs typeface="Arial" panose="020B0604020202020204" pitchFamily="34" charset="0"/>
                    <a:sym typeface="Arial" panose="020B0604020202020204" pitchFamily="34" charset="0"/>
                  </a:rPr>
                  <a:t>200 nM &lt; IC</a:t>
                </a:r>
                <a:r>
                  <a:rPr lang="en-US" sz="800" b="1" baseline="-25000" dirty="0">
                    <a:solidFill>
                      <a:prstClr val="black"/>
                    </a:solidFill>
                    <a:latin typeface="Arial" panose="020B0604020202020204" pitchFamily="34" charset="0"/>
                    <a:ea typeface="Tahoma"/>
                    <a:cs typeface="Arial" panose="020B0604020202020204" pitchFamily="34" charset="0"/>
                    <a:sym typeface="Arial" panose="020B0604020202020204" pitchFamily="34" charset="0"/>
                  </a:rPr>
                  <a:t>50</a:t>
                </a:r>
                <a:r>
                  <a:rPr lang="en-US" sz="800" b="1" dirty="0">
                    <a:solidFill>
                      <a:prstClr val="black"/>
                    </a:solidFill>
                    <a:latin typeface="Arial" panose="020B0604020202020204" pitchFamily="34" charset="0"/>
                    <a:ea typeface="Tahoma"/>
                    <a:cs typeface="Arial" panose="020B0604020202020204" pitchFamily="34" charset="0"/>
                    <a:sym typeface="Arial" panose="020B0604020202020204" pitchFamily="34" charset="0"/>
                  </a:rPr>
                  <a:t> &lt;500 nM</a:t>
                </a:r>
                <a:endParaRPr lang="en-US" sz="800" b="1" baseline="-25000" dirty="0">
                  <a:solidFill>
                    <a:prstClr val="black"/>
                  </a:solidFill>
                  <a:latin typeface="Arial" panose="020B0604020202020204" pitchFamily="34" charset="0"/>
                  <a:ea typeface="Tahoma"/>
                  <a:cs typeface="Arial" panose="020B0604020202020204" pitchFamily="34" charset="0"/>
                  <a:sym typeface="Arial" panose="020B0604020202020204" pitchFamily="34" charset="0"/>
                </a:endParaRPr>
              </a:p>
            </p:txBody>
          </p:sp>
        </p:grpSp>
        <p:pic>
          <p:nvPicPr>
            <p:cNvPr id="24" name="Picture 23">
              <a:extLst>
                <a:ext uri="{FF2B5EF4-FFF2-40B4-BE49-F238E27FC236}">
                  <a16:creationId xmlns:a16="http://schemas.microsoft.com/office/drawing/2014/main" id="{3EFCE51A-F450-CDAF-0A07-619E163C91BD}"/>
                </a:ext>
              </a:extLst>
            </p:cNvPr>
            <p:cNvPicPr>
              <a:picLocks noChangeAspect="1"/>
            </p:cNvPicPr>
            <p:nvPr/>
          </p:nvPicPr>
          <p:blipFill rotWithShape="1">
            <a:blip r:embed="rId6">
              <a:duotone>
                <a:schemeClr val="bg2">
                  <a:shade val="45000"/>
                  <a:satMod val="135000"/>
                </a:schemeClr>
                <a:prstClr val="white"/>
              </a:duotone>
            </a:blip>
            <a:srcRect r="83546"/>
            <a:stretch/>
          </p:blipFill>
          <p:spPr>
            <a:xfrm>
              <a:off x="2937824" y="3123999"/>
              <a:ext cx="133175" cy="630936"/>
            </a:xfrm>
            <a:prstGeom prst="rect">
              <a:avLst/>
            </a:prstGeom>
          </p:spPr>
        </p:pic>
      </p:grpSp>
      <p:sp>
        <p:nvSpPr>
          <p:cNvPr id="4" name="Title 3">
            <a:extLst>
              <a:ext uri="{FF2B5EF4-FFF2-40B4-BE49-F238E27FC236}">
                <a16:creationId xmlns:a16="http://schemas.microsoft.com/office/drawing/2014/main" id="{A361517A-9860-5040-CA48-4BAD1D383025}"/>
              </a:ext>
            </a:extLst>
          </p:cNvPr>
          <p:cNvSpPr>
            <a:spLocks noGrp="1"/>
          </p:cNvSpPr>
          <p:nvPr>
            <p:ph type="title"/>
          </p:nvPr>
        </p:nvSpPr>
        <p:spPr>
          <a:xfrm>
            <a:off x="838199" y="137787"/>
            <a:ext cx="11229857" cy="1030734"/>
          </a:xfrm>
        </p:spPr>
        <p:txBody>
          <a:bodyPr>
            <a:normAutofit fontScale="90000"/>
          </a:bodyPr>
          <a:lstStyle/>
          <a:p>
            <a:r>
              <a:rPr lang="en-US" dirty="0">
                <a:sym typeface="Arial"/>
              </a:rPr>
              <a:t>Pirtobrutinib is a Highly Selective, </a:t>
            </a:r>
            <a:r>
              <a:rPr lang="en-US" b="1" dirty="0">
                <a:sym typeface="Arial"/>
              </a:rPr>
              <a:t>Noncovalent</a:t>
            </a:r>
            <a:r>
              <a:rPr lang="en-US" dirty="0">
                <a:sym typeface="Arial"/>
              </a:rPr>
              <a:t> (Reversible) BTK Inhibitor</a:t>
            </a:r>
            <a:endParaRPr lang="en-US" dirty="0"/>
          </a:p>
        </p:txBody>
      </p:sp>
      <p:sp>
        <p:nvSpPr>
          <p:cNvPr id="6" name="Content Placeholder 5">
            <a:extLst>
              <a:ext uri="{FF2B5EF4-FFF2-40B4-BE49-F238E27FC236}">
                <a16:creationId xmlns:a16="http://schemas.microsoft.com/office/drawing/2014/main" id="{1895AD9E-C3A6-FF68-6669-93AABA354D90}"/>
              </a:ext>
            </a:extLst>
          </p:cNvPr>
          <p:cNvSpPr>
            <a:spLocks noGrp="1"/>
          </p:cNvSpPr>
          <p:nvPr>
            <p:ph idx="1"/>
          </p:nvPr>
        </p:nvSpPr>
        <p:spPr>
          <a:xfrm>
            <a:off x="838199" y="4613273"/>
            <a:ext cx="10785953" cy="1532059"/>
          </a:xfrm>
        </p:spPr>
        <p:txBody>
          <a:bodyPr>
            <a:normAutofit fontScale="85000" lnSpcReduction="10000"/>
          </a:bodyPr>
          <a:lstStyle/>
          <a:p>
            <a:r>
              <a:rPr lang="en-US" sz="2000" dirty="0">
                <a:sym typeface="Arial" panose="020B0604020202020204" pitchFamily="34" charset="0"/>
              </a:rPr>
              <a:t>Inhibits both WT and C481-mutant BTK with equal low nM potency</a:t>
            </a:r>
            <a:r>
              <a:rPr lang="en-US" sz="2000" baseline="30000" dirty="0">
                <a:sym typeface="Arial" panose="020B0604020202020204" pitchFamily="34" charset="0"/>
              </a:rPr>
              <a:t>3</a:t>
            </a:r>
          </a:p>
          <a:p>
            <a:r>
              <a:rPr lang="en-US" sz="2000" dirty="0">
                <a:sym typeface="Arial" panose="020B0604020202020204" pitchFamily="34" charset="0"/>
              </a:rPr>
              <a:t>Steady state plasma exposure corresponding to 96% BTK target inhibition and a half-life of about 20 hours</a:t>
            </a:r>
            <a:r>
              <a:rPr lang="en-US" sz="2000" baseline="30000" dirty="0">
                <a:sym typeface="Arial" panose="020B0604020202020204" pitchFamily="34" charset="0"/>
              </a:rPr>
              <a:t>3</a:t>
            </a:r>
          </a:p>
          <a:p>
            <a:r>
              <a:rPr lang="en-US" sz="2000" dirty="0">
                <a:sym typeface="Arial" panose="020B0604020202020204" pitchFamily="34" charset="0"/>
              </a:rPr>
              <a:t>In contrast to covalent BTK inhibitors, pirtobrutinib appears to stabilize BTK in a closed, inactive conformation, blocking access to upstream kinases and phosphorylation of Y551,​ thus inhibiting scaffolding interactions that support kinase-independent BTK signaling</a:t>
            </a:r>
            <a:r>
              <a:rPr lang="en-US" sz="2000" baseline="30000" dirty="0">
                <a:sym typeface="Arial" panose="020B0604020202020204" pitchFamily="34" charset="0"/>
              </a:rPr>
              <a:t>3</a:t>
            </a:r>
          </a:p>
        </p:txBody>
      </p:sp>
      <p:sp>
        <p:nvSpPr>
          <p:cNvPr id="8" name="Footer Placeholder 7">
            <a:extLst>
              <a:ext uri="{FF2B5EF4-FFF2-40B4-BE49-F238E27FC236}">
                <a16:creationId xmlns:a16="http://schemas.microsoft.com/office/drawing/2014/main" id="{B2ECEE93-6922-6AED-2F5D-E0B5C8581439}"/>
              </a:ext>
            </a:extLst>
          </p:cNvPr>
          <p:cNvSpPr>
            <a:spLocks noGrp="1"/>
          </p:cNvSpPr>
          <p:nvPr>
            <p:ph type="ftr" sz="quarter" idx="10"/>
          </p:nvPr>
        </p:nvSpPr>
        <p:spPr>
          <a:xfrm>
            <a:off x="1416735" y="6054437"/>
            <a:ext cx="10651322" cy="803564"/>
          </a:xfrm>
        </p:spPr>
        <p:txBody>
          <a:bodyPr/>
          <a:lstStyle/>
          <a:p>
            <a:r>
              <a:rPr lang="en-US" dirty="0">
                <a:sym typeface="Arial" panose="020B0604020202020204" pitchFamily="34" charset="0"/>
              </a:rPr>
              <a:t>1. Mato AR, et al. </a:t>
            </a:r>
            <a:r>
              <a:rPr lang="en-US" i="1" dirty="0">
                <a:sym typeface="Arial" panose="020B0604020202020204" pitchFamily="34" charset="0"/>
              </a:rPr>
              <a:t>Lancet.</a:t>
            </a:r>
            <a:r>
              <a:rPr lang="en-US" dirty="0">
                <a:sym typeface="Arial" panose="020B0604020202020204" pitchFamily="34" charset="0"/>
              </a:rPr>
              <a:t> 2021;397(10277):892-901. 2. Brandhuber B, et al. </a:t>
            </a:r>
            <a:r>
              <a:rPr lang="en-US" i="1" dirty="0">
                <a:sym typeface="Arial" panose="020B0604020202020204" pitchFamily="34" charset="0"/>
              </a:rPr>
              <a:t>Clin Lymphoma Myeloma Leuk</a:t>
            </a:r>
            <a:r>
              <a:rPr lang="en-US" dirty="0">
                <a:sym typeface="Arial" panose="020B0604020202020204" pitchFamily="34" charset="0"/>
              </a:rPr>
              <a:t>. 2018;18(suppl 1):S216. 3. Gomez EB, et al. </a:t>
            </a:r>
            <a:r>
              <a:rPr lang="en-US" i="1" dirty="0">
                <a:sym typeface="Arial" panose="020B0604020202020204" pitchFamily="34" charset="0"/>
              </a:rPr>
              <a:t>Blood</a:t>
            </a:r>
            <a:r>
              <a:rPr lang="en-US" dirty="0">
                <a:sym typeface="Arial" panose="020B0604020202020204" pitchFamily="34" charset="0"/>
              </a:rPr>
              <a:t>. 2023;142(1):62-72.</a:t>
            </a:r>
            <a:br>
              <a:rPr lang="en-US" dirty="0">
                <a:sym typeface="Arial" panose="020B0604020202020204" pitchFamily="34" charset="0"/>
              </a:rPr>
            </a:br>
            <a:r>
              <a:rPr lang="en-US" dirty="0">
                <a:sym typeface="Arial" panose="020B0604020202020204" pitchFamily="34" charset="0"/>
              </a:rPr>
              <a:t>cBTKi, covalent Bruton’s tyrosine kinase inhibitor; IC, inhibitory concentration; nM, nanomolar; WT, wild type.</a:t>
            </a:r>
            <a:endParaRPr lang="en-US" dirty="0"/>
          </a:p>
        </p:txBody>
      </p:sp>
    </p:spTree>
    <p:extLst>
      <p:ext uri="{BB962C8B-B14F-4D97-AF65-F5344CB8AC3E}">
        <p14:creationId xmlns:p14="http://schemas.microsoft.com/office/powerpoint/2010/main" val="26580078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6016C-C4BC-F595-E86C-90AEC1B1A243}"/>
              </a:ext>
            </a:extLst>
          </p:cNvPr>
          <p:cNvSpPr>
            <a:spLocks noGrp="1"/>
          </p:cNvSpPr>
          <p:nvPr>
            <p:ph type="title"/>
          </p:nvPr>
        </p:nvSpPr>
        <p:spPr>
          <a:xfrm>
            <a:off x="838199" y="365126"/>
            <a:ext cx="11184739" cy="813020"/>
          </a:xfrm>
        </p:spPr>
        <p:txBody>
          <a:bodyPr>
            <a:normAutofit/>
          </a:bodyPr>
          <a:lstStyle/>
          <a:p>
            <a:r>
              <a:rPr lang="en-US" sz="3467" dirty="0"/>
              <a:t>How Noncovalent BTK Inhibitors Overcome Resistance </a:t>
            </a:r>
          </a:p>
        </p:txBody>
      </p:sp>
      <p:pic>
        <p:nvPicPr>
          <p:cNvPr id="6" name="Picture 5">
            <a:extLst>
              <a:ext uri="{FF2B5EF4-FFF2-40B4-BE49-F238E27FC236}">
                <a16:creationId xmlns:a16="http://schemas.microsoft.com/office/drawing/2014/main" id="{F8628CC9-FBBC-4A73-9619-921CD8997F6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5810"/>
          <a:stretch/>
        </p:blipFill>
        <p:spPr>
          <a:xfrm>
            <a:off x="5854723" y="1872996"/>
            <a:ext cx="5424931" cy="3799381"/>
          </a:xfrm>
          <a:prstGeom prst="rect">
            <a:avLst/>
          </a:prstGeom>
          <a:noFill/>
        </p:spPr>
      </p:pic>
      <p:pic>
        <p:nvPicPr>
          <p:cNvPr id="7" name="Picture 6">
            <a:extLst>
              <a:ext uri="{FF2B5EF4-FFF2-40B4-BE49-F238E27FC236}">
                <a16:creationId xmlns:a16="http://schemas.microsoft.com/office/drawing/2014/main" id="{F0F85E50-9057-8FAB-EC90-F872259129E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5810"/>
          <a:stretch/>
        </p:blipFill>
        <p:spPr>
          <a:xfrm>
            <a:off x="521052" y="1872996"/>
            <a:ext cx="4748744" cy="3799381"/>
          </a:xfrm>
          <a:prstGeom prst="rect">
            <a:avLst/>
          </a:prstGeom>
        </p:spPr>
      </p:pic>
      <p:sp>
        <p:nvSpPr>
          <p:cNvPr id="8" name="TextBox 7">
            <a:extLst>
              <a:ext uri="{FF2B5EF4-FFF2-40B4-BE49-F238E27FC236}">
                <a16:creationId xmlns:a16="http://schemas.microsoft.com/office/drawing/2014/main" id="{62277134-4059-CD55-8DC5-7768DE999E28}"/>
              </a:ext>
            </a:extLst>
          </p:cNvPr>
          <p:cNvSpPr txBox="1"/>
          <p:nvPr/>
        </p:nvSpPr>
        <p:spPr>
          <a:xfrm>
            <a:off x="7685539" y="3060716"/>
            <a:ext cx="1999864" cy="420564"/>
          </a:xfrm>
          <a:prstGeom prst="rect">
            <a:avLst/>
          </a:prstGeom>
          <a:noFill/>
        </p:spPr>
        <p:txBody>
          <a:bodyPr wrap="square" rtlCol="0">
            <a:spAutoFit/>
          </a:bodyPr>
          <a:lstStyle/>
          <a:p>
            <a:pPr defTabSz="2438339">
              <a:buClr>
                <a:srgbClr val="000000"/>
              </a:buClr>
              <a:defRPr/>
            </a:pPr>
            <a:r>
              <a:rPr lang="en-US" sz="2133" b="1" kern="0" dirty="0">
                <a:solidFill>
                  <a:prstClr val="white"/>
                </a:solidFill>
                <a:latin typeface="Arial"/>
                <a:ea typeface="Tahoma"/>
                <a:cs typeface="Tahoma"/>
                <a:sym typeface="Arial"/>
              </a:rPr>
              <a:t>Pirtobrutinib</a:t>
            </a:r>
          </a:p>
        </p:txBody>
      </p:sp>
      <p:sp>
        <p:nvSpPr>
          <p:cNvPr id="9" name="TextBox 8">
            <a:extLst>
              <a:ext uri="{FF2B5EF4-FFF2-40B4-BE49-F238E27FC236}">
                <a16:creationId xmlns:a16="http://schemas.microsoft.com/office/drawing/2014/main" id="{9EF0CF10-9547-72C7-BA8F-A0CB2899B130}"/>
              </a:ext>
            </a:extLst>
          </p:cNvPr>
          <p:cNvSpPr txBox="1"/>
          <p:nvPr/>
        </p:nvSpPr>
        <p:spPr>
          <a:xfrm>
            <a:off x="9625400" y="2598929"/>
            <a:ext cx="2492509" cy="502573"/>
          </a:xfrm>
          <a:prstGeom prst="rect">
            <a:avLst/>
          </a:prstGeom>
          <a:noFill/>
        </p:spPr>
        <p:txBody>
          <a:bodyPr wrap="square" rtlCol="0">
            <a:spAutoFit/>
          </a:bodyPr>
          <a:lstStyle/>
          <a:p>
            <a:pPr defTabSz="1219170">
              <a:buClr>
                <a:srgbClr val="000000"/>
              </a:buClr>
              <a:defRPr/>
            </a:pPr>
            <a:r>
              <a:rPr lang="en-US" sz="1333" b="1" kern="0" dirty="0">
                <a:solidFill>
                  <a:srgbClr val="3A3A3A"/>
                </a:solidFill>
                <a:latin typeface="Arial"/>
                <a:ea typeface="Tahoma"/>
                <a:cs typeface="Tahoma"/>
                <a:sym typeface="Arial"/>
              </a:rPr>
              <a:t>BTK inhibition,</a:t>
            </a:r>
            <a:br>
              <a:rPr lang="en-US" sz="1333" b="1" kern="0" dirty="0">
                <a:solidFill>
                  <a:srgbClr val="3A3A3A"/>
                </a:solidFill>
                <a:latin typeface="Arial"/>
                <a:ea typeface="Tahoma"/>
                <a:cs typeface="Tahoma"/>
                <a:sym typeface="Arial"/>
              </a:rPr>
            </a:br>
            <a:r>
              <a:rPr lang="en-US" sz="1333" b="1" kern="0" dirty="0">
                <a:solidFill>
                  <a:srgbClr val="3A3A3A"/>
                </a:solidFill>
                <a:latin typeface="Arial"/>
                <a:ea typeface="Tahoma"/>
                <a:cs typeface="Tahoma"/>
                <a:sym typeface="Arial"/>
              </a:rPr>
              <a:t>regardless of </a:t>
            </a:r>
            <a:r>
              <a:rPr lang="en-US" sz="1333" b="1" i="1" kern="0" dirty="0">
                <a:solidFill>
                  <a:srgbClr val="3A3A3A"/>
                </a:solidFill>
                <a:latin typeface="Arial"/>
                <a:ea typeface="Tahoma"/>
                <a:cs typeface="Tahoma"/>
                <a:sym typeface="Arial"/>
              </a:rPr>
              <a:t>BTK</a:t>
            </a:r>
            <a:r>
              <a:rPr lang="en-US" sz="1333" b="1" kern="0" dirty="0">
                <a:solidFill>
                  <a:srgbClr val="3A3A3A"/>
                </a:solidFill>
                <a:latin typeface="Arial"/>
                <a:ea typeface="Tahoma"/>
                <a:cs typeface="Tahoma"/>
                <a:sym typeface="Arial"/>
              </a:rPr>
              <a:t> mutation</a:t>
            </a:r>
          </a:p>
        </p:txBody>
      </p:sp>
      <p:sp>
        <p:nvSpPr>
          <p:cNvPr id="10" name="TextBox 9">
            <a:extLst>
              <a:ext uri="{FF2B5EF4-FFF2-40B4-BE49-F238E27FC236}">
                <a16:creationId xmlns:a16="http://schemas.microsoft.com/office/drawing/2014/main" id="{A1EC1980-7BDB-6333-313E-5E148E040E63}"/>
              </a:ext>
            </a:extLst>
          </p:cNvPr>
          <p:cNvSpPr txBox="1"/>
          <p:nvPr/>
        </p:nvSpPr>
        <p:spPr>
          <a:xfrm>
            <a:off x="169061" y="1185624"/>
            <a:ext cx="5452729" cy="543867"/>
          </a:xfrm>
          <a:prstGeom prst="rect">
            <a:avLst/>
          </a:prstGeom>
          <a:noFill/>
        </p:spPr>
        <p:txBody>
          <a:bodyPr wrap="square" rtlCol="0" anchor="t">
            <a:spAutoFit/>
          </a:bodyPr>
          <a:lstStyle/>
          <a:p>
            <a:pPr algn="ctr" defTabSz="1219170">
              <a:buClr>
                <a:srgbClr val="000000"/>
              </a:buClr>
              <a:defRPr/>
            </a:pPr>
            <a:r>
              <a:rPr lang="en-US" sz="1467" b="1" kern="0" dirty="0">
                <a:solidFill>
                  <a:schemeClr val="accent1"/>
                </a:solidFill>
                <a:latin typeface="Arial"/>
                <a:ea typeface="Roboto Regular" panose="02000000000000000000" pitchFamily="2" charset="0"/>
                <a:cs typeface="Roboto Regular" panose="02000000000000000000" pitchFamily="2" charset="0"/>
                <a:sym typeface="Arial"/>
              </a:rPr>
              <a:t>Covalent BTK Inhibitors (Ibrutinib, Acalabrutinib, </a:t>
            </a:r>
            <a:br>
              <a:rPr lang="en-US" sz="1467" b="1" kern="0" dirty="0">
                <a:solidFill>
                  <a:schemeClr val="accent1"/>
                </a:solidFill>
                <a:latin typeface="Arial"/>
                <a:ea typeface="Roboto Regular" panose="02000000000000000000" pitchFamily="2" charset="0"/>
                <a:cs typeface="Roboto Regular" panose="02000000000000000000" pitchFamily="2" charset="0"/>
                <a:sym typeface="Arial"/>
              </a:rPr>
            </a:br>
            <a:r>
              <a:rPr lang="en-US" sz="1467" b="1" kern="0" dirty="0">
                <a:solidFill>
                  <a:schemeClr val="accent1"/>
                </a:solidFill>
                <a:latin typeface="Arial"/>
                <a:ea typeface="Roboto Regular" panose="02000000000000000000" pitchFamily="2" charset="0"/>
                <a:cs typeface="Roboto Regular" panose="02000000000000000000" pitchFamily="2" charset="0"/>
                <a:sym typeface="Arial"/>
              </a:rPr>
              <a:t>and Zanubrutinib) Require WT </a:t>
            </a:r>
            <a:r>
              <a:rPr lang="en-US" sz="1467" b="1" i="1" kern="0" dirty="0">
                <a:solidFill>
                  <a:schemeClr val="accent1"/>
                </a:solidFill>
                <a:latin typeface="Arial"/>
                <a:ea typeface="Roboto Regular" panose="02000000000000000000" pitchFamily="2" charset="0"/>
                <a:cs typeface="Roboto Regular" panose="02000000000000000000" pitchFamily="2" charset="0"/>
                <a:sym typeface="Arial"/>
              </a:rPr>
              <a:t>BTK</a:t>
            </a:r>
            <a:r>
              <a:rPr lang="en-US" sz="1467" b="1" kern="0" dirty="0">
                <a:solidFill>
                  <a:schemeClr val="accent1"/>
                </a:solidFill>
                <a:latin typeface="Arial"/>
                <a:ea typeface="Roboto Regular" panose="02000000000000000000" pitchFamily="2" charset="0"/>
                <a:cs typeface="Roboto Regular" panose="02000000000000000000" pitchFamily="2" charset="0"/>
                <a:sym typeface="Arial"/>
              </a:rPr>
              <a:t> for Activity</a:t>
            </a:r>
            <a:r>
              <a:rPr lang="en-US" sz="1467" b="1" kern="0" baseline="30000" dirty="0">
                <a:solidFill>
                  <a:schemeClr val="accent1"/>
                </a:solidFill>
                <a:latin typeface="Arial"/>
                <a:ea typeface="Roboto Regular" panose="02000000000000000000" pitchFamily="2" charset="0"/>
                <a:cs typeface="Roboto Regular" panose="02000000000000000000" pitchFamily="2" charset="0"/>
                <a:sym typeface="Arial"/>
              </a:rPr>
              <a:t>1</a:t>
            </a:r>
          </a:p>
        </p:txBody>
      </p:sp>
      <p:sp>
        <p:nvSpPr>
          <p:cNvPr id="11" name="TextBox 10">
            <a:extLst>
              <a:ext uri="{FF2B5EF4-FFF2-40B4-BE49-F238E27FC236}">
                <a16:creationId xmlns:a16="http://schemas.microsoft.com/office/drawing/2014/main" id="{B13F0300-6C06-B83E-174C-C49BAFC5FFD2}"/>
              </a:ext>
            </a:extLst>
          </p:cNvPr>
          <p:cNvSpPr txBox="1"/>
          <p:nvPr/>
        </p:nvSpPr>
        <p:spPr>
          <a:xfrm>
            <a:off x="6096000" y="1185623"/>
            <a:ext cx="4942376" cy="543867"/>
          </a:xfrm>
          <a:prstGeom prst="rect">
            <a:avLst/>
          </a:prstGeom>
          <a:noFill/>
        </p:spPr>
        <p:txBody>
          <a:bodyPr wrap="square" rtlCol="0" anchor="t">
            <a:spAutoFit/>
          </a:bodyPr>
          <a:lstStyle/>
          <a:p>
            <a:pPr algn="ctr" defTabSz="1219170">
              <a:buClr>
                <a:srgbClr val="000000"/>
              </a:buClr>
              <a:defRPr/>
            </a:pPr>
            <a:r>
              <a:rPr lang="en-US" sz="1467" b="1" kern="0" dirty="0">
                <a:solidFill>
                  <a:schemeClr val="accent1"/>
                </a:solidFill>
                <a:latin typeface="Arial"/>
                <a:ea typeface="Roboto Regular" panose="02000000000000000000" pitchFamily="2" charset="0"/>
                <a:cs typeface="Roboto Regular" panose="02000000000000000000" pitchFamily="2" charset="0"/>
                <a:sym typeface="Arial"/>
              </a:rPr>
              <a:t>Pirtobrutinib Is a Noncovalent BTK Inhibitor That Is Potent Against Both WT and C481-Mutated </a:t>
            </a:r>
            <a:r>
              <a:rPr lang="en-US" sz="1467" b="1" i="1" kern="0" dirty="0">
                <a:solidFill>
                  <a:schemeClr val="accent1"/>
                </a:solidFill>
                <a:latin typeface="Arial"/>
                <a:ea typeface="Roboto Regular" panose="02000000000000000000" pitchFamily="2" charset="0"/>
                <a:cs typeface="Roboto Regular" panose="02000000000000000000" pitchFamily="2" charset="0"/>
                <a:sym typeface="Arial"/>
              </a:rPr>
              <a:t>BTK</a:t>
            </a:r>
            <a:r>
              <a:rPr lang="en-US" sz="1467" b="1" i="1" kern="0" baseline="30000" dirty="0">
                <a:solidFill>
                  <a:schemeClr val="accent1"/>
                </a:solidFill>
                <a:latin typeface="Arial"/>
                <a:ea typeface="Roboto Regular" panose="02000000000000000000" pitchFamily="2" charset="0"/>
                <a:cs typeface="Roboto Regular" panose="02000000000000000000" pitchFamily="2" charset="0"/>
                <a:sym typeface="Arial"/>
              </a:rPr>
              <a:t>2</a:t>
            </a:r>
          </a:p>
        </p:txBody>
      </p:sp>
      <p:sp>
        <p:nvSpPr>
          <p:cNvPr id="12" name="TextBox 11">
            <a:extLst>
              <a:ext uri="{FF2B5EF4-FFF2-40B4-BE49-F238E27FC236}">
                <a16:creationId xmlns:a16="http://schemas.microsoft.com/office/drawing/2014/main" id="{BD0E55F2-268E-AD30-E180-462C230C713B}"/>
              </a:ext>
            </a:extLst>
          </p:cNvPr>
          <p:cNvSpPr txBox="1"/>
          <p:nvPr/>
        </p:nvSpPr>
        <p:spPr>
          <a:xfrm>
            <a:off x="2988158" y="2380187"/>
            <a:ext cx="1089359" cy="318100"/>
          </a:xfrm>
          <a:prstGeom prst="rect">
            <a:avLst/>
          </a:prstGeom>
          <a:noFill/>
        </p:spPr>
        <p:txBody>
          <a:bodyPr wrap="square" rtlCol="0">
            <a:spAutoFit/>
          </a:bodyPr>
          <a:lstStyle/>
          <a:p>
            <a:pPr defTabSz="1219170">
              <a:buClr>
                <a:srgbClr val="000000"/>
              </a:buClr>
              <a:defRPr/>
            </a:pPr>
            <a:r>
              <a:rPr lang="en-US" sz="1467" b="1" kern="0" dirty="0">
                <a:solidFill>
                  <a:srgbClr val="3A3A3A"/>
                </a:solidFill>
                <a:latin typeface="Arial"/>
                <a:ea typeface="Tahoma"/>
                <a:cs typeface="Tahoma"/>
                <a:sym typeface="Arial"/>
              </a:rPr>
              <a:t>Ibrutinib</a:t>
            </a:r>
          </a:p>
        </p:txBody>
      </p:sp>
      <p:sp>
        <p:nvSpPr>
          <p:cNvPr id="13" name="Freeform 12">
            <a:extLst>
              <a:ext uri="{FF2B5EF4-FFF2-40B4-BE49-F238E27FC236}">
                <a16:creationId xmlns:a16="http://schemas.microsoft.com/office/drawing/2014/main" id="{8407B7BD-5AF7-7894-D2C9-8A4E016326C8}"/>
              </a:ext>
            </a:extLst>
          </p:cNvPr>
          <p:cNvSpPr/>
          <p:nvPr/>
        </p:nvSpPr>
        <p:spPr>
          <a:xfrm rot="10800000" flipH="1">
            <a:off x="3532836" y="4168196"/>
            <a:ext cx="2173040" cy="670515"/>
          </a:xfrm>
          <a:custGeom>
            <a:avLst/>
            <a:gdLst>
              <a:gd name="connsiteX0" fmla="*/ 173343 w 4424576"/>
              <a:gd name="connsiteY0" fmla="*/ 1322865 h 1457010"/>
              <a:gd name="connsiteX1" fmla="*/ 173343 w 4424576"/>
              <a:gd name="connsiteY1" fmla="*/ 134145 h 1457010"/>
              <a:gd name="connsiteX2" fmla="*/ 1362063 w 4424576"/>
              <a:gd name="connsiteY2" fmla="*/ 134145 h 1457010"/>
              <a:gd name="connsiteX3" fmla="*/ 1362063 w 4424576"/>
              <a:gd name="connsiteY3" fmla="*/ 1322865 h 1457010"/>
              <a:gd name="connsiteX4" fmla="*/ 0 w 4424576"/>
              <a:gd name="connsiteY4" fmla="*/ 1457010 h 1457010"/>
              <a:gd name="connsiteX5" fmla="*/ 4424576 w 4424576"/>
              <a:gd name="connsiteY5" fmla="*/ 1457010 h 1457010"/>
              <a:gd name="connsiteX6" fmla="*/ 4424576 w 4424576"/>
              <a:gd name="connsiteY6" fmla="*/ 728505 h 1457010"/>
              <a:gd name="connsiteX7" fmla="*/ 3696071 w 4424576"/>
              <a:gd name="connsiteY7" fmla="*/ 0 h 1457010"/>
              <a:gd name="connsiteX8" fmla="*/ 0 w 4424576"/>
              <a:gd name="connsiteY8" fmla="*/ 0 h 1457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24576" h="1457010">
                <a:moveTo>
                  <a:pt x="173343" y="1322865"/>
                </a:moveTo>
                <a:lnTo>
                  <a:pt x="173343" y="134145"/>
                </a:lnTo>
                <a:lnTo>
                  <a:pt x="1362063" y="134145"/>
                </a:lnTo>
                <a:lnTo>
                  <a:pt x="1362063" y="1322865"/>
                </a:lnTo>
                <a:close/>
                <a:moveTo>
                  <a:pt x="0" y="1457010"/>
                </a:moveTo>
                <a:lnTo>
                  <a:pt x="4424576" y="1457010"/>
                </a:lnTo>
                <a:lnTo>
                  <a:pt x="4424576" y="728505"/>
                </a:lnTo>
                <a:cubicBezTo>
                  <a:pt x="4424576" y="326163"/>
                  <a:pt x="4098413" y="0"/>
                  <a:pt x="3696071" y="0"/>
                </a:cubicBezTo>
                <a:lnTo>
                  <a:pt x="0" y="0"/>
                </a:lnTo>
                <a:close/>
              </a:path>
            </a:pathLst>
          </a:custGeom>
          <a:solidFill>
            <a:schemeClr val="accent3"/>
          </a:solidFill>
          <a:ln w="38100">
            <a:noFill/>
            <a:miter lim="400000"/>
          </a:ln>
        </p:spPr>
        <p:txBody>
          <a:bodyPr rot="0" spcFirstLastPara="0" vertOverflow="overflow" horzOverflow="overflow" vert="horz" wrap="square" lIns="60960" tIns="60960" rIns="60960" bIns="60960" numCol="1" spcCol="0" rtlCol="0" fromWordArt="0" anchor="ctr" anchorCtr="0" forceAA="0" compatLnSpc="1">
            <a:prstTxWarp prst="textNoShape">
              <a:avLst/>
            </a:prstTxWarp>
            <a:noAutofit/>
          </a:bodyPr>
          <a:lstStyle/>
          <a:p>
            <a:pPr defTabSz="1219170">
              <a:spcBef>
                <a:spcPts val="2000"/>
              </a:spcBef>
              <a:buClr>
                <a:srgbClr val="000000"/>
              </a:buClr>
              <a:defRPr/>
            </a:pPr>
            <a:endParaRPr lang="en-US" sz="2133" kern="0" dirty="0">
              <a:solidFill>
                <a:srgbClr val="FFFFFF"/>
              </a:solidFill>
              <a:latin typeface="Arial"/>
              <a:ea typeface="Roboto Regular" panose="02000000000000000000" pitchFamily="2" charset="0"/>
              <a:cs typeface="Roboto Regular" panose="02000000000000000000" pitchFamily="2" charset="0"/>
              <a:sym typeface="Arial"/>
            </a:endParaRPr>
          </a:p>
        </p:txBody>
      </p:sp>
      <p:sp>
        <p:nvSpPr>
          <p:cNvPr id="14" name="TextBox 13">
            <a:extLst>
              <a:ext uri="{FF2B5EF4-FFF2-40B4-BE49-F238E27FC236}">
                <a16:creationId xmlns:a16="http://schemas.microsoft.com/office/drawing/2014/main" id="{8DC33DEB-1011-5069-107B-D102C6EF7B86}"/>
              </a:ext>
            </a:extLst>
          </p:cNvPr>
          <p:cNvSpPr txBox="1"/>
          <p:nvPr/>
        </p:nvSpPr>
        <p:spPr>
          <a:xfrm>
            <a:off x="4260297" y="4221239"/>
            <a:ext cx="1529123" cy="5333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spAutoFit/>
          </a:bodyPr>
          <a:lstStyle/>
          <a:p>
            <a:pPr defTabSz="1219170">
              <a:buClr>
                <a:srgbClr val="000000"/>
              </a:buClr>
              <a:defRPr/>
            </a:pPr>
            <a:r>
              <a:rPr lang="en-US" sz="1333" kern="0" dirty="0">
                <a:solidFill>
                  <a:srgbClr val="FFFFFF"/>
                </a:solidFill>
                <a:latin typeface="Arial"/>
                <a:ea typeface="Roboto Regular" panose="02000000000000000000" pitchFamily="2" charset="0"/>
                <a:cs typeface="Roboto Regular" panose="02000000000000000000" pitchFamily="2" charset="0"/>
                <a:sym typeface="Arial"/>
              </a:rPr>
              <a:t>Covalently</a:t>
            </a:r>
            <a:br>
              <a:rPr lang="en-US" sz="1333" kern="0" dirty="0">
                <a:solidFill>
                  <a:srgbClr val="FFFFFF"/>
                </a:solidFill>
                <a:latin typeface="Arial"/>
                <a:ea typeface="Roboto Regular" panose="02000000000000000000" pitchFamily="2" charset="0"/>
                <a:cs typeface="Roboto Regular" panose="02000000000000000000" pitchFamily="2" charset="0"/>
                <a:sym typeface="Arial"/>
              </a:rPr>
            </a:br>
            <a:r>
              <a:rPr lang="en-US" sz="1333" kern="0" dirty="0">
                <a:solidFill>
                  <a:srgbClr val="FFFFFF"/>
                </a:solidFill>
                <a:latin typeface="Arial"/>
                <a:ea typeface="Roboto Regular" panose="02000000000000000000" pitchFamily="2" charset="0"/>
                <a:cs typeface="Roboto Regular" panose="02000000000000000000" pitchFamily="2" charset="0"/>
                <a:sym typeface="Arial"/>
              </a:rPr>
              <a:t>bound to C481</a:t>
            </a:r>
          </a:p>
        </p:txBody>
      </p:sp>
      <p:sp>
        <p:nvSpPr>
          <p:cNvPr id="15" name="TextBox 14">
            <a:extLst>
              <a:ext uri="{FF2B5EF4-FFF2-40B4-BE49-F238E27FC236}">
                <a16:creationId xmlns:a16="http://schemas.microsoft.com/office/drawing/2014/main" id="{26096042-E4A3-8971-DAB9-C615C8491F69}"/>
              </a:ext>
            </a:extLst>
          </p:cNvPr>
          <p:cNvSpPr txBox="1"/>
          <p:nvPr/>
        </p:nvSpPr>
        <p:spPr>
          <a:xfrm>
            <a:off x="2988157" y="3842618"/>
            <a:ext cx="855616" cy="318100"/>
          </a:xfrm>
          <a:prstGeom prst="rect">
            <a:avLst/>
          </a:prstGeom>
          <a:noFill/>
        </p:spPr>
        <p:txBody>
          <a:bodyPr wrap="square" rtlCol="0">
            <a:spAutoFit/>
          </a:bodyPr>
          <a:lstStyle/>
          <a:p>
            <a:pPr defTabSz="1219170">
              <a:buClr>
                <a:srgbClr val="000000"/>
              </a:buClr>
              <a:defRPr/>
            </a:pPr>
            <a:r>
              <a:rPr lang="en-US" sz="1467" b="1" kern="0" dirty="0">
                <a:solidFill>
                  <a:srgbClr val="3A3A3A"/>
                </a:solidFill>
                <a:latin typeface="Arial"/>
                <a:ea typeface="Tahoma"/>
                <a:cs typeface="Tahoma"/>
                <a:sym typeface="Arial"/>
              </a:rPr>
              <a:t>C481</a:t>
            </a:r>
          </a:p>
        </p:txBody>
      </p:sp>
      <p:sp>
        <p:nvSpPr>
          <p:cNvPr id="16" name="TextBox 15">
            <a:extLst>
              <a:ext uri="{FF2B5EF4-FFF2-40B4-BE49-F238E27FC236}">
                <a16:creationId xmlns:a16="http://schemas.microsoft.com/office/drawing/2014/main" id="{0DF41575-9DD4-38B2-80A8-BABD54668063}"/>
              </a:ext>
            </a:extLst>
          </p:cNvPr>
          <p:cNvSpPr txBox="1"/>
          <p:nvPr/>
        </p:nvSpPr>
        <p:spPr>
          <a:xfrm>
            <a:off x="9099543" y="4508630"/>
            <a:ext cx="914352" cy="318100"/>
          </a:xfrm>
          <a:prstGeom prst="rect">
            <a:avLst/>
          </a:prstGeom>
          <a:noFill/>
        </p:spPr>
        <p:txBody>
          <a:bodyPr wrap="square" rtlCol="0">
            <a:spAutoFit/>
          </a:bodyPr>
          <a:lstStyle/>
          <a:p>
            <a:pPr algn="ctr" defTabSz="1219170">
              <a:buClr>
                <a:srgbClr val="000000"/>
              </a:buClr>
              <a:defRPr/>
            </a:pPr>
            <a:r>
              <a:rPr lang="en-US" sz="1467" b="1" kern="0" dirty="0">
                <a:solidFill>
                  <a:srgbClr val="3A3A3A"/>
                </a:solidFill>
                <a:latin typeface="Arial"/>
                <a:ea typeface="Tahoma"/>
                <a:cs typeface="Tahoma"/>
                <a:sym typeface="Arial"/>
              </a:rPr>
              <a:t>C481</a:t>
            </a:r>
          </a:p>
        </p:txBody>
      </p:sp>
      <p:sp>
        <p:nvSpPr>
          <p:cNvPr id="17" name="Freeform 16">
            <a:extLst>
              <a:ext uri="{FF2B5EF4-FFF2-40B4-BE49-F238E27FC236}">
                <a16:creationId xmlns:a16="http://schemas.microsoft.com/office/drawing/2014/main" id="{6E33F2E3-E6EE-033A-B2FE-53950F3917F7}"/>
              </a:ext>
            </a:extLst>
          </p:cNvPr>
          <p:cNvSpPr/>
          <p:nvPr/>
        </p:nvSpPr>
        <p:spPr>
          <a:xfrm rot="10800000" flipH="1">
            <a:off x="9152636" y="4372224"/>
            <a:ext cx="2928931" cy="670515"/>
          </a:xfrm>
          <a:custGeom>
            <a:avLst/>
            <a:gdLst>
              <a:gd name="connsiteX0" fmla="*/ 173342 w 5386044"/>
              <a:gd name="connsiteY0" fmla="*/ 1322865 h 1457010"/>
              <a:gd name="connsiteX1" fmla="*/ 173342 w 5386044"/>
              <a:gd name="connsiteY1" fmla="*/ 134145 h 1457010"/>
              <a:gd name="connsiteX2" fmla="*/ 1362062 w 5386044"/>
              <a:gd name="connsiteY2" fmla="*/ 134145 h 1457010"/>
              <a:gd name="connsiteX3" fmla="*/ 1362062 w 5386044"/>
              <a:gd name="connsiteY3" fmla="*/ 1322865 h 1457010"/>
              <a:gd name="connsiteX4" fmla="*/ 0 w 5386044"/>
              <a:gd name="connsiteY4" fmla="*/ 1457010 h 1457010"/>
              <a:gd name="connsiteX5" fmla="*/ 3173756 w 5386044"/>
              <a:gd name="connsiteY5" fmla="*/ 1457010 h 1457010"/>
              <a:gd name="connsiteX6" fmla="*/ 4424576 w 5386044"/>
              <a:gd name="connsiteY6" fmla="*/ 1457010 h 1457010"/>
              <a:gd name="connsiteX7" fmla="*/ 5386044 w 5386044"/>
              <a:gd name="connsiteY7" fmla="*/ 1457010 h 1457010"/>
              <a:gd name="connsiteX8" fmla="*/ 5386044 w 5386044"/>
              <a:gd name="connsiteY8" fmla="*/ 728505 h 1457010"/>
              <a:gd name="connsiteX9" fmla="*/ 4657540 w 5386044"/>
              <a:gd name="connsiteY9" fmla="*/ 0 h 1457010"/>
              <a:gd name="connsiteX10" fmla="*/ 3696070 w 5386044"/>
              <a:gd name="connsiteY10" fmla="*/ 0 h 1457010"/>
              <a:gd name="connsiteX11" fmla="*/ 3173756 w 5386044"/>
              <a:gd name="connsiteY11" fmla="*/ 0 h 1457010"/>
              <a:gd name="connsiteX12" fmla="*/ 0 w 5386044"/>
              <a:gd name="connsiteY12" fmla="*/ 0 h 1457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86044" h="1457010">
                <a:moveTo>
                  <a:pt x="173342" y="1322865"/>
                </a:moveTo>
                <a:lnTo>
                  <a:pt x="173342" y="134145"/>
                </a:lnTo>
                <a:lnTo>
                  <a:pt x="1362062" y="134145"/>
                </a:lnTo>
                <a:lnTo>
                  <a:pt x="1362062" y="1322865"/>
                </a:lnTo>
                <a:close/>
                <a:moveTo>
                  <a:pt x="0" y="1457010"/>
                </a:moveTo>
                <a:lnTo>
                  <a:pt x="3173756" y="1457010"/>
                </a:lnTo>
                <a:lnTo>
                  <a:pt x="4424576" y="1457010"/>
                </a:lnTo>
                <a:lnTo>
                  <a:pt x="5386044" y="1457010"/>
                </a:lnTo>
                <a:lnTo>
                  <a:pt x="5386044" y="728505"/>
                </a:lnTo>
                <a:cubicBezTo>
                  <a:pt x="5386044" y="326163"/>
                  <a:pt x="5059880" y="0"/>
                  <a:pt x="4657540" y="0"/>
                </a:cubicBezTo>
                <a:lnTo>
                  <a:pt x="3696070" y="0"/>
                </a:lnTo>
                <a:lnTo>
                  <a:pt x="3173756" y="0"/>
                </a:lnTo>
                <a:lnTo>
                  <a:pt x="0" y="0"/>
                </a:lnTo>
                <a:close/>
              </a:path>
            </a:pathLst>
          </a:custGeom>
          <a:solidFill>
            <a:schemeClr val="accent3"/>
          </a:solidFill>
          <a:ln w="38100">
            <a:noFill/>
            <a:miter lim="400000"/>
          </a:ln>
        </p:spPr>
        <p:txBody>
          <a:bodyPr rot="0" spcFirstLastPara="0" vertOverflow="overflow" horzOverflow="overflow" vert="horz" wrap="square" lIns="60960" tIns="60960" rIns="60960" bIns="60960" numCol="1" spcCol="0" rtlCol="0" fromWordArt="0" anchor="ctr" anchorCtr="0" forceAA="0" compatLnSpc="1">
            <a:prstTxWarp prst="textNoShape">
              <a:avLst/>
            </a:prstTxWarp>
            <a:noAutofit/>
          </a:bodyPr>
          <a:lstStyle/>
          <a:p>
            <a:pPr defTabSz="1219170">
              <a:spcBef>
                <a:spcPts val="2000"/>
              </a:spcBef>
              <a:buClr>
                <a:srgbClr val="000000"/>
              </a:buClr>
              <a:defRPr/>
            </a:pPr>
            <a:endParaRPr lang="en-US" sz="2133" kern="0" dirty="0">
              <a:solidFill>
                <a:srgbClr val="FFFFFF"/>
              </a:solidFill>
              <a:latin typeface="Arial"/>
              <a:ea typeface="Roboto Regular" panose="02000000000000000000" pitchFamily="2" charset="0"/>
              <a:cs typeface="Roboto Regular" panose="02000000000000000000" pitchFamily="2" charset="0"/>
              <a:sym typeface="Arial"/>
            </a:endParaRPr>
          </a:p>
        </p:txBody>
      </p:sp>
      <p:sp>
        <p:nvSpPr>
          <p:cNvPr id="18" name="TextBox 17">
            <a:extLst>
              <a:ext uri="{FF2B5EF4-FFF2-40B4-BE49-F238E27FC236}">
                <a16:creationId xmlns:a16="http://schemas.microsoft.com/office/drawing/2014/main" id="{D5B00E22-04C9-A37D-BEED-D1E9C8DB2E89}"/>
              </a:ext>
            </a:extLst>
          </p:cNvPr>
          <p:cNvSpPr txBox="1"/>
          <p:nvPr/>
        </p:nvSpPr>
        <p:spPr>
          <a:xfrm>
            <a:off x="9861966" y="4440806"/>
            <a:ext cx="2222029" cy="5333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1219170">
              <a:buClr>
                <a:srgbClr val="000000"/>
              </a:buClr>
              <a:defRPr/>
            </a:pPr>
            <a:r>
              <a:rPr lang="en-US" sz="1333" kern="0" dirty="0">
                <a:solidFill>
                  <a:srgbClr val="FFFFFF"/>
                </a:solidFill>
                <a:latin typeface="Arial"/>
                <a:ea typeface="Roboto Regular" panose="02000000000000000000" pitchFamily="2" charset="0"/>
                <a:cs typeface="Roboto Regular" panose="02000000000000000000" pitchFamily="2" charset="0"/>
                <a:sym typeface="Arial"/>
              </a:rPr>
              <a:t>Does not require C481 to bind to the kinase domain</a:t>
            </a:r>
          </a:p>
        </p:txBody>
      </p:sp>
      <p:sp>
        <p:nvSpPr>
          <p:cNvPr id="3" name="Footer Placeholder 2">
            <a:extLst>
              <a:ext uri="{FF2B5EF4-FFF2-40B4-BE49-F238E27FC236}">
                <a16:creationId xmlns:a16="http://schemas.microsoft.com/office/drawing/2014/main" id="{21B541F2-8E0A-0B0F-DB06-54F2C46621F5}"/>
              </a:ext>
            </a:extLst>
          </p:cNvPr>
          <p:cNvSpPr>
            <a:spLocks noGrp="1"/>
          </p:cNvSpPr>
          <p:nvPr>
            <p:ph type="ftr" sz="quarter" idx="10"/>
          </p:nvPr>
        </p:nvSpPr>
        <p:spPr/>
        <p:txBody>
          <a:bodyPr/>
          <a:lstStyle/>
          <a:p>
            <a:r>
              <a:rPr lang="en-US" sz="1000" dirty="0">
                <a:solidFill>
                  <a:schemeClr val="tx1"/>
                </a:solidFill>
              </a:rPr>
              <a:t>1. Wang E, et al. </a:t>
            </a:r>
            <a:r>
              <a:rPr lang="en-US" sz="1000" i="1" dirty="0">
                <a:solidFill>
                  <a:schemeClr val="tx1"/>
                </a:solidFill>
              </a:rPr>
              <a:t>N Engl J Med</a:t>
            </a:r>
            <a:r>
              <a:rPr lang="en-US" sz="1000" dirty="0">
                <a:solidFill>
                  <a:schemeClr val="tx1"/>
                </a:solidFill>
              </a:rPr>
              <a:t>. 2022;386(8):735-743. 2. Aslan B, et al. </a:t>
            </a:r>
            <a:r>
              <a:rPr lang="en-US" sz="1000" i="1" dirty="0">
                <a:solidFill>
                  <a:schemeClr val="tx1"/>
                </a:solidFill>
              </a:rPr>
              <a:t>Blood Cancer J</a:t>
            </a:r>
            <a:r>
              <a:rPr lang="en-US" sz="1000" dirty="0">
                <a:solidFill>
                  <a:schemeClr val="tx1"/>
                </a:solidFill>
              </a:rPr>
              <a:t>. 2022;12(5):80.</a:t>
            </a:r>
            <a:br>
              <a:rPr lang="en-US" sz="1000" dirty="0">
                <a:solidFill>
                  <a:schemeClr val="tx1"/>
                </a:solidFill>
              </a:rPr>
            </a:br>
            <a:r>
              <a:rPr lang="en-US" sz="1000" dirty="0">
                <a:solidFill>
                  <a:schemeClr val="tx1"/>
                </a:solidFill>
                <a:ea typeface="Calibri" panose="020F0502020204030204" pitchFamily="34" charset="0"/>
              </a:rPr>
              <a:t>BTK, Bruton’s tyrosine kinase; WT, wild type. </a:t>
            </a:r>
            <a:endParaRPr lang="en-US" sz="1000" dirty="0">
              <a:solidFill>
                <a:schemeClr val="tx1"/>
              </a:solidFill>
            </a:endParaRPr>
          </a:p>
        </p:txBody>
      </p:sp>
    </p:spTree>
    <p:extLst>
      <p:ext uri="{BB962C8B-B14F-4D97-AF65-F5344CB8AC3E}">
        <p14:creationId xmlns:p14="http://schemas.microsoft.com/office/powerpoint/2010/main" val="4187145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C3AC7-0485-4E3F-9B7C-68AC5B62C271}"/>
              </a:ext>
            </a:extLst>
          </p:cNvPr>
          <p:cNvSpPr>
            <a:spLocks noGrp="1"/>
          </p:cNvSpPr>
          <p:nvPr>
            <p:ph type="title"/>
          </p:nvPr>
        </p:nvSpPr>
        <p:spPr/>
        <p:txBody>
          <a:bodyPr/>
          <a:lstStyle/>
          <a:p>
            <a:r>
              <a:rPr lang="en-US" dirty="0"/>
              <a:t>BTK Inhibitors Overview</a:t>
            </a:r>
          </a:p>
        </p:txBody>
      </p:sp>
      <p:graphicFrame>
        <p:nvGraphicFramePr>
          <p:cNvPr id="5" name="Table 5">
            <a:extLst>
              <a:ext uri="{FF2B5EF4-FFF2-40B4-BE49-F238E27FC236}">
                <a16:creationId xmlns:a16="http://schemas.microsoft.com/office/drawing/2014/main" id="{6629DF9E-143E-4A23-AE61-AB05E0DD4618}"/>
              </a:ext>
            </a:extLst>
          </p:cNvPr>
          <p:cNvGraphicFramePr>
            <a:graphicFrameLocks noGrp="1"/>
          </p:cNvGraphicFramePr>
          <p:nvPr>
            <p:ph idx="4294967295"/>
            <p:extLst>
              <p:ext uri="{D42A27DB-BD31-4B8C-83A1-F6EECF244321}">
                <p14:modId xmlns:p14="http://schemas.microsoft.com/office/powerpoint/2010/main" val="2228999533"/>
              </p:ext>
            </p:extLst>
          </p:nvPr>
        </p:nvGraphicFramePr>
        <p:xfrm>
          <a:off x="885172" y="1464961"/>
          <a:ext cx="10421655" cy="4465703"/>
        </p:xfrm>
        <a:graphic>
          <a:graphicData uri="http://schemas.openxmlformats.org/drawingml/2006/table">
            <a:tbl>
              <a:tblPr firstRow="1" firstCol="1" bandRow="1">
                <a:tableStyleId>{5C22544A-7EE6-4342-B048-85BDC9FD1C3A}</a:tableStyleId>
              </a:tblPr>
              <a:tblGrid>
                <a:gridCol w="1428153">
                  <a:extLst>
                    <a:ext uri="{9D8B030D-6E8A-4147-A177-3AD203B41FA5}">
                      <a16:colId xmlns:a16="http://schemas.microsoft.com/office/drawing/2014/main" val="3701236590"/>
                    </a:ext>
                  </a:extLst>
                </a:gridCol>
                <a:gridCol w="1672611">
                  <a:extLst>
                    <a:ext uri="{9D8B030D-6E8A-4147-A177-3AD203B41FA5}">
                      <a16:colId xmlns:a16="http://schemas.microsoft.com/office/drawing/2014/main" val="604219104"/>
                    </a:ext>
                  </a:extLst>
                </a:gridCol>
                <a:gridCol w="1749808">
                  <a:extLst>
                    <a:ext uri="{9D8B030D-6E8A-4147-A177-3AD203B41FA5}">
                      <a16:colId xmlns:a16="http://schemas.microsoft.com/office/drawing/2014/main" val="1589719267"/>
                    </a:ext>
                  </a:extLst>
                </a:gridCol>
                <a:gridCol w="1931056">
                  <a:extLst>
                    <a:ext uri="{9D8B030D-6E8A-4147-A177-3AD203B41FA5}">
                      <a16:colId xmlns:a16="http://schemas.microsoft.com/office/drawing/2014/main" val="536192194"/>
                    </a:ext>
                  </a:extLst>
                </a:gridCol>
                <a:gridCol w="2031746">
                  <a:extLst>
                    <a:ext uri="{9D8B030D-6E8A-4147-A177-3AD203B41FA5}">
                      <a16:colId xmlns:a16="http://schemas.microsoft.com/office/drawing/2014/main" val="3821547208"/>
                    </a:ext>
                  </a:extLst>
                </a:gridCol>
                <a:gridCol w="1608281">
                  <a:extLst>
                    <a:ext uri="{9D8B030D-6E8A-4147-A177-3AD203B41FA5}">
                      <a16:colId xmlns:a16="http://schemas.microsoft.com/office/drawing/2014/main" val="105008345"/>
                    </a:ext>
                  </a:extLst>
                </a:gridCol>
              </a:tblGrid>
              <a:tr h="460195">
                <a:tc>
                  <a:txBody>
                    <a:bodyPr/>
                    <a:lstStyle/>
                    <a:p>
                      <a:pPr algn="ctr"/>
                      <a:r>
                        <a:rPr lang="en-US" sz="1500" dirty="0">
                          <a:latin typeface="Arial" panose="020B0604020202020204" pitchFamily="34" charset="0"/>
                          <a:cs typeface="Arial" panose="020B0604020202020204" pitchFamily="34" charset="0"/>
                        </a:rPr>
                        <a:t>BTK Inhibitor</a:t>
                      </a:r>
                    </a:p>
                  </a:txBody>
                  <a:tcPr marL="79042" marR="79042" marT="38680" marB="38680" anchor="ctr"/>
                </a:tc>
                <a:tc>
                  <a:txBody>
                    <a:bodyPr/>
                    <a:lstStyle/>
                    <a:p>
                      <a:pPr algn="ctr"/>
                      <a:r>
                        <a:rPr lang="en-US" sz="1500" dirty="0">
                          <a:latin typeface="Arial" panose="020B0604020202020204" pitchFamily="34" charset="0"/>
                          <a:cs typeface="Arial" panose="020B0604020202020204" pitchFamily="34" charset="0"/>
                        </a:rPr>
                        <a:t>Ibrutinib</a:t>
                      </a:r>
                    </a:p>
                  </a:txBody>
                  <a:tcPr marL="79042" marR="79042" marT="38680" marB="38680" anchor="ctr"/>
                </a:tc>
                <a:tc>
                  <a:txBody>
                    <a:bodyPr/>
                    <a:lstStyle/>
                    <a:p>
                      <a:pPr algn="ctr"/>
                      <a:r>
                        <a:rPr lang="en-US" sz="1500" dirty="0">
                          <a:latin typeface="Arial" panose="020B0604020202020204" pitchFamily="34" charset="0"/>
                          <a:cs typeface="Arial" panose="020B0604020202020204" pitchFamily="34" charset="0"/>
                        </a:rPr>
                        <a:t>Acalabrutinib </a:t>
                      </a:r>
                    </a:p>
                  </a:txBody>
                  <a:tcPr marL="79042" marR="79042" marT="38680" marB="38680" anchor="ctr"/>
                </a:tc>
                <a:tc>
                  <a:txBody>
                    <a:bodyPr/>
                    <a:lstStyle/>
                    <a:p>
                      <a:pPr algn="ctr"/>
                      <a:r>
                        <a:rPr lang="en-US" sz="1500" dirty="0">
                          <a:latin typeface="Arial" panose="020B0604020202020204" pitchFamily="34" charset="0"/>
                          <a:cs typeface="Arial" panose="020B0604020202020204" pitchFamily="34" charset="0"/>
                        </a:rPr>
                        <a:t>Zanubrutinib </a:t>
                      </a:r>
                    </a:p>
                  </a:txBody>
                  <a:tcPr marL="79042" marR="79042" marT="38680" marB="38680" anchor="ctr"/>
                </a:tc>
                <a:tc>
                  <a:txBody>
                    <a:bodyPr/>
                    <a:lstStyle/>
                    <a:p>
                      <a:pPr algn="ctr"/>
                      <a:r>
                        <a:rPr lang="en-US" sz="1500" dirty="0">
                          <a:latin typeface="Arial" panose="020B0604020202020204" pitchFamily="34" charset="0"/>
                          <a:cs typeface="Arial" panose="020B0604020202020204" pitchFamily="34" charset="0"/>
                        </a:rPr>
                        <a:t>Pirtobrutinib </a:t>
                      </a:r>
                    </a:p>
                  </a:txBody>
                  <a:tcPr marL="79042" marR="79042" marT="38680" marB="38680" anchor="ctr"/>
                </a:tc>
                <a:tc>
                  <a:txBody>
                    <a:bodyPr/>
                    <a:lstStyle/>
                    <a:p>
                      <a:pPr algn="ctr"/>
                      <a:r>
                        <a:rPr lang="en-US" sz="1500" dirty="0">
                          <a:latin typeface="Arial" panose="020B0604020202020204" pitchFamily="34" charset="0"/>
                          <a:cs typeface="Arial" panose="020B0604020202020204" pitchFamily="34" charset="0"/>
                        </a:rPr>
                        <a:t>Nemtabrutinib</a:t>
                      </a:r>
                    </a:p>
                  </a:txBody>
                  <a:tcPr marL="79042" marR="79042" marT="38680" marB="38680" anchor="ctr"/>
                </a:tc>
                <a:extLst>
                  <a:ext uri="{0D108BD9-81ED-4DB2-BD59-A6C34878D82A}">
                    <a16:rowId xmlns:a16="http://schemas.microsoft.com/office/drawing/2014/main" val="178707817"/>
                  </a:ext>
                </a:extLst>
              </a:tr>
              <a:tr h="654129">
                <a:tc>
                  <a:txBody>
                    <a:bodyPr/>
                    <a:lstStyle/>
                    <a:p>
                      <a:pPr algn="ctr"/>
                      <a:r>
                        <a:rPr lang="en-US" sz="1500" dirty="0">
                          <a:latin typeface="Arial" panose="020B0604020202020204" pitchFamily="34" charset="0"/>
                          <a:cs typeface="Arial" panose="020B0604020202020204" pitchFamily="34" charset="0"/>
                        </a:rPr>
                        <a:t>Generation</a:t>
                      </a:r>
                    </a:p>
                  </a:txBody>
                  <a:tcPr marL="79042" marR="79042" marT="38680" marB="38680" anchor="ctr"/>
                </a:tc>
                <a:tc>
                  <a:txBody>
                    <a:bodyPr/>
                    <a:lstStyle/>
                    <a:p>
                      <a:pPr algn="ctr"/>
                      <a:r>
                        <a:rPr lang="en-US" sz="1500" dirty="0">
                          <a:latin typeface="Arial" panose="020B0604020202020204" pitchFamily="34" charset="0"/>
                          <a:cs typeface="Arial" panose="020B0604020202020204" pitchFamily="34" charset="0"/>
                        </a:rPr>
                        <a:t>First</a:t>
                      </a:r>
                    </a:p>
                  </a:txBody>
                  <a:tcPr marL="79042" marR="79042" marT="38680" marB="38680" anchor="ctr">
                    <a:solidFill>
                      <a:schemeClr val="accent6">
                        <a:lumMod val="20000"/>
                        <a:lumOff val="80000"/>
                      </a:schemeClr>
                    </a:solidFill>
                  </a:tcPr>
                </a:tc>
                <a:tc>
                  <a:txBody>
                    <a:bodyPr/>
                    <a:lstStyle/>
                    <a:p>
                      <a:pPr algn="ctr"/>
                      <a:r>
                        <a:rPr lang="en-US" sz="1500" dirty="0">
                          <a:latin typeface="Arial" panose="020B0604020202020204" pitchFamily="34" charset="0"/>
                          <a:cs typeface="Arial" panose="020B0604020202020204" pitchFamily="34" charset="0"/>
                        </a:rPr>
                        <a:t>Second</a:t>
                      </a:r>
                    </a:p>
                  </a:txBody>
                  <a:tcPr marL="79042" marR="79042" marT="38680" marB="38680" anchor="ctr">
                    <a:solidFill>
                      <a:schemeClr val="accent6">
                        <a:lumMod val="40000"/>
                        <a:lumOff val="60000"/>
                      </a:schemeClr>
                    </a:solidFill>
                  </a:tcPr>
                </a:tc>
                <a:tc>
                  <a:txBody>
                    <a:bodyPr/>
                    <a:lstStyle/>
                    <a:p>
                      <a:pPr algn="ctr"/>
                      <a:r>
                        <a:rPr lang="en-US" sz="1500" dirty="0">
                          <a:latin typeface="Arial" panose="020B0604020202020204" pitchFamily="34" charset="0"/>
                          <a:cs typeface="Arial" panose="020B0604020202020204" pitchFamily="34" charset="0"/>
                        </a:rPr>
                        <a:t>Second</a:t>
                      </a:r>
                    </a:p>
                  </a:txBody>
                  <a:tcPr marL="79042" marR="79042" marT="38680" marB="38680" anchor="ctr">
                    <a:solidFill>
                      <a:schemeClr val="accent6">
                        <a:lumMod val="40000"/>
                        <a:lumOff val="60000"/>
                      </a:schemeClr>
                    </a:solidFill>
                  </a:tcPr>
                </a:tc>
                <a:tc>
                  <a:txBody>
                    <a:bodyPr/>
                    <a:lstStyle/>
                    <a:p>
                      <a:pPr algn="ctr"/>
                      <a:r>
                        <a:rPr lang="en-US" sz="1500" dirty="0">
                          <a:latin typeface="Arial" panose="020B0604020202020204" pitchFamily="34" charset="0"/>
                          <a:cs typeface="Arial" panose="020B0604020202020204" pitchFamily="34" charset="0"/>
                        </a:rPr>
                        <a:t>Third</a:t>
                      </a:r>
                    </a:p>
                  </a:txBody>
                  <a:tcPr marL="79042" marR="79042" marT="38680" marB="38680" anchor="ctr">
                    <a:solidFill>
                      <a:schemeClr val="accent6">
                        <a:lumMod val="60000"/>
                        <a:lumOff val="40000"/>
                      </a:schemeClr>
                    </a:solidFill>
                  </a:tcPr>
                </a:tc>
                <a:tc>
                  <a:txBody>
                    <a:bodyPr/>
                    <a:lstStyle/>
                    <a:p>
                      <a:pPr algn="ctr"/>
                      <a:r>
                        <a:rPr lang="en-US" sz="1500" dirty="0">
                          <a:latin typeface="Arial" panose="020B0604020202020204" pitchFamily="34" charset="0"/>
                          <a:cs typeface="Arial" panose="020B0604020202020204" pitchFamily="34" charset="0"/>
                        </a:rPr>
                        <a:t>Third</a:t>
                      </a:r>
                    </a:p>
                  </a:txBody>
                  <a:tcPr marL="79042" marR="79042" marT="38680" marB="38680" anchor="ctr">
                    <a:solidFill>
                      <a:schemeClr val="accent6">
                        <a:lumMod val="60000"/>
                        <a:lumOff val="40000"/>
                      </a:schemeClr>
                    </a:solidFill>
                  </a:tcPr>
                </a:tc>
                <a:extLst>
                  <a:ext uri="{0D108BD9-81ED-4DB2-BD59-A6C34878D82A}">
                    <a16:rowId xmlns:a16="http://schemas.microsoft.com/office/drawing/2014/main" val="4287200555"/>
                  </a:ext>
                </a:extLst>
              </a:tr>
              <a:tr h="1662480">
                <a:tc>
                  <a:txBody>
                    <a:bodyPr/>
                    <a:lstStyle/>
                    <a:p>
                      <a:pPr algn="ctr"/>
                      <a:r>
                        <a:rPr lang="en-US" sz="1500" dirty="0">
                          <a:latin typeface="Arial" panose="020B0604020202020204" pitchFamily="34" charset="0"/>
                          <a:cs typeface="Arial" panose="020B0604020202020204" pitchFamily="34" charset="0"/>
                        </a:rPr>
                        <a:t>FDA approval</a:t>
                      </a:r>
                    </a:p>
                    <a:p>
                      <a:pPr algn="ctr"/>
                      <a:r>
                        <a:rPr lang="en-US" sz="1500" dirty="0">
                          <a:latin typeface="Arial" panose="020B0604020202020204" pitchFamily="34" charset="0"/>
                          <a:cs typeface="Arial" panose="020B0604020202020204" pitchFamily="34" charset="0"/>
                        </a:rPr>
                        <a:t>(Earliest FDA approval)</a:t>
                      </a:r>
                    </a:p>
                  </a:txBody>
                  <a:tcPr marL="79042" marR="79042" marT="38680" marB="38680" anchor="ctr"/>
                </a:tc>
                <a:tc>
                  <a:txBody>
                    <a:bodyPr/>
                    <a:lstStyle/>
                    <a:p>
                      <a:pPr algn="ctr"/>
                      <a:r>
                        <a:rPr lang="en-US" sz="1500" dirty="0">
                          <a:latin typeface="Arial" panose="020B0604020202020204" pitchFamily="34" charset="0"/>
                          <a:cs typeface="Arial" panose="020B0604020202020204" pitchFamily="34" charset="0"/>
                        </a:rPr>
                        <a:t>(2014) CLL/SLL, WM, cGVHD</a:t>
                      </a:r>
                    </a:p>
                  </a:txBody>
                  <a:tcPr marL="79042" marR="79042" marT="38680" marB="38680" anchor="ctr"/>
                </a:tc>
                <a:tc>
                  <a:txBody>
                    <a:bodyPr/>
                    <a:lstStyle/>
                    <a:p>
                      <a:pPr algn="ctr"/>
                      <a:r>
                        <a:rPr lang="en-US" sz="1500" dirty="0">
                          <a:latin typeface="Arial" panose="020B0604020202020204" pitchFamily="34" charset="0"/>
                          <a:cs typeface="Arial" panose="020B0604020202020204" pitchFamily="34" charset="0"/>
                        </a:rPr>
                        <a:t>(2018) CLL/SLL, R/R MCL</a:t>
                      </a:r>
                    </a:p>
                  </a:txBody>
                  <a:tcPr marL="79042" marR="79042" marT="38680" marB="3868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dirty="0">
                          <a:latin typeface="Arial" panose="020B0604020202020204" pitchFamily="34" charset="0"/>
                          <a:cs typeface="Arial" panose="020B0604020202020204" pitchFamily="34" charset="0"/>
                        </a:rPr>
                        <a:t>(2019) CLL/SLL, R/R MCL, WM, R/R MZL</a:t>
                      </a:r>
                    </a:p>
                  </a:txBody>
                  <a:tcPr marL="79042" marR="79042" marT="38680" marB="38680" anchor="ctr"/>
                </a:tc>
                <a:tc>
                  <a:txBody>
                    <a:bodyPr/>
                    <a:lstStyle/>
                    <a:p>
                      <a:pPr algn="ctr"/>
                      <a:r>
                        <a:rPr lang="en-US" sz="1500" dirty="0">
                          <a:latin typeface="Arial" panose="020B0604020202020204" pitchFamily="34" charset="0"/>
                          <a:cs typeface="Arial" panose="020B0604020202020204" pitchFamily="34" charset="0"/>
                        </a:rPr>
                        <a:t>(2023) R/R MCL after 2+ lines of tx including BTKi</a:t>
                      </a:r>
                    </a:p>
                    <a:p>
                      <a:pPr algn="ctr"/>
                      <a:endParaRPr lang="en-US" sz="1500" dirty="0">
                        <a:latin typeface="Arial" panose="020B0604020202020204" pitchFamily="34" charset="0"/>
                        <a:cs typeface="Arial" panose="020B0604020202020204"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a:latin typeface="Arial" panose="020B0604020202020204" pitchFamily="34" charset="0"/>
                          <a:cs typeface="Arial" panose="020B0604020202020204" pitchFamily="34" charset="0"/>
                        </a:rPr>
                        <a:t>(2023) CLL/SLL after 2+ lines of tx including BTKi and BCL-2i</a:t>
                      </a:r>
                    </a:p>
                  </a:txBody>
                  <a:tcPr marL="79042" marR="79042" marT="38680" marB="38680" anchor="ctr"/>
                </a:tc>
                <a:tc>
                  <a:txBody>
                    <a:bodyPr/>
                    <a:lstStyle/>
                    <a:p>
                      <a:pPr algn="ctr"/>
                      <a:r>
                        <a:rPr lang="en-US" sz="1500" dirty="0">
                          <a:latin typeface="Arial" panose="020B0604020202020204" pitchFamily="34" charset="0"/>
                          <a:cs typeface="Arial" panose="020B0604020202020204" pitchFamily="34" charset="0"/>
                        </a:rPr>
                        <a:t>In clinical trials</a:t>
                      </a:r>
                    </a:p>
                  </a:txBody>
                  <a:tcPr marL="79042" marR="79042" marT="38680" marB="38680" anchor="ctr"/>
                </a:tc>
                <a:extLst>
                  <a:ext uri="{0D108BD9-81ED-4DB2-BD59-A6C34878D82A}">
                    <a16:rowId xmlns:a16="http://schemas.microsoft.com/office/drawing/2014/main" val="1495236975"/>
                  </a:ext>
                </a:extLst>
              </a:tr>
              <a:tr h="654129">
                <a:tc>
                  <a:txBody>
                    <a:bodyPr/>
                    <a:lstStyle/>
                    <a:p>
                      <a:pPr algn="ctr"/>
                      <a:r>
                        <a:rPr lang="en-US" sz="1500" dirty="0">
                          <a:latin typeface="Arial" panose="020B0604020202020204" pitchFamily="34" charset="0"/>
                          <a:cs typeface="Arial" panose="020B0604020202020204" pitchFamily="34" charset="0"/>
                        </a:rPr>
                        <a:t>Mechanism</a:t>
                      </a:r>
                      <a:br>
                        <a:rPr lang="en-US" sz="1500" dirty="0">
                          <a:latin typeface="Arial" panose="020B0604020202020204" pitchFamily="34" charset="0"/>
                          <a:cs typeface="Arial" panose="020B0604020202020204" pitchFamily="34" charset="0"/>
                        </a:rPr>
                      </a:br>
                      <a:r>
                        <a:rPr lang="en-US" sz="1500" dirty="0">
                          <a:latin typeface="Arial" panose="020B0604020202020204" pitchFamily="34" charset="0"/>
                          <a:cs typeface="Arial" panose="020B0604020202020204" pitchFamily="34" charset="0"/>
                        </a:rPr>
                        <a:t>of action</a:t>
                      </a:r>
                    </a:p>
                  </a:txBody>
                  <a:tcPr marL="79042" marR="79042" marT="38680" marB="38680" anchor="ctr"/>
                </a:tc>
                <a:tc>
                  <a:txBody>
                    <a:bodyPr/>
                    <a:lstStyle/>
                    <a:p>
                      <a:pPr algn="ctr"/>
                      <a:r>
                        <a:rPr lang="en-US" sz="1500" dirty="0">
                          <a:latin typeface="Arial" panose="020B0604020202020204" pitchFamily="34" charset="0"/>
                          <a:cs typeface="Arial" panose="020B0604020202020204" pitchFamily="34" charset="0"/>
                        </a:rPr>
                        <a:t>Covalent </a:t>
                      </a:r>
                    </a:p>
                  </a:txBody>
                  <a:tcPr marL="79042" marR="79042" marT="38680" marB="38680" anchor="ctr">
                    <a:solidFill>
                      <a:schemeClr val="accent3">
                        <a:lumMod val="20000"/>
                        <a:lumOff val="80000"/>
                      </a:schemeClr>
                    </a:solidFill>
                  </a:tcPr>
                </a:tc>
                <a:tc>
                  <a:txBody>
                    <a:bodyPr/>
                    <a:lstStyle/>
                    <a:p>
                      <a:pPr algn="ctr"/>
                      <a:r>
                        <a:rPr lang="en-US" sz="1500" dirty="0">
                          <a:latin typeface="Arial" panose="020B0604020202020204" pitchFamily="34" charset="0"/>
                          <a:cs typeface="Arial" panose="020B0604020202020204" pitchFamily="34" charset="0"/>
                        </a:rPr>
                        <a:t>Covalent</a:t>
                      </a:r>
                    </a:p>
                  </a:txBody>
                  <a:tcPr marL="79042" marR="79042" marT="38680" marB="38680" anchor="ctr">
                    <a:solidFill>
                      <a:schemeClr val="accent3">
                        <a:lumMod val="20000"/>
                        <a:lumOff val="80000"/>
                      </a:schemeClr>
                    </a:solidFill>
                  </a:tcPr>
                </a:tc>
                <a:tc>
                  <a:txBody>
                    <a:bodyPr/>
                    <a:lstStyle/>
                    <a:p>
                      <a:pPr algn="ctr"/>
                      <a:r>
                        <a:rPr lang="en-US" sz="1500" dirty="0">
                          <a:latin typeface="Arial" panose="020B0604020202020204" pitchFamily="34" charset="0"/>
                          <a:cs typeface="Arial" panose="020B0604020202020204" pitchFamily="34" charset="0"/>
                        </a:rPr>
                        <a:t>Covalent</a:t>
                      </a:r>
                    </a:p>
                  </a:txBody>
                  <a:tcPr marL="79042" marR="79042" marT="38680" marB="38680" anchor="ctr">
                    <a:solidFill>
                      <a:schemeClr val="accent3">
                        <a:lumMod val="20000"/>
                        <a:lumOff val="80000"/>
                      </a:schemeClr>
                    </a:solidFill>
                  </a:tcPr>
                </a:tc>
                <a:tc>
                  <a:txBody>
                    <a:bodyPr/>
                    <a:lstStyle/>
                    <a:p>
                      <a:pPr algn="ctr"/>
                      <a:r>
                        <a:rPr lang="en-US" sz="1500" dirty="0">
                          <a:latin typeface="Arial" panose="020B0604020202020204" pitchFamily="34" charset="0"/>
                          <a:cs typeface="Arial" panose="020B0604020202020204" pitchFamily="34" charset="0"/>
                        </a:rPr>
                        <a:t>Noncovalent</a:t>
                      </a:r>
                    </a:p>
                  </a:txBody>
                  <a:tcPr marL="79042" marR="79042" marT="38680" marB="38680" anchor="ctr">
                    <a:solidFill>
                      <a:schemeClr val="accent3">
                        <a:lumMod val="40000"/>
                        <a:lumOff val="60000"/>
                      </a:schemeClr>
                    </a:solidFill>
                  </a:tcPr>
                </a:tc>
                <a:tc>
                  <a:txBody>
                    <a:bodyPr/>
                    <a:lstStyle/>
                    <a:p>
                      <a:pPr algn="ctr"/>
                      <a:r>
                        <a:rPr lang="en-US" sz="1500" dirty="0">
                          <a:latin typeface="Arial" panose="020B0604020202020204" pitchFamily="34" charset="0"/>
                          <a:cs typeface="Arial" panose="020B0604020202020204" pitchFamily="34" charset="0"/>
                        </a:rPr>
                        <a:t>Noncovalent</a:t>
                      </a:r>
                    </a:p>
                  </a:txBody>
                  <a:tcPr marL="79042" marR="79042" marT="38680" marB="38680" anchor="ctr">
                    <a:solidFill>
                      <a:schemeClr val="accent3">
                        <a:lumMod val="40000"/>
                        <a:lumOff val="60000"/>
                      </a:schemeClr>
                    </a:solidFill>
                  </a:tcPr>
                </a:tc>
                <a:extLst>
                  <a:ext uri="{0D108BD9-81ED-4DB2-BD59-A6C34878D82A}">
                    <a16:rowId xmlns:a16="http://schemas.microsoft.com/office/drawing/2014/main" val="911320893"/>
                  </a:ext>
                </a:extLst>
              </a:tr>
              <a:tr h="791090">
                <a:tc>
                  <a:txBody>
                    <a:bodyPr/>
                    <a:lstStyle/>
                    <a:p>
                      <a:pPr algn="ctr"/>
                      <a:r>
                        <a:rPr lang="en-US" sz="1500" dirty="0">
                          <a:latin typeface="Arial" panose="020B0604020202020204" pitchFamily="34" charset="0"/>
                          <a:cs typeface="Arial" panose="020B0604020202020204" pitchFamily="34" charset="0"/>
                        </a:rPr>
                        <a:t>Dosing</a:t>
                      </a:r>
                    </a:p>
                  </a:txBody>
                  <a:tcPr marL="79042" marR="79042" marT="38680" marB="38680" anchor="ctr"/>
                </a:tc>
                <a:tc>
                  <a:txBody>
                    <a:bodyPr/>
                    <a:lstStyle/>
                    <a:p>
                      <a:pPr algn="ctr"/>
                      <a:r>
                        <a:rPr lang="en-US" sz="1500" dirty="0">
                          <a:latin typeface="Arial" panose="020B0604020202020204" pitchFamily="34" charset="0"/>
                          <a:cs typeface="Arial" panose="020B0604020202020204" pitchFamily="34" charset="0"/>
                        </a:rPr>
                        <a:t>420 mg daily</a:t>
                      </a:r>
                    </a:p>
                  </a:txBody>
                  <a:tcPr marL="79042" marR="79042" marT="38680" marB="38680" anchor="ctr"/>
                </a:tc>
                <a:tc>
                  <a:txBody>
                    <a:bodyPr/>
                    <a:lstStyle/>
                    <a:p>
                      <a:pPr algn="ctr"/>
                      <a:r>
                        <a:rPr lang="en-US" sz="1500" dirty="0">
                          <a:latin typeface="Arial" panose="020B0604020202020204" pitchFamily="34" charset="0"/>
                          <a:cs typeface="Arial" panose="020B0604020202020204" pitchFamily="34" charset="0"/>
                        </a:rPr>
                        <a:t>100 mg twice daily</a:t>
                      </a:r>
                    </a:p>
                  </a:txBody>
                  <a:tcPr marL="79042" marR="79042" marT="38680" marB="38680" anchor="ctr"/>
                </a:tc>
                <a:tc>
                  <a:txBody>
                    <a:bodyPr/>
                    <a:lstStyle/>
                    <a:p>
                      <a:pPr algn="ctr"/>
                      <a:r>
                        <a:rPr lang="en-US" sz="1500" dirty="0">
                          <a:latin typeface="Arial" panose="020B0604020202020204" pitchFamily="34" charset="0"/>
                          <a:cs typeface="Arial" panose="020B0604020202020204" pitchFamily="34" charset="0"/>
                        </a:rPr>
                        <a:t>160 mg twice daily </a:t>
                      </a:r>
                    </a:p>
                    <a:p>
                      <a:pPr algn="ctr"/>
                      <a:r>
                        <a:rPr lang="en-US" sz="1500" dirty="0">
                          <a:latin typeface="Arial" panose="020B0604020202020204" pitchFamily="34" charset="0"/>
                          <a:cs typeface="Arial" panose="020B0604020202020204" pitchFamily="34" charset="0"/>
                        </a:rPr>
                        <a:t>or 320 mg daily</a:t>
                      </a:r>
                    </a:p>
                  </a:txBody>
                  <a:tcPr marL="79042" marR="79042" marT="38680" marB="38680" anchor="ctr"/>
                </a:tc>
                <a:tc>
                  <a:txBody>
                    <a:bodyPr/>
                    <a:lstStyle/>
                    <a:p>
                      <a:pPr algn="ctr"/>
                      <a:r>
                        <a:rPr lang="en-US" sz="1500" dirty="0">
                          <a:latin typeface="Arial" panose="020B0604020202020204" pitchFamily="34" charset="0"/>
                          <a:cs typeface="Arial" panose="020B0604020202020204" pitchFamily="34" charset="0"/>
                        </a:rPr>
                        <a:t>200 mg daily</a:t>
                      </a:r>
                    </a:p>
                  </a:txBody>
                  <a:tcPr marL="79042" marR="79042" marT="38680" marB="38680" anchor="ctr"/>
                </a:tc>
                <a:tc>
                  <a:txBody>
                    <a:bodyPr/>
                    <a:lstStyle/>
                    <a:p>
                      <a:pPr algn="ctr"/>
                      <a:r>
                        <a:rPr lang="en-US" sz="1500" dirty="0">
                          <a:latin typeface="Arial" panose="020B0604020202020204" pitchFamily="34" charset="0"/>
                          <a:cs typeface="Arial" panose="020B0604020202020204" pitchFamily="34" charset="0"/>
                        </a:rPr>
                        <a:t>65 mg daily (Phase II dosing)</a:t>
                      </a:r>
                    </a:p>
                  </a:txBody>
                  <a:tcPr marL="79042" marR="79042" marT="38680" marB="38680" anchor="ctr"/>
                </a:tc>
                <a:extLst>
                  <a:ext uri="{0D108BD9-81ED-4DB2-BD59-A6C34878D82A}">
                    <a16:rowId xmlns:a16="http://schemas.microsoft.com/office/drawing/2014/main" val="1199692698"/>
                  </a:ext>
                </a:extLst>
              </a:tr>
            </a:tbl>
          </a:graphicData>
        </a:graphic>
      </p:graphicFrame>
      <p:sp>
        <p:nvSpPr>
          <p:cNvPr id="3" name="Footer Placeholder 2">
            <a:extLst>
              <a:ext uri="{FF2B5EF4-FFF2-40B4-BE49-F238E27FC236}">
                <a16:creationId xmlns:a16="http://schemas.microsoft.com/office/drawing/2014/main" id="{1ECBABB9-0BD1-877D-76FB-AF44B3F14E5E}"/>
              </a:ext>
            </a:extLst>
          </p:cNvPr>
          <p:cNvSpPr>
            <a:spLocks noGrp="1"/>
          </p:cNvSpPr>
          <p:nvPr>
            <p:ph type="ftr" sz="quarter" idx="10"/>
          </p:nvPr>
        </p:nvSpPr>
        <p:spPr/>
        <p:txBody>
          <a:bodyPr/>
          <a:lstStyle/>
          <a:p>
            <a:r>
              <a:rPr lang="en-US" sz="900" dirty="0">
                <a:solidFill>
                  <a:schemeClr val="tx1"/>
                </a:solidFill>
              </a:rPr>
              <a:t>IMBRUVICA</a:t>
            </a:r>
            <a:r>
              <a:rPr lang="en-US" sz="900" baseline="30000" dirty="0">
                <a:solidFill>
                  <a:schemeClr val="tx1"/>
                </a:solidFill>
              </a:rPr>
              <a:t>®</a:t>
            </a:r>
            <a:r>
              <a:rPr lang="en-US" sz="900" dirty="0">
                <a:solidFill>
                  <a:schemeClr val="tx1"/>
                </a:solidFill>
              </a:rPr>
              <a:t> (ibrutinib). Prescribing information. Janssen Biotech; 2022. CALQUENCE® (acalabrutinib). Prescribing information. AstraZeneca Pharmaceuticals; 2022. BRUKINSA® (zanubrutinib). Prescribing information. BeiGene USA; 2023. JAYPIRCA (pirtobrutinib). Prescribing information. Eli Lilly; 2023. Montoya S, Thompson MC. </a:t>
            </a:r>
            <a:r>
              <a:rPr lang="en-US" sz="900" i="1" dirty="0">
                <a:solidFill>
                  <a:schemeClr val="tx1"/>
                </a:solidFill>
              </a:rPr>
              <a:t>Cancers (Basel). </a:t>
            </a:r>
            <a:r>
              <a:rPr lang="en-US" sz="900" dirty="0">
                <a:solidFill>
                  <a:schemeClr val="tx1"/>
                </a:solidFill>
              </a:rPr>
              <a:t>2023;15(14):3648. FDA.gov. https://www.fda.gov/drugs/resources-information-approved-drugs/fda-grants-accelerated-approval-pirtobrutinib-chronic-lymphocytic-leukemia-and-small-lymphocytic</a:t>
            </a:r>
            <a:br>
              <a:rPr lang="en-US" sz="900" dirty="0">
                <a:solidFill>
                  <a:schemeClr val="tx1"/>
                </a:solidFill>
              </a:rPr>
            </a:br>
            <a:r>
              <a:rPr lang="en-US" sz="900" dirty="0">
                <a:solidFill>
                  <a:schemeClr val="tx1"/>
                </a:solidFill>
              </a:rPr>
              <a:t>BCL-2, B-cell leukemia/lymphoma 2 protein; BTKi, Bruton’s tyrosine kinase inhibitor; cGVHD, chronic graft versus host disease; CLL, chronic lymphocytic leukemia; MCL, mantle cell lymphoma; MZL, marginal zone lymphoma; R/R, relapsed/refractory; SLL, small lymphocytic lymphoma; tx, treatment; WM, Waldenström's macroglobulinemia.</a:t>
            </a:r>
          </a:p>
        </p:txBody>
      </p:sp>
    </p:spTree>
    <p:extLst>
      <p:ext uri="{BB962C8B-B14F-4D97-AF65-F5344CB8AC3E}">
        <p14:creationId xmlns:p14="http://schemas.microsoft.com/office/powerpoint/2010/main" val="38895878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AE86DAC-130B-1D4E-072B-3235412E675C}"/>
              </a:ext>
            </a:extLst>
          </p:cNvPr>
          <p:cNvSpPr>
            <a:spLocks noGrp="1"/>
          </p:cNvSpPr>
          <p:nvPr>
            <p:ph type="ctrTitle"/>
          </p:nvPr>
        </p:nvSpPr>
        <p:spPr/>
        <p:txBody>
          <a:bodyPr>
            <a:normAutofit/>
          </a:bodyPr>
          <a:lstStyle/>
          <a:p>
            <a:r>
              <a:rPr lang="en-US" sz="4800" dirty="0"/>
              <a:t>Clinical Efficacy and</a:t>
            </a:r>
            <a:br>
              <a:rPr lang="en-US" sz="4800" dirty="0"/>
            </a:br>
            <a:r>
              <a:rPr lang="en-US" sz="4800" dirty="0"/>
              <a:t>Safety Profiles of BTK Inhibitors</a:t>
            </a:r>
          </a:p>
        </p:txBody>
      </p:sp>
    </p:spTree>
    <p:extLst>
      <p:ext uri="{BB962C8B-B14F-4D97-AF65-F5344CB8AC3E}">
        <p14:creationId xmlns:p14="http://schemas.microsoft.com/office/powerpoint/2010/main" val="5633976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74">
            <a:extLst>
              <a:ext uri="{FF2B5EF4-FFF2-40B4-BE49-F238E27FC236}">
                <a16:creationId xmlns:a16="http://schemas.microsoft.com/office/drawing/2014/main" id="{6E0DB361-FCDC-2339-F897-0CC731416009}"/>
              </a:ext>
            </a:extLst>
          </p:cNvPr>
          <p:cNvSpPr>
            <a:spLocks noGrp="1"/>
          </p:cNvSpPr>
          <p:nvPr>
            <p:ph type="title"/>
          </p:nvPr>
        </p:nvSpPr>
        <p:spPr>
          <a:xfrm>
            <a:off x="838200" y="154415"/>
            <a:ext cx="11176498" cy="1126526"/>
          </a:xfrm>
        </p:spPr>
        <p:txBody>
          <a:bodyPr>
            <a:normAutofit/>
          </a:bodyPr>
          <a:lstStyle/>
          <a:p>
            <a:r>
              <a:rPr lang="en-US" sz="3400" dirty="0"/>
              <a:t>Resistance and Intolerance to Covalent BTK Inhibitors Affect Outcomes in CLL</a:t>
            </a:r>
          </a:p>
        </p:txBody>
      </p:sp>
      <p:sp>
        <p:nvSpPr>
          <p:cNvPr id="46" name="Content Placeholder 45">
            <a:extLst>
              <a:ext uri="{FF2B5EF4-FFF2-40B4-BE49-F238E27FC236}">
                <a16:creationId xmlns:a16="http://schemas.microsoft.com/office/drawing/2014/main" id="{E2A1E1FE-6245-FB36-37C3-D4919D995F06}"/>
              </a:ext>
            </a:extLst>
          </p:cNvPr>
          <p:cNvSpPr>
            <a:spLocks noGrp="1"/>
          </p:cNvSpPr>
          <p:nvPr>
            <p:ph idx="1"/>
          </p:nvPr>
        </p:nvSpPr>
        <p:spPr>
          <a:xfrm>
            <a:off x="838200" y="4858693"/>
            <a:ext cx="10515600" cy="1029345"/>
          </a:xfrm>
        </p:spPr>
        <p:txBody>
          <a:bodyPr>
            <a:normAutofit fontScale="55000" lnSpcReduction="20000"/>
          </a:bodyPr>
          <a:lstStyle/>
          <a:p>
            <a:pPr>
              <a:lnSpc>
                <a:spcPct val="120000"/>
              </a:lnSpc>
              <a:spcBef>
                <a:spcPts val="0"/>
              </a:spcBef>
            </a:pPr>
            <a:r>
              <a:rPr lang="en-US" dirty="0"/>
              <a:t>Front-line: Ibrutinib discontinuation rate at 5 years = 41%</a:t>
            </a:r>
          </a:p>
          <a:p>
            <a:pPr>
              <a:lnSpc>
                <a:spcPct val="120000"/>
              </a:lnSpc>
              <a:spcBef>
                <a:spcPts val="0"/>
              </a:spcBef>
            </a:pPr>
            <a:r>
              <a:rPr lang="en-US" dirty="0"/>
              <a:t>Relapse/refractory: Predicted ibrutinib discontinuation rate at 5 years + 53.7% (4 sequential studies)</a:t>
            </a:r>
          </a:p>
          <a:p>
            <a:pPr>
              <a:lnSpc>
                <a:spcPct val="120000"/>
              </a:lnSpc>
              <a:spcBef>
                <a:spcPts val="0"/>
              </a:spcBef>
            </a:pPr>
            <a:r>
              <a:rPr lang="en-US" dirty="0"/>
              <a:t>The appearance of BTK C481 mutations is the dominant reason for progressive CLL after covalent BTK inhibitors</a:t>
            </a:r>
          </a:p>
          <a:p>
            <a:pPr>
              <a:lnSpc>
                <a:spcPct val="120000"/>
              </a:lnSpc>
              <a:spcBef>
                <a:spcPts val="0"/>
              </a:spcBef>
            </a:pPr>
            <a:r>
              <a:rPr lang="en-US" dirty="0"/>
              <a:t>BTK C481 mutations prevent covalent BTK inhibitors from effective target inhibition</a:t>
            </a:r>
          </a:p>
        </p:txBody>
      </p:sp>
      <p:sp>
        <p:nvSpPr>
          <p:cNvPr id="47" name="Footer Placeholder 46">
            <a:extLst>
              <a:ext uri="{FF2B5EF4-FFF2-40B4-BE49-F238E27FC236}">
                <a16:creationId xmlns:a16="http://schemas.microsoft.com/office/drawing/2014/main" id="{AF929573-A4FF-C877-9ED1-A618B44ED334}"/>
              </a:ext>
            </a:extLst>
          </p:cNvPr>
          <p:cNvSpPr>
            <a:spLocks noGrp="1"/>
          </p:cNvSpPr>
          <p:nvPr>
            <p:ph type="ftr" sz="quarter" idx="10"/>
          </p:nvPr>
        </p:nvSpPr>
        <p:spPr>
          <a:xfrm>
            <a:off x="1416735" y="6054437"/>
            <a:ext cx="10651322" cy="803564"/>
          </a:xfrm>
        </p:spPr>
        <p:txBody>
          <a:bodyPr/>
          <a:lstStyle/>
          <a:p>
            <a:r>
              <a:rPr lang="en-US" dirty="0"/>
              <a:t>1. Woyach JA, et al. </a:t>
            </a:r>
            <a:r>
              <a:rPr lang="en-US" i="1" dirty="0"/>
              <a:t>J Clin Oncol</a:t>
            </a:r>
            <a:r>
              <a:rPr lang="en-US" dirty="0"/>
              <a:t>. 2017;35(13):1437-1343. 2. Lampson BL, et al. </a:t>
            </a:r>
            <a:r>
              <a:rPr lang="en-US" i="1" dirty="0"/>
              <a:t>Expert Rev Hematol</a:t>
            </a:r>
            <a:r>
              <a:rPr lang="en-US" dirty="0"/>
              <a:t>. 2018;11(3):185-194. 3. Woyach JA, et al. </a:t>
            </a:r>
            <a:r>
              <a:rPr lang="en-US" i="1" dirty="0"/>
              <a:t>N Engl J Med</a:t>
            </a:r>
            <a:r>
              <a:rPr lang="en-US" dirty="0"/>
              <a:t>. 2014;370(24):2286-2294. </a:t>
            </a:r>
            <a:br>
              <a:rPr lang="en-US" dirty="0"/>
            </a:br>
            <a:r>
              <a:rPr lang="en-US" dirty="0"/>
              <a:t>4. Byrd JC, et al. </a:t>
            </a:r>
            <a:r>
              <a:rPr lang="en-US" i="1" dirty="0"/>
              <a:t>N Engl J Med</a:t>
            </a:r>
            <a:r>
              <a:rPr lang="en-US" dirty="0"/>
              <a:t>. 2016;374(4):323-332. 5. Xu L, et al. </a:t>
            </a:r>
            <a:r>
              <a:rPr lang="en-US" i="1" dirty="0"/>
              <a:t>Blood</a:t>
            </a:r>
            <a:r>
              <a:rPr lang="en-US" dirty="0"/>
              <a:t>. 2017;129(18):2519-2525. 6. Hershkovitz-Rokah, et al</a:t>
            </a:r>
            <a:r>
              <a:rPr lang="en-US" i="1" dirty="0"/>
              <a:t>. Br J Haematol</a:t>
            </a:r>
            <a:r>
              <a:rPr lang="en-US" dirty="0"/>
              <a:t>. 2018;181(3):306-319. </a:t>
            </a:r>
            <a:br>
              <a:rPr lang="en-US" dirty="0"/>
            </a:br>
            <a:r>
              <a:rPr lang="en-US" dirty="0"/>
              <a:t>7. Burger JA. </a:t>
            </a:r>
            <a:r>
              <a:rPr lang="en-US" i="1" dirty="0"/>
              <a:t>Leukemia</a:t>
            </a:r>
            <a:r>
              <a:rPr lang="en-US" dirty="0"/>
              <a:t>. 2020;34(3):787-798, 8. Woyach J, et al. ASH 2019. Abstract 504.</a:t>
            </a:r>
            <a:br>
              <a:rPr lang="en-US" dirty="0"/>
            </a:br>
            <a:r>
              <a:rPr lang="en-US" dirty="0">
                <a:sym typeface="Arial" panose="020B0604020202020204" pitchFamily="34" charset="0"/>
              </a:rPr>
              <a:t>BTKi, Bruton’s tyrosine kinase inhibitor; </a:t>
            </a:r>
            <a:r>
              <a:rPr lang="en-US" dirty="0"/>
              <a:t>CLL, chronic lymphocytic leukemia</a:t>
            </a:r>
            <a:r>
              <a:rPr lang="en-US" dirty="0">
                <a:sym typeface="Arial" panose="020B0604020202020204" pitchFamily="34" charset="0"/>
              </a:rPr>
              <a:t>.</a:t>
            </a:r>
            <a:endParaRPr lang="en-US" dirty="0"/>
          </a:p>
        </p:txBody>
      </p:sp>
      <p:graphicFrame>
        <p:nvGraphicFramePr>
          <p:cNvPr id="4" name="Chart 3">
            <a:extLst>
              <a:ext uri="{FF2B5EF4-FFF2-40B4-BE49-F238E27FC236}">
                <a16:creationId xmlns:a16="http://schemas.microsoft.com/office/drawing/2014/main" id="{C710A169-ED1E-AC6D-DA75-3367D725E2F3}"/>
              </a:ext>
            </a:extLst>
          </p:cNvPr>
          <p:cNvGraphicFramePr/>
          <p:nvPr>
            <p:extLst>
              <p:ext uri="{D42A27DB-BD31-4B8C-83A1-F6EECF244321}">
                <p14:modId xmlns:p14="http://schemas.microsoft.com/office/powerpoint/2010/main" val="1302591940"/>
              </p:ext>
            </p:extLst>
          </p:nvPr>
        </p:nvGraphicFramePr>
        <p:xfrm>
          <a:off x="7129825" y="1507328"/>
          <a:ext cx="4255849" cy="3868291"/>
        </p:xfrm>
        <a:graphic>
          <a:graphicData uri="http://schemas.openxmlformats.org/drawingml/2006/chart">
            <c:chart xmlns:c="http://schemas.openxmlformats.org/drawingml/2006/chart" xmlns:r="http://schemas.openxmlformats.org/officeDocument/2006/relationships" r:id="rId3"/>
          </a:graphicData>
        </a:graphic>
      </p:graphicFrame>
      <p:sp>
        <p:nvSpPr>
          <p:cNvPr id="32" name="Rectangle 15">
            <a:extLst>
              <a:ext uri="{FF2B5EF4-FFF2-40B4-BE49-F238E27FC236}">
                <a16:creationId xmlns:a16="http://schemas.microsoft.com/office/drawing/2014/main" id="{3636E700-741C-A5C1-EAC1-7AAA79856DBB}"/>
              </a:ext>
            </a:extLst>
          </p:cNvPr>
          <p:cNvSpPr txBox="1">
            <a:spLocks/>
          </p:cNvSpPr>
          <p:nvPr/>
        </p:nvSpPr>
        <p:spPr>
          <a:xfrm>
            <a:off x="2089011" y="1280941"/>
            <a:ext cx="3543300" cy="325703"/>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914332">
              <a:defRPr/>
            </a:pPr>
            <a:r>
              <a:rPr lang="en-US" sz="1800" b="1" dirty="0">
                <a:solidFill>
                  <a:schemeClr val="accent1"/>
                </a:solidFill>
                <a:latin typeface="Arial"/>
                <a:cs typeface="Arial"/>
              </a:rPr>
              <a:t>Ibrutinib discontinuation from 4 sequential studies</a:t>
            </a:r>
            <a:endParaRPr lang="en-US" sz="1800" b="1" i="1" dirty="0">
              <a:solidFill>
                <a:schemeClr val="accent1"/>
              </a:solidFill>
              <a:latin typeface="Arial"/>
              <a:cs typeface="Arial"/>
            </a:endParaRPr>
          </a:p>
        </p:txBody>
      </p:sp>
      <p:sp>
        <p:nvSpPr>
          <p:cNvPr id="33" name="Rectangle 15">
            <a:extLst>
              <a:ext uri="{FF2B5EF4-FFF2-40B4-BE49-F238E27FC236}">
                <a16:creationId xmlns:a16="http://schemas.microsoft.com/office/drawing/2014/main" id="{28C7E5DA-DEBC-9279-0B70-9649E7675285}"/>
              </a:ext>
            </a:extLst>
          </p:cNvPr>
          <p:cNvSpPr txBox="1">
            <a:spLocks/>
          </p:cNvSpPr>
          <p:nvPr/>
        </p:nvSpPr>
        <p:spPr>
          <a:xfrm>
            <a:off x="6540577" y="1294508"/>
            <a:ext cx="4922108" cy="325703"/>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914332">
              <a:defRPr/>
            </a:pPr>
            <a:r>
              <a:rPr lang="en-US" sz="1800" b="1" dirty="0">
                <a:solidFill>
                  <a:schemeClr val="accent1"/>
                </a:solidFill>
                <a:latin typeface="Arial"/>
                <a:cs typeface="Arial"/>
              </a:rPr>
              <a:t>Ibrutinib acquired resistance in patients with progressive CLL </a:t>
            </a:r>
            <a:endParaRPr lang="en-US" sz="1800" b="1" i="1" dirty="0">
              <a:solidFill>
                <a:schemeClr val="accent1"/>
              </a:solidFill>
              <a:latin typeface="Arial"/>
              <a:cs typeface="Arial"/>
            </a:endParaRPr>
          </a:p>
        </p:txBody>
      </p:sp>
      <p:grpSp>
        <p:nvGrpSpPr>
          <p:cNvPr id="51" name="Group 50">
            <a:extLst>
              <a:ext uri="{FF2B5EF4-FFF2-40B4-BE49-F238E27FC236}">
                <a16:creationId xmlns:a16="http://schemas.microsoft.com/office/drawing/2014/main" id="{AE4B07B2-19C9-5498-8E9D-1744D9D23B5D}"/>
              </a:ext>
            </a:extLst>
          </p:cNvPr>
          <p:cNvGrpSpPr/>
          <p:nvPr/>
        </p:nvGrpSpPr>
        <p:grpSpPr>
          <a:xfrm>
            <a:off x="1225260" y="1524054"/>
            <a:ext cx="5032013" cy="3145448"/>
            <a:chOff x="980254" y="1296939"/>
            <a:chExt cx="6023144" cy="3764991"/>
          </a:xfrm>
        </p:grpSpPr>
        <p:sp>
          <p:nvSpPr>
            <p:cNvPr id="5" name="Freeform 5">
              <a:extLst>
                <a:ext uri="{FF2B5EF4-FFF2-40B4-BE49-F238E27FC236}">
                  <a16:creationId xmlns:a16="http://schemas.microsoft.com/office/drawing/2014/main" id="{F91D4857-5243-1A47-54D4-60FDE7C0FC48}"/>
                </a:ext>
              </a:extLst>
            </p:cNvPr>
            <p:cNvSpPr/>
            <p:nvPr/>
          </p:nvSpPr>
          <p:spPr>
            <a:xfrm>
              <a:off x="1763679" y="1439335"/>
              <a:ext cx="4425455" cy="3093520"/>
            </a:xfrm>
            <a:custGeom>
              <a:avLst/>
              <a:gdLst>
                <a:gd name="connsiteX0" fmla="*/ 0 w 4889500"/>
                <a:gd name="connsiteY0" fmla="*/ 0 h 3164416"/>
                <a:gd name="connsiteX1" fmla="*/ 10584 w 4889500"/>
                <a:gd name="connsiteY1" fmla="*/ 3164416 h 3164416"/>
                <a:gd name="connsiteX2" fmla="*/ 4889500 w 4889500"/>
                <a:gd name="connsiteY2" fmla="*/ 3164416 h 3164416"/>
              </a:gdLst>
              <a:ahLst/>
              <a:cxnLst>
                <a:cxn ang="0">
                  <a:pos x="connsiteX0" y="connsiteY0"/>
                </a:cxn>
                <a:cxn ang="0">
                  <a:pos x="connsiteX1" y="connsiteY1"/>
                </a:cxn>
                <a:cxn ang="0">
                  <a:pos x="connsiteX2" y="connsiteY2"/>
                </a:cxn>
              </a:cxnLst>
              <a:rect l="l" t="t" r="r" b="b"/>
              <a:pathLst>
                <a:path w="4889500" h="3164416">
                  <a:moveTo>
                    <a:pt x="0" y="0"/>
                  </a:moveTo>
                  <a:lnTo>
                    <a:pt x="10584" y="3164416"/>
                  </a:lnTo>
                  <a:lnTo>
                    <a:pt x="4889500" y="3164416"/>
                  </a:lnTo>
                </a:path>
              </a:pathLst>
            </a:cu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914377">
                <a:defRPr/>
              </a:pPr>
              <a:endParaRPr lang="en-US" dirty="0">
                <a:solidFill>
                  <a:prstClr val="black"/>
                </a:solidFill>
                <a:latin typeface="Arial"/>
              </a:endParaRPr>
            </a:p>
          </p:txBody>
        </p:sp>
        <p:grpSp>
          <p:nvGrpSpPr>
            <p:cNvPr id="6" name="Group 5">
              <a:extLst>
                <a:ext uri="{FF2B5EF4-FFF2-40B4-BE49-F238E27FC236}">
                  <a16:creationId xmlns:a16="http://schemas.microsoft.com/office/drawing/2014/main" id="{D8383AAC-3C8A-4AD3-1441-26184E5C7083}"/>
                </a:ext>
              </a:extLst>
            </p:cNvPr>
            <p:cNvGrpSpPr/>
            <p:nvPr/>
          </p:nvGrpSpPr>
          <p:grpSpPr>
            <a:xfrm>
              <a:off x="2499497" y="4533676"/>
              <a:ext cx="3638241" cy="64008"/>
              <a:chOff x="2499495" y="4533676"/>
              <a:chExt cx="3638241" cy="64008"/>
            </a:xfrm>
          </p:grpSpPr>
          <p:cxnSp>
            <p:nvCxnSpPr>
              <p:cNvPr id="7" name="Straight Connector 6">
                <a:extLst>
                  <a:ext uri="{FF2B5EF4-FFF2-40B4-BE49-F238E27FC236}">
                    <a16:creationId xmlns:a16="http://schemas.microsoft.com/office/drawing/2014/main" id="{6FDCAAE4-D7C3-C5E0-A847-79E8588A3891}"/>
                  </a:ext>
                </a:extLst>
              </p:cNvPr>
              <p:cNvCxnSpPr/>
              <p:nvPr/>
            </p:nvCxnSpPr>
            <p:spPr>
              <a:xfrm>
                <a:off x="3227143" y="4533676"/>
                <a:ext cx="0" cy="64008"/>
              </a:xfrm>
              <a:prstGeom prst="line">
                <a:avLst/>
              </a:prstGeom>
              <a:ln w="190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3CE0DA30-8904-1C25-6627-8F1C7FDCC2CC}"/>
                  </a:ext>
                </a:extLst>
              </p:cNvPr>
              <p:cNvCxnSpPr/>
              <p:nvPr/>
            </p:nvCxnSpPr>
            <p:spPr>
              <a:xfrm>
                <a:off x="4682439" y="4533676"/>
                <a:ext cx="0" cy="64008"/>
              </a:xfrm>
              <a:prstGeom prst="line">
                <a:avLst/>
              </a:prstGeom>
              <a:ln w="190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46DCF8CE-9C79-B348-4EE0-47DEEA5CCF69}"/>
                  </a:ext>
                </a:extLst>
              </p:cNvPr>
              <p:cNvCxnSpPr/>
              <p:nvPr/>
            </p:nvCxnSpPr>
            <p:spPr>
              <a:xfrm>
                <a:off x="2499495" y="4533676"/>
                <a:ext cx="0" cy="64008"/>
              </a:xfrm>
              <a:prstGeom prst="line">
                <a:avLst/>
              </a:prstGeom>
              <a:ln w="190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8EE586BB-8B9E-161E-28B5-F2FF01EB2B1C}"/>
                  </a:ext>
                </a:extLst>
              </p:cNvPr>
              <p:cNvCxnSpPr/>
              <p:nvPr/>
            </p:nvCxnSpPr>
            <p:spPr>
              <a:xfrm>
                <a:off x="3954791" y="4533676"/>
                <a:ext cx="0" cy="64008"/>
              </a:xfrm>
              <a:prstGeom prst="line">
                <a:avLst/>
              </a:prstGeom>
              <a:ln w="190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A1266E82-E1EB-93F2-64E0-0DE6CB193715}"/>
                  </a:ext>
                </a:extLst>
              </p:cNvPr>
              <p:cNvCxnSpPr/>
              <p:nvPr/>
            </p:nvCxnSpPr>
            <p:spPr>
              <a:xfrm>
                <a:off x="5410087" y="4533676"/>
                <a:ext cx="0" cy="64008"/>
              </a:xfrm>
              <a:prstGeom prst="line">
                <a:avLst/>
              </a:prstGeom>
              <a:ln w="190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A4664442-7DF9-0895-1331-9027D40C382B}"/>
                  </a:ext>
                </a:extLst>
              </p:cNvPr>
              <p:cNvCxnSpPr/>
              <p:nvPr/>
            </p:nvCxnSpPr>
            <p:spPr>
              <a:xfrm>
                <a:off x="6137736" y="4533676"/>
                <a:ext cx="0" cy="64008"/>
              </a:xfrm>
              <a:prstGeom prst="line">
                <a:avLst/>
              </a:prstGeom>
              <a:ln w="1905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13" name="Group 12">
              <a:extLst>
                <a:ext uri="{FF2B5EF4-FFF2-40B4-BE49-F238E27FC236}">
                  <a16:creationId xmlns:a16="http://schemas.microsoft.com/office/drawing/2014/main" id="{0EBACD80-3B6F-6088-A28D-5BB6230231F1}"/>
                </a:ext>
              </a:extLst>
            </p:cNvPr>
            <p:cNvGrpSpPr/>
            <p:nvPr/>
          </p:nvGrpSpPr>
          <p:grpSpPr>
            <a:xfrm>
              <a:off x="1392999" y="1296939"/>
              <a:ext cx="360996" cy="2583347"/>
              <a:chOff x="1392999" y="1296939"/>
              <a:chExt cx="360996" cy="2583346"/>
            </a:xfrm>
          </p:grpSpPr>
          <p:sp>
            <p:nvSpPr>
              <p:cNvPr id="14" name="Rectangle 13">
                <a:extLst>
                  <a:ext uri="{FF2B5EF4-FFF2-40B4-BE49-F238E27FC236}">
                    <a16:creationId xmlns:a16="http://schemas.microsoft.com/office/drawing/2014/main" id="{15C86100-AE46-2CA8-BA70-550258C09692}"/>
                  </a:ext>
                </a:extLst>
              </p:cNvPr>
              <p:cNvSpPr/>
              <p:nvPr/>
            </p:nvSpPr>
            <p:spPr>
              <a:xfrm>
                <a:off x="1392999" y="1296939"/>
                <a:ext cx="360996" cy="246221"/>
              </a:xfrm>
              <a:prstGeom prst="rect">
                <a:avLst/>
              </a:prstGeom>
            </p:spPr>
            <p:txBody>
              <a:bodyPr wrap="none">
                <a:spAutoFit/>
              </a:bodyPr>
              <a:lstStyle/>
              <a:p>
                <a:pPr algn="r" defTabSz="914377">
                  <a:defRPr/>
                </a:pPr>
                <a:r>
                  <a:rPr lang="en-US" sz="1000" dirty="0">
                    <a:solidFill>
                      <a:srgbClr val="000000"/>
                    </a:solidFill>
                    <a:latin typeface="Arial"/>
                    <a:cs typeface="Arial" charset="0"/>
                  </a:rPr>
                  <a:t>0.4</a:t>
                </a:r>
              </a:p>
            </p:txBody>
          </p:sp>
          <p:sp>
            <p:nvSpPr>
              <p:cNvPr id="15" name="Rectangle 14">
                <a:extLst>
                  <a:ext uri="{FF2B5EF4-FFF2-40B4-BE49-F238E27FC236}">
                    <a16:creationId xmlns:a16="http://schemas.microsoft.com/office/drawing/2014/main" id="{9244F683-7F2D-2F2C-8937-DA4995239CEF}"/>
                  </a:ext>
                </a:extLst>
              </p:cNvPr>
              <p:cNvSpPr/>
              <p:nvPr/>
            </p:nvSpPr>
            <p:spPr>
              <a:xfrm>
                <a:off x="1392999" y="2075981"/>
                <a:ext cx="360996" cy="246221"/>
              </a:xfrm>
              <a:prstGeom prst="rect">
                <a:avLst/>
              </a:prstGeom>
            </p:spPr>
            <p:txBody>
              <a:bodyPr wrap="none">
                <a:spAutoFit/>
              </a:bodyPr>
              <a:lstStyle/>
              <a:p>
                <a:pPr algn="r" defTabSz="914377">
                  <a:defRPr/>
                </a:pPr>
                <a:r>
                  <a:rPr lang="en-US" sz="1000" dirty="0">
                    <a:solidFill>
                      <a:srgbClr val="000000"/>
                    </a:solidFill>
                    <a:latin typeface="Arial"/>
                    <a:cs typeface="Arial" charset="0"/>
                  </a:rPr>
                  <a:t>0.3</a:t>
                </a:r>
              </a:p>
            </p:txBody>
          </p:sp>
          <p:sp>
            <p:nvSpPr>
              <p:cNvPr id="16" name="Rectangle 15">
                <a:extLst>
                  <a:ext uri="{FF2B5EF4-FFF2-40B4-BE49-F238E27FC236}">
                    <a16:creationId xmlns:a16="http://schemas.microsoft.com/office/drawing/2014/main" id="{6AD6872A-FE7B-DB92-E2FD-8DD0EE1FAC10}"/>
                  </a:ext>
                </a:extLst>
              </p:cNvPr>
              <p:cNvSpPr/>
              <p:nvPr/>
            </p:nvSpPr>
            <p:spPr>
              <a:xfrm>
                <a:off x="1392999" y="3634064"/>
                <a:ext cx="360996" cy="246221"/>
              </a:xfrm>
              <a:prstGeom prst="rect">
                <a:avLst/>
              </a:prstGeom>
            </p:spPr>
            <p:txBody>
              <a:bodyPr wrap="none">
                <a:spAutoFit/>
              </a:bodyPr>
              <a:lstStyle/>
              <a:p>
                <a:pPr algn="r" defTabSz="914377">
                  <a:defRPr/>
                </a:pPr>
                <a:r>
                  <a:rPr lang="en-US" sz="1000" dirty="0">
                    <a:solidFill>
                      <a:srgbClr val="000000"/>
                    </a:solidFill>
                    <a:latin typeface="Arial"/>
                    <a:cs typeface="Arial" charset="0"/>
                  </a:rPr>
                  <a:t>0.1</a:t>
                </a:r>
              </a:p>
            </p:txBody>
          </p:sp>
          <p:sp>
            <p:nvSpPr>
              <p:cNvPr id="17" name="Rectangle 16">
                <a:extLst>
                  <a:ext uri="{FF2B5EF4-FFF2-40B4-BE49-F238E27FC236}">
                    <a16:creationId xmlns:a16="http://schemas.microsoft.com/office/drawing/2014/main" id="{84A2F4AC-A895-A9E1-6519-874EADF04F2D}"/>
                  </a:ext>
                </a:extLst>
              </p:cNvPr>
              <p:cNvSpPr/>
              <p:nvPr/>
            </p:nvSpPr>
            <p:spPr>
              <a:xfrm>
                <a:off x="1392999" y="2855024"/>
                <a:ext cx="360996" cy="246221"/>
              </a:xfrm>
              <a:prstGeom prst="rect">
                <a:avLst/>
              </a:prstGeom>
            </p:spPr>
            <p:txBody>
              <a:bodyPr wrap="none">
                <a:spAutoFit/>
              </a:bodyPr>
              <a:lstStyle/>
              <a:p>
                <a:pPr algn="r" defTabSz="914377">
                  <a:defRPr/>
                </a:pPr>
                <a:r>
                  <a:rPr lang="en-US" sz="1000" dirty="0">
                    <a:solidFill>
                      <a:srgbClr val="000000"/>
                    </a:solidFill>
                    <a:latin typeface="Arial"/>
                    <a:cs typeface="Arial" charset="0"/>
                  </a:rPr>
                  <a:t>0.2</a:t>
                </a:r>
              </a:p>
            </p:txBody>
          </p:sp>
        </p:grpSp>
        <p:grpSp>
          <p:nvGrpSpPr>
            <p:cNvPr id="18" name="Group 17">
              <a:extLst>
                <a:ext uri="{FF2B5EF4-FFF2-40B4-BE49-F238E27FC236}">
                  <a16:creationId xmlns:a16="http://schemas.microsoft.com/office/drawing/2014/main" id="{9A534900-6DB7-F2E1-E90C-844509F4B9AA}"/>
                </a:ext>
              </a:extLst>
            </p:cNvPr>
            <p:cNvGrpSpPr/>
            <p:nvPr/>
          </p:nvGrpSpPr>
          <p:grpSpPr>
            <a:xfrm>
              <a:off x="1705208" y="1434420"/>
              <a:ext cx="64008" cy="2328397"/>
              <a:chOff x="1705208" y="1434420"/>
              <a:chExt cx="64008" cy="2328397"/>
            </a:xfrm>
          </p:grpSpPr>
          <p:cxnSp>
            <p:nvCxnSpPr>
              <p:cNvPr id="19" name="Straight Connector 18">
                <a:extLst>
                  <a:ext uri="{FF2B5EF4-FFF2-40B4-BE49-F238E27FC236}">
                    <a16:creationId xmlns:a16="http://schemas.microsoft.com/office/drawing/2014/main" id="{DD9D32FB-6DA1-F22B-F127-F92ACD4B3CBF}"/>
                  </a:ext>
                </a:extLst>
              </p:cNvPr>
              <p:cNvCxnSpPr/>
              <p:nvPr/>
            </p:nvCxnSpPr>
            <p:spPr>
              <a:xfrm rot="5400000">
                <a:off x="1737212" y="2954680"/>
                <a:ext cx="0" cy="64008"/>
              </a:xfrm>
              <a:prstGeom prst="line">
                <a:avLst/>
              </a:prstGeom>
              <a:ln w="190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740A7D81-E743-169D-F220-035418739EB8}"/>
                  </a:ext>
                </a:extLst>
              </p:cNvPr>
              <p:cNvCxnSpPr/>
              <p:nvPr/>
            </p:nvCxnSpPr>
            <p:spPr>
              <a:xfrm rot="5400000">
                <a:off x="1737212" y="2178548"/>
                <a:ext cx="0" cy="64008"/>
              </a:xfrm>
              <a:prstGeom prst="line">
                <a:avLst/>
              </a:prstGeom>
              <a:ln w="190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BD1C5086-7C2C-5D66-CE06-12FA34FE906F}"/>
                  </a:ext>
                </a:extLst>
              </p:cNvPr>
              <p:cNvCxnSpPr/>
              <p:nvPr/>
            </p:nvCxnSpPr>
            <p:spPr>
              <a:xfrm rot="5400000">
                <a:off x="1737212" y="1402416"/>
                <a:ext cx="0" cy="64008"/>
              </a:xfrm>
              <a:prstGeom prst="line">
                <a:avLst/>
              </a:prstGeom>
              <a:ln w="190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28EDCBF9-511B-724B-A7AC-BBCCC75584C9}"/>
                  </a:ext>
                </a:extLst>
              </p:cNvPr>
              <p:cNvCxnSpPr/>
              <p:nvPr/>
            </p:nvCxnSpPr>
            <p:spPr>
              <a:xfrm rot="5400000">
                <a:off x="1737212" y="3730813"/>
                <a:ext cx="0" cy="64008"/>
              </a:xfrm>
              <a:prstGeom prst="line">
                <a:avLst/>
              </a:prstGeom>
              <a:ln w="1905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23" name="Group 22">
              <a:extLst>
                <a:ext uri="{FF2B5EF4-FFF2-40B4-BE49-F238E27FC236}">
                  <a16:creationId xmlns:a16="http://schemas.microsoft.com/office/drawing/2014/main" id="{7D388989-B6EC-9669-9485-09CC7F8F4DE9}"/>
                </a:ext>
              </a:extLst>
            </p:cNvPr>
            <p:cNvGrpSpPr/>
            <p:nvPr/>
          </p:nvGrpSpPr>
          <p:grpSpPr>
            <a:xfrm>
              <a:off x="2370573" y="4613683"/>
              <a:ext cx="3884767" cy="153888"/>
              <a:chOff x="2370572" y="4613683"/>
              <a:chExt cx="3884766" cy="153888"/>
            </a:xfrm>
          </p:grpSpPr>
          <p:sp>
            <p:nvSpPr>
              <p:cNvPr id="24" name="TextBox 23">
                <a:extLst>
                  <a:ext uri="{FF2B5EF4-FFF2-40B4-BE49-F238E27FC236}">
                    <a16:creationId xmlns:a16="http://schemas.microsoft.com/office/drawing/2014/main" id="{8A3D4935-46F1-C1BB-67C8-D3C9B3695E61}"/>
                  </a:ext>
                </a:extLst>
              </p:cNvPr>
              <p:cNvSpPr txBox="1"/>
              <p:nvPr/>
            </p:nvSpPr>
            <p:spPr>
              <a:xfrm>
                <a:off x="6009995" y="4613683"/>
                <a:ext cx="245343" cy="153888"/>
              </a:xfrm>
              <a:prstGeom prst="rect">
                <a:avLst/>
              </a:prstGeom>
              <a:noFill/>
            </p:spPr>
            <p:txBody>
              <a:bodyPr wrap="none" tIns="0" bIns="0" rtlCol="0">
                <a:noAutofit/>
              </a:bodyPr>
              <a:lstStyle/>
              <a:p>
                <a:pPr algn="ctr" defTabSz="914377">
                  <a:defRPr/>
                </a:pPr>
                <a:r>
                  <a:rPr lang="en-US" sz="1000" dirty="0">
                    <a:solidFill>
                      <a:prstClr val="black"/>
                    </a:solidFill>
                    <a:latin typeface="Arial"/>
                    <a:cs typeface="Arial"/>
                  </a:rPr>
                  <a:t>6</a:t>
                </a:r>
              </a:p>
            </p:txBody>
          </p:sp>
          <p:sp>
            <p:nvSpPr>
              <p:cNvPr id="25" name="TextBox 24">
                <a:extLst>
                  <a:ext uri="{FF2B5EF4-FFF2-40B4-BE49-F238E27FC236}">
                    <a16:creationId xmlns:a16="http://schemas.microsoft.com/office/drawing/2014/main" id="{215CE568-1B4A-F0E7-84F6-C3A17608733B}"/>
                  </a:ext>
                </a:extLst>
              </p:cNvPr>
              <p:cNvSpPr txBox="1"/>
              <p:nvPr/>
            </p:nvSpPr>
            <p:spPr>
              <a:xfrm>
                <a:off x="5282112" y="4613683"/>
                <a:ext cx="245343" cy="153888"/>
              </a:xfrm>
              <a:prstGeom prst="rect">
                <a:avLst/>
              </a:prstGeom>
              <a:noFill/>
            </p:spPr>
            <p:txBody>
              <a:bodyPr wrap="none" tIns="0" bIns="0" rtlCol="0">
                <a:noAutofit/>
              </a:bodyPr>
              <a:lstStyle/>
              <a:p>
                <a:pPr algn="ctr" defTabSz="914377">
                  <a:defRPr/>
                </a:pPr>
                <a:r>
                  <a:rPr lang="en-US" sz="1000" dirty="0">
                    <a:solidFill>
                      <a:prstClr val="black"/>
                    </a:solidFill>
                    <a:latin typeface="Arial"/>
                    <a:cs typeface="Arial"/>
                  </a:rPr>
                  <a:t>5</a:t>
                </a:r>
              </a:p>
            </p:txBody>
          </p:sp>
          <p:sp>
            <p:nvSpPr>
              <p:cNvPr id="26" name="TextBox 25">
                <a:extLst>
                  <a:ext uri="{FF2B5EF4-FFF2-40B4-BE49-F238E27FC236}">
                    <a16:creationId xmlns:a16="http://schemas.microsoft.com/office/drawing/2014/main" id="{17AB4BCD-DAA3-53FD-F0AD-D8A9FD793763}"/>
                  </a:ext>
                </a:extLst>
              </p:cNvPr>
              <p:cNvSpPr txBox="1"/>
              <p:nvPr/>
            </p:nvSpPr>
            <p:spPr>
              <a:xfrm>
                <a:off x="4554227" y="4613683"/>
                <a:ext cx="245343" cy="153888"/>
              </a:xfrm>
              <a:prstGeom prst="rect">
                <a:avLst/>
              </a:prstGeom>
              <a:noFill/>
            </p:spPr>
            <p:txBody>
              <a:bodyPr wrap="none" tIns="0" bIns="0" rtlCol="0">
                <a:noAutofit/>
              </a:bodyPr>
              <a:lstStyle/>
              <a:p>
                <a:pPr algn="ctr" defTabSz="914377">
                  <a:defRPr/>
                </a:pPr>
                <a:r>
                  <a:rPr lang="en-US" sz="1000" dirty="0">
                    <a:solidFill>
                      <a:prstClr val="black"/>
                    </a:solidFill>
                    <a:latin typeface="Arial"/>
                    <a:cs typeface="Arial"/>
                  </a:rPr>
                  <a:t>4</a:t>
                </a:r>
              </a:p>
            </p:txBody>
          </p:sp>
          <p:sp>
            <p:nvSpPr>
              <p:cNvPr id="27" name="TextBox 26">
                <a:extLst>
                  <a:ext uri="{FF2B5EF4-FFF2-40B4-BE49-F238E27FC236}">
                    <a16:creationId xmlns:a16="http://schemas.microsoft.com/office/drawing/2014/main" id="{944CB4AA-C4A3-CD2F-5F0E-93ACE719D1B7}"/>
                  </a:ext>
                </a:extLst>
              </p:cNvPr>
              <p:cNvSpPr txBox="1"/>
              <p:nvPr/>
            </p:nvSpPr>
            <p:spPr>
              <a:xfrm>
                <a:off x="3826342" y="4613683"/>
                <a:ext cx="245343" cy="153888"/>
              </a:xfrm>
              <a:prstGeom prst="rect">
                <a:avLst/>
              </a:prstGeom>
              <a:noFill/>
            </p:spPr>
            <p:txBody>
              <a:bodyPr wrap="none" tIns="0" bIns="0" rtlCol="0">
                <a:noAutofit/>
              </a:bodyPr>
              <a:lstStyle/>
              <a:p>
                <a:pPr algn="ctr" defTabSz="914377">
                  <a:defRPr/>
                </a:pPr>
                <a:r>
                  <a:rPr lang="en-US" sz="1000" dirty="0">
                    <a:solidFill>
                      <a:prstClr val="black"/>
                    </a:solidFill>
                    <a:latin typeface="Arial"/>
                    <a:cs typeface="Arial"/>
                  </a:rPr>
                  <a:t>3</a:t>
                </a:r>
              </a:p>
            </p:txBody>
          </p:sp>
          <p:sp>
            <p:nvSpPr>
              <p:cNvPr id="28" name="TextBox 27">
                <a:extLst>
                  <a:ext uri="{FF2B5EF4-FFF2-40B4-BE49-F238E27FC236}">
                    <a16:creationId xmlns:a16="http://schemas.microsoft.com/office/drawing/2014/main" id="{2EF212BE-3130-8DF2-2763-2BE29874B62D}"/>
                  </a:ext>
                </a:extLst>
              </p:cNvPr>
              <p:cNvSpPr txBox="1"/>
              <p:nvPr/>
            </p:nvSpPr>
            <p:spPr>
              <a:xfrm>
                <a:off x="3098457" y="4613683"/>
                <a:ext cx="245343" cy="153888"/>
              </a:xfrm>
              <a:prstGeom prst="rect">
                <a:avLst/>
              </a:prstGeom>
              <a:noFill/>
            </p:spPr>
            <p:txBody>
              <a:bodyPr wrap="none" tIns="0" bIns="0" rtlCol="0">
                <a:noAutofit/>
              </a:bodyPr>
              <a:lstStyle/>
              <a:p>
                <a:pPr algn="ctr" defTabSz="914377">
                  <a:defRPr/>
                </a:pPr>
                <a:r>
                  <a:rPr lang="en-US" sz="1000" dirty="0">
                    <a:solidFill>
                      <a:prstClr val="black"/>
                    </a:solidFill>
                    <a:latin typeface="Arial"/>
                    <a:cs typeface="Arial"/>
                  </a:rPr>
                  <a:t>2</a:t>
                </a:r>
              </a:p>
            </p:txBody>
          </p:sp>
          <p:sp>
            <p:nvSpPr>
              <p:cNvPr id="29" name="TextBox 28">
                <a:extLst>
                  <a:ext uri="{FF2B5EF4-FFF2-40B4-BE49-F238E27FC236}">
                    <a16:creationId xmlns:a16="http://schemas.microsoft.com/office/drawing/2014/main" id="{54DC5B3C-EA52-9415-7CC8-DB1DA4304243}"/>
                  </a:ext>
                </a:extLst>
              </p:cNvPr>
              <p:cNvSpPr txBox="1"/>
              <p:nvPr/>
            </p:nvSpPr>
            <p:spPr>
              <a:xfrm>
                <a:off x="2370572" y="4613683"/>
                <a:ext cx="245343" cy="153888"/>
              </a:xfrm>
              <a:prstGeom prst="rect">
                <a:avLst/>
              </a:prstGeom>
              <a:noFill/>
            </p:spPr>
            <p:txBody>
              <a:bodyPr wrap="none" tIns="0" bIns="0" rtlCol="0">
                <a:noAutofit/>
              </a:bodyPr>
              <a:lstStyle/>
              <a:p>
                <a:pPr algn="ctr" defTabSz="914377">
                  <a:defRPr/>
                </a:pPr>
                <a:r>
                  <a:rPr lang="en-US" sz="1000" dirty="0">
                    <a:solidFill>
                      <a:prstClr val="black"/>
                    </a:solidFill>
                    <a:latin typeface="Arial"/>
                    <a:cs typeface="Arial"/>
                  </a:rPr>
                  <a:t>1</a:t>
                </a:r>
              </a:p>
            </p:txBody>
          </p:sp>
        </p:grpSp>
        <p:sp>
          <p:nvSpPr>
            <p:cNvPr id="30" name="TextBox 29">
              <a:extLst>
                <a:ext uri="{FF2B5EF4-FFF2-40B4-BE49-F238E27FC236}">
                  <a16:creationId xmlns:a16="http://schemas.microsoft.com/office/drawing/2014/main" id="{B2781D0E-2A8D-AB8F-3386-A489D5F78F33}"/>
                </a:ext>
              </a:extLst>
            </p:cNvPr>
            <p:cNvSpPr txBox="1"/>
            <p:nvPr/>
          </p:nvSpPr>
          <p:spPr>
            <a:xfrm rot="16200000">
              <a:off x="-32523" y="2800186"/>
              <a:ext cx="2425664" cy="400110"/>
            </a:xfrm>
            <a:prstGeom prst="rect">
              <a:avLst/>
            </a:prstGeom>
            <a:noFill/>
          </p:spPr>
          <p:txBody>
            <a:bodyPr wrap="none" rtlCol="0">
              <a:spAutoFit/>
            </a:bodyPr>
            <a:lstStyle/>
            <a:p>
              <a:pPr algn="ctr" defTabSz="914377">
                <a:defRPr/>
              </a:pPr>
              <a:r>
                <a:rPr lang="en-US" sz="1000" b="1" dirty="0">
                  <a:solidFill>
                    <a:prstClr val="black"/>
                  </a:solidFill>
                  <a:latin typeface="Arial"/>
                  <a:cs typeface="Arial"/>
                </a:rPr>
                <a:t>Cumulative Incidence of </a:t>
              </a:r>
            </a:p>
            <a:p>
              <a:pPr algn="ctr" defTabSz="914377">
                <a:defRPr/>
              </a:pPr>
              <a:r>
                <a:rPr lang="en-US" sz="1000" b="1" dirty="0">
                  <a:solidFill>
                    <a:prstClr val="black"/>
                  </a:solidFill>
                  <a:latin typeface="Arial"/>
                  <a:cs typeface="Arial"/>
                </a:rPr>
                <a:t>Discontinuation of Ibrutinib Therapy </a:t>
              </a:r>
            </a:p>
          </p:txBody>
        </p:sp>
        <p:sp>
          <p:nvSpPr>
            <p:cNvPr id="31" name="TextBox 30">
              <a:extLst>
                <a:ext uri="{FF2B5EF4-FFF2-40B4-BE49-F238E27FC236}">
                  <a16:creationId xmlns:a16="http://schemas.microsoft.com/office/drawing/2014/main" id="{176F9904-9EA2-1AE6-1306-25A1FEC32906}"/>
                </a:ext>
              </a:extLst>
            </p:cNvPr>
            <p:cNvSpPr txBox="1"/>
            <p:nvPr/>
          </p:nvSpPr>
          <p:spPr>
            <a:xfrm>
              <a:off x="3546570" y="4815709"/>
              <a:ext cx="936475" cy="246221"/>
            </a:xfrm>
            <a:prstGeom prst="rect">
              <a:avLst/>
            </a:prstGeom>
            <a:noFill/>
          </p:spPr>
          <p:txBody>
            <a:bodyPr wrap="none" rtlCol="0">
              <a:spAutoFit/>
            </a:bodyPr>
            <a:lstStyle/>
            <a:p>
              <a:pPr defTabSz="914377">
                <a:defRPr/>
              </a:pPr>
              <a:r>
                <a:rPr lang="en-US" sz="1000" b="1" dirty="0">
                  <a:solidFill>
                    <a:prstClr val="black"/>
                  </a:solidFill>
                  <a:latin typeface="Arial"/>
                  <a:cs typeface="Arial"/>
                </a:rPr>
                <a:t>Time (years)</a:t>
              </a:r>
            </a:p>
          </p:txBody>
        </p:sp>
        <p:sp>
          <p:nvSpPr>
            <p:cNvPr id="34" name="TextBox 33">
              <a:extLst>
                <a:ext uri="{FF2B5EF4-FFF2-40B4-BE49-F238E27FC236}">
                  <a16:creationId xmlns:a16="http://schemas.microsoft.com/office/drawing/2014/main" id="{9E071C8E-2B73-51AF-1CB6-A3A0F5374FAA}"/>
                </a:ext>
              </a:extLst>
            </p:cNvPr>
            <p:cNvSpPr txBox="1"/>
            <p:nvPr/>
          </p:nvSpPr>
          <p:spPr>
            <a:xfrm>
              <a:off x="1508654" y="4613683"/>
              <a:ext cx="245343" cy="153888"/>
            </a:xfrm>
            <a:prstGeom prst="rect">
              <a:avLst/>
            </a:prstGeom>
            <a:noFill/>
          </p:spPr>
          <p:txBody>
            <a:bodyPr wrap="none" tIns="0" bIns="0" rtlCol="0">
              <a:noAutofit/>
            </a:bodyPr>
            <a:lstStyle/>
            <a:p>
              <a:pPr algn="ctr" defTabSz="914377">
                <a:defRPr/>
              </a:pPr>
              <a:r>
                <a:rPr lang="en-US" sz="1000" dirty="0">
                  <a:solidFill>
                    <a:prstClr val="black"/>
                  </a:solidFill>
                  <a:latin typeface="Arial"/>
                  <a:cs typeface="Arial"/>
                </a:rPr>
                <a:t>0</a:t>
              </a:r>
            </a:p>
          </p:txBody>
        </p:sp>
        <p:sp>
          <p:nvSpPr>
            <p:cNvPr id="35" name="TextBox 34">
              <a:extLst>
                <a:ext uri="{FF2B5EF4-FFF2-40B4-BE49-F238E27FC236}">
                  <a16:creationId xmlns:a16="http://schemas.microsoft.com/office/drawing/2014/main" id="{2E8623AD-E894-7FDB-3F5D-DD13EEB82D6B}"/>
                </a:ext>
              </a:extLst>
            </p:cNvPr>
            <p:cNvSpPr txBox="1"/>
            <p:nvPr/>
          </p:nvSpPr>
          <p:spPr>
            <a:xfrm>
              <a:off x="3317488" y="2105889"/>
              <a:ext cx="1277914" cy="523220"/>
            </a:xfrm>
            <a:prstGeom prst="rect">
              <a:avLst/>
            </a:prstGeom>
            <a:noFill/>
          </p:spPr>
          <p:txBody>
            <a:bodyPr wrap="none" rtlCol="0">
              <a:spAutoFit/>
            </a:bodyPr>
            <a:lstStyle/>
            <a:p>
              <a:pPr algn="ctr" defTabSz="914377">
                <a:defRPr/>
              </a:pPr>
              <a:r>
                <a:rPr lang="en-US" sz="1400" b="1" dirty="0">
                  <a:solidFill>
                    <a:srgbClr val="346691"/>
                  </a:solidFill>
                  <a:latin typeface="Arial"/>
                  <a:cs typeface="Arial" charset="0"/>
                </a:rPr>
                <a:t>Other events</a:t>
              </a:r>
            </a:p>
            <a:p>
              <a:pPr algn="ctr" defTabSz="914377">
                <a:defRPr/>
              </a:pPr>
              <a:r>
                <a:rPr lang="en-US" sz="1400" b="1" dirty="0">
                  <a:solidFill>
                    <a:srgbClr val="346691"/>
                  </a:solidFill>
                  <a:latin typeface="Arial"/>
                  <a:cs typeface="Arial" charset="0"/>
                </a:rPr>
                <a:t>25%</a:t>
              </a:r>
            </a:p>
          </p:txBody>
        </p:sp>
        <p:sp>
          <p:nvSpPr>
            <p:cNvPr id="36" name="TextBox 35">
              <a:extLst>
                <a:ext uri="{FF2B5EF4-FFF2-40B4-BE49-F238E27FC236}">
                  <a16:creationId xmlns:a16="http://schemas.microsoft.com/office/drawing/2014/main" id="{B783D8F5-7EB7-A2B3-8CC7-ACFFC7013056}"/>
                </a:ext>
              </a:extLst>
            </p:cNvPr>
            <p:cNvSpPr txBox="1"/>
            <p:nvPr/>
          </p:nvSpPr>
          <p:spPr>
            <a:xfrm>
              <a:off x="4463137" y="3209632"/>
              <a:ext cx="1944763" cy="523220"/>
            </a:xfrm>
            <a:prstGeom prst="rect">
              <a:avLst/>
            </a:prstGeom>
            <a:noFill/>
          </p:spPr>
          <p:txBody>
            <a:bodyPr wrap="none" rtlCol="0">
              <a:spAutoFit/>
            </a:bodyPr>
            <a:lstStyle/>
            <a:p>
              <a:pPr algn="ctr" defTabSz="914377">
                <a:defRPr/>
              </a:pPr>
              <a:r>
                <a:rPr lang="en-US" sz="1400" b="1" dirty="0">
                  <a:solidFill>
                    <a:srgbClr val="008000"/>
                  </a:solidFill>
                  <a:latin typeface="Arial"/>
                  <a:cs typeface="Arial" charset="0"/>
                </a:rPr>
                <a:t>Disease progression</a:t>
              </a:r>
            </a:p>
            <a:p>
              <a:pPr algn="ctr" defTabSz="914377">
                <a:defRPr/>
              </a:pPr>
              <a:r>
                <a:rPr lang="en-US" sz="1400" b="1" dirty="0">
                  <a:solidFill>
                    <a:srgbClr val="008000"/>
                  </a:solidFill>
                  <a:latin typeface="Arial"/>
                  <a:cs typeface="Arial" charset="0"/>
                </a:rPr>
                <a:t>19%</a:t>
              </a:r>
            </a:p>
          </p:txBody>
        </p:sp>
        <p:cxnSp>
          <p:nvCxnSpPr>
            <p:cNvPr id="37" name="Straight Connector 36">
              <a:extLst>
                <a:ext uri="{FF2B5EF4-FFF2-40B4-BE49-F238E27FC236}">
                  <a16:creationId xmlns:a16="http://schemas.microsoft.com/office/drawing/2014/main" id="{D4C63B19-FCB7-F86F-001E-ACB2F5DCF11F}"/>
                </a:ext>
              </a:extLst>
            </p:cNvPr>
            <p:cNvCxnSpPr/>
            <p:nvPr/>
          </p:nvCxnSpPr>
          <p:spPr>
            <a:xfrm>
              <a:off x="4681683" y="2280227"/>
              <a:ext cx="0" cy="2251364"/>
            </a:xfrm>
            <a:prstGeom prst="line">
              <a:avLst/>
            </a:prstGeom>
            <a:ln w="12700" cmpd="sng">
              <a:prstDash val="sysDot"/>
            </a:ln>
            <a:effectLst/>
          </p:spPr>
          <p:style>
            <a:lnRef idx="2">
              <a:schemeClr val="accent1"/>
            </a:lnRef>
            <a:fillRef idx="0">
              <a:schemeClr val="accent1"/>
            </a:fillRef>
            <a:effectRef idx="1">
              <a:schemeClr val="accent1"/>
            </a:effectRef>
            <a:fontRef idx="minor">
              <a:schemeClr val="tx1"/>
            </a:fontRef>
          </p:style>
        </p:cxnSp>
        <p:sp>
          <p:nvSpPr>
            <p:cNvPr id="38" name="Right Arrow 64">
              <a:extLst>
                <a:ext uri="{FF2B5EF4-FFF2-40B4-BE49-F238E27FC236}">
                  <a16:creationId xmlns:a16="http://schemas.microsoft.com/office/drawing/2014/main" id="{84DCDE72-DD5F-685D-E8CD-C8759F83CCCC}"/>
                </a:ext>
              </a:extLst>
            </p:cNvPr>
            <p:cNvSpPr/>
            <p:nvPr/>
          </p:nvSpPr>
          <p:spPr>
            <a:xfrm rot="12309580">
              <a:off x="4691546" y="3071881"/>
              <a:ext cx="230909" cy="138547"/>
            </a:xfrm>
            <a:prstGeom prst="rightArrow">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7">
                <a:defRPr/>
              </a:pPr>
              <a:endParaRPr lang="en-US" dirty="0">
                <a:solidFill>
                  <a:srgbClr val="FFFFFF"/>
                </a:solidFill>
                <a:latin typeface="Arial"/>
              </a:endParaRPr>
            </a:p>
          </p:txBody>
        </p:sp>
        <p:sp>
          <p:nvSpPr>
            <p:cNvPr id="39" name="Right Arrow 65">
              <a:extLst>
                <a:ext uri="{FF2B5EF4-FFF2-40B4-BE49-F238E27FC236}">
                  <a16:creationId xmlns:a16="http://schemas.microsoft.com/office/drawing/2014/main" id="{A6E299B6-071B-DBD5-AC65-4EB7725CFA78}"/>
                </a:ext>
              </a:extLst>
            </p:cNvPr>
            <p:cNvSpPr/>
            <p:nvPr/>
          </p:nvSpPr>
          <p:spPr>
            <a:xfrm rot="2738385">
              <a:off x="4426000" y="2408021"/>
              <a:ext cx="230909" cy="138547"/>
            </a:xfrm>
            <a:prstGeom prst="righ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7">
                <a:defRPr/>
              </a:pPr>
              <a:endParaRPr lang="en-US" dirty="0">
                <a:solidFill>
                  <a:srgbClr val="FFFFFF"/>
                </a:solidFill>
                <a:latin typeface="Arial"/>
              </a:endParaRPr>
            </a:p>
          </p:txBody>
        </p:sp>
        <p:sp>
          <p:nvSpPr>
            <p:cNvPr id="40" name="Freeform 67">
              <a:extLst>
                <a:ext uri="{FF2B5EF4-FFF2-40B4-BE49-F238E27FC236}">
                  <a16:creationId xmlns:a16="http://schemas.microsoft.com/office/drawing/2014/main" id="{EBAA93A3-E03E-8BDA-EBBD-BB60B775A340}"/>
                </a:ext>
              </a:extLst>
            </p:cNvPr>
            <p:cNvSpPr/>
            <p:nvPr/>
          </p:nvSpPr>
          <p:spPr>
            <a:xfrm>
              <a:off x="1845235" y="2327088"/>
              <a:ext cx="4213412" cy="2218765"/>
            </a:xfrm>
            <a:custGeom>
              <a:avLst/>
              <a:gdLst>
                <a:gd name="connsiteX0" fmla="*/ 0 w 4213412"/>
                <a:gd name="connsiteY0" fmla="*/ 2218765 h 2218765"/>
                <a:gd name="connsiteX1" fmla="*/ 156883 w 4213412"/>
                <a:gd name="connsiteY1" fmla="*/ 2218765 h 2218765"/>
                <a:gd name="connsiteX2" fmla="*/ 156883 w 4213412"/>
                <a:gd name="connsiteY2" fmla="*/ 2181412 h 2218765"/>
                <a:gd name="connsiteX3" fmla="*/ 519206 w 4213412"/>
                <a:gd name="connsiteY3" fmla="*/ 2185147 h 2218765"/>
                <a:gd name="connsiteX4" fmla="*/ 519206 w 4213412"/>
                <a:gd name="connsiteY4" fmla="*/ 2147794 h 2218765"/>
                <a:gd name="connsiteX5" fmla="*/ 776941 w 4213412"/>
                <a:gd name="connsiteY5" fmla="*/ 2170206 h 2218765"/>
                <a:gd name="connsiteX6" fmla="*/ 765736 w 4213412"/>
                <a:gd name="connsiteY6" fmla="*/ 2080559 h 2218765"/>
                <a:gd name="connsiteX7" fmla="*/ 862853 w 4213412"/>
                <a:gd name="connsiteY7" fmla="*/ 2144059 h 2218765"/>
                <a:gd name="connsiteX8" fmla="*/ 866589 w 4213412"/>
                <a:gd name="connsiteY8" fmla="*/ 2005853 h 2218765"/>
                <a:gd name="connsiteX9" fmla="*/ 926353 w 4213412"/>
                <a:gd name="connsiteY9" fmla="*/ 2117912 h 2218765"/>
                <a:gd name="connsiteX10" fmla="*/ 937559 w 4213412"/>
                <a:gd name="connsiteY10" fmla="*/ 2076824 h 2218765"/>
                <a:gd name="connsiteX11" fmla="*/ 937559 w 4213412"/>
                <a:gd name="connsiteY11" fmla="*/ 2076824 h 2218765"/>
                <a:gd name="connsiteX12" fmla="*/ 945030 w 4213412"/>
                <a:gd name="connsiteY12" fmla="*/ 1949824 h 2218765"/>
                <a:gd name="connsiteX13" fmla="*/ 1042147 w 4213412"/>
                <a:gd name="connsiteY13" fmla="*/ 2065618 h 2218765"/>
                <a:gd name="connsiteX14" fmla="*/ 1057089 w 4213412"/>
                <a:gd name="connsiteY14" fmla="*/ 2009588 h 2218765"/>
                <a:gd name="connsiteX15" fmla="*/ 1098177 w 4213412"/>
                <a:gd name="connsiteY15" fmla="*/ 2009588 h 2218765"/>
                <a:gd name="connsiteX16" fmla="*/ 1101912 w 4213412"/>
                <a:gd name="connsiteY16" fmla="*/ 1964765 h 2218765"/>
                <a:gd name="connsiteX17" fmla="*/ 1236383 w 4213412"/>
                <a:gd name="connsiteY17" fmla="*/ 1979706 h 2218765"/>
                <a:gd name="connsiteX18" fmla="*/ 1251324 w 4213412"/>
                <a:gd name="connsiteY18" fmla="*/ 1934883 h 2218765"/>
                <a:gd name="connsiteX19" fmla="*/ 1262530 w 4213412"/>
                <a:gd name="connsiteY19" fmla="*/ 1912471 h 2218765"/>
                <a:gd name="connsiteX20" fmla="*/ 1292412 w 4213412"/>
                <a:gd name="connsiteY20" fmla="*/ 1901265 h 2218765"/>
                <a:gd name="connsiteX21" fmla="*/ 1303618 w 4213412"/>
                <a:gd name="connsiteY21" fmla="*/ 1901265 h 2218765"/>
                <a:gd name="connsiteX22" fmla="*/ 1303618 w 4213412"/>
                <a:gd name="connsiteY22" fmla="*/ 1848971 h 2218765"/>
                <a:gd name="connsiteX23" fmla="*/ 1374589 w 4213412"/>
                <a:gd name="connsiteY23" fmla="*/ 1856441 h 2218765"/>
                <a:gd name="connsiteX24" fmla="*/ 1382059 w 4213412"/>
                <a:gd name="connsiteY24" fmla="*/ 1822824 h 2218765"/>
                <a:gd name="connsiteX25" fmla="*/ 1467971 w 4213412"/>
                <a:gd name="connsiteY25" fmla="*/ 1826559 h 2218765"/>
                <a:gd name="connsiteX26" fmla="*/ 1464236 w 4213412"/>
                <a:gd name="connsiteY26" fmla="*/ 1804147 h 2218765"/>
                <a:gd name="connsiteX27" fmla="*/ 1482912 w 4213412"/>
                <a:gd name="connsiteY27" fmla="*/ 1778000 h 2218765"/>
                <a:gd name="connsiteX28" fmla="*/ 1486647 w 4213412"/>
                <a:gd name="connsiteY28" fmla="*/ 1766794 h 2218765"/>
                <a:gd name="connsiteX29" fmla="*/ 1501589 w 4213412"/>
                <a:gd name="connsiteY29" fmla="*/ 1744383 h 2218765"/>
                <a:gd name="connsiteX30" fmla="*/ 1535206 w 4213412"/>
                <a:gd name="connsiteY30" fmla="*/ 1740647 h 2218765"/>
                <a:gd name="connsiteX31" fmla="*/ 1535206 w 4213412"/>
                <a:gd name="connsiteY31" fmla="*/ 1740647 h 2218765"/>
                <a:gd name="connsiteX32" fmla="*/ 1538941 w 4213412"/>
                <a:gd name="connsiteY32" fmla="*/ 1639794 h 2218765"/>
                <a:gd name="connsiteX33" fmla="*/ 1643530 w 4213412"/>
                <a:gd name="connsiteY33" fmla="*/ 1725706 h 2218765"/>
                <a:gd name="connsiteX34" fmla="*/ 1624853 w 4213412"/>
                <a:gd name="connsiteY34" fmla="*/ 1624853 h 2218765"/>
                <a:gd name="connsiteX35" fmla="*/ 1680883 w 4213412"/>
                <a:gd name="connsiteY35" fmla="*/ 1699559 h 2218765"/>
                <a:gd name="connsiteX36" fmla="*/ 1688353 w 4213412"/>
                <a:gd name="connsiteY36" fmla="*/ 1647265 h 2218765"/>
                <a:gd name="connsiteX37" fmla="*/ 1740647 w 4213412"/>
                <a:gd name="connsiteY37" fmla="*/ 1669677 h 2218765"/>
                <a:gd name="connsiteX38" fmla="*/ 1740647 w 4213412"/>
                <a:gd name="connsiteY38" fmla="*/ 1636059 h 2218765"/>
                <a:gd name="connsiteX39" fmla="*/ 1755589 w 4213412"/>
                <a:gd name="connsiteY39" fmla="*/ 1606177 h 2218765"/>
                <a:gd name="connsiteX40" fmla="*/ 1837765 w 4213412"/>
                <a:gd name="connsiteY40" fmla="*/ 1609912 h 2218765"/>
                <a:gd name="connsiteX41" fmla="*/ 1856441 w 4213412"/>
                <a:gd name="connsiteY41" fmla="*/ 1598706 h 2218765"/>
                <a:gd name="connsiteX42" fmla="*/ 1890059 w 4213412"/>
                <a:gd name="connsiteY42" fmla="*/ 1568824 h 2218765"/>
                <a:gd name="connsiteX43" fmla="*/ 1886324 w 4213412"/>
                <a:gd name="connsiteY43" fmla="*/ 1546412 h 2218765"/>
                <a:gd name="connsiteX44" fmla="*/ 1949824 w 4213412"/>
                <a:gd name="connsiteY44" fmla="*/ 1553883 h 2218765"/>
                <a:gd name="connsiteX45" fmla="*/ 1979706 w 4213412"/>
                <a:gd name="connsiteY45" fmla="*/ 1512794 h 2218765"/>
                <a:gd name="connsiteX46" fmla="*/ 1990912 w 4213412"/>
                <a:gd name="connsiteY46" fmla="*/ 1512794 h 2218765"/>
                <a:gd name="connsiteX47" fmla="*/ 1942353 w 4213412"/>
                <a:gd name="connsiteY47" fmla="*/ 1348441 h 2218765"/>
                <a:gd name="connsiteX48" fmla="*/ 2017059 w 4213412"/>
                <a:gd name="connsiteY48" fmla="*/ 1490383 h 2218765"/>
                <a:gd name="connsiteX49" fmla="*/ 2002118 w 4213412"/>
                <a:gd name="connsiteY49" fmla="*/ 1303618 h 2218765"/>
                <a:gd name="connsiteX50" fmla="*/ 2091765 w 4213412"/>
                <a:gd name="connsiteY50" fmla="*/ 1453030 h 2218765"/>
                <a:gd name="connsiteX51" fmla="*/ 2099236 w 4213412"/>
                <a:gd name="connsiteY51" fmla="*/ 1374588 h 2218765"/>
                <a:gd name="connsiteX52" fmla="*/ 2155265 w 4213412"/>
                <a:gd name="connsiteY52" fmla="*/ 1382059 h 2218765"/>
                <a:gd name="connsiteX53" fmla="*/ 2155265 w 4213412"/>
                <a:gd name="connsiteY53" fmla="*/ 1340971 h 2218765"/>
                <a:gd name="connsiteX54" fmla="*/ 2218765 w 4213412"/>
                <a:gd name="connsiteY54" fmla="*/ 1397000 h 2218765"/>
                <a:gd name="connsiteX55" fmla="*/ 2173941 w 4213412"/>
                <a:gd name="connsiteY55" fmla="*/ 1299883 h 2218765"/>
                <a:gd name="connsiteX56" fmla="*/ 2304677 w 4213412"/>
                <a:gd name="connsiteY56" fmla="*/ 1307353 h 2218765"/>
                <a:gd name="connsiteX57" fmla="*/ 2304677 w 4213412"/>
                <a:gd name="connsiteY57" fmla="*/ 1255059 h 2218765"/>
                <a:gd name="connsiteX58" fmla="*/ 2334559 w 4213412"/>
                <a:gd name="connsiteY58" fmla="*/ 1240118 h 2218765"/>
                <a:gd name="connsiteX59" fmla="*/ 2338294 w 4213412"/>
                <a:gd name="connsiteY59" fmla="*/ 1217706 h 2218765"/>
                <a:gd name="connsiteX60" fmla="*/ 2342030 w 4213412"/>
                <a:gd name="connsiteY60" fmla="*/ 1180353 h 2218765"/>
                <a:gd name="connsiteX61" fmla="*/ 2379383 w 4213412"/>
                <a:gd name="connsiteY61" fmla="*/ 1184088 h 2218765"/>
                <a:gd name="connsiteX62" fmla="*/ 2379383 w 4213412"/>
                <a:gd name="connsiteY62" fmla="*/ 1139265 h 2218765"/>
                <a:gd name="connsiteX63" fmla="*/ 2379383 w 4213412"/>
                <a:gd name="connsiteY63" fmla="*/ 1139265 h 2218765"/>
                <a:gd name="connsiteX64" fmla="*/ 2442883 w 4213412"/>
                <a:gd name="connsiteY64" fmla="*/ 1236383 h 2218765"/>
                <a:gd name="connsiteX65" fmla="*/ 2413000 w 4213412"/>
                <a:gd name="connsiteY65" fmla="*/ 1049618 h 2218765"/>
                <a:gd name="connsiteX66" fmla="*/ 2491441 w 4213412"/>
                <a:gd name="connsiteY66" fmla="*/ 1053353 h 2218765"/>
                <a:gd name="connsiteX67" fmla="*/ 2491441 w 4213412"/>
                <a:gd name="connsiteY67" fmla="*/ 1023471 h 2218765"/>
                <a:gd name="connsiteX68" fmla="*/ 2506383 w 4213412"/>
                <a:gd name="connsiteY68" fmla="*/ 993588 h 2218765"/>
                <a:gd name="connsiteX69" fmla="*/ 2510118 w 4213412"/>
                <a:gd name="connsiteY69" fmla="*/ 948765 h 2218765"/>
                <a:gd name="connsiteX70" fmla="*/ 2513853 w 4213412"/>
                <a:gd name="connsiteY70" fmla="*/ 922618 h 2218765"/>
                <a:gd name="connsiteX71" fmla="*/ 2577353 w 4213412"/>
                <a:gd name="connsiteY71" fmla="*/ 1008530 h 2218765"/>
                <a:gd name="connsiteX72" fmla="*/ 2540000 w 4213412"/>
                <a:gd name="connsiteY72" fmla="*/ 874059 h 2218765"/>
                <a:gd name="connsiteX73" fmla="*/ 2588559 w 4213412"/>
                <a:gd name="connsiteY73" fmla="*/ 874059 h 2218765"/>
                <a:gd name="connsiteX74" fmla="*/ 2592294 w 4213412"/>
                <a:gd name="connsiteY74" fmla="*/ 829236 h 2218765"/>
                <a:gd name="connsiteX75" fmla="*/ 2637118 w 4213412"/>
                <a:gd name="connsiteY75" fmla="*/ 832971 h 2218765"/>
                <a:gd name="connsiteX76" fmla="*/ 2637118 w 4213412"/>
                <a:gd name="connsiteY76" fmla="*/ 788147 h 2218765"/>
                <a:gd name="connsiteX77" fmla="*/ 2741706 w 4213412"/>
                <a:gd name="connsiteY77" fmla="*/ 784412 h 2218765"/>
                <a:gd name="connsiteX78" fmla="*/ 2741706 w 4213412"/>
                <a:gd name="connsiteY78" fmla="*/ 720912 h 2218765"/>
                <a:gd name="connsiteX79" fmla="*/ 2894853 w 4213412"/>
                <a:gd name="connsiteY79" fmla="*/ 728383 h 2218765"/>
                <a:gd name="connsiteX80" fmla="*/ 2891118 w 4213412"/>
                <a:gd name="connsiteY80" fmla="*/ 668618 h 2218765"/>
                <a:gd name="connsiteX81" fmla="*/ 2950883 w 4213412"/>
                <a:gd name="connsiteY81" fmla="*/ 668618 h 2218765"/>
                <a:gd name="connsiteX82" fmla="*/ 2950883 w 4213412"/>
                <a:gd name="connsiteY82" fmla="*/ 612588 h 2218765"/>
                <a:gd name="connsiteX83" fmla="*/ 3040530 w 4213412"/>
                <a:gd name="connsiteY83" fmla="*/ 608853 h 2218765"/>
                <a:gd name="connsiteX84" fmla="*/ 3040530 w 4213412"/>
                <a:gd name="connsiteY84" fmla="*/ 552824 h 2218765"/>
                <a:gd name="connsiteX85" fmla="*/ 3077883 w 4213412"/>
                <a:gd name="connsiteY85" fmla="*/ 549088 h 2218765"/>
                <a:gd name="connsiteX86" fmla="*/ 3081618 w 4213412"/>
                <a:gd name="connsiteY86" fmla="*/ 481853 h 2218765"/>
                <a:gd name="connsiteX87" fmla="*/ 3137647 w 4213412"/>
                <a:gd name="connsiteY87" fmla="*/ 481853 h 2218765"/>
                <a:gd name="connsiteX88" fmla="*/ 3130177 w 4213412"/>
                <a:gd name="connsiteY88" fmla="*/ 407147 h 2218765"/>
                <a:gd name="connsiteX89" fmla="*/ 3204883 w 4213412"/>
                <a:gd name="connsiteY89" fmla="*/ 425824 h 2218765"/>
                <a:gd name="connsiteX90" fmla="*/ 3137647 w 4213412"/>
                <a:gd name="connsiteY90" fmla="*/ 324971 h 2218765"/>
                <a:gd name="connsiteX91" fmla="*/ 3175000 w 4213412"/>
                <a:gd name="connsiteY91" fmla="*/ 328706 h 2218765"/>
                <a:gd name="connsiteX92" fmla="*/ 3171265 w 4213412"/>
                <a:gd name="connsiteY92" fmla="*/ 246530 h 2218765"/>
                <a:gd name="connsiteX93" fmla="*/ 3264647 w 4213412"/>
                <a:gd name="connsiteY93" fmla="*/ 250265 h 2218765"/>
                <a:gd name="connsiteX94" fmla="*/ 3257177 w 4213412"/>
                <a:gd name="connsiteY94" fmla="*/ 171824 h 2218765"/>
                <a:gd name="connsiteX95" fmla="*/ 3361765 w 4213412"/>
                <a:gd name="connsiteY95" fmla="*/ 179294 h 2218765"/>
                <a:gd name="connsiteX96" fmla="*/ 3354294 w 4213412"/>
                <a:gd name="connsiteY96" fmla="*/ 93383 h 2218765"/>
                <a:gd name="connsiteX97" fmla="*/ 3485030 w 4213412"/>
                <a:gd name="connsiteY97" fmla="*/ 97118 h 2218765"/>
                <a:gd name="connsiteX98" fmla="*/ 3492500 w 4213412"/>
                <a:gd name="connsiteY98" fmla="*/ 0 h 2218765"/>
                <a:gd name="connsiteX99" fmla="*/ 4213412 w 4213412"/>
                <a:gd name="connsiteY99" fmla="*/ 3736 h 2218765"/>
                <a:gd name="connsiteX0" fmla="*/ 0 w 4213412"/>
                <a:gd name="connsiteY0" fmla="*/ 2218765 h 2218765"/>
                <a:gd name="connsiteX1" fmla="*/ 156883 w 4213412"/>
                <a:gd name="connsiteY1" fmla="*/ 2218765 h 2218765"/>
                <a:gd name="connsiteX2" fmla="*/ 156883 w 4213412"/>
                <a:gd name="connsiteY2" fmla="*/ 2181412 h 2218765"/>
                <a:gd name="connsiteX3" fmla="*/ 519206 w 4213412"/>
                <a:gd name="connsiteY3" fmla="*/ 2185147 h 2218765"/>
                <a:gd name="connsiteX4" fmla="*/ 519206 w 4213412"/>
                <a:gd name="connsiteY4" fmla="*/ 2147794 h 2218765"/>
                <a:gd name="connsiteX5" fmla="*/ 776941 w 4213412"/>
                <a:gd name="connsiteY5" fmla="*/ 2170206 h 2218765"/>
                <a:gd name="connsiteX6" fmla="*/ 765736 w 4213412"/>
                <a:gd name="connsiteY6" fmla="*/ 2080559 h 2218765"/>
                <a:gd name="connsiteX7" fmla="*/ 862853 w 4213412"/>
                <a:gd name="connsiteY7" fmla="*/ 2144059 h 2218765"/>
                <a:gd name="connsiteX8" fmla="*/ 866589 w 4213412"/>
                <a:gd name="connsiteY8" fmla="*/ 2005853 h 2218765"/>
                <a:gd name="connsiteX9" fmla="*/ 926353 w 4213412"/>
                <a:gd name="connsiteY9" fmla="*/ 2117912 h 2218765"/>
                <a:gd name="connsiteX10" fmla="*/ 937559 w 4213412"/>
                <a:gd name="connsiteY10" fmla="*/ 2076824 h 2218765"/>
                <a:gd name="connsiteX11" fmla="*/ 937559 w 4213412"/>
                <a:gd name="connsiteY11" fmla="*/ 2076824 h 2218765"/>
                <a:gd name="connsiteX12" fmla="*/ 945030 w 4213412"/>
                <a:gd name="connsiteY12" fmla="*/ 1949824 h 2218765"/>
                <a:gd name="connsiteX13" fmla="*/ 1042147 w 4213412"/>
                <a:gd name="connsiteY13" fmla="*/ 2065618 h 2218765"/>
                <a:gd name="connsiteX14" fmla="*/ 1057089 w 4213412"/>
                <a:gd name="connsiteY14" fmla="*/ 2009588 h 2218765"/>
                <a:gd name="connsiteX15" fmla="*/ 1098177 w 4213412"/>
                <a:gd name="connsiteY15" fmla="*/ 2009588 h 2218765"/>
                <a:gd name="connsiteX16" fmla="*/ 1101912 w 4213412"/>
                <a:gd name="connsiteY16" fmla="*/ 1964765 h 2218765"/>
                <a:gd name="connsiteX17" fmla="*/ 1236383 w 4213412"/>
                <a:gd name="connsiteY17" fmla="*/ 1979706 h 2218765"/>
                <a:gd name="connsiteX18" fmla="*/ 1251324 w 4213412"/>
                <a:gd name="connsiteY18" fmla="*/ 1934883 h 2218765"/>
                <a:gd name="connsiteX19" fmla="*/ 1262530 w 4213412"/>
                <a:gd name="connsiteY19" fmla="*/ 1912471 h 2218765"/>
                <a:gd name="connsiteX20" fmla="*/ 1292412 w 4213412"/>
                <a:gd name="connsiteY20" fmla="*/ 1901265 h 2218765"/>
                <a:gd name="connsiteX21" fmla="*/ 1303618 w 4213412"/>
                <a:gd name="connsiteY21" fmla="*/ 1901265 h 2218765"/>
                <a:gd name="connsiteX22" fmla="*/ 1303618 w 4213412"/>
                <a:gd name="connsiteY22" fmla="*/ 1848971 h 2218765"/>
                <a:gd name="connsiteX23" fmla="*/ 1374589 w 4213412"/>
                <a:gd name="connsiteY23" fmla="*/ 1856441 h 2218765"/>
                <a:gd name="connsiteX24" fmla="*/ 1382059 w 4213412"/>
                <a:gd name="connsiteY24" fmla="*/ 1822824 h 2218765"/>
                <a:gd name="connsiteX25" fmla="*/ 1467971 w 4213412"/>
                <a:gd name="connsiteY25" fmla="*/ 1826559 h 2218765"/>
                <a:gd name="connsiteX26" fmla="*/ 1464236 w 4213412"/>
                <a:gd name="connsiteY26" fmla="*/ 1804147 h 2218765"/>
                <a:gd name="connsiteX27" fmla="*/ 1482912 w 4213412"/>
                <a:gd name="connsiteY27" fmla="*/ 1778000 h 2218765"/>
                <a:gd name="connsiteX28" fmla="*/ 1486647 w 4213412"/>
                <a:gd name="connsiteY28" fmla="*/ 1766794 h 2218765"/>
                <a:gd name="connsiteX29" fmla="*/ 1501589 w 4213412"/>
                <a:gd name="connsiteY29" fmla="*/ 1744383 h 2218765"/>
                <a:gd name="connsiteX30" fmla="*/ 1535206 w 4213412"/>
                <a:gd name="connsiteY30" fmla="*/ 1740647 h 2218765"/>
                <a:gd name="connsiteX31" fmla="*/ 1535206 w 4213412"/>
                <a:gd name="connsiteY31" fmla="*/ 1740647 h 2218765"/>
                <a:gd name="connsiteX32" fmla="*/ 1538941 w 4213412"/>
                <a:gd name="connsiteY32" fmla="*/ 1639794 h 2218765"/>
                <a:gd name="connsiteX33" fmla="*/ 1643530 w 4213412"/>
                <a:gd name="connsiteY33" fmla="*/ 1725706 h 2218765"/>
                <a:gd name="connsiteX34" fmla="*/ 1624853 w 4213412"/>
                <a:gd name="connsiteY34" fmla="*/ 1624853 h 2218765"/>
                <a:gd name="connsiteX35" fmla="*/ 1680883 w 4213412"/>
                <a:gd name="connsiteY35" fmla="*/ 1699559 h 2218765"/>
                <a:gd name="connsiteX36" fmla="*/ 1688353 w 4213412"/>
                <a:gd name="connsiteY36" fmla="*/ 1647265 h 2218765"/>
                <a:gd name="connsiteX37" fmla="*/ 1740647 w 4213412"/>
                <a:gd name="connsiteY37" fmla="*/ 1669677 h 2218765"/>
                <a:gd name="connsiteX38" fmla="*/ 1740647 w 4213412"/>
                <a:gd name="connsiteY38" fmla="*/ 1636059 h 2218765"/>
                <a:gd name="connsiteX39" fmla="*/ 1755589 w 4213412"/>
                <a:gd name="connsiteY39" fmla="*/ 1606177 h 2218765"/>
                <a:gd name="connsiteX40" fmla="*/ 1837765 w 4213412"/>
                <a:gd name="connsiteY40" fmla="*/ 1609912 h 2218765"/>
                <a:gd name="connsiteX41" fmla="*/ 1856441 w 4213412"/>
                <a:gd name="connsiteY41" fmla="*/ 1598706 h 2218765"/>
                <a:gd name="connsiteX42" fmla="*/ 1890059 w 4213412"/>
                <a:gd name="connsiteY42" fmla="*/ 1568824 h 2218765"/>
                <a:gd name="connsiteX43" fmla="*/ 1886324 w 4213412"/>
                <a:gd name="connsiteY43" fmla="*/ 1546412 h 2218765"/>
                <a:gd name="connsiteX44" fmla="*/ 1949824 w 4213412"/>
                <a:gd name="connsiteY44" fmla="*/ 1553883 h 2218765"/>
                <a:gd name="connsiteX45" fmla="*/ 1979706 w 4213412"/>
                <a:gd name="connsiteY45" fmla="*/ 1512794 h 2218765"/>
                <a:gd name="connsiteX46" fmla="*/ 1990912 w 4213412"/>
                <a:gd name="connsiteY46" fmla="*/ 1512794 h 2218765"/>
                <a:gd name="connsiteX47" fmla="*/ 1942353 w 4213412"/>
                <a:gd name="connsiteY47" fmla="*/ 1348441 h 2218765"/>
                <a:gd name="connsiteX48" fmla="*/ 2017059 w 4213412"/>
                <a:gd name="connsiteY48" fmla="*/ 1490383 h 2218765"/>
                <a:gd name="connsiteX49" fmla="*/ 2002118 w 4213412"/>
                <a:gd name="connsiteY49" fmla="*/ 1303618 h 2218765"/>
                <a:gd name="connsiteX50" fmla="*/ 2091765 w 4213412"/>
                <a:gd name="connsiteY50" fmla="*/ 1453030 h 2218765"/>
                <a:gd name="connsiteX51" fmla="*/ 2099236 w 4213412"/>
                <a:gd name="connsiteY51" fmla="*/ 1374588 h 2218765"/>
                <a:gd name="connsiteX52" fmla="*/ 2155265 w 4213412"/>
                <a:gd name="connsiteY52" fmla="*/ 1382059 h 2218765"/>
                <a:gd name="connsiteX53" fmla="*/ 2155265 w 4213412"/>
                <a:gd name="connsiteY53" fmla="*/ 1340971 h 2218765"/>
                <a:gd name="connsiteX54" fmla="*/ 2218765 w 4213412"/>
                <a:gd name="connsiteY54" fmla="*/ 1397000 h 2218765"/>
                <a:gd name="connsiteX55" fmla="*/ 2173941 w 4213412"/>
                <a:gd name="connsiteY55" fmla="*/ 1299883 h 2218765"/>
                <a:gd name="connsiteX56" fmla="*/ 2304677 w 4213412"/>
                <a:gd name="connsiteY56" fmla="*/ 1307353 h 2218765"/>
                <a:gd name="connsiteX57" fmla="*/ 2304677 w 4213412"/>
                <a:gd name="connsiteY57" fmla="*/ 1255059 h 2218765"/>
                <a:gd name="connsiteX58" fmla="*/ 2334559 w 4213412"/>
                <a:gd name="connsiteY58" fmla="*/ 1240118 h 2218765"/>
                <a:gd name="connsiteX59" fmla="*/ 2338294 w 4213412"/>
                <a:gd name="connsiteY59" fmla="*/ 1217706 h 2218765"/>
                <a:gd name="connsiteX60" fmla="*/ 2342030 w 4213412"/>
                <a:gd name="connsiteY60" fmla="*/ 1180353 h 2218765"/>
                <a:gd name="connsiteX61" fmla="*/ 2379383 w 4213412"/>
                <a:gd name="connsiteY61" fmla="*/ 1184088 h 2218765"/>
                <a:gd name="connsiteX62" fmla="*/ 2379383 w 4213412"/>
                <a:gd name="connsiteY62" fmla="*/ 1139265 h 2218765"/>
                <a:gd name="connsiteX63" fmla="*/ 2379383 w 4213412"/>
                <a:gd name="connsiteY63" fmla="*/ 1139265 h 2218765"/>
                <a:gd name="connsiteX64" fmla="*/ 2442883 w 4213412"/>
                <a:gd name="connsiteY64" fmla="*/ 1236383 h 2218765"/>
                <a:gd name="connsiteX65" fmla="*/ 2413000 w 4213412"/>
                <a:gd name="connsiteY65" fmla="*/ 1049618 h 2218765"/>
                <a:gd name="connsiteX66" fmla="*/ 2491441 w 4213412"/>
                <a:gd name="connsiteY66" fmla="*/ 1053353 h 2218765"/>
                <a:gd name="connsiteX67" fmla="*/ 2491441 w 4213412"/>
                <a:gd name="connsiteY67" fmla="*/ 1023471 h 2218765"/>
                <a:gd name="connsiteX68" fmla="*/ 2506383 w 4213412"/>
                <a:gd name="connsiteY68" fmla="*/ 993588 h 2218765"/>
                <a:gd name="connsiteX69" fmla="*/ 2510118 w 4213412"/>
                <a:gd name="connsiteY69" fmla="*/ 948765 h 2218765"/>
                <a:gd name="connsiteX70" fmla="*/ 2513853 w 4213412"/>
                <a:gd name="connsiteY70" fmla="*/ 922618 h 2218765"/>
                <a:gd name="connsiteX71" fmla="*/ 2577353 w 4213412"/>
                <a:gd name="connsiteY71" fmla="*/ 1008530 h 2218765"/>
                <a:gd name="connsiteX72" fmla="*/ 2540000 w 4213412"/>
                <a:gd name="connsiteY72" fmla="*/ 874059 h 2218765"/>
                <a:gd name="connsiteX73" fmla="*/ 2588559 w 4213412"/>
                <a:gd name="connsiteY73" fmla="*/ 874059 h 2218765"/>
                <a:gd name="connsiteX74" fmla="*/ 2592294 w 4213412"/>
                <a:gd name="connsiteY74" fmla="*/ 829236 h 2218765"/>
                <a:gd name="connsiteX75" fmla="*/ 2637118 w 4213412"/>
                <a:gd name="connsiteY75" fmla="*/ 832971 h 2218765"/>
                <a:gd name="connsiteX76" fmla="*/ 2637118 w 4213412"/>
                <a:gd name="connsiteY76" fmla="*/ 788147 h 2218765"/>
                <a:gd name="connsiteX77" fmla="*/ 2741706 w 4213412"/>
                <a:gd name="connsiteY77" fmla="*/ 784412 h 2218765"/>
                <a:gd name="connsiteX78" fmla="*/ 2741706 w 4213412"/>
                <a:gd name="connsiteY78" fmla="*/ 720912 h 2218765"/>
                <a:gd name="connsiteX79" fmla="*/ 2894853 w 4213412"/>
                <a:gd name="connsiteY79" fmla="*/ 728383 h 2218765"/>
                <a:gd name="connsiteX80" fmla="*/ 2891118 w 4213412"/>
                <a:gd name="connsiteY80" fmla="*/ 668618 h 2218765"/>
                <a:gd name="connsiteX81" fmla="*/ 2950883 w 4213412"/>
                <a:gd name="connsiteY81" fmla="*/ 668618 h 2218765"/>
                <a:gd name="connsiteX82" fmla="*/ 2950883 w 4213412"/>
                <a:gd name="connsiteY82" fmla="*/ 612588 h 2218765"/>
                <a:gd name="connsiteX83" fmla="*/ 3040530 w 4213412"/>
                <a:gd name="connsiteY83" fmla="*/ 608853 h 2218765"/>
                <a:gd name="connsiteX84" fmla="*/ 3040530 w 4213412"/>
                <a:gd name="connsiteY84" fmla="*/ 552824 h 2218765"/>
                <a:gd name="connsiteX85" fmla="*/ 3077883 w 4213412"/>
                <a:gd name="connsiteY85" fmla="*/ 549088 h 2218765"/>
                <a:gd name="connsiteX86" fmla="*/ 3081618 w 4213412"/>
                <a:gd name="connsiteY86" fmla="*/ 481853 h 2218765"/>
                <a:gd name="connsiteX87" fmla="*/ 3137647 w 4213412"/>
                <a:gd name="connsiteY87" fmla="*/ 481853 h 2218765"/>
                <a:gd name="connsiteX88" fmla="*/ 3130177 w 4213412"/>
                <a:gd name="connsiteY88" fmla="*/ 407147 h 2218765"/>
                <a:gd name="connsiteX89" fmla="*/ 3145118 w 4213412"/>
                <a:gd name="connsiteY89" fmla="*/ 377266 h 2218765"/>
                <a:gd name="connsiteX90" fmla="*/ 3137647 w 4213412"/>
                <a:gd name="connsiteY90" fmla="*/ 324971 h 2218765"/>
                <a:gd name="connsiteX91" fmla="*/ 3175000 w 4213412"/>
                <a:gd name="connsiteY91" fmla="*/ 328706 h 2218765"/>
                <a:gd name="connsiteX92" fmla="*/ 3171265 w 4213412"/>
                <a:gd name="connsiteY92" fmla="*/ 246530 h 2218765"/>
                <a:gd name="connsiteX93" fmla="*/ 3264647 w 4213412"/>
                <a:gd name="connsiteY93" fmla="*/ 250265 h 2218765"/>
                <a:gd name="connsiteX94" fmla="*/ 3257177 w 4213412"/>
                <a:gd name="connsiteY94" fmla="*/ 171824 h 2218765"/>
                <a:gd name="connsiteX95" fmla="*/ 3361765 w 4213412"/>
                <a:gd name="connsiteY95" fmla="*/ 179294 h 2218765"/>
                <a:gd name="connsiteX96" fmla="*/ 3354294 w 4213412"/>
                <a:gd name="connsiteY96" fmla="*/ 93383 h 2218765"/>
                <a:gd name="connsiteX97" fmla="*/ 3485030 w 4213412"/>
                <a:gd name="connsiteY97" fmla="*/ 97118 h 2218765"/>
                <a:gd name="connsiteX98" fmla="*/ 3492500 w 4213412"/>
                <a:gd name="connsiteY98" fmla="*/ 0 h 2218765"/>
                <a:gd name="connsiteX99" fmla="*/ 4213412 w 4213412"/>
                <a:gd name="connsiteY99" fmla="*/ 3736 h 2218765"/>
                <a:gd name="connsiteX0" fmla="*/ 0 w 4213412"/>
                <a:gd name="connsiteY0" fmla="*/ 2218765 h 2218765"/>
                <a:gd name="connsiteX1" fmla="*/ 156883 w 4213412"/>
                <a:gd name="connsiteY1" fmla="*/ 2218765 h 2218765"/>
                <a:gd name="connsiteX2" fmla="*/ 156883 w 4213412"/>
                <a:gd name="connsiteY2" fmla="*/ 2181412 h 2218765"/>
                <a:gd name="connsiteX3" fmla="*/ 519206 w 4213412"/>
                <a:gd name="connsiteY3" fmla="*/ 2185147 h 2218765"/>
                <a:gd name="connsiteX4" fmla="*/ 519206 w 4213412"/>
                <a:gd name="connsiteY4" fmla="*/ 2147794 h 2218765"/>
                <a:gd name="connsiteX5" fmla="*/ 776941 w 4213412"/>
                <a:gd name="connsiteY5" fmla="*/ 2170206 h 2218765"/>
                <a:gd name="connsiteX6" fmla="*/ 765736 w 4213412"/>
                <a:gd name="connsiteY6" fmla="*/ 2080559 h 2218765"/>
                <a:gd name="connsiteX7" fmla="*/ 862853 w 4213412"/>
                <a:gd name="connsiteY7" fmla="*/ 2144059 h 2218765"/>
                <a:gd name="connsiteX8" fmla="*/ 866589 w 4213412"/>
                <a:gd name="connsiteY8" fmla="*/ 2005853 h 2218765"/>
                <a:gd name="connsiteX9" fmla="*/ 926353 w 4213412"/>
                <a:gd name="connsiteY9" fmla="*/ 2117912 h 2218765"/>
                <a:gd name="connsiteX10" fmla="*/ 937559 w 4213412"/>
                <a:gd name="connsiteY10" fmla="*/ 2076824 h 2218765"/>
                <a:gd name="connsiteX11" fmla="*/ 937559 w 4213412"/>
                <a:gd name="connsiteY11" fmla="*/ 2076824 h 2218765"/>
                <a:gd name="connsiteX12" fmla="*/ 945030 w 4213412"/>
                <a:gd name="connsiteY12" fmla="*/ 1949824 h 2218765"/>
                <a:gd name="connsiteX13" fmla="*/ 1042147 w 4213412"/>
                <a:gd name="connsiteY13" fmla="*/ 2065618 h 2218765"/>
                <a:gd name="connsiteX14" fmla="*/ 1057089 w 4213412"/>
                <a:gd name="connsiteY14" fmla="*/ 2009588 h 2218765"/>
                <a:gd name="connsiteX15" fmla="*/ 1098177 w 4213412"/>
                <a:gd name="connsiteY15" fmla="*/ 2009588 h 2218765"/>
                <a:gd name="connsiteX16" fmla="*/ 1101912 w 4213412"/>
                <a:gd name="connsiteY16" fmla="*/ 1964765 h 2218765"/>
                <a:gd name="connsiteX17" fmla="*/ 1236383 w 4213412"/>
                <a:gd name="connsiteY17" fmla="*/ 1979706 h 2218765"/>
                <a:gd name="connsiteX18" fmla="*/ 1251324 w 4213412"/>
                <a:gd name="connsiteY18" fmla="*/ 1934883 h 2218765"/>
                <a:gd name="connsiteX19" fmla="*/ 1262530 w 4213412"/>
                <a:gd name="connsiteY19" fmla="*/ 1912471 h 2218765"/>
                <a:gd name="connsiteX20" fmla="*/ 1292412 w 4213412"/>
                <a:gd name="connsiteY20" fmla="*/ 1901265 h 2218765"/>
                <a:gd name="connsiteX21" fmla="*/ 1303618 w 4213412"/>
                <a:gd name="connsiteY21" fmla="*/ 1901265 h 2218765"/>
                <a:gd name="connsiteX22" fmla="*/ 1303618 w 4213412"/>
                <a:gd name="connsiteY22" fmla="*/ 1848971 h 2218765"/>
                <a:gd name="connsiteX23" fmla="*/ 1374589 w 4213412"/>
                <a:gd name="connsiteY23" fmla="*/ 1856441 h 2218765"/>
                <a:gd name="connsiteX24" fmla="*/ 1382059 w 4213412"/>
                <a:gd name="connsiteY24" fmla="*/ 1822824 h 2218765"/>
                <a:gd name="connsiteX25" fmla="*/ 1467971 w 4213412"/>
                <a:gd name="connsiteY25" fmla="*/ 1826559 h 2218765"/>
                <a:gd name="connsiteX26" fmla="*/ 1464236 w 4213412"/>
                <a:gd name="connsiteY26" fmla="*/ 1804147 h 2218765"/>
                <a:gd name="connsiteX27" fmla="*/ 1482912 w 4213412"/>
                <a:gd name="connsiteY27" fmla="*/ 1778000 h 2218765"/>
                <a:gd name="connsiteX28" fmla="*/ 1486647 w 4213412"/>
                <a:gd name="connsiteY28" fmla="*/ 1766794 h 2218765"/>
                <a:gd name="connsiteX29" fmla="*/ 1501589 w 4213412"/>
                <a:gd name="connsiteY29" fmla="*/ 1744383 h 2218765"/>
                <a:gd name="connsiteX30" fmla="*/ 1535206 w 4213412"/>
                <a:gd name="connsiteY30" fmla="*/ 1740647 h 2218765"/>
                <a:gd name="connsiteX31" fmla="*/ 1535206 w 4213412"/>
                <a:gd name="connsiteY31" fmla="*/ 1740647 h 2218765"/>
                <a:gd name="connsiteX32" fmla="*/ 1538941 w 4213412"/>
                <a:gd name="connsiteY32" fmla="*/ 1639794 h 2218765"/>
                <a:gd name="connsiteX33" fmla="*/ 1643530 w 4213412"/>
                <a:gd name="connsiteY33" fmla="*/ 1725706 h 2218765"/>
                <a:gd name="connsiteX34" fmla="*/ 1624853 w 4213412"/>
                <a:gd name="connsiteY34" fmla="*/ 1624853 h 2218765"/>
                <a:gd name="connsiteX35" fmla="*/ 1680883 w 4213412"/>
                <a:gd name="connsiteY35" fmla="*/ 1699559 h 2218765"/>
                <a:gd name="connsiteX36" fmla="*/ 1688353 w 4213412"/>
                <a:gd name="connsiteY36" fmla="*/ 1647265 h 2218765"/>
                <a:gd name="connsiteX37" fmla="*/ 1740647 w 4213412"/>
                <a:gd name="connsiteY37" fmla="*/ 1669677 h 2218765"/>
                <a:gd name="connsiteX38" fmla="*/ 1740647 w 4213412"/>
                <a:gd name="connsiteY38" fmla="*/ 1636059 h 2218765"/>
                <a:gd name="connsiteX39" fmla="*/ 1755589 w 4213412"/>
                <a:gd name="connsiteY39" fmla="*/ 1606177 h 2218765"/>
                <a:gd name="connsiteX40" fmla="*/ 1837765 w 4213412"/>
                <a:gd name="connsiteY40" fmla="*/ 1609912 h 2218765"/>
                <a:gd name="connsiteX41" fmla="*/ 1856441 w 4213412"/>
                <a:gd name="connsiteY41" fmla="*/ 1598706 h 2218765"/>
                <a:gd name="connsiteX42" fmla="*/ 1890059 w 4213412"/>
                <a:gd name="connsiteY42" fmla="*/ 1568824 h 2218765"/>
                <a:gd name="connsiteX43" fmla="*/ 1886324 w 4213412"/>
                <a:gd name="connsiteY43" fmla="*/ 1546412 h 2218765"/>
                <a:gd name="connsiteX44" fmla="*/ 1949824 w 4213412"/>
                <a:gd name="connsiteY44" fmla="*/ 1553883 h 2218765"/>
                <a:gd name="connsiteX45" fmla="*/ 1979706 w 4213412"/>
                <a:gd name="connsiteY45" fmla="*/ 1512794 h 2218765"/>
                <a:gd name="connsiteX46" fmla="*/ 1990912 w 4213412"/>
                <a:gd name="connsiteY46" fmla="*/ 1512794 h 2218765"/>
                <a:gd name="connsiteX47" fmla="*/ 1942353 w 4213412"/>
                <a:gd name="connsiteY47" fmla="*/ 1348441 h 2218765"/>
                <a:gd name="connsiteX48" fmla="*/ 2017059 w 4213412"/>
                <a:gd name="connsiteY48" fmla="*/ 1490383 h 2218765"/>
                <a:gd name="connsiteX49" fmla="*/ 2002118 w 4213412"/>
                <a:gd name="connsiteY49" fmla="*/ 1303618 h 2218765"/>
                <a:gd name="connsiteX50" fmla="*/ 2091765 w 4213412"/>
                <a:gd name="connsiteY50" fmla="*/ 1453030 h 2218765"/>
                <a:gd name="connsiteX51" fmla="*/ 2099236 w 4213412"/>
                <a:gd name="connsiteY51" fmla="*/ 1374588 h 2218765"/>
                <a:gd name="connsiteX52" fmla="*/ 2155265 w 4213412"/>
                <a:gd name="connsiteY52" fmla="*/ 1382059 h 2218765"/>
                <a:gd name="connsiteX53" fmla="*/ 2155265 w 4213412"/>
                <a:gd name="connsiteY53" fmla="*/ 1340971 h 2218765"/>
                <a:gd name="connsiteX54" fmla="*/ 2218765 w 4213412"/>
                <a:gd name="connsiteY54" fmla="*/ 1397000 h 2218765"/>
                <a:gd name="connsiteX55" fmla="*/ 2173941 w 4213412"/>
                <a:gd name="connsiteY55" fmla="*/ 1299883 h 2218765"/>
                <a:gd name="connsiteX56" fmla="*/ 2304677 w 4213412"/>
                <a:gd name="connsiteY56" fmla="*/ 1307353 h 2218765"/>
                <a:gd name="connsiteX57" fmla="*/ 2304677 w 4213412"/>
                <a:gd name="connsiteY57" fmla="*/ 1255059 h 2218765"/>
                <a:gd name="connsiteX58" fmla="*/ 2334559 w 4213412"/>
                <a:gd name="connsiteY58" fmla="*/ 1240118 h 2218765"/>
                <a:gd name="connsiteX59" fmla="*/ 2338294 w 4213412"/>
                <a:gd name="connsiteY59" fmla="*/ 1217706 h 2218765"/>
                <a:gd name="connsiteX60" fmla="*/ 2342030 w 4213412"/>
                <a:gd name="connsiteY60" fmla="*/ 1180353 h 2218765"/>
                <a:gd name="connsiteX61" fmla="*/ 2379383 w 4213412"/>
                <a:gd name="connsiteY61" fmla="*/ 1184088 h 2218765"/>
                <a:gd name="connsiteX62" fmla="*/ 2379383 w 4213412"/>
                <a:gd name="connsiteY62" fmla="*/ 1139265 h 2218765"/>
                <a:gd name="connsiteX63" fmla="*/ 2379383 w 4213412"/>
                <a:gd name="connsiteY63" fmla="*/ 1139265 h 2218765"/>
                <a:gd name="connsiteX64" fmla="*/ 2442883 w 4213412"/>
                <a:gd name="connsiteY64" fmla="*/ 1236383 h 2218765"/>
                <a:gd name="connsiteX65" fmla="*/ 2413000 w 4213412"/>
                <a:gd name="connsiteY65" fmla="*/ 1049618 h 2218765"/>
                <a:gd name="connsiteX66" fmla="*/ 2491441 w 4213412"/>
                <a:gd name="connsiteY66" fmla="*/ 1053353 h 2218765"/>
                <a:gd name="connsiteX67" fmla="*/ 2491441 w 4213412"/>
                <a:gd name="connsiteY67" fmla="*/ 1023471 h 2218765"/>
                <a:gd name="connsiteX68" fmla="*/ 2506383 w 4213412"/>
                <a:gd name="connsiteY68" fmla="*/ 993588 h 2218765"/>
                <a:gd name="connsiteX69" fmla="*/ 2510118 w 4213412"/>
                <a:gd name="connsiteY69" fmla="*/ 948765 h 2218765"/>
                <a:gd name="connsiteX70" fmla="*/ 2513853 w 4213412"/>
                <a:gd name="connsiteY70" fmla="*/ 922618 h 2218765"/>
                <a:gd name="connsiteX71" fmla="*/ 2577353 w 4213412"/>
                <a:gd name="connsiteY71" fmla="*/ 1008530 h 2218765"/>
                <a:gd name="connsiteX72" fmla="*/ 2540000 w 4213412"/>
                <a:gd name="connsiteY72" fmla="*/ 874059 h 2218765"/>
                <a:gd name="connsiteX73" fmla="*/ 2588559 w 4213412"/>
                <a:gd name="connsiteY73" fmla="*/ 874059 h 2218765"/>
                <a:gd name="connsiteX74" fmla="*/ 2592294 w 4213412"/>
                <a:gd name="connsiteY74" fmla="*/ 829236 h 2218765"/>
                <a:gd name="connsiteX75" fmla="*/ 2637118 w 4213412"/>
                <a:gd name="connsiteY75" fmla="*/ 832971 h 2218765"/>
                <a:gd name="connsiteX76" fmla="*/ 2637118 w 4213412"/>
                <a:gd name="connsiteY76" fmla="*/ 788147 h 2218765"/>
                <a:gd name="connsiteX77" fmla="*/ 2741706 w 4213412"/>
                <a:gd name="connsiteY77" fmla="*/ 784412 h 2218765"/>
                <a:gd name="connsiteX78" fmla="*/ 2741706 w 4213412"/>
                <a:gd name="connsiteY78" fmla="*/ 720912 h 2218765"/>
                <a:gd name="connsiteX79" fmla="*/ 2894853 w 4213412"/>
                <a:gd name="connsiteY79" fmla="*/ 728383 h 2218765"/>
                <a:gd name="connsiteX80" fmla="*/ 2891118 w 4213412"/>
                <a:gd name="connsiteY80" fmla="*/ 668618 h 2218765"/>
                <a:gd name="connsiteX81" fmla="*/ 2950883 w 4213412"/>
                <a:gd name="connsiteY81" fmla="*/ 668618 h 2218765"/>
                <a:gd name="connsiteX82" fmla="*/ 2950883 w 4213412"/>
                <a:gd name="connsiteY82" fmla="*/ 612588 h 2218765"/>
                <a:gd name="connsiteX83" fmla="*/ 3040530 w 4213412"/>
                <a:gd name="connsiteY83" fmla="*/ 608853 h 2218765"/>
                <a:gd name="connsiteX84" fmla="*/ 3040530 w 4213412"/>
                <a:gd name="connsiteY84" fmla="*/ 552824 h 2218765"/>
                <a:gd name="connsiteX85" fmla="*/ 3077883 w 4213412"/>
                <a:gd name="connsiteY85" fmla="*/ 549088 h 2218765"/>
                <a:gd name="connsiteX86" fmla="*/ 3081618 w 4213412"/>
                <a:gd name="connsiteY86" fmla="*/ 481853 h 2218765"/>
                <a:gd name="connsiteX87" fmla="*/ 3137647 w 4213412"/>
                <a:gd name="connsiteY87" fmla="*/ 481853 h 2218765"/>
                <a:gd name="connsiteX88" fmla="*/ 3130177 w 4213412"/>
                <a:gd name="connsiteY88" fmla="*/ 407147 h 2218765"/>
                <a:gd name="connsiteX89" fmla="*/ 3148854 w 4213412"/>
                <a:gd name="connsiteY89" fmla="*/ 410883 h 2218765"/>
                <a:gd name="connsiteX90" fmla="*/ 3137647 w 4213412"/>
                <a:gd name="connsiteY90" fmla="*/ 324971 h 2218765"/>
                <a:gd name="connsiteX91" fmla="*/ 3175000 w 4213412"/>
                <a:gd name="connsiteY91" fmla="*/ 328706 h 2218765"/>
                <a:gd name="connsiteX92" fmla="*/ 3171265 w 4213412"/>
                <a:gd name="connsiteY92" fmla="*/ 246530 h 2218765"/>
                <a:gd name="connsiteX93" fmla="*/ 3264647 w 4213412"/>
                <a:gd name="connsiteY93" fmla="*/ 250265 h 2218765"/>
                <a:gd name="connsiteX94" fmla="*/ 3257177 w 4213412"/>
                <a:gd name="connsiteY94" fmla="*/ 171824 h 2218765"/>
                <a:gd name="connsiteX95" fmla="*/ 3361765 w 4213412"/>
                <a:gd name="connsiteY95" fmla="*/ 179294 h 2218765"/>
                <a:gd name="connsiteX96" fmla="*/ 3354294 w 4213412"/>
                <a:gd name="connsiteY96" fmla="*/ 93383 h 2218765"/>
                <a:gd name="connsiteX97" fmla="*/ 3485030 w 4213412"/>
                <a:gd name="connsiteY97" fmla="*/ 97118 h 2218765"/>
                <a:gd name="connsiteX98" fmla="*/ 3492500 w 4213412"/>
                <a:gd name="connsiteY98" fmla="*/ 0 h 2218765"/>
                <a:gd name="connsiteX99" fmla="*/ 4213412 w 4213412"/>
                <a:gd name="connsiteY99" fmla="*/ 3736 h 2218765"/>
                <a:gd name="connsiteX0" fmla="*/ 0 w 4213412"/>
                <a:gd name="connsiteY0" fmla="*/ 2218765 h 2218765"/>
                <a:gd name="connsiteX1" fmla="*/ 156883 w 4213412"/>
                <a:gd name="connsiteY1" fmla="*/ 2218765 h 2218765"/>
                <a:gd name="connsiteX2" fmla="*/ 156883 w 4213412"/>
                <a:gd name="connsiteY2" fmla="*/ 2181412 h 2218765"/>
                <a:gd name="connsiteX3" fmla="*/ 519206 w 4213412"/>
                <a:gd name="connsiteY3" fmla="*/ 2185147 h 2218765"/>
                <a:gd name="connsiteX4" fmla="*/ 519206 w 4213412"/>
                <a:gd name="connsiteY4" fmla="*/ 2147794 h 2218765"/>
                <a:gd name="connsiteX5" fmla="*/ 776941 w 4213412"/>
                <a:gd name="connsiteY5" fmla="*/ 2170206 h 2218765"/>
                <a:gd name="connsiteX6" fmla="*/ 765736 w 4213412"/>
                <a:gd name="connsiteY6" fmla="*/ 2080559 h 2218765"/>
                <a:gd name="connsiteX7" fmla="*/ 862853 w 4213412"/>
                <a:gd name="connsiteY7" fmla="*/ 2144059 h 2218765"/>
                <a:gd name="connsiteX8" fmla="*/ 866589 w 4213412"/>
                <a:gd name="connsiteY8" fmla="*/ 2005853 h 2218765"/>
                <a:gd name="connsiteX9" fmla="*/ 926353 w 4213412"/>
                <a:gd name="connsiteY9" fmla="*/ 2117912 h 2218765"/>
                <a:gd name="connsiteX10" fmla="*/ 937559 w 4213412"/>
                <a:gd name="connsiteY10" fmla="*/ 2076824 h 2218765"/>
                <a:gd name="connsiteX11" fmla="*/ 937559 w 4213412"/>
                <a:gd name="connsiteY11" fmla="*/ 2076824 h 2218765"/>
                <a:gd name="connsiteX12" fmla="*/ 945030 w 4213412"/>
                <a:gd name="connsiteY12" fmla="*/ 1949824 h 2218765"/>
                <a:gd name="connsiteX13" fmla="*/ 1042147 w 4213412"/>
                <a:gd name="connsiteY13" fmla="*/ 2065618 h 2218765"/>
                <a:gd name="connsiteX14" fmla="*/ 1057089 w 4213412"/>
                <a:gd name="connsiteY14" fmla="*/ 2009588 h 2218765"/>
                <a:gd name="connsiteX15" fmla="*/ 1098177 w 4213412"/>
                <a:gd name="connsiteY15" fmla="*/ 2009588 h 2218765"/>
                <a:gd name="connsiteX16" fmla="*/ 1101912 w 4213412"/>
                <a:gd name="connsiteY16" fmla="*/ 1964765 h 2218765"/>
                <a:gd name="connsiteX17" fmla="*/ 1236383 w 4213412"/>
                <a:gd name="connsiteY17" fmla="*/ 1979706 h 2218765"/>
                <a:gd name="connsiteX18" fmla="*/ 1251324 w 4213412"/>
                <a:gd name="connsiteY18" fmla="*/ 1934883 h 2218765"/>
                <a:gd name="connsiteX19" fmla="*/ 1262530 w 4213412"/>
                <a:gd name="connsiteY19" fmla="*/ 1912471 h 2218765"/>
                <a:gd name="connsiteX20" fmla="*/ 1292412 w 4213412"/>
                <a:gd name="connsiteY20" fmla="*/ 1901265 h 2218765"/>
                <a:gd name="connsiteX21" fmla="*/ 1303618 w 4213412"/>
                <a:gd name="connsiteY21" fmla="*/ 1901265 h 2218765"/>
                <a:gd name="connsiteX22" fmla="*/ 1303618 w 4213412"/>
                <a:gd name="connsiteY22" fmla="*/ 1848971 h 2218765"/>
                <a:gd name="connsiteX23" fmla="*/ 1374589 w 4213412"/>
                <a:gd name="connsiteY23" fmla="*/ 1856441 h 2218765"/>
                <a:gd name="connsiteX24" fmla="*/ 1382059 w 4213412"/>
                <a:gd name="connsiteY24" fmla="*/ 1822824 h 2218765"/>
                <a:gd name="connsiteX25" fmla="*/ 1467971 w 4213412"/>
                <a:gd name="connsiteY25" fmla="*/ 1826559 h 2218765"/>
                <a:gd name="connsiteX26" fmla="*/ 1464236 w 4213412"/>
                <a:gd name="connsiteY26" fmla="*/ 1804147 h 2218765"/>
                <a:gd name="connsiteX27" fmla="*/ 1482912 w 4213412"/>
                <a:gd name="connsiteY27" fmla="*/ 1778000 h 2218765"/>
                <a:gd name="connsiteX28" fmla="*/ 1486647 w 4213412"/>
                <a:gd name="connsiteY28" fmla="*/ 1766794 h 2218765"/>
                <a:gd name="connsiteX29" fmla="*/ 1501589 w 4213412"/>
                <a:gd name="connsiteY29" fmla="*/ 1744383 h 2218765"/>
                <a:gd name="connsiteX30" fmla="*/ 1535206 w 4213412"/>
                <a:gd name="connsiteY30" fmla="*/ 1740647 h 2218765"/>
                <a:gd name="connsiteX31" fmla="*/ 1535206 w 4213412"/>
                <a:gd name="connsiteY31" fmla="*/ 1740647 h 2218765"/>
                <a:gd name="connsiteX32" fmla="*/ 1538941 w 4213412"/>
                <a:gd name="connsiteY32" fmla="*/ 1639794 h 2218765"/>
                <a:gd name="connsiteX33" fmla="*/ 1643530 w 4213412"/>
                <a:gd name="connsiteY33" fmla="*/ 1725706 h 2218765"/>
                <a:gd name="connsiteX34" fmla="*/ 1624853 w 4213412"/>
                <a:gd name="connsiteY34" fmla="*/ 1624853 h 2218765"/>
                <a:gd name="connsiteX35" fmla="*/ 1680883 w 4213412"/>
                <a:gd name="connsiteY35" fmla="*/ 1699559 h 2218765"/>
                <a:gd name="connsiteX36" fmla="*/ 1688353 w 4213412"/>
                <a:gd name="connsiteY36" fmla="*/ 1647265 h 2218765"/>
                <a:gd name="connsiteX37" fmla="*/ 1740647 w 4213412"/>
                <a:gd name="connsiteY37" fmla="*/ 1669677 h 2218765"/>
                <a:gd name="connsiteX38" fmla="*/ 1740647 w 4213412"/>
                <a:gd name="connsiteY38" fmla="*/ 1636059 h 2218765"/>
                <a:gd name="connsiteX39" fmla="*/ 1755589 w 4213412"/>
                <a:gd name="connsiteY39" fmla="*/ 1606177 h 2218765"/>
                <a:gd name="connsiteX40" fmla="*/ 1837765 w 4213412"/>
                <a:gd name="connsiteY40" fmla="*/ 1609912 h 2218765"/>
                <a:gd name="connsiteX41" fmla="*/ 1856441 w 4213412"/>
                <a:gd name="connsiteY41" fmla="*/ 1598706 h 2218765"/>
                <a:gd name="connsiteX42" fmla="*/ 1890059 w 4213412"/>
                <a:gd name="connsiteY42" fmla="*/ 1568824 h 2218765"/>
                <a:gd name="connsiteX43" fmla="*/ 1886324 w 4213412"/>
                <a:gd name="connsiteY43" fmla="*/ 1546412 h 2218765"/>
                <a:gd name="connsiteX44" fmla="*/ 1949824 w 4213412"/>
                <a:gd name="connsiteY44" fmla="*/ 1553883 h 2218765"/>
                <a:gd name="connsiteX45" fmla="*/ 1979706 w 4213412"/>
                <a:gd name="connsiteY45" fmla="*/ 1512794 h 2218765"/>
                <a:gd name="connsiteX46" fmla="*/ 1990912 w 4213412"/>
                <a:gd name="connsiteY46" fmla="*/ 1512794 h 2218765"/>
                <a:gd name="connsiteX47" fmla="*/ 1942353 w 4213412"/>
                <a:gd name="connsiteY47" fmla="*/ 1348441 h 2218765"/>
                <a:gd name="connsiteX48" fmla="*/ 2017059 w 4213412"/>
                <a:gd name="connsiteY48" fmla="*/ 1490383 h 2218765"/>
                <a:gd name="connsiteX49" fmla="*/ 2002118 w 4213412"/>
                <a:gd name="connsiteY49" fmla="*/ 1303618 h 2218765"/>
                <a:gd name="connsiteX50" fmla="*/ 2091765 w 4213412"/>
                <a:gd name="connsiteY50" fmla="*/ 1453030 h 2218765"/>
                <a:gd name="connsiteX51" fmla="*/ 2099236 w 4213412"/>
                <a:gd name="connsiteY51" fmla="*/ 1374588 h 2218765"/>
                <a:gd name="connsiteX52" fmla="*/ 2155265 w 4213412"/>
                <a:gd name="connsiteY52" fmla="*/ 1382059 h 2218765"/>
                <a:gd name="connsiteX53" fmla="*/ 2155265 w 4213412"/>
                <a:gd name="connsiteY53" fmla="*/ 1340971 h 2218765"/>
                <a:gd name="connsiteX54" fmla="*/ 2218765 w 4213412"/>
                <a:gd name="connsiteY54" fmla="*/ 1397000 h 2218765"/>
                <a:gd name="connsiteX55" fmla="*/ 2173941 w 4213412"/>
                <a:gd name="connsiteY55" fmla="*/ 1299883 h 2218765"/>
                <a:gd name="connsiteX56" fmla="*/ 2304677 w 4213412"/>
                <a:gd name="connsiteY56" fmla="*/ 1307353 h 2218765"/>
                <a:gd name="connsiteX57" fmla="*/ 2304677 w 4213412"/>
                <a:gd name="connsiteY57" fmla="*/ 1255059 h 2218765"/>
                <a:gd name="connsiteX58" fmla="*/ 2334559 w 4213412"/>
                <a:gd name="connsiteY58" fmla="*/ 1240118 h 2218765"/>
                <a:gd name="connsiteX59" fmla="*/ 2338294 w 4213412"/>
                <a:gd name="connsiteY59" fmla="*/ 1217706 h 2218765"/>
                <a:gd name="connsiteX60" fmla="*/ 2342030 w 4213412"/>
                <a:gd name="connsiteY60" fmla="*/ 1180353 h 2218765"/>
                <a:gd name="connsiteX61" fmla="*/ 2379383 w 4213412"/>
                <a:gd name="connsiteY61" fmla="*/ 1184088 h 2218765"/>
                <a:gd name="connsiteX62" fmla="*/ 2379383 w 4213412"/>
                <a:gd name="connsiteY62" fmla="*/ 1139265 h 2218765"/>
                <a:gd name="connsiteX63" fmla="*/ 2379383 w 4213412"/>
                <a:gd name="connsiteY63" fmla="*/ 1139265 h 2218765"/>
                <a:gd name="connsiteX64" fmla="*/ 2442883 w 4213412"/>
                <a:gd name="connsiteY64" fmla="*/ 1236383 h 2218765"/>
                <a:gd name="connsiteX65" fmla="*/ 2413000 w 4213412"/>
                <a:gd name="connsiteY65" fmla="*/ 1049618 h 2218765"/>
                <a:gd name="connsiteX66" fmla="*/ 2491441 w 4213412"/>
                <a:gd name="connsiteY66" fmla="*/ 1053353 h 2218765"/>
                <a:gd name="connsiteX67" fmla="*/ 2491441 w 4213412"/>
                <a:gd name="connsiteY67" fmla="*/ 1023471 h 2218765"/>
                <a:gd name="connsiteX68" fmla="*/ 2506383 w 4213412"/>
                <a:gd name="connsiteY68" fmla="*/ 993588 h 2218765"/>
                <a:gd name="connsiteX69" fmla="*/ 2510118 w 4213412"/>
                <a:gd name="connsiteY69" fmla="*/ 948765 h 2218765"/>
                <a:gd name="connsiteX70" fmla="*/ 2513853 w 4213412"/>
                <a:gd name="connsiteY70" fmla="*/ 922618 h 2218765"/>
                <a:gd name="connsiteX71" fmla="*/ 2543735 w 4213412"/>
                <a:gd name="connsiteY71" fmla="*/ 922618 h 2218765"/>
                <a:gd name="connsiteX72" fmla="*/ 2540000 w 4213412"/>
                <a:gd name="connsiteY72" fmla="*/ 874059 h 2218765"/>
                <a:gd name="connsiteX73" fmla="*/ 2588559 w 4213412"/>
                <a:gd name="connsiteY73" fmla="*/ 874059 h 2218765"/>
                <a:gd name="connsiteX74" fmla="*/ 2592294 w 4213412"/>
                <a:gd name="connsiteY74" fmla="*/ 829236 h 2218765"/>
                <a:gd name="connsiteX75" fmla="*/ 2637118 w 4213412"/>
                <a:gd name="connsiteY75" fmla="*/ 832971 h 2218765"/>
                <a:gd name="connsiteX76" fmla="*/ 2637118 w 4213412"/>
                <a:gd name="connsiteY76" fmla="*/ 788147 h 2218765"/>
                <a:gd name="connsiteX77" fmla="*/ 2741706 w 4213412"/>
                <a:gd name="connsiteY77" fmla="*/ 784412 h 2218765"/>
                <a:gd name="connsiteX78" fmla="*/ 2741706 w 4213412"/>
                <a:gd name="connsiteY78" fmla="*/ 720912 h 2218765"/>
                <a:gd name="connsiteX79" fmla="*/ 2894853 w 4213412"/>
                <a:gd name="connsiteY79" fmla="*/ 728383 h 2218765"/>
                <a:gd name="connsiteX80" fmla="*/ 2891118 w 4213412"/>
                <a:gd name="connsiteY80" fmla="*/ 668618 h 2218765"/>
                <a:gd name="connsiteX81" fmla="*/ 2950883 w 4213412"/>
                <a:gd name="connsiteY81" fmla="*/ 668618 h 2218765"/>
                <a:gd name="connsiteX82" fmla="*/ 2950883 w 4213412"/>
                <a:gd name="connsiteY82" fmla="*/ 612588 h 2218765"/>
                <a:gd name="connsiteX83" fmla="*/ 3040530 w 4213412"/>
                <a:gd name="connsiteY83" fmla="*/ 608853 h 2218765"/>
                <a:gd name="connsiteX84" fmla="*/ 3040530 w 4213412"/>
                <a:gd name="connsiteY84" fmla="*/ 552824 h 2218765"/>
                <a:gd name="connsiteX85" fmla="*/ 3077883 w 4213412"/>
                <a:gd name="connsiteY85" fmla="*/ 549088 h 2218765"/>
                <a:gd name="connsiteX86" fmla="*/ 3081618 w 4213412"/>
                <a:gd name="connsiteY86" fmla="*/ 481853 h 2218765"/>
                <a:gd name="connsiteX87" fmla="*/ 3137647 w 4213412"/>
                <a:gd name="connsiteY87" fmla="*/ 481853 h 2218765"/>
                <a:gd name="connsiteX88" fmla="*/ 3130177 w 4213412"/>
                <a:gd name="connsiteY88" fmla="*/ 407147 h 2218765"/>
                <a:gd name="connsiteX89" fmla="*/ 3148854 w 4213412"/>
                <a:gd name="connsiteY89" fmla="*/ 410883 h 2218765"/>
                <a:gd name="connsiteX90" fmla="*/ 3137647 w 4213412"/>
                <a:gd name="connsiteY90" fmla="*/ 324971 h 2218765"/>
                <a:gd name="connsiteX91" fmla="*/ 3175000 w 4213412"/>
                <a:gd name="connsiteY91" fmla="*/ 328706 h 2218765"/>
                <a:gd name="connsiteX92" fmla="*/ 3171265 w 4213412"/>
                <a:gd name="connsiteY92" fmla="*/ 246530 h 2218765"/>
                <a:gd name="connsiteX93" fmla="*/ 3264647 w 4213412"/>
                <a:gd name="connsiteY93" fmla="*/ 250265 h 2218765"/>
                <a:gd name="connsiteX94" fmla="*/ 3257177 w 4213412"/>
                <a:gd name="connsiteY94" fmla="*/ 171824 h 2218765"/>
                <a:gd name="connsiteX95" fmla="*/ 3361765 w 4213412"/>
                <a:gd name="connsiteY95" fmla="*/ 179294 h 2218765"/>
                <a:gd name="connsiteX96" fmla="*/ 3354294 w 4213412"/>
                <a:gd name="connsiteY96" fmla="*/ 93383 h 2218765"/>
                <a:gd name="connsiteX97" fmla="*/ 3485030 w 4213412"/>
                <a:gd name="connsiteY97" fmla="*/ 97118 h 2218765"/>
                <a:gd name="connsiteX98" fmla="*/ 3492500 w 4213412"/>
                <a:gd name="connsiteY98" fmla="*/ 0 h 2218765"/>
                <a:gd name="connsiteX99" fmla="*/ 4213412 w 4213412"/>
                <a:gd name="connsiteY99" fmla="*/ 3736 h 2218765"/>
                <a:gd name="connsiteX0" fmla="*/ 0 w 4213412"/>
                <a:gd name="connsiteY0" fmla="*/ 2218765 h 2218765"/>
                <a:gd name="connsiteX1" fmla="*/ 156883 w 4213412"/>
                <a:gd name="connsiteY1" fmla="*/ 2218765 h 2218765"/>
                <a:gd name="connsiteX2" fmla="*/ 156883 w 4213412"/>
                <a:gd name="connsiteY2" fmla="*/ 2181412 h 2218765"/>
                <a:gd name="connsiteX3" fmla="*/ 519206 w 4213412"/>
                <a:gd name="connsiteY3" fmla="*/ 2185147 h 2218765"/>
                <a:gd name="connsiteX4" fmla="*/ 519206 w 4213412"/>
                <a:gd name="connsiteY4" fmla="*/ 2147794 h 2218765"/>
                <a:gd name="connsiteX5" fmla="*/ 776941 w 4213412"/>
                <a:gd name="connsiteY5" fmla="*/ 2170206 h 2218765"/>
                <a:gd name="connsiteX6" fmla="*/ 765736 w 4213412"/>
                <a:gd name="connsiteY6" fmla="*/ 2080559 h 2218765"/>
                <a:gd name="connsiteX7" fmla="*/ 862853 w 4213412"/>
                <a:gd name="connsiteY7" fmla="*/ 2144059 h 2218765"/>
                <a:gd name="connsiteX8" fmla="*/ 866589 w 4213412"/>
                <a:gd name="connsiteY8" fmla="*/ 2005853 h 2218765"/>
                <a:gd name="connsiteX9" fmla="*/ 926353 w 4213412"/>
                <a:gd name="connsiteY9" fmla="*/ 2117912 h 2218765"/>
                <a:gd name="connsiteX10" fmla="*/ 937559 w 4213412"/>
                <a:gd name="connsiteY10" fmla="*/ 2076824 h 2218765"/>
                <a:gd name="connsiteX11" fmla="*/ 937559 w 4213412"/>
                <a:gd name="connsiteY11" fmla="*/ 2076824 h 2218765"/>
                <a:gd name="connsiteX12" fmla="*/ 945030 w 4213412"/>
                <a:gd name="connsiteY12" fmla="*/ 1949824 h 2218765"/>
                <a:gd name="connsiteX13" fmla="*/ 1042147 w 4213412"/>
                <a:gd name="connsiteY13" fmla="*/ 2065618 h 2218765"/>
                <a:gd name="connsiteX14" fmla="*/ 1057089 w 4213412"/>
                <a:gd name="connsiteY14" fmla="*/ 2009588 h 2218765"/>
                <a:gd name="connsiteX15" fmla="*/ 1098177 w 4213412"/>
                <a:gd name="connsiteY15" fmla="*/ 2009588 h 2218765"/>
                <a:gd name="connsiteX16" fmla="*/ 1101912 w 4213412"/>
                <a:gd name="connsiteY16" fmla="*/ 1964765 h 2218765"/>
                <a:gd name="connsiteX17" fmla="*/ 1236383 w 4213412"/>
                <a:gd name="connsiteY17" fmla="*/ 1979706 h 2218765"/>
                <a:gd name="connsiteX18" fmla="*/ 1251324 w 4213412"/>
                <a:gd name="connsiteY18" fmla="*/ 1934883 h 2218765"/>
                <a:gd name="connsiteX19" fmla="*/ 1262530 w 4213412"/>
                <a:gd name="connsiteY19" fmla="*/ 1912471 h 2218765"/>
                <a:gd name="connsiteX20" fmla="*/ 1292412 w 4213412"/>
                <a:gd name="connsiteY20" fmla="*/ 1901265 h 2218765"/>
                <a:gd name="connsiteX21" fmla="*/ 1303618 w 4213412"/>
                <a:gd name="connsiteY21" fmla="*/ 1901265 h 2218765"/>
                <a:gd name="connsiteX22" fmla="*/ 1303618 w 4213412"/>
                <a:gd name="connsiteY22" fmla="*/ 1848971 h 2218765"/>
                <a:gd name="connsiteX23" fmla="*/ 1374589 w 4213412"/>
                <a:gd name="connsiteY23" fmla="*/ 1856441 h 2218765"/>
                <a:gd name="connsiteX24" fmla="*/ 1382059 w 4213412"/>
                <a:gd name="connsiteY24" fmla="*/ 1822824 h 2218765"/>
                <a:gd name="connsiteX25" fmla="*/ 1467971 w 4213412"/>
                <a:gd name="connsiteY25" fmla="*/ 1826559 h 2218765"/>
                <a:gd name="connsiteX26" fmla="*/ 1464236 w 4213412"/>
                <a:gd name="connsiteY26" fmla="*/ 1804147 h 2218765"/>
                <a:gd name="connsiteX27" fmla="*/ 1482912 w 4213412"/>
                <a:gd name="connsiteY27" fmla="*/ 1778000 h 2218765"/>
                <a:gd name="connsiteX28" fmla="*/ 1486647 w 4213412"/>
                <a:gd name="connsiteY28" fmla="*/ 1766794 h 2218765"/>
                <a:gd name="connsiteX29" fmla="*/ 1501589 w 4213412"/>
                <a:gd name="connsiteY29" fmla="*/ 1744383 h 2218765"/>
                <a:gd name="connsiteX30" fmla="*/ 1535206 w 4213412"/>
                <a:gd name="connsiteY30" fmla="*/ 1740647 h 2218765"/>
                <a:gd name="connsiteX31" fmla="*/ 1535206 w 4213412"/>
                <a:gd name="connsiteY31" fmla="*/ 1740647 h 2218765"/>
                <a:gd name="connsiteX32" fmla="*/ 1538941 w 4213412"/>
                <a:gd name="connsiteY32" fmla="*/ 1639794 h 2218765"/>
                <a:gd name="connsiteX33" fmla="*/ 1643530 w 4213412"/>
                <a:gd name="connsiteY33" fmla="*/ 1725706 h 2218765"/>
                <a:gd name="connsiteX34" fmla="*/ 1624853 w 4213412"/>
                <a:gd name="connsiteY34" fmla="*/ 1624853 h 2218765"/>
                <a:gd name="connsiteX35" fmla="*/ 1680883 w 4213412"/>
                <a:gd name="connsiteY35" fmla="*/ 1699559 h 2218765"/>
                <a:gd name="connsiteX36" fmla="*/ 1688353 w 4213412"/>
                <a:gd name="connsiteY36" fmla="*/ 1647265 h 2218765"/>
                <a:gd name="connsiteX37" fmla="*/ 1740647 w 4213412"/>
                <a:gd name="connsiteY37" fmla="*/ 1669677 h 2218765"/>
                <a:gd name="connsiteX38" fmla="*/ 1740647 w 4213412"/>
                <a:gd name="connsiteY38" fmla="*/ 1636059 h 2218765"/>
                <a:gd name="connsiteX39" fmla="*/ 1755589 w 4213412"/>
                <a:gd name="connsiteY39" fmla="*/ 1606177 h 2218765"/>
                <a:gd name="connsiteX40" fmla="*/ 1837765 w 4213412"/>
                <a:gd name="connsiteY40" fmla="*/ 1609912 h 2218765"/>
                <a:gd name="connsiteX41" fmla="*/ 1856441 w 4213412"/>
                <a:gd name="connsiteY41" fmla="*/ 1598706 h 2218765"/>
                <a:gd name="connsiteX42" fmla="*/ 1890059 w 4213412"/>
                <a:gd name="connsiteY42" fmla="*/ 1568824 h 2218765"/>
                <a:gd name="connsiteX43" fmla="*/ 1886324 w 4213412"/>
                <a:gd name="connsiteY43" fmla="*/ 1546412 h 2218765"/>
                <a:gd name="connsiteX44" fmla="*/ 1949824 w 4213412"/>
                <a:gd name="connsiteY44" fmla="*/ 1553883 h 2218765"/>
                <a:gd name="connsiteX45" fmla="*/ 1979706 w 4213412"/>
                <a:gd name="connsiteY45" fmla="*/ 1512794 h 2218765"/>
                <a:gd name="connsiteX46" fmla="*/ 1990912 w 4213412"/>
                <a:gd name="connsiteY46" fmla="*/ 1512794 h 2218765"/>
                <a:gd name="connsiteX47" fmla="*/ 1942353 w 4213412"/>
                <a:gd name="connsiteY47" fmla="*/ 1348441 h 2218765"/>
                <a:gd name="connsiteX48" fmla="*/ 2017059 w 4213412"/>
                <a:gd name="connsiteY48" fmla="*/ 1490383 h 2218765"/>
                <a:gd name="connsiteX49" fmla="*/ 2002118 w 4213412"/>
                <a:gd name="connsiteY49" fmla="*/ 1303618 h 2218765"/>
                <a:gd name="connsiteX50" fmla="*/ 2091765 w 4213412"/>
                <a:gd name="connsiteY50" fmla="*/ 1453030 h 2218765"/>
                <a:gd name="connsiteX51" fmla="*/ 2099236 w 4213412"/>
                <a:gd name="connsiteY51" fmla="*/ 1374588 h 2218765"/>
                <a:gd name="connsiteX52" fmla="*/ 2155265 w 4213412"/>
                <a:gd name="connsiteY52" fmla="*/ 1382059 h 2218765"/>
                <a:gd name="connsiteX53" fmla="*/ 2155265 w 4213412"/>
                <a:gd name="connsiteY53" fmla="*/ 1340971 h 2218765"/>
                <a:gd name="connsiteX54" fmla="*/ 2218765 w 4213412"/>
                <a:gd name="connsiteY54" fmla="*/ 1397000 h 2218765"/>
                <a:gd name="connsiteX55" fmla="*/ 2173941 w 4213412"/>
                <a:gd name="connsiteY55" fmla="*/ 1299883 h 2218765"/>
                <a:gd name="connsiteX56" fmla="*/ 2304677 w 4213412"/>
                <a:gd name="connsiteY56" fmla="*/ 1307353 h 2218765"/>
                <a:gd name="connsiteX57" fmla="*/ 2304677 w 4213412"/>
                <a:gd name="connsiteY57" fmla="*/ 1255059 h 2218765"/>
                <a:gd name="connsiteX58" fmla="*/ 2334559 w 4213412"/>
                <a:gd name="connsiteY58" fmla="*/ 1240118 h 2218765"/>
                <a:gd name="connsiteX59" fmla="*/ 2338294 w 4213412"/>
                <a:gd name="connsiteY59" fmla="*/ 1217706 h 2218765"/>
                <a:gd name="connsiteX60" fmla="*/ 2342030 w 4213412"/>
                <a:gd name="connsiteY60" fmla="*/ 1180353 h 2218765"/>
                <a:gd name="connsiteX61" fmla="*/ 2379383 w 4213412"/>
                <a:gd name="connsiteY61" fmla="*/ 1184088 h 2218765"/>
                <a:gd name="connsiteX62" fmla="*/ 2379383 w 4213412"/>
                <a:gd name="connsiteY62" fmla="*/ 1139265 h 2218765"/>
                <a:gd name="connsiteX63" fmla="*/ 2379383 w 4213412"/>
                <a:gd name="connsiteY63" fmla="*/ 1139265 h 2218765"/>
                <a:gd name="connsiteX64" fmla="*/ 2398059 w 4213412"/>
                <a:gd name="connsiteY64" fmla="*/ 1146736 h 2218765"/>
                <a:gd name="connsiteX65" fmla="*/ 2413000 w 4213412"/>
                <a:gd name="connsiteY65" fmla="*/ 1049618 h 2218765"/>
                <a:gd name="connsiteX66" fmla="*/ 2491441 w 4213412"/>
                <a:gd name="connsiteY66" fmla="*/ 1053353 h 2218765"/>
                <a:gd name="connsiteX67" fmla="*/ 2491441 w 4213412"/>
                <a:gd name="connsiteY67" fmla="*/ 1023471 h 2218765"/>
                <a:gd name="connsiteX68" fmla="*/ 2506383 w 4213412"/>
                <a:gd name="connsiteY68" fmla="*/ 993588 h 2218765"/>
                <a:gd name="connsiteX69" fmla="*/ 2510118 w 4213412"/>
                <a:gd name="connsiteY69" fmla="*/ 948765 h 2218765"/>
                <a:gd name="connsiteX70" fmla="*/ 2513853 w 4213412"/>
                <a:gd name="connsiteY70" fmla="*/ 922618 h 2218765"/>
                <a:gd name="connsiteX71" fmla="*/ 2543735 w 4213412"/>
                <a:gd name="connsiteY71" fmla="*/ 922618 h 2218765"/>
                <a:gd name="connsiteX72" fmla="*/ 2540000 w 4213412"/>
                <a:gd name="connsiteY72" fmla="*/ 874059 h 2218765"/>
                <a:gd name="connsiteX73" fmla="*/ 2588559 w 4213412"/>
                <a:gd name="connsiteY73" fmla="*/ 874059 h 2218765"/>
                <a:gd name="connsiteX74" fmla="*/ 2592294 w 4213412"/>
                <a:gd name="connsiteY74" fmla="*/ 829236 h 2218765"/>
                <a:gd name="connsiteX75" fmla="*/ 2637118 w 4213412"/>
                <a:gd name="connsiteY75" fmla="*/ 832971 h 2218765"/>
                <a:gd name="connsiteX76" fmla="*/ 2637118 w 4213412"/>
                <a:gd name="connsiteY76" fmla="*/ 788147 h 2218765"/>
                <a:gd name="connsiteX77" fmla="*/ 2741706 w 4213412"/>
                <a:gd name="connsiteY77" fmla="*/ 784412 h 2218765"/>
                <a:gd name="connsiteX78" fmla="*/ 2741706 w 4213412"/>
                <a:gd name="connsiteY78" fmla="*/ 720912 h 2218765"/>
                <a:gd name="connsiteX79" fmla="*/ 2894853 w 4213412"/>
                <a:gd name="connsiteY79" fmla="*/ 728383 h 2218765"/>
                <a:gd name="connsiteX80" fmla="*/ 2891118 w 4213412"/>
                <a:gd name="connsiteY80" fmla="*/ 668618 h 2218765"/>
                <a:gd name="connsiteX81" fmla="*/ 2950883 w 4213412"/>
                <a:gd name="connsiteY81" fmla="*/ 668618 h 2218765"/>
                <a:gd name="connsiteX82" fmla="*/ 2950883 w 4213412"/>
                <a:gd name="connsiteY82" fmla="*/ 612588 h 2218765"/>
                <a:gd name="connsiteX83" fmla="*/ 3040530 w 4213412"/>
                <a:gd name="connsiteY83" fmla="*/ 608853 h 2218765"/>
                <a:gd name="connsiteX84" fmla="*/ 3040530 w 4213412"/>
                <a:gd name="connsiteY84" fmla="*/ 552824 h 2218765"/>
                <a:gd name="connsiteX85" fmla="*/ 3077883 w 4213412"/>
                <a:gd name="connsiteY85" fmla="*/ 549088 h 2218765"/>
                <a:gd name="connsiteX86" fmla="*/ 3081618 w 4213412"/>
                <a:gd name="connsiteY86" fmla="*/ 481853 h 2218765"/>
                <a:gd name="connsiteX87" fmla="*/ 3137647 w 4213412"/>
                <a:gd name="connsiteY87" fmla="*/ 481853 h 2218765"/>
                <a:gd name="connsiteX88" fmla="*/ 3130177 w 4213412"/>
                <a:gd name="connsiteY88" fmla="*/ 407147 h 2218765"/>
                <a:gd name="connsiteX89" fmla="*/ 3148854 w 4213412"/>
                <a:gd name="connsiteY89" fmla="*/ 410883 h 2218765"/>
                <a:gd name="connsiteX90" fmla="*/ 3137647 w 4213412"/>
                <a:gd name="connsiteY90" fmla="*/ 324971 h 2218765"/>
                <a:gd name="connsiteX91" fmla="*/ 3175000 w 4213412"/>
                <a:gd name="connsiteY91" fmla="*/ 328706 h 2218765"/>
                <a:gd name="connsiteX92" fmla="*/ 3171265 w 4213412"/>
                <a:gd name="connsiteY92" fmla="*/ 246530 h 2218765"/>
                <a:gd name="connsiteX93" fmla="*/ 3264647 w 4213412"/>
                <a:gd name="connsiteY93" fmla="*/ 250265 h 2218765"/>
                <a:gd name="connsiteX94" fmla="*/ 3257177 w 4213412"/>
                <a:gd name="connsiteY94" fmla="*/ 171824 h 2218765"/>
                <a:gd name="connsiteX95" fmla="*/ 3361765 w 4213412"/>
                <a:gd name="connsiteY95" fmla="*/ 179294 h 2218765"/>
                <a:gd name="connsiteX96" fmla="*/ 3354294 w 4213412"/>
                <a:gd name="connsiteY96" fmla="*/ 93383 h 2218765"/>
                <a:gd name="connsiteX97" fmla="*/ 3485030 w 4213412"/>
                <a:gd name="connsiteY97" fmla="*/ 97118 h 2218765"/>
                <a:gd name="connsiteX98" fmla="*/ 3492500 w 4213412"/>
                <a:gd name="connsiteY98" fmla="*/ 0 h 2218765"/>
                <a:gd name="connsiteX99" fmla="*/ 4213412 w 4213412"/>
                <a:gd name="connsiteY99" fmla="*/ 3736 h 2218765"/>
                <a:gd name="connsiteX0" fmla="*/ 0 w 4213412"/>
                <a:gd name="connsiteY0" fmla="*/ 2218765 h 2218765"/>
                <a:gd name="connsiteX1" fmla="*/ 156883 w 4213412"/>
                <a:gd name="connsiteY1" fmla="*/ 2218765 h 2218765"/>
                <a:gd name="connsiteX2" fmla="*/ 156883 w 4213412"/>
                <a:gd name="connsiteY2" fmla="*/ 2181412 h 2218765"/>
                <a:gd name="connsiteX3" fmla="*/ 519206 w 4213412"/>
                <a:gd name="connsiteY3" fmla="*/ 2185147 h 2218765"/>
                <a:gd name="connsiteX4" fmla="*/ 519206 w 4213412"/>
                <a:gd name="connsiteY4" fmla="*/ 2147794 h 2218765"/>
                <a:gd name="connsiteX5" fmla="*/ 776941 w 4213412"/>
                <a:gd name="connsiteY5" fmla="*/ 2170206 h 2218765"/>
                <a:gd name="connsiteX6" fmla="*/ 765736 w 4213412"/>
                <a:gd name="connsiteY6" fmla="*/ 2080559 h 2218765"/>
                <a:gd name="connsiteX7" fmla="*/ 862853 w 4213412"/>
                <a:gd name="connsiteY7" fmla="*/ 2144059 h 2218765"/>
                <a:gd name="connsiteX8" fmla="*/ 866589 w 4213412"/>
                <a:gd name="connsiteY8" fmla="*/ 2005853 h 2218765"/>
                <a:gd name="connsiteX9" fmla="*/ 926353 w 4213412"/>
                <a:gd name="connsiteY9" fmla="*/ 2117912 h 2218765"/>
                <a:gd name="connsiteX10" fmla="*/ 937559 w 4213412"/>
                <a:gd name="connsiteY10" fmla="*/ 2076824 h 2218765"/>
                <a:gd name="connsiteX11" fmla="*/ 937559 w 4213412"/>
                <a:gd name="connsiteY11" fmla="*/ 2076824 h 2218765"/>
                <a:gd name="connsiteX12" fmla="*/ 945030 w 4213412"/>
                <a:gd name="connsiteY12" fmla="*/ 1949824 h 2218765"/>
                <a:gd name="connsiteX13" fmla="*/ 1042147 w 4213412"/>
                <a:gd name="connsiteY13" fmla="*/ 2065618 h 2218765"/>
                <a:gd name="connsiteX14" fmla="*/ 1057089 w 4213412"/>
                <a:gd name="connsiteY14" fmla="*/ 2009588 h 2218765"/>
                <a:gd name="connsiteX15" fmla="*/ 1098177 w 4213412"/>
                <a:gd name="connsiteY15" fmla="*/ 2009588 h 2218765"/>
                <a:gd name="connsiteX16" fmla="*/ 1101912 w 4213412"/>
                <a:gd name="connsiteY16" fmla="*/ 1964765 h 2218765"/>
                <a:gd name="connsiteX17" fmla="*/ 1236383 w 4213412"/>
                <a:gd name="connsiteY17" fmla="*/ 1979706 h 2218765"/>
                <a:gd name="connsiteX18" fmla="*/ 1251324 w 4213412"/>
                <a:gd name="connsiteY18" fmla="*/ 1934883 h 2218765"/>
                <a:gd name="connsiteX19" fmla="*/ 1262530 w 4213412"/>
                <a:gd name="connsiteY19" fmla="*/ 1912471 h 2218765"/>
                <a:gd name="connsiteX20" fmla="*/ 1292412 w 4213412"/>
                <a:gd name="connsiteY20" fmla="*/ 1901265 h 2218765"/>
                <a:gd name="connsiteX21" fmla="*/ 1303618 w 4213412"/>
                <a:gd name="connsiteY21" fmla="*/ 1901265 h 2218765"/>
                <a:gd name="connsiteX22" fmla="*/ 1303618 w 4213412"/>
                <a:gd name="connsiteY22" fmla="*/ 1848971 h 2218765"/>
                <a:gd name="connsiteX23" fmla="*/ 1374589 w 4213412"/>
                <a:gd name="connsiteY23" fmla="*/ 1856441 h 2218765"/>
                <a:gd name="connsiteX24" fmla="*/ 1382059 w 4213412"/>
                <a:gd name="connsiteY24" fmla="*/ 1822824 h 2218765"/>
                <a:gd name="connsiteX25" fmla="*/ 1467971 w 4213412"/>
                <a:gd name="connsiteY25" fmla="*/ 1826559 h 2218765"/>
                <a:gd name="connsiteX26" fmla="*/ 1464236 w 4213412"/>
                <a:gd name="connsiteY26" fmla="*/ 1804147 h 2218765"/>
                <a:gd name="connsiteX27" fmla="*/ 1482912 w 4213412"/>
                <a:gd name="connsiteY27" fmla="*/ 1778000 h 2218765"/>
                <a:gd name="connsiteX28" fmla="*/ 1486647 w 4213412"/>
                <a:gd name="connsiteY28" fmla="*/ 1766794 h 2218765"/>
                <a:gd name="connsiteX29" fmla="*/ 1501589 w 4213412"/>
                <a:gd name="connsiteY29" fmla="*/ 1744383 h 2218765"/>
                <a:gd name="connsiteX30" fmla="*/ 1535206 w 4213412"/>
                <a:gd name="connsiteY30" fmla="*/ 1740647 h 2218765"/>
                <a:gd name="connsiteX31" fmla="*/ 1535206 w 4213412"/>
                <a:gd name="connsiteY31" fmla="*/ 1740647 h 2218765"/>
                <a:gd name="connsiteX32" fmla="*/ 1538941 w 4213412"/>
                <a:gd name="connsiteY32" fmla="*/ 1639794 h 2218765"/>
                <a:gd name="connsiteX33" fmla="*/ 1643530 w 4213412"/>
                <a:gd name="connsiteY33" fmla="*/ 1725706 h 2218765"/>
                <a:gd name="connsiteX34" fmla="*/ 1624853 w 4213412"/>
                <a:gd name="connsiteY34" fmla="*/ 1624853 h 2218765"/>
                <a:gd name="connsiteX35" fmla="*/ 1680883 w 4213412"/>
                <a:gd name="connsiteY35" fmla="*/ 1699559 h 2218765"/>
                <a:gd name="connsiteX36" fmla="*/ 1688353 w 4213412"/>
                <a:gd name="connsiteY36" fmla="*/ 1647265 h 2218765"/>
                <a:gd name="connsiteX37" fmla="*/ 1740647 w 4213412"/>
                <a:gd name="connsiteY37" fmla="*/ 1669677 h 2218765"/>
                <a:gd name="connsiteX38" fmla="*/ 1740647 w 4213412"/>
                <a:gd name="connsiteY38" fmla="*/ 1636059 h 2218765"/>
                <a:gd name="connsiteX39" fmla="*/ 1755589 w 4213412"/>
                <a:gd name="connsiteY39" fmla="*/ 1606177 h 2218765"/>
                <a:gd name="connsiteX40" fmla="*/ 1837765 w 4213412"/>
                <a:gd name="connsiteY40" fmla="*/ 1609912 h 2218765"/>
                <a:gd name="connsiteX41" fmla="*/ 1856441 w 4213412"/>
                <a:gd name="connsiteY41" fmla="*/ 1598706 h 2218765"/>
                <a:gd name="connsiteX42" fmla="*/ 1890059 w 4213412"/>
                <a:gd name="connsiteY42" fmla="*/ 1568824 h 2218765"/>
                <a:gd name="connsiteX43" fmla="*/ 1886324 w 4213412"/>
                <a:gd name="connsiteY43" fmla="*/ 1546412 h 2218765"/>
                <a:gd name="connsiteX44" fmla="*/ 1949824 w 4213412"/>
                <a:gd name="connsiteY44" fmla="*/ 1553883 h 2218765"/>
                <a:gd name="connsiteX45" fmla="*/ 1979706 w 4213412"/>
                <a:gd name="connsiteY45" fmla="*/ 1512794 h 2218765"/>
                <a:gd name="connsiteX46" fmla="*/ 1990912 w 4213412"/>
                <a:gd name="connsiteY46" fmla="*/ 1512794 h 2218765"/>
                <a:gd name="connsiteX47" fmla="*/ 1942353 w 4213412"/>
                <a:gd name="connsiteY47" fmla="*/ 1348441 h 2218765"/>
                <a:gd name="connsiteX48" fmla="*/ 2017059 w 4213412"/>
                <a:gd name="connsiteY48" fmla="*/ 1490383 h 2218765"/>
                <a:gd name="connsiteX49" fmla="*/ 2002118 w 4213412"/>
                <a:gd name="connsiteY49" fmla="*/ 1303618 h 2218765"/>
                <a:gd name="connsiteX50" fmla="*/ 2091765 w 4213412"/>
                <a:gd name="connsiteY50" fmla="*/ 1453030 h 2218765"/>
                <a:gd name="connsiteX51" fmla="*/ 2099236 w 4213412"/>
                <a:gd name="connsiteY51" fmla="*/ 1374588 h 2218765"/>
                <a:gd name="connsiteX52" fmla="*/ 2155265 w 4213412"/>
                <a:gd name="connsiteY52" fmla="*/ 1382059 h 2218765"/>
                <a:gd name="connsiteX53" fmla="*/ 2155265 w 4213412"/>
                <a:gd name="connsiteY53" fmla="*/ 1340971 h 2218765"/>
                <a:gd name="connsiteX54" fmla="*/ 2177676 w 4213412"/>
                <a:gd name="connsiteY54" fmla="*/ 1348441 h 2218765"/>
                <a:gd name="connsiteX55" fmla="*/ 2173941 w 4213412"/>
                <a:gd name="connsiteY55" fmla="*/ 1299883 h 2218765"/>
                <a:gd name="connsiteX56" fmla="*/ 2304677 w 4213412"/>
                <a:gd name="connsiteY56" fmla="*/ 1307353 h 2218765"/>
                <a:gd name="connsiteX57" fmla="*/ 2304677 w 4213412"/>
                <a:gd name="connsiteY57" fmla="*/ 1255059 h 2218765"/>
                <a:gd name="connsiteX58" fmla="*/ 2334559 w 4213412"/>
                <a:gd name="connsiteY58" fmla="*/ 1240118 h 2218765"/>
                <a:gd name="connsiteX59" fmla="*/ 2338294 w 4213412"/>
                <a:gd name="connsiteY59" fmla="*/ 1217706 h 2218765"/>
                <a:gd name="connsiteX60" fmla="*/ 2342030 w 4213412"/>
                <a:gd name="connsiteY60" fmla="*/ 1180353 h 2218765"/>
                <a:gd name="connsiteX61" fmla="*/ 2379383 w 4213412"/>
                <a:gd name="connsiteY61" fmla="*/ 1184088 h 2218765"/>
                <a:gd name="connsiteX62" fmla="*/ 2379383 w 4213412"/>
                <a:gd name="connsiteY62" fmla="*/ 1139265 h 2218765"/>
                <a:gd name="connsiteX63" fmla="*/ 2379383 w 4213412"/>
                <a:gd name="connsiteY63" fmla="*/ 1139265 h 2218765"/>
                <a:gd name="connsiteX64" fmla="*/ 2398059 w 4213412"/>
                <a:gd name="connsiteY64" fmla="*/ 1146736 h 2218765"/>
                <a:gd name="connsiteX65" fmla="*/ 2413000 w 4213412"/>
                <a:gd name="connsiteY65" fmla="*/ 1049618 h 2218765"/>
                <a:gd name="connsiteX66" fmla="*/ 2491441 w 4213412"/>
                <a:gd name="connsiteY66" fmla="*/ 1053353 h 2218765"/>
                <a:gd name="connsiteX67" fmla="*/ 2491441 w 4213412"/>
                <a:gd name="connsiteY67" fmla="*/ 1023471 h 2218765"/>
                <a:gd name="connsiteX68" fmla="*/ 2506383 w 4213412"/>
                <a:gd name="connsiteY68" fmla="*/ 993588 h 2218765"/>
                <a:gd name="connsiteX69" fmla="*/ 2510118 w 4213412"/>
                <a:gd name="connsiteY69" fmla="*/ 948765 h 2218765"/>
                <a:gd name="connsiteX70" fmla="*/ 2513853 w 4213412"/>
                <a:gd name="connsiteY70" fmla="*/ 922618 h 2218765"/>
                <a:gd name="connsiteX71" fmla="*/ 2543735 w 4213412"/>
                <a:gd name="connsiteY71" fmla="*/ 922618 h 2218765"/>
                <a:gd name="connsiteX72" fmla="*/ 2540000 w 4213412"/>
                <a:gd name="connsiteY72" fmla="*/ 874059 h 2218765"/>
                <a:gd name="connsiteX73" fmla="*/ 2588559 w 4213412"/>
                <a:gd name="connsiteY73" fmla="*/ 874059 h 2218765"/>
                <a:gd name="connsiteX74" fmla="*/ 2592294 w 4213412"/>
                <a:gd name="connsiteY74" fmla="*/ 829236 h 2218765"/>
                <a:gd name="connsiteX75" fmla="*/ 2637118 w 4213412"/>
                <a:gd name="connsiteY75" fmla="*/ 832971 h 2218765"/>
                <a:gd name="connsiteX76" fmla="*/ 2637118 w 4213412"/>
                <a:gd name="connsiteY76" fmla="*/ 788147 h 2218765"/>
                <a:gd name="connsiteX77" fmla="*/ 2741706 w 4213412"/>
                <a:gd name="connsiteY77" fmla="*/ 784412 h 2218765"/>
                <a:gd name="connsiteX78" fmla="*/ 2741706 w 4213412"/>
                <a:gd name="connsiteY78" fmla="*/ 720912 h 2218765"/>
                <a:gd name="connsiteX79" fmla="*/ 2894853 w 4213412"/>
                <a:gd name="connsiteY79" fmla="*/ 728383 h 2218765"/>
                <a:gd name="connsiteX80" fmla="*/ 2891118 w 4213412"/>
                <a:gd name="connsiteY80" fmla="*/ 668618 h 2218765"/>
                <a:gd name="connsiteX81" fmla="*/ 2950883 w 4213412"/>
                <a:gd name="connsiteY81" fmla="*/ 668618 h 2218765"/>
                <a:gd name="connsiteX82" fmla="*/ 2950883 w 4213412"/>
                <a:gd name="connsiteY82" fmla="*/ 612588 h 2218765"/>
                <a:gd name="connsiteX83" fmla="*/ 3040530 w 4213412"/>
                <a:gd name="connsiteY83" fmla="*/ 608853 h 2218765"/>
                <a:gd name="connsiteX84" fmla="*/ 3040530 w 4213412"/>
                <a:gd name="connsiteY84" fmla="*/ 552824 h 2218765"/>
                <a:gd name="connsiteX85" fmla="*/ 3077883 w 4213412"/>
                <a:gd name="connsiteY85" fmla="*/ 549088 h 2218765"/>
                <a:gd name="connsiteX86" fmla="*/ 3081618 w 4213412"/>
                <a:gd name="connsiteY86" fmla="*/ 481853 h 2218765"/>
                <a:gd name="connsiteX87" fmla="*/ 3137647 w 4213412"/>
                <a:gd name="connsiteY87" fmla="*/ 481853 h 2218765"/>
                <a:gd name="connsiteX88" fmla="*/ 3130177 w 4213412"/>
                <a:gd name="connsiteY88" fmla="*/ 407147 h 2218765"/>
                <a:gd name="connsiteX89" fmla="*/ 3148854 w 4213412"/>
                <a:gd name="connsiteY89" fmla="*/ 410883 h 2218765"/>
                <a:gd name="connsiteX90" fmla="*/ 3137647 w 4213412"/>
                <a:gd name="connsiteY90" fmla="*/ 324971 h 2218765"/>
                <a:gd name="connsiteX91" fmla="*/ 3175000 w 4213412"/>
                <a:gd name="connsiteY91" fmla="*/ 328706 h 2218765"/>
                <a:gd name="connsiteX92" fmla="*/ 3171265 w 4213412"/>
                <a:gd name="connsiteY92" fmla="*/ 246530 h 2218765"/>
                <a:gd name="connsiteX93" fmla="*/ 3264647 w 4213412"/>
                <a:gd name="connsiteY93" fmla="*/ 250265 h 2218765"/>
                <a:gd name="connsiteX94" fmla="*/ 3257177 w 4213412"/>
                <a:gd name="connsiteY94" fmla="*/ 171824 h 2218765"/>
                <a:gd name="connsiteX95" fmla="*/ 3361765 w 4213412"/>
                <a:gd name="connsiteY95" fmla="*/ 179294 h 2218765"/>
                <a:gd name="connsiteX96" fmla="*/ 3354294 w 4213412"/>
                <a:gd name="connsiteY96" fmla="*/ 93383 h 2218765"/>
                <a:gd name="connsiteX97" fmla="*/ 3485030 w 4213412"/>
                <a:gd name="connsiteY97" fmla="*/ 97118 h 2218765"/>
                <a:gd name="connsiteX98" fmla="*/ 3492500 w 4213412"/>
                <a:gd name="connsiteY98" fmla="*/ 0 h 2218765"/>
                <a:gd name="connsiteX99" fmla="*/ 4213412 w 4213412"/>
                <a:gd name="connsiteY99" fmla="*/ 3736 h 2218765"/>
                <a:gd name="connsiteX0" fmla="*/ 0 w 4213412"/>
                <a:gd name="connsiteY0" fmla="*/ 2218765 h 2218765"/>
                <a:gd name="connsiteX1" fmla="*/ 156883 w 4213412"/>
                <a:gd name="connsiteY1" fmla="*/ 2218765 h 2218765"/>
                <a:gd name="connsiteX2" fmla="*/ 156883 w 4213412"/>
                <a:gd name="connsiteY2" fmla="*/ 2181412 h 2218765"/>
                <a:gd name="connsiteX3" fmla="*/ 519206 w 4213412"/>
                <a:gd name="connsiteY3" fmla="*/ 2185147 h 2218765"/>
                <a:gd name="connsiteX4" fmla="*/ 519206 w 4213412"/>
                <a:gd name="connsiteY4" fmla="*/ 2147794 h 2218765"/>
                <a:gd name="connsiteX5" fmla="*/ 776941 w 4213412"/>
                <a:gd name="connsiteY5" fmla="*/ 2170206 h 2218765"/>
                <a:gd name="connsiteX6" fmla="*/ 765736 w 4213412"/>
                <a:gd name="connsiteY6" fmla="*/ 2080559 h 2218765"/>
                <a:gd name="connsiteX7" fmla="*/ 862853 w 4213412"/>
                <a:gd name="connsiteY7" fmla="*/ 2144059 h 2218765"/>
                <a:gd name="connsiteX8" fmla="*/ 866589 w 4213412"/>
                <a:gd name="connsiteY8" fmla="*/ 2005853 h 2218765"/>
                <a:gd name="connsiteX9" fmla="*/ 926353 w 4213412"/>
                <a:gd name="connsiteY9" fmla="*/ 2117912 h 2218765"/>
                <a:gd name="connsiteX10" fmla="*/ 937559 w 4213412"/>
                <a:gd name="connsiteY10" fmla="*/ 2076824 h 2218765"/>
                <a:gd name="connsiteX11" fmla="*/ 937559 w 4213412"/>
                <a:gd name="connsiteY11" fmla="*/ 2076824 h 2218765"/>
                <a:gd name="connsiteX12" fmla="*/ 945030 w 4213412"/>
                <a:gd name="connsiteY12" fmla="*/ 1949824 h 2218765"/>
                <a:gd name="connsiteX13" fmla="*/ 1042147 w 4213412"/>
                <a:gd name="connsiteY13" fmla="*/ 2065618 h 2218765"/>
                <a:gd name="connsiteX14" fmla="*/ 1057089 w 4213412"/>
                <a:gd name="connsiteY14" fmla="*/ 2009588 h 2218765"/>
                <a:gd name="connsiteX15" fmla="*/ 1098177 w 4213412"/>
                <a:gd name="connsiteY15" fmla="*/ 2009588 h 2218765"/>
                <a:gd name="connsiteX16" fmla="*/ 1101912 w 4213412"/>
                <a:gd name="connsiteY16" fmla="*/ 1964765 h 2218765"/>
                <a:gd name="connsiteX17" fmla="*/ 1236383 w 4213412"/>
                <a:gd name="connsiteY17" fmla="*/ 1979706 h 2218765"/>
                <a:gd name="connsiteX18" fmla="*/ 1251324 w 4213412"/>
                <a:gd name="connsiteY18" fmla="*/ 1934883 h 2218765"/>
                <a:gd name="connsiteX19" fmla="*/ 1262530 w 4213412"/>
                <a:gd name="connsiteY19" fmla="*/ 1912471 h 2218765"/>
                <a:gd name="connsiteX20" fmla="*/ 1292412 w 4213412"/>
                <a:gd name="connsiteY20" fmla="*/ 1901265 h 2218765"/>
                <a:gd name="connsiteX21" fmla="*/ 1303618 w 4213412"/>
                <a:gd name="connsiteY21" fmla="*/ 1901265 h 2218765"/>
                <a:gd name="connsiteX22" fmla="*/ 1303618 w 4213412"/>
                <a:gd name="connsiteY22" fmla="*/ 1848971 h 2218765"/>
                <a:gd name="connsiteX23" fmla="*/ 1374589 w 4213412"/>
                <a:gd name="connsiteY23" fmla="*/ 1856441 h 2218765"/>
                <a:gd name="connsiteX24" fmla="*/ 1382059 w 4213412"/>
                <a:gd name="connsiteY24" fmla="*/ 1822824 h 2218765"/>
                <a:gd name="connsiteX25" fmla="*/ 1467971 w 4213412"/>
                <a:gd name="connsiteY25" fmla="*/ 1826559 h 2218765"/>
                <a:gd name="connsiteX26" fmla="*/ 1464236 w 4213412"/>
                <a:gd name="connsiteY26" fmla="*/ 1804147 h 2218765"/>
                <a:gd name="connsiteX27" fmla="*/ 1482912 w 4213412"/>
                <a:gd name="connsiteY27" fmla="*/ 1778000 h 2218765"/>
                <a:gd name="connsiteX28" fmla="*/ 1486647 w 4213412"/>
                <a:gd name="connsiteY28" fmla="*/ 1766794 h 2218765"/>
                <a:gd name="connsiteX29" fmla="*/ 1501589 w 4213412"/>
                <a:gd name="connsiteY29" fmla="*/ 1744383 h 2218765"/>
                <a:gd name="connsiteX30" fmla="*/ 1535206 w 4213412"/>
                <a:gd name="connsiteY30" fmla="*/ 1740647 h 2218765"/>
                <a:gd name="connsiteX31" fmla="*/ 1535206 w 4213412"/>
                <a:gd name="connsiteY31" fmla="*/ 1740647 h 2218765"/>
                <a:gd name="connsiteX32" fmla="*/ 1538941 w 4213412"/>
                <a:gd name="connsiteY32" fmla="*/ 1639794 h 2218765"/>
                <a:gd name="connsiteX33" fmla="*/ 1643530 w 4213412"/>
                <a:gd name="connsiteY33" fmla="*/ 1725706 h 2218765"/>
                <a:gd name="connsiteX34" fmla="*/ 1624853 w 4213412"/>
                <a:gd name="connsiteY34" fmla="*/ 1624853 h 2218765"/>
                <a:gd name="connsiteX35" fmla="*/ 1680883 w 4213412"/>
                <a:gd name="connsiteY35" fmla="*/ 1699559 h 2218765"/>
                <a:gd name="connsiteX36" fmla="*/ 1688353 w 4213412"/>
                <a:gd name="connsiteY36" fmla="*/ 1647265 h 2218765"/>
                <a:gd name="connsiteX37" fmla="*/ 1740647 w 4213412"/>
                <a:gd name="connsiteY37" fmla="*/ 1669677 h 2218765"/>
                <a:gd name="connsiteX38" fmla="*/ 1740647 w 4213412"/>
                <a:gd name="connsiteY38" fmla="*/ 1636059 h 2218765"/>
                <a:gd name="connsiteX39" fmla="*/ 1755589 w 4213412"/>
                <a:gd name="connsiteY39" fmla="*/ 1606177 h 2218765"/>
                <a:gd name="connsiteX40" fmla="*/ 1837765 w 4213412"/>
                <a:gd name="connsiteY40" fmla="*/ 1609912 h 2218765"/>
                <a:gd name="connsiteX41" fmla="*/ 1856441 w 4213412"/>
                <a:gd name="connsiteY41" fmla="*/ 1598706 h 2218765"/>
                <a:gd name="connsiteX42" fmla="*/ 1890059 w 4213412"/>
                <a:gd name="connsiteY42" fmla="*/ 1568824 h 2218765"/>
                <a:gd name="connsiteX43" fmla="*/ 1886324 w 4213412"/>
                <a:gd name="connsiteY43" fmla="*/ 1546412 h 2218765"/>
                <a:gd name="connsiteX44" fmla="*/ 1949824 w 4213412"/>
                <a:gd name="connsiteY44" fmla="*/ 1553883 h 2218765"/>
                <a:gd name="connsiteX45" fmla="*/ 1979706 w 4213412"/>
                <a:gd name="connsiteY45" fmla="*/ 1512794 h 2218765"/>
                <a:gd name="connsiteX46" fmla="*/ 1990912 w 4213412"/>
                <a:gd name="connsiteY46" fmla="*/ 1512794 h 2218765"/>
                <a:gd name="connsiteX47" fmla="*/ 1942353 w 4213412"/>
                <a:gd name="connsiteY47" fmla="*/ 1348441 h 2218765"/>
                <a:gd name="connsiteX48" fmla="*/ 2017059 w 4213412"/>
                <a:gd name="connsiteY48" fmla="*/ 1490383 h 2218765"/>
                <a:gd name="connsiteX49" fmla="*/ 2013324 w 4213412"/>
                <a:gd name="connsiteY49" fmla="*/ 1449295 h 2218765"/>
                <a:gd name="connsiteX50" fmla="*/ 2091765 w 4213412"/>
                <a:gd name="connsiteY50" fmla="*/ 1453030 h 2218765"/>
                <a:gd name="connsiteX51" fmla="*/ 2099236 w 4213412"/>
                <a:gd name="connsiteY51" fmla="*/ 1374588 h 2218765"/>
                <a:gd name="connsiteX52" fmla="*/ 2155265 w 4213412"/>
                <a:gd name="connsiteY52" fmla="*/ 1382059 h 2218765"/>
                <a:gd name="connsiteX53" fmla="*/ 2155265 w 4213412"/>
                <a:gd name="connsiteY53" fmla="*/ 1340971 h 2218765"/>
                <a:gd name="connsiteX54" fmla="*/ 2177676 w 4213412"/>
                <a:gd name="connsiteY54" fmla="*/ 1348441 h 2218765"/>
                <a:gd name="connsiteX55" fmla="*/ 2173941 w 4213412"/>
                <a:gd name="connsiteY55" fmla="*/ 1299883 h 2218765"/>
                <a:gd name="connsiteX56" fmla="*/ 2304677 w 4213412"/>
                <a:gd name="connsiteY56" fmla="*/ 1307353 h 2218765"/>
                <a:gd name="connsiteX57" fmla="*/ 2304677 w 4213412"/>
                <a:gd name="connsiteY57" fmla="*/ 1255059 h 2218765"/>
                <a:gd name="connsiteX58" fmla="*/ 2334559 w 4213412"/>
                <a:gd name="connsiteY58" fmla="*/ 1240118 h 2218765"/>
                <a:gd name="connsiteX59" fmla="*/ 2338294 w 4213412"/>
                <a:gd name="connsiteY59" fmla="*/ 1217706 h 2218765"/>
                <a:gd name="connsiteX60" fmla="*/ 2342030 w 4213412"/>
                <a:gd name="connsiteY60" fmla="*/ 1180353 h 2218765"/>
                <a:gd name="connsiteX61" fmla="*/ 2379383 w 4213412"/>
                <a:gd name="connsiteY61" fmla="*/ 1184088 h 2218765"/>
                <a:gd name="connsiteX62" fmla="*/ 2379383 w 4213412"/>
                <a:gd name="connsiteY62" fmla="*/ 1139265 h 2218765"/>
                <a:gd name="connsiteX63" fmla="*/ 2379383 w 4213412"/>
                <a:gd name="connsiteY63" fmla="*/ 1139265 h 2218765"/>
                <a:gd name="connsiteX64" fmla="*/ 2398059 w 4213412"/>
                <a:gd name="connsiteY64" fmla="*/ 1146736 h 2218765"/>
                <a:gd name="connsiteX65" fmla="*/ 2413000 w 4213412"/>
                <a:gd name="connsiteY65" fmla="*/ 1049618 h 2218765"/>
                <a:gd name="connsiteX66" fmla="*/ 2491441 w 4213412"/>
                <a:gd name="connsiteY66" fmla="*/ 1053353 h 2218765"/>
                <a:gd name="connsiteX67" fmla="*/ 2491441 w 4213412"/>
                <a:gd name="connsiteY67" fmla="*/ 1023471 h 2218765"/>
                <a:gd name="connsiteX68" fmla="*/ 2506383 w 4213412"/>
                <a:gd name="connsiteY68" fmla="*/ 993588 h 2218765"/>
                <a:gd name="connsiteX69" fmla="*/ 2510118 w 4213412"/>
                <a:gd name="connsiteY69" fmla="*/ 948765 h 2218765"/>
                <a:gd name="connsiteX70" fmla="*/ 2513853 w 4213412"/>
                <a:gd name="connsiteY70" fmla="*/ 922618 h 2218765"/>
                <a:gd name="connsiteX71" fmla="*/ 2543735 w 4213412"/>
                <a:gd name="connsiteY71" fmla="*/ 922618 h 2218765"/>
                <a:gd name="connsiteX72" fmla="*/ 2540000 w 4213412"/>
                <a:gd name="connsiteY72" fmla="*/ 874059 h 2218765"/>
                <a:gd name="connsiteX73" fmla="*/ 2588559 w 4213412"/>
                <a:gd name="connsiteY73" fmla="*/ 874059 h 2218765"/>
                <a:gd name="connsiteX74" fmla="*/ 2592294 w 4213412"/>
                <a:gd name="connsiteY74" fmla="*/ 829236 h 2218765"/>
                <a:gd name="connsiteX75" fmla="*/ 2637118 w 4213412"/>
                <a:gd name="connsiteY75" fmla="*/ 832971 h 2218765"/>
                <a:gd name="connsiteX76" fmla="*/ 2637118 w 4213412"/>
                <a:gd name="connsiteY76" fmla="*/ 788147 h 2218765"/>
                <a:gd name="connsiteX77" fmla="*/ 2741706 w 4213412"/>
                <a:gd name="connsiteY77" fmla="*/ 784412 h 2218765"/>
                <a:gd name="connsiteX78" fmla="*/ 2741706 w 4213412"/>
                <a:gd name="connsiteY78" fmla="*/ 720912 h 2218765"/>
                <a:gd name="connsiteX79" fmla="*/ 2894853 w 4213412"/>
                <a:gd name="connsiteY79" fmla="*/ 728383 h 2218765"/>
                <a:gd name="connsiteX80" fmla="*/ 2891118 w 4213412"/>
                <a:gd name="connsiteY80" fmla="*/ 668618 h 2218765"/>
                <a:gd name="connsiteX81" fmla="*/ 2950883 w 4213412"/>
                <a:gd name="connsiteY81" fmla="*/ 668618 h 2218765"/>
                <a:gd name="connsiteX82" fmla="*/ 2950883 w 4213412"/>
                <a:gd name="connsiteY82" fmla="*/ 612588 h 2218765"/>
                <a:gd name="connsiteX83" fmla="*/ 3040530 w 4213412"/>
                <a:gd name="connsiteY83" fmla="*/ 608853 h 2218765"/>
                <a:gd name="connsiteX84" fmla="*/ 3040530 w 4213412"/>
                <a:gd name="connsiteY84" fmla="*/ 552824 h 2218765"/>
                <a:gd name="connsiteX85" fmla="*/ 3077883 w 4213412"/>
                <a:gd name="connsiteY85" fmla="*/ 549088 h 2218765"/>
                <a:gd name="connsiteX86" fmla="*/ 3081618 w 4213412"/>
                <a:gd name="connsiteY86" fmla="*/ 481853 h 2218765"/>
                <a:gd name="connsiteX87" fmla="*/ 3137647 w 4213412"/>
                <a:gd name="connsiteY87" fmla="*/ 481853 h 2218765"/>
                <a:gd name="connsiteX88" fmla="*/ 3130177 w 4213412"/>
                <a:gd name="connsiteY88" fmla="*/ 407147 h 2218765"/>
                <a:gd name="connsiteX89" fmla="*/ 3148854 w 4213412"/>
                <a:gd name="connsiteY89" fmla="*/ 410883 h 2218765"/>
                <a:gd name="connsiteX90" fmla="*/ 3137647 w 4213412"/>
                <a:gd name="connsiteY90" fmla="*/ 324971 h 2218765"/>
                <a:gd name="connsiteX91" fmla="*/ 3175000 w 4213412"/>
                <a:gd name="connsiteY91" fmla="*/ 328706 h 2218765"/>
                <a:gd name="connsiteX92" fmla="*/ 3171265 w 4213412"/>
                <a:gd name="connsiteY92" fmla="*/ 246530 h 2218765"/>
                <a:gd name="connsiteX93" fmla="*/ 3264647 w 4213412"/>
                <a:gd name="connsiteY93" fmla="*/ 250265 h 2218765"/>
                <a:gd name="connsiteX94" fmla="*/ 3257177 w 4213412"/>
                <a:gd name="connsiteY94" fmla="*/ 171824 h 2218765"/>
                <a:gd name="connsiteX95" fmla="*/ 3361765 w 4213412"/>
                <a:gd name="connsiteY95" fmla="*/ 179294 h 2218765"/>
                <a:gd name="connsiteX96" fmla="*/ 3354294 w 4213412"/>
                <a:gd name="connsiteY96" fmla="*/ 93383 h 2218765"/>
                <a:gd name="connsiteX97" fmla="*/ 3485030 w 4213412"/>
                <a:gd name="connsiteY97" fmla="*/ 97118 h 2218765"/>
                <a:gd name="connsiteX98" fmla="*/ 3492500 w 4213412"/>
                <a:gd name="connsiteY98" fmla="*/ 0 h 2218765"/>
                <a:gd name="connsiteX99" fmla="*/ 4213412 w 4213412"/>
                <a:gd name="connsiteY99" fmla="*/ 3736 h 2218765"/>
                <a:gd name="connsiteX0" fmla="*/ 0 w 4213412"/>
                <a:gd name="connsiteY0" fmla="*/ 2218765 h 2218765"/>
                <a:gd name="connsiteX1" fmla="*/ 156883 w 4213412"/>
                <a:gd name="connsiteY1" fmla="*/ 2218765 h 2218765"/>
                <a:gd name="connsiteX2" fmla="*/ 156883 w 4213412"/>
                <a:gd name="connsiteY2" fmla="*/ 2181412 h 2218765"/>
                <a:gd name="connsiteX3" fmla="*/ 519206 w 4213412"/>
                <a:gd name="connsiteY3" fmla="*/ 2185147 h 2218765"/>
                <a:gd name="connsiteX4" fmla="*/ 519206 w 4213412"/>
                <a:gd name="connsiteY4" fmla="*/ 2147794 h 2218765"/>
                <a:gd name="connsiteX5" fmla="*/ 776941 w 4213412"/>
                <a:gd name="connsiteY5" fmla="*/ 2170206 h 2218765"/>
                <a:gd name="connsiteX6" fmla="*/ 765736 w 4213412"/>
                <a:gd name="connsiteY6" fmla="*/ 2080559 h 2218765"/>
                <a:gd name="connsiteX7" fmla="*/ 862853 w 4213412"/>
                <a:gd name="connsiteY7" fmla="*/ 2144059 h 2218765"/>
                <a:gd name="connsiteX8" fmla="*/ 866589 w 4213412"/>
                <a:gd name="connsiteY8" fmla="*/ 2005853 h 2218765"/>
                <a:gd name="connsiteX9" fmla="*/ 926353 w 4213412"/>
                <a:gd name="connsiteY9" fmla="*/ 2117912 h 2218765"/>
                <a:gd name="connsiteX10" fmla="*/ 937559 w 4213412"/>
                <a:gd name="connsiteY10" fmla="*/ 2076824 h 2218765"/>
                <a:gd name="connsiteX11" fmla="*/ 937559 w 4213412"/>
                <a:gd name="connsiteY11" fmla="*/ 2076824 h 2218765"/>
                <a:gd name="connsiteX12" fmla="*/ 945030 w 4213412"/>
                <a:gd name="connsiteY12" fmla="*/ 1949824 h 2218765"/>
                <a:gd name="connsiteX13" fmla="*/ 1042147 w 4213412"/>
                <a:gd name="connsiteY13" fmla="*/ 2065618 h 2218765"/>
                <a:gd name="connsiteX14" fmla="*/ 1057089 w 4213412"/>
                <a:gd name="connsiteY14" fmla="*/ 2009588 h 2218765"/>
                <a:gd name="connsiteX15" fmla="*/ 1098177 w 4213412"/>
                <a:gd name="connsiteY15" fmla="*/ 2009588 h 2218765"/>
                <a:gd name="connsiteX16" fmla="*/ 1101912 w 4213412"/>
                <a:gd name="connsiteY16" fmla="*/ 1964765 h 2218765"/>
                <a:gd name="connsiteX17" fmla="*/ 1236383 w 4213412"/>
                <a:gd name="connsiteY17" fmla="*/ 1979706 h 2218765"/>
                <a:gd name="connsiteX18" fmla="*/ 1251324 w 4213412"/>
                <a:gd name="connsiteY18" fmla="*/ 1934883 h 2218765"/>
                <a:gd name="connsiteX19" fmla="*/ 1262530 w 4213412"/>
                <a:gd name="connsiteY19" fmla="*/ 1912471 h 2218765"/>
                <a:gd name="connsiteX20" fmla="*/ 1292412 w 4213412"/>
                <a:gd name="connsiteY20" fmla="*/ 1901265 h 2218765"/>
                <a:gd name="connsiteX21" fmla="*/ 1303618 w 4213412"/>
                <a:gd name="connsiteY21" fmla="*/ 1901265 h 2218765"/>
                <a:gd name="connsiteX22" fmla="*/ 1303618 w 4213412"/>
                <a:gd name="connsiteY22" fmla="*/ 1848971 h 2218765"/>
                <a:gd name="connsiteX23" fmla="*/ 1374589 w 4213412"/>
                <a:gd name="connsiteY23" fmla="*/ 1856441 h 2218765"/>
                <a:gd name="connsiteX24" fmla="*/ 1382059 w 4213412"/>
                <a:gd name="connsiteY24" fmla="*/ 1822824 h 2218765"/>
                <a:gd name="connsiteX25" fmla="*/ 1467971 w 4213412"/>
                <a:gd name="connsiteY25" fmla="*/ 1826559 h 2218765"/>
                <a:gd name="connsiteX26" fmla="*/ 1464236 w 4213412"/>
                <a:gd name="connsiteY26" fmla="*/ 1804147 h 2218765"/>
                <a:gd name="connsiteX27" fmla="*/ 1482912 w 4213412"/>
                <a:gd name="connsiteY27" fmla="*/ 1778000 h 2218765"/>
                <a:gd name="connsiteX28" fmla="*/ 1486647 w 4213412"/>
                <a:gd name="connsiteY28" fmla="*/ 1766794 h 2218765"/>
                <a:gd name="connsiteX29" fmla="*/ 1501589 w 4213412"/>
                <a:gd name="connsiteY29" fmla="*/ 1744383 h 2218765"/>
                <a:gd name="connsiteX30" fmla="*/ 1535206 w 4213412"/>
                <a:gd name="connsiteY30" fmla="*/ 1740647 h 2218765"/>
                <a:gd name="connsiteX31" fmla="*/ 1535206 w 4213412"/>
                <a:gd name="connsiteY31" fmla="*/ 1740647 h 2218765"/>
                <a:gd name="connsiteX32" fmla="*/ 1538941 w 4213412"/>
                <a:gd name="connsiteY32" fmla="*/ 1639794 h 2218765"/>
                <a:gd name="connsiteX33" fmla="*/ 1643530 w 4213412"/>
                <a:gd name="connsiteY33" fmla="*/ 1725706 h 2218765"/>
                <a:gd name="connsiteX34" fmla="*/ 1624853 w 4213412"/>
                <a:gd name="connsiteY34" fmla="*/ 1624853 h 2218765"/>
                <a:gd name="connsiteX35" fmla="*/ 1680883 w 4213412"/>
                <a:gd name="connsiteY35" fmla="*/ 1699559 h 2218765"/>
                <a:gd name="connsiteX36" fmla="*/ 1688353 w 4213412"/>
                <a:gd name="connsiteY36" fmla="*/ 1647265 h 2218765"/>
                <a:gd name="connsiteX37" fmla="*/ 1740647 w 4213412"/>
                <a:gd name="connsiteY37" fmla="*/ 1669677 h 2218765"/>
                <a:gd name="connsiteX38" fmla="*/ 1740647 w 4213412"/>
                <a:gd name="connsiteY38" fmla="*/ 1636059 h 2218765"/>
                <a:gd name="connsiteX39" fmla="*/ 1755589 w 4213412"/>
                <a:gd name="connsiteY39" fmla="*/ 1606177 h 2218765"/>
                <a:gd name="connsiteX40" fmla="*/ 1837765 w 4213412"/>
                <a:gd name="connsiteY40" fmla="*/ 1609912 h 2218765"/>
                <a:gd name="connsiteX41" fmla="*/ 1856441 w 4213412"/>
                <a:gd name="connsiteY41" fmla="*/ 1598706 h 2218765"/>
                <a:gd name="connsiteX42" fmla="*/ 1890059 w 4213412"/>
                <a:gd name="connsiteY42" fmla="*/ 1568824 h 2218765"/>
                <a:gd name="connsiteX43" fmla="*/ 1886324 w 4213412"/>
                <a:gd name="connsiteY43" fmla="*/ 1546412 h 2218765"/>
                <a:gd name="connsiteX44" fmla="*/ 1949824 w 4213412"/>
                <a:gd name="connsiteY44" fmla="*/ 1553883 h 2218765"/>
                <a:gd name="connsiteX45" fmla="*/ 1979706 w 4213412"/>
                <a:gd name="connsiteY45" fmla="*/ 1512794 h 2218765"/>
                <a:gd name="connsiteX46" fmla="*/ 1990912 w 4213412"/>
                <a:gd name="connsiteY46" fmla="*/ 1512794 h 2218765"/>
                <a:gd name="connsiteX47" fmla="*/ 1990912 w 4213412"/>
                <a:gd name="connsiteY47" fmla="*/ 1460500 h 2218765"/>
                <a:gd name="connsiteX48" fmla="*/ 2017059 w 4213412"/>
                <a:gd name="connsiteY48" fmla="*/ 1490383 h 2218765"/>
                <a:gd name="connsiteX49" fmla="*/ 2013324 w 4213412"/>
                <a:gd name="connsiteY49" fmla="*/ 1449295 h 2218765"/>
                <a:gd name="connsiteX50" fmla="*/ 2091765 w 4213412"/>
                <a:gd name="connsiteY50" fmla="*/ 1453030 h 2218765"/>
                <a:gd name="connsiteX51" fmla="*/ 2099236 w 4213412"/>
                <a:gd name="connsiteY51" fmla="*/ 1374588 h 2218765"/>
                <a:gd name="connsiteX52" fmla="*/ 2155265 w 4213412"/>
                <a:gd name="connsiteY52" fmla="*/ 1382059 h 2218765"/>
                <a:gd name="connsiteX53" fmla="*/ 2155265 w 4213412"/>
                <a:gd name="connsiteY53" fmla="*/ 1340971 h 2218765"/>
                <a:gd name="connsiteX54" fmla="*/ 2177676 w 4213412"/>
                <a:gd name="connsiteY54" fmla="*/ 1348441 h 2218765"/>
                <a:gd name="connsiteX55" fmla="*/ 2173941 w 4213412"/>
                <a:gd name="connsiteY55" fmla="*/ 1299883 h 2218765"/>
                <a:gd name="connsiteX56" fmla="*/ 2304677 w 4213412"/>
                <a:gd name="connsiteY56" fmla="*/ 1307353 h 2218765"/>
                <a:gd name="connsiteX57" fmla="*/ 2304677 w 4213412"/>
                <a:gd name="connsiteY57" fmla="*/ 1255059 h 2218765"/>
                <a:gd name="connsiteX58" fmla="*/ 2334559 w 4213412"/>
                <a:gd name="connsiteY58" fmla="*/ 1240118 h 2218765"/>
                <a:gd name="connsiteX59" fmla="*/ 2338294 w 4213412"/>
                <a:gd name="connsiteY59" fmla="*/ 1217706 h 2218765"/>
                <a:gd name="connsiteX60" fmla="*/ 2342030 w 4213412"/>
                <a:gd name="connsiteY60" fmla="*/ 1180353 h 2218765"/>
                <a:gd name="connsiteX61" fmla="*/ 2379383 w 4213412"/>
                <a:gd name="connsiteY61" fmla="*/ 1184088 h 2218765"/>
                <a:gd name="connsiteX62" fmla="*/ 2379383 w 4213412"/>
                <a:gd name="connsiteY62" fmla="*/ 1139265 h 2218765"/>
                <a:gd name="connsiteX63" fmla="*/ 2379383 w 4213412"/>
                <a:gd name="connsiteY63" fmla="*/ 1139265 h 2218765"/>
                <a:gd name="connsiteX64" fmla="*/ 2398059 w 4213412"/>
                <a:gd name="connsiteY64" fmla="*/ 1146736 h 2218765"/>
                <a:gd name="connsiteX65" fmla="*/ 2413000 w 4213412"/>
                <a:gd name="connsiteY65" fmla="*/ 1049618 h 2218765"/>
                <a:gd name="connsiteX66" fmla="*/ 2491441 w 4213412"/>
                <a:gd name="connsiteY66" fmla="*/ 1053353 h 2218765"/>
                <a:gd name="connsiteX67" fmla="*/ 2491441 w 4213412"/>
                <a:gd name="connsiteY67" fmla="*/ 1023471 h 2218765"/>
                <a:gd name="connsiteX68" fmla="*/ 2506383 w 4213412"/>
                <a:gd name="connsiteY68" fmla="*/ 993588 h 2218765"/>
                <a:gd name="connsiteX69" fmla="*/ 2510118 w 4213412"/>
                <a:gd name="connsiteY69" fmla="*/ 948765 h 2218765"/>
                <a:gd name="connsiteX70" fmla="*/ 2513853 w 4213412"/>
                <a:gd name="connsiteY70" fmla="*/ 922618 h 2218765"/>
                <a:gd name="connsiteX71" fmla="*/ 2543735 w 4213412"/>
                <a:gd name="connsiteY71" fmla="*/ 922618 h 2218765"/>
                <a:gd name="connsiteX72" fmla="*/ 2540000 w 4213412"/>
                <a:gd name="connsiteY72" fmla="*/ 874059 h 2218765"/>
                <a:gd name="connsiteX73" fmla="*/ 2588559 w 4213412"/>
                <a:gd name="connsiteY73" fmla="*/ 874059 h 2218765"/>
                <a:gd name="connsiteX74" fmla="*/ 2592294 w 4213412"/>
                <a:gd name="connsiteY74" fmla="*/ 829236 h 2218765"/>
                <a:gd name="connsiteX75" fmla="*/ 2637118 w 4213412"/>
                <a:gd name="connsiteY75" fmla="*/ 832971 h 2218765"/>
                <a:gd name="connsiteX76" fmla="*/ 2637118 w 4213412"/>
                <a:gd name="connsiteY76" fmla="*/ 788147 h 2218765"/>
                <a:gd name="connsiteX77" fmla="*/ 2741706 w 4213412"/>
                <a:gd name="connsiteY77" fmla="*/ 784412 h 2218765"/>
                <a:gd name="connsiteX78" fmla="*/ 2741706 w 4213412"/>
                <a:gd name="connsiteY78" fmla="*/ 720912 h 2218765"/>
                <a:gd name="connsiteX79" fmla="*/ 2894853 w 4213412"/>
                <a:gd name="connsiteY79" fmla="*/ 728383 h 2218765"/>
                <a:gd name="connsiteX80" fmla="*/ 2891118 w 4213412"/>
                <a:gd name="connsiteY80" fmla="*/ 668618 h 2218765"/>
                <a:gd name="connsiteX81" fmla="*/ 2950883 w 4213412"/>
                <a:gd name="connsiteY81" fmla="*/ 668618 h 2218765"/>
                <a:gd name="connsiteX82" fmla="*/ 2950883 w 4213412"/>
                <a:gd name="connsiteY82" fmla="*/ 612588 h 2218765"/>
                <a:gd name="connsiteX83" fmla="*/ 3040530 w 4213412"/>
                <a:gd name="connsiteY83" fmla="*/ 608853 h 2218765"/>
                <a:gd name="connsiteX84" fmla="*/ 3040530 w 4213412"/>
                <a:gd name="connsiteY84" fmla="*/ 552824 h 2218765"/>
                <a:gd name="connsiteX85" fmla="*/ 3077883 w 4213412"/>
                <a:gd name="connsiteY85" fmla="*/ 549088 h 2218765"/>
                <a:gd name="connsiteX86" fmla="*/ 3081618 w 4213412"/>
                <a:gd name="connsiteY86" fmla="*/ 481853 h 2218765"/>
                <a:gd name="connsiteX87" fmla="*/ 3137647 w 4213412"/>
                <a:gd name="connsiteY87" fmla="*/ 481853 h 2218765"/>
                <a:gd name="connsiteX88" fmla="*/ 3130177 w 4213412"/>
                <a:gd name="connsiteY88" fmla="*/ 407147 h 2218765"/>
                <a:gd name="connsiteX89" fmla="*/ 3148854 w 4213412"/>
                <a:gd name="connsiteY89" fmla="*/ 410883 h 2218765"/>
                <a:gd name="connsiteX90" fmla="*/ 3137647 w 4213412"/>
                <a:gd name="connsiteY90" fmla="*/ 324971 h 2218765"/>
                <a:gd name="connsiteX91" fmla="*/ 3175000 w 4213412"/>
                <a:gd name="connsiteY91" fmla="*/ 328706 h 2218765"/>
                <a:gd name="connsiteX92" fmla="*/ 3171265 w 4213412"/>
                <a:gd name="connsiteY92" fmla="*/ 246530 h 2218765"/>
                <a:gd name="connsiteX93" fmla="*/ 3264647 w 4213412"/>
                <a:gd name="connsiteY93" fmla="*/ 250265 h 2218765"/>
                <a:gd name="connsiteX94" fmla="*/ 3257177 w 4213412"/>
                <a:gd name="connsiteY94" fmla="*/ 171824 h 2218765"/>
                <a:gd name="connsiteX95" fmla="*/ 3361765 w 4213412"/>
                <a:gd name="connsiteY95" fmla="*/ 179294 h 2218765"/>
                <a:gd name="connsiteX96" fmla="*/ 3354294 w 4213412"/>
                <a:gd name="connsiteY96" fmla="*/ 93383 h 2218765"/>
                <a:gd name="connsiteX97" fmla="*/ 3485030 w 4213412"/>
                <a:gd name="connsiteY97" fmla="*/ 97118 h 2218765"/>
                <a:gd name="connsiteX98" fmla="*/ 3492500 w 4213412"/>
                <a:gd name="connsiteY98" fmla="*/ 0 h 2218765"/>
                <a:gd name="connsiteX99" fmla="*/ 4213412 w 4213412"/>
                <a:gd name="connsiteY99" fmla="*/ 3736 h 2218765"/>
                <a:gd name="connsiteX0" fmla="*/ 0 w 4213412"/>
                <a:gd name="connsiteY0" fmla="*/ 2218765 h 2218765"/>
                <a:gd name="connsiteX1" fmla="*/ 156883 w 4213412"/>
                <a:gd name="connsiteY1" fmla="*/ 2218765 h 2218765"/>
                <a:gd name="connsiteX2" fmla="*/ 156883 w 4213412"/>
                <a:gd name="connsiteY2" fmla="*/ 2181412 h 2218765"/>
                <a:gd name="connsiteX3" fmla="*/ 519206 w 4213412"/>
                <a:gd name="connsiteY3" fmla="*/ 2185147 h 2218765"/>
                <a:gd name="connsiteX4" fmla="*/ 519206 w 4213412"/>
                <a:gd name="connsiteY4" fmla="*/ 2147794 h 2218765"/>
                <a:gd name="connsiteX5" fmla="*/ 776941 w 4213412"/>
                <a:gd name="connsiteY5" fmla="*/ 2170206 h 2218765"/>
                <a:gd name="connsiteX6" fmla="*/ 765736 w 4213412"/>
                <a:gd name="connsiteY6" fmla="*/ 2080559 h 2218765"/>
                <a:gd name="connsiteX7" fmla="*/ 862853 w 4213412"/>
                <a:gd name="connsiteY7" fmla="*/ 2144059 h 2218765"/>
                <a:gd name="connsiteX8" fmla="*/ 866589 w 4213412"/>
                <a:gd name="connsiteY8" fmla="*/ 2005853 h 2218765"/>
                <a:gd name="connsiteX9" fmla="*/ 926353 w 4213412"/>
                <a:gd name="connsiteY9" fmla="*/ 2117912 h 2218765"/>
                <a:gd name="connsiteX10" fmla="*/ 937559 w 4213412"/>
                <a:gd name="connsiteY10" fmla="*/ 2076824 h 2218765"/>
                <a:gd name="connsiteX11" fmla="*/ 937559 w 4213412"/>
                <a:gd name="connsiteY11" fmla="*/ 2076824 h 2218765"/>
                <a:gd name="connsiteX12" fmla="*/ 945030 w 4213412"/>
                <a:gd name="connsiteY12" fmla="*/ 1949824 h 2218765"/>
                <a:gd name="connsiteX13" fmla="*/ 1042147 w 4213412"/>
                <a:gd name="connsiteY13" fmla="*/ 2065618 h 2218765"/>
                <a:gd name="connsiteX14" fmla="*/ 1057089 w 4213412"/>
                <a:gd name="connsiteY14" fmla="*/ 2009588 h 2218765"/>
                <a:gd name="connsiteX15" fmla="*/ 1098177 w 4213412"/>
                <a:gd name="connsiteY15" fmla="*/ 2009588 h 2218765"/>
                <a:gd name="connsiteX16" fmla="*/ 1101912 w 4213412"/>
                <a:gd name="connsiteY16" fmla="*/ 1964765 h 2218765"/>
                <a:gd name="connsiteX17" fmla="*/ 1236383 w 4213412"/>
                <a:gd name="connsiteY17" fmla="*/ 1979706 h 2218765"/>
                <a:gd name="connsiteX18" fmla="*/ 1251324 w 4213412"/>
                <a:gd name="connsiteY18" fmla="*/ 1934883 h 2218765"/>
                <a:gd name="connsiteX19" fmla="*/ 1262530 w 4213412"/>
                <a:gd name="connsiteY19" fmla="*/ 1912471 h 2218765"/>
                <a:gd name="connsiteX20" fmla="*/ 1292412 w 4213412"/>
                <a:gd name="connsiteY20" fmla="*/ 1901265 h 2218765"/>
                <a:gd name="connsiteX21" fmla="*/ 1303618 w 4213412"/>
                <a:gd name="connsiteY21" fmla="*/ 1901265 h 2218765"/>
                <a:gd name="connsiteX22" fmla="*/ 1303618 w 4213412"/>
                <a:gd name="connsiteY22" fmla="*/ 1848971 h 2218765"/>
                <a:gd name="connsiteX23" fmla="*/ 1374589 w 4213412"/>
                <a:gd name="connsiteY23" fmla="*/ 1856441 h 2218765"/>
                <a:gd name="connsiteX24" fmla="*/ 1382059 w 4213412"/>
                <a:gd name="connsiteY24" fmla="*/ 1822824 h 2218765"/>
                <a:gd name="connsiteX25" fmla="*/ 1467971 w 4213412"/>
                <a:gd name="connsiteY25" fmla="*/ 1826559 h 2218765"/>
                <a:gd name="connsiteX26" fmla="*/ 1464236 w 4213412"/>
                <a:gd name="connsiteY26" fmla="*/ 1804147 h 2218765"/>
                <a:gd name="connsiteX27" fmla="*/ 1482912 w 4213412"/>
                <a:gd name="connsiteY27" fmla="*/ 1778000 h 2218765"/>
                <a:gd name="connsiteX28" fmla="*/ 1486647 w 4213412"/>
                <a:gd name="connsiteY28" fmla="*/ 1766794 h 2218765"/>
                <a:gd name="connsiteX29" fmla="*/ 1501589 w 4213412"/>
                <a:gd name="connsiteY29" fmla="*/ 1744383 h 2218765"/>
                <a:gd name="connsiteX30" fmla="*/ 1535206 w 4213412"/>
                <a:gd name="connsiteY30" fmla="*/ 1740647 h 2218765"/>
                <a:gd name="connsiteX31" fmla="*/ 1535206 w 4213412"/>
                <a:gd name="connsiteY31" fmla="*/ 1740647 h 2218765"/>
                <a:gd name="connsiteX32" fmla="*/ 1538941 w 4213412"/>
                <a:gd name="connsiteY32" fmla="*/ 1639794 h 2218765"/>
                <a:gd name="connsiteX33" fmla="*/ 1643530 w 4213412"/>
                <a:gd name="connsiteY33" fmla="*/ 1725706 h 2218765"/>
                <a:gd name="connsiteX34" fmla="*/ 1647265 w 4213412"/>
                <a:gd name="connsiteY34" fmla="*/ 1692088 h 2218765"/>
                <a:gd name="connsiteX35" fmla="*/ 1680883 w 4213412"/>
                <a:gd name="connsiteY35" fmla="*/ 1699559 h 2218765"/>
                <a:gd name="connsiteX36" fmla="*/ 1688353 w 4213412"/>
                <a:gd name="connsiteY36" fmla="*/ 1647265 h 2218765"/>
                <a:gd name="connsiteX37" fmla="*/ 1740647 w 4213412"/>
                <a:gd name="connsiteY37" fmla="*/ 1669677 h 2218765"/>
                <a:gd name="connsiteX38" fmla="*/ 1740647 w 4213412"/>
                <a:gd name="connsiteY38" fmla="*/ 1636059 h 2218765"/>
                <a:gd name="connsiteX39" fmla="*/ 1755589 w 4213412"/>
                <a:gd name="connsiteY39" fmla="*/ 1606177 h 2218765"/>
                <a:gd name="connsiteX40" fmla="*/ 1837765 w 4213412"/>
                <a:gd name="connsiteY40" fmla="*/ 1609912 h 2218765"/>
                <a:gd name="connsiteX41" fmla="*/ 1856441 w 4213412"/>
                <a:gd name="connsiteY41" fmla="*/ 1598706 h 2218765"/>
                <a:gd name="connsiteX42" fmla="*/ 1890059 w 4213412"/>
                <a:gd name="connsiteY42" fmla="*/ 1568824 h 2218765"/>
                <a:gd name="connsiteX43" fmla="*/ 1886324 w 4213412"/>
                <a:gd name="connsiteY43" fmla="*/ 1546412 h 2218765"/>
                <a:gd name="connsiteX44" fmla="*/ 1949824 w 4213412"/>
                <a:gd name="connsiteY44" fmla="*/ 1553883 h 2218765"/>
                <a:gd name="connsiteX45" fmla="*/ 1979706 w 4213412"/>
                <a:gd name="connsiteY45" fmla="*/ 1512794 h 2218765"/>
                <a:gd name="connsiteX46" fmla="*/ 1990912 w 4213412"/>
                <a:gd name="connsiteY46" fmla="*/ 1512794 h 2218765"/>
                <a:gd name="connsiteX47" fmla="*/ 1990912 w 4213412"/>
                <a:gd name="connsiteY47" fmla="*/ 1460500 h 2218765"/>
                <a:gd name="connsiteX48" fmla="*/ 2017059 w 4213412"/>
                <a:gd name="connsiteY48" fmla="*/ 1490383 h 2218765"/>
                <a:gd name="connsiteX49" fmla="*/ 2013324 w 4213412"/>
                <a:gd name="connsiteY49" fmla="*/ 1449295 h 2218765"/>
                <a:gd name="connsiteX50" fmla="*/ 2091765 w 4213412"/>
                <a:gd name="connsiteY50" fmla="*/ 1453030 h 2218765"/>
                <a:gd name="connsiteX51" fmla="*/ 2099236 w 4213412"/>
                <a:gd name="connsiteY51" fmla="*/ 1374588 h 2218765"/>
                <a:gd name="connsiteX52" fmla="*/ 2155265 w 4213412"/>
                <a:gd name="connsiteY52" fmla="*/ 1382059 h 2218765"/>
                <a:gd name="connsiteX53" fmla="*/ 2155265 w 4213412"/>
                <a:gd name="connsiteY53" fmla="*/ 1340971 h 2218765"/>
                <a:gd name="connsiteX54" fmla="*/ 2177676 w 4213412"/>
                <a:gd name="connsiteY54" fmla="*/ 1348441 h 2218765"/>
                <a:gd name="connsiteX55" fmla="*/ 2173941 w 4213412"/>
                <a:gd name="connsiteY55" fmla="*/ 1299883 h 2218765"/>
                <a:gd name="connsiteX56" fmla="*/ 2304677 w 4213412"/>
                <a:gd name="connsiteY56" fmla="*/ 1307353 h 2218765"/>
                <a:gd name="connsiteX57" fmla="*/ 2304677 w 4213412"/>
                <a:gd name="connsiteY57" fmla="*/ 1255059 h 2218765"/>
                <a:gd name="connsiteX58" fmla="*/ 2334559 w 4213412"/>
                <a:gd name="connsiteY58" fmla="*/ 1240118 h 2218765"/>
                <a:gd name="connsiteX59" fmla="*/ 2338294 w 4213412"/>
                <a:gd name="connsiteY59" fmla="*/ 1217706 h 2218765"/>
                <a:gd name="connsiteX60" fmla="*/ 2342030 w 4213412"/>
                <a:gd name="connsiteY60" fmla="*/ 1180353 h 2218765"/>
                <a:gd name="connsiteX61" fmla="*/ 2379383 w 4213412"/>
                <a:gd name="connsiteY61" fmla="*/ 1184088 h 2218765"/>
                <a:gd name="connsiteX62" fmla="*/ 2379383 w 4213412"/>
                <a:gd name="connsiteY62" fmla="*/ 1139265 h 2218765"/>
                <a:gd name="connsiteX63" fmla="*/ 2379383 w 4213412"/>
                <a:gd name="connsiteY63" fmla="*/ 1139265 h 2218765"/>
                <a:gd name="connsiteX64" fmla="*/ 2398059 w 4213412"/>
                <a:gd name="connsiteY64" fmla="*/ 1146736 h 2218765"/>
                <a:gd name="connsiteX65" fmla="*/ 2413000 w 4213412"/>
                <a:gd name="connsiteY65" fmla="*/ 1049618 h 2218765"/>
                <a:gd name="connsiteX66" fmla="*/ 2491441 w 4213412"/>
                <a:gd name="connsiteY66" fmla="*/ 1053353 h 2218765"/>
                <a:gd name="connsiteX67" fmla="*/ 2491441 w 4213412"/>
                <a:gd name="connsiteY67" fmla="*/ 1023471 h 2218765"/>
                <a:gd name="connsiteX68" fmla="*/ 2506383 w 4213412"/>
                <a:gd name="connsiteY68" fmla="*/ 993588 h 2218765"/>
                <a:gd name="connsiteX69" fmla="*/ 2510118 w 4213412"/>
                <a:gd name="connsiteY69" fmla="*/ 948765 h 2218765"/>
                <a:gd name="connsiteX70" fmla="*/ 2513853 w 4213412"/>
                <a:gd name="connsiteY70" fmla="*/ 922618 h 2218765"/>
                <a:gd name="connsiteX71" fmla="*/ 2543735 w 4213412"/>
                <a:gd name="connsiteY71" fmla="*/ 922618 h 2218765"/>
                <a:gd name="connsiteX72" fmla="*/ 2540000 w 4213412"/>
                <a:gd name="connsiteY72" fmla="*/ 874059 h 2218765"/>
                <a:gd name="connsiteX73" fmla="*/ 2588559 w 4213412"/>
                <a:gd name="connsiteY73" fmla="*/ 874059 h 2218765"/>
                <a:gd name="connsiteX74" fmla="*/ 2592294 w 4213412"/>
                <a:gd name="connsiteY74" fmla="*/ 829236 h 2218765"/>
                <a:gd name="connsiteX75" fmla="*/ 2637118 w 4213412"/>
                <a:gd name="connsiteY75" fmla="*/ 832971 h 2218765"/>
                <a:gd name="connsiteX76" fmla="*/ 2637118 w 4213412"/>
                <a:gd name="connsiteY76" fmla="*/ 788147 h 2218765"/>
                <a:gd name="connsiteX77" fmla="*/ 2741706 w 4213412"/>
                <a:gd name="connsiteY77" fmla="*/ 784412 h 2218765"/>
                <a:gd name="connsiteX78" fmla="*/ 2741706 w 4213412"/>
                <a:gd name="connsiteY78" fmla="*/ 720912 h 2218765"/>
                <a:gd name="connsiteX79" fmla="*/ 2894853 w 4213412"/>
                <a:gd name="connsiteY79" fmla="*/ 728383 h 2218765"/>
                <a:gd name="connsiteX80" fmla="*/ 2891118 w 4213412"/>
                <a:gd name="connsiteY80" fmla="*/ 668618 h 2218765"/>
                <a:gd name="connsiteX81" fmla="*/ 2950883 w 4213412"/>
                <a:gd name="connsiteY81" fmla="*/ 668618 h 2218765"/>
                <a:gd name="connsiteX82" fmla="*/ 2950883 w 4213412"/>
                <a:gd name="connsiteY82" fmla="*/ 612588 h 2218765"/>
                <a:gd name="connsiteX83" fmla="*/ 3040530 w 4213412"/>
                <a:gd name="connsiteY83" fmla="*/ 608853 h 2218765"/>
                <a:gd name="connsiteX84" fmla="*/ 3040530 w 4213412"/>
                <a:gd name="connsiteY84" fmla="*/ 552824 h 2218765"/>
                <a:gd name="connsiteX85" fmla="*/ 3077883 w 4213412"/>
                <a:gd name="connsiteY85" fmla="*/ 549088 h 2218765"/>
                <a:gd name="connsiteX86" fmla="*/ 3081618 w 4213412"/>
                <a:gd name="connsiteY86" fmla="*/ 481853 h 2218765"/>
                <a:gd name="connsiteX87" fmla="*/ 3137647 w 4213412"/>
                <a:gd name="connsiteY87" fmla="*/ 481853 h 2218765"/>
                <a:gd name="connsiteX88" fmla="*/ 3130177 w 4213412"/>
                <a:gd name="connsiteY88" fmla="*/ 407147 h 2218765"/>
                <a:gd name="connsiteX89" fmla="*/ 3148854 w 4213412"/>
                <a:gd name="connsiteY89" fmla="*/ 410883 h 2218765"/>
                <a:gd name="connsiteX90" fmla="*/ 3137647 w 4213412"/>
                <a:gd name="connsiteY90" fmla="*/ 324971 h 2218765"/>
                <a:gd name="connsiteX91" fmla="*/ 3175000 w 4213412"/>
                <a:gd name="connsiteY91" fmla="*/ 328706 h 2218765"/>
                <a:gd name="connsiteX92" fmla="*/ 3171265 w 4213412"/>
                <a:gd name="connsiteY92" fmla="*/ 246530 h 2218765"/>
                <a:gd name="connsiteX93" fmla="*/ 3264647 w 4213412"/>
                <a:gd name="connsiteY93" fmla="*/ 250265 h 2218765"/>
                <a:gd name="connsiteX94" fmla="*/ 3257177 w 4213412"/>
                <a:gd name="connsiteY94" fmla="*/ 171824 h 2218765"/>
                <a:gd name="connsiteX95" fmla="*/ 3361765 w 4213412"/>
                <a:gd name="connsiteY95" fmla="*/ 179294 h 2218765"/>
                <a:gd name="connsiteX96" fmla="*/ 3354294 w 4213412"/>
                <a:gd name="connsiteY96" fmla="*/ 93383 h 2218765"/>
                <a:gd name="connsiteX97" fmla="*/ 3485030 w 4213412"/>
                <a:gd name="connsiteY97" fmla="*/ 97118 h 2218765"/>
                <a:gd name="connsiteX98" fmla="*/ 3492500 w 4213412"/>
                <a:gd name="connsiteY98" fmla="*/ 0 h 2218765"/>
                <a:gd name="connsiteX99" fmla="*/ 4213412 w 4213412"/>
                <a:gd name="connsiteY99" fmla="*/ 3736 h 2218765"/>
                <a:gd name="connsiteX0" fmla="*/ 0 w 4213412"/>
                <a:gd name="connsiteY0" fmla="*/ 2218765 h 2218765"/>
                <a:gd name="connsiteX1" fmla="*/ 156883 w 4213412"/>
                <a:gd name="connsiteY1" fmla="*/ 2218765 h 2218765"/>
                <a:gd name="connsiteX2" fmla="*/ 156883 w 4213412"/>
                <a:gd name="connsiteY2" fmla="*/ 2181412 h 2218765"/>
                <a:gd name="connsiteX3" fmla="*/ 519206 w 4213412"/>
                <a:gd name="connsiteY3" fmla="*/ 2185147 h 2218765"/>
                <a:gd name="connsiteX4" fmla="*/ 519206 w 4213412"/>
                <a:gd name="connsiteY4" fmla="*/ 2147794 h 2218765"/>
                <a:gd name="connsiteX5" fmla="*/ 776941 w 4213412"/>
                <a:gd name="connsiteY5" fmla="*/ 2170206 h 2218765"/>
                <a:gd name="connsiteX6" fmla="*/ 765736 w 4213412"/>
                <a:gd name="connsiteY6" fmla="*/ 2080559 h 2218765"/>
                <a:gd name="connsiteX7" fmla="*/ 862853 w 4213412"/>
                <a:gd name="connsiteY7" fmla="*/ 2144059 h 2218765"/>
                <a:gd name="connsiteX8" fmla="*/ 866589 w 4213412"/>
                <a:gd name="connsiteY8" fmla="*/ 2005853 h 2218765"/>
                <a:gd name="connsiteX9" fmla="*/ 926353 w 4213412"/>
                <a:gd name="connsiteY9" fmla="*/ 2117912 h 2218765"/>
                <a:gd name="connsiteX10" fmla="*/ 937559 w 4213412"/>
                <a:gd name="connsiteY10" fmla="*/ 2076824 h 2218765"/>
                <a:gd name="connsiteX11" fmla="*/ 937559 w 4213412"/>
                <a:gd name="connsiteY11" fmla="*/ 2076824 h 2218765"/>
                <a:gd name="connsiteX12" fmla="*/ 945030 w 4213412"/>
                <a:gd name="connsiteY12" fmla="*/ 1949824 h 2218765"/>
                <a:gd name="connsiteX13" fmla="*/ 1042147 w 4213412"/>
                <a:gd name="connsiteY13" fmla="*/ 2065618 h 2218765"/>
                <a:gd name="connsiteX14" fmla="*/ 1057089 w 4213412"/>
                <a:gd name="connsiteY14" fmla="*/ 2009588 h 2218765"/>
                <a:gd name="connsiteX15" fmla="*/ 1098177 w 4213412"/>
                <a:gd name="connsiteY15" fmla="*/ 2009588 h 2218765"/>
                <a:gd name="connsiteX16" fmla="*/ 1101912 w 4213412"/>
                <a:gd name="connsiteY16" fmla="*/ 1964765 h 2218765"/>
                <a:gd name="connsiteX17" fmla="*/ 1236383 w 4213412"/>
                <a:gd name="connsiteY17" fmla="*/ 1979706 h 2218765"/>
                <a:gd name="connsiteX18" fmla="*/ 1251324 w 4213412"/>
                <a:gd name="connsiteY18" fmla="*/ 1934883 h 2218765"/>
                <a:gd name="connsiteX19" fmla="*/ 1262530 w 4213412"/>
                <a:gd name="connsiteY19" fmla="*/ 1912471 h 2218765"/>
                <a:gd name="connsiteX20" fmla="*/ 1292412 w 4213412"/>
                <a:gd name="connsiteY20" fmla="*/ 1901265 h 2218765"/>
                <a:gd name="connsiteX21" fmla="*/ 1303618 w 4213412"/>
                <a:gd name="connsiteY21" fmla="*/ 1901265 h 2218765"/>
                <a:gd name="connsiteX22" fmla="*/ 1303618 w 4213412"/>
                <a:gd name="connsiteY22" fmla="*/ 1848971 h 2218765"/>
                <a:gd name="connsiteX23" fmla="*/ 1374589 w 4213412"/>
                <a:gd name="connsiteY23" fmla="*/ 1856441 h 2218765"/>
                <a:gd name="connsiteX24" fmla="*/ 1382059 w 4213412"/>
                <a:gd name="connsiteY24" fmla="*/ 1822824 h 2218765"/>
                <a:gd name="connsiteX25" fmla="*/ 1467971 w 4213412"/>
                <a:gd name="connsiteY25" fmla="*/ 1826559 h 2218765"/>
                <a:gd name="connsiteX26" fmla="*/ 1464236 w 4213412"/>
                <a:gd name="connsiteY26" fmla="*/ 1804147 h 2218765"/>
                <a:gd name="connsiteX27" fmla="*/ 1482912 w 4213412"/>
                <a:gd name="connsiteY27" fmla="*/ 1778000 h 2218765"/>
                <a:gd name="connsiteX28" fmla="*/ 1486647 w 4213412"/>
                <a:gd name="connsiteY28" fmla="*/ 1766794 h 2218765"/>
                <a:gd name="connsiteX29" fmla="*/ 1501589 w 4213412"/>
                <a:gd name="connsiteY29" fmla="*/ 1744383 h 2218765"/>
                <a:gd name="connsiteX30" fmla="*/ 1535206 w 4213412"/>
                <a:gd name="connsiteY30" fmla="*/ 1740647 h 2218765"/>
                <a:gd name="connsiteX31" fmla="*/ 1535206 w 4213412"/>
                <a:gd name="connsiteY31" fmla="*/ 1740647 h 2218765"/>
                <a:gd name="connsiteX32" fmla="*/ 1535205 w 4213412"/>
                <a:gd name="connsiteY32" fmla="*/ 1718236 h 2218765"/>
                <a:gd name="connsiteX33" fmla="*/ 1643530 w 4213412"/>
                <a:gd name="connsiteY33" fmla="*/ 1725706 h 2218765"/>
                <a:gd name="connsiteX34" fmla="*/ 1647265 w 4213412"/>
                <a:gd name="connsiteY34" fmla="*/ 1692088 h 2218765"/>
                <a:gd name="connsiteX35" fmla="*/ 1680883 w 4213412"/>
                <a:gd name="connsiteY35" fmla="*/ 1699559 h 2218765"/>
                <a:gd name="connsiteX36" fmla="*/ 1688353 w 4213412"/>
                <a:gd name="connsiteY36" fmla="*/ 1647265 h 2218765"/>
                <a:gd name="connsiteX37" fmla="*/ 1740647 w 4213412"/>
                <a:gd name="connsiteY37" fmla="*/ 1669677 h 2218765"/>
                <a:gd name="connsiteX38" fmla="*/ 1740647 w 4213412"/>
                <a:gd name="connsiteY38" fmla="*/ 1636059 h 2218765"/>
                <a:gd name="connsiteX39" fmla="*/ 1755589 w 4213412"/>
                <a:gd name="connsiteY39" fmla="*/ 1606177 h 2218765"/>
                <a:gd name="connsiteX40" fmla="*/ 1837765 w 4213412"/>
                <a:gd name="connsiteY40" fmla="*/ 1609912 h 2218765"/>
                <a:gd name="connsiteX41" fmla="*/ 1856441 w 4213412"/>
                <a:gd name="connsiteY41" fmla="*/ 1598706 h 2218765"/>
                <a:gd name="connsiteX42" fmla="*/ 1890059 w 4213412"/>
                <a:gd name="connsiteY42" fmla="*/ 1568824 h 2218765"/>
                <a:gd name="connsiteX43" fmla="*/ 1886324 w 4213412"/>
                <a:gd name="connsiteY43" fmla="*/ 1546412 h 2218765"/>
                <a:gd name="connsiteX44" fmla="*/ 1949824 w 4213412"/>
                <a:gd name="connsiteY44" fmla="*/ 1553883 h 2218765"/>
                <a:gd name="connsiteX45" fmla="*/ 1979706 w 4213412"/>
                <a:gd name="connsiteY45" fmla="*/ 1512794 h 2218765"/>
                <a:gd name="connsiteX46" fmla="*/ 1990912 w 4213412"/>
                <a:gd name="connsiteY46" fmla="*/ 1512794 h 2218765"/>
                <a:gd name="connsiteX47" fmla="*/ 1990912 w 4213412"/>
                <a:gd name="connsiteY47" fmla="*/ 1460500 h 2218765"/>
                <a:gd name="connsiteX48" fmla="*/ 2017059 w 4213412"/>
                <a:gd name="connsiteY48" fmla="*/ 1490383 h 2218765"/>
                <a:gd name="connsiteX49" fmla="*/ 2013324 w 4213412"/>
                <a:gd name="connsiteY49" fmla="*/ 1449295 h 2218765"/>
                <a:gd name="connsiteX50" fmla="*/ 2091765 w 4213412"/>
                <a:gd name="connsiteY50" fmla="*/ 1453030 h 2218765"/>
                <a:gd name="connsiteX51" fmla="*/ 2099236 w 4213412"/>
                <a:gd name="connsiteY51" fmla="*/ 1374588 h 2218765"/>
                <a:gd name="connsiteX52" fmla="*/ 2155265 w 4213412"/>
                <a:gd name="connsiteY52" fmla="*/ 1382059 h 2218765"/>
                <a:gd name="connsiteX53" fmla="*/ 2155265 w 4213412"/>
                <a:gd name="connsiteY53" fmla="*/ 1340971 h 2218765"/>
                <a:gd name="connsiteX54" fmla="*/ 2177676 w 4213412"/>
                <a:gd name="connsiteY54" fmla="*/ 1348441 h 2218765"/>
                <a:gd name="connsiteX55" fmla="*/ 2173941 w 4213412"/>
                <a:gd name="connsiteY55" fmla="*/ 1299883 h 2218765"/>
                <a:gd name="connsiteX56" fmla="*/ 2304677 w 4213412"/>
                <a:gd name="connsiteY56" fmla="*/ 1307353 h 2218765"/>
                <a:gd name="connsiteX57" fmla="*/ 2304677 w 4213412"/>
                <a:gd name="connsiteY57" fmla="*/ 1255059 h 2218765"/>
                <a:gd name="connsiteX58" fmla="*/ 2334559 w 4213412"/>
                <a:gd name="connsiteY58" fmla="*/ 1240118 h 2218765"/>
                <a:gd name="connsiteX59" fmla="*/ 2338294 w 4213412"/>
                <a:gd name="connsiteY59" fmla="*/ 1217706 h 2218765"/>
                <a:gd name="connsiteX60" fmla="*/ 2342030 w 4213412"/>
                <a:gd name="connsiteY60" fmla="*/ 1180353 h 2218765"/>
                <a:gd name="connsiteX61" fmla="*/ 2379383 w 4213412"/>
                <a:gd name="connsiteY61" fmla="*/ 1184088 h 2218765"/>
                <a:gd name="connsiteX62" fmla="*/ 2379383 w 4213412"/>
                <a:gd name="connsiteY62" fmla="*/ 1139265 h 2218765"/>
                <a:gd name="connsiteX63" fmla="*/ 2379383 w 4213412"/>
                <a:gd name="connsiteY63" fmla="*/ 1139265 h 2218765"/>
                <a:gd name="connsiteX64" fmla="*/ 2398059 w 4213412"/>
                <a:gd name="connsiteY64" fmla="*/ 1146736 h 2218765"/>
                <a:gd name="connsiteX65" fmla="*/ 2413000 w 4213412"/>
                <a:gd name="connsiteY65" fmla="*/ 1049618 h 2218765"/>
                <a:gd name="connsiteX66" fmla="*/ 2491441 w 4213412"/>
                <a:gd name="connsiteY66" fmla="*/ 1053353 h 2218765"/>
                <a:gd name="connsiteX67" fmla="*/ 2491441 w 4213412"/>
                <a:gd name="connsiteY67" fmla="*/ 1023471 h 2218765"/>
                <a:gd name="connsiteX68" fmla="*/ 2506383 w 4213412"/>
                <a:gd name="connsiteY68" fmla="*/ 993588 h 2218765"/>
                <a:gd name="connsiteX69" fmla="*/ 2510118 w 4213412"/>
                <a:gd name="connsiteY69" fmla="*/ 948765 h 2218765"/>
                <a:gd name="connsiteX70" fmla="*/ 2513853 w 4213412"/>
                <a:gd name="connsiteY70" fmla="*/ 922618 h 2218765"/>
                <a:gd name="connsiteX71" fmla="*/ 2543735 w 4213412"/>
                <a:gd name="connsiteY71" fmla="*/ 922618 h 2218765"/>
                <a:gd name="connsiteX72" fmla="*/ 2540000 w 4213412"/>
                <a:gd name="connsiteY72" fmla="*/ 874059 h 2218765"/>
                <a:gd name="connsiteX73" fmla="*/ 2588559 w 4213412"/>
                <a:gd name="connsiteY73" fmla="*/ 874059 h 2218765"/>
                <a:gd name="connsiteX74" fmla="*/ 2592294 w 4213412"/>
                <a:gd name="connsiteY74" fmla="*/ 829236 h 2218765"/>
                <a:gd name="connsiteX75" fmla="*/ 2637118 w 4213412"/>
                <a:gd name="connsiteY75" fmla="*/ 832971 h 2218765"/>
                <a:gd name="connsiteX76" fmla="*/ 2637118 w 4213412"/>
                <a:gd name="connsiteY76" fmla="*/ 788147 h 2218765"/>
                <a:gd name="connsiteX77" fmla="*/ 2741706 w 4213412"/>
                <a:gd name="connsiteY77" fmla="*/ 784412 h 2218765"/>
                <a:gd name="connsiteX78" fmla="*/ 2741706 w 4213412"/>
                <a:gd name="connsiteY78" fmla="*/ 720912 h 2218765"/>
                <a:gd name="connsiteX79" fmla="*/ 2894853 w 4213412"/>
                <a:gd name="connsiteY79" fmla="*/ 728383 h 2218765"/>
                <a:gd name="connsiteX80" fmla="*/ 2891118 w 4213412"/>
                <a:gd name="connsiteY80" fmla="*/ 668618 h 2218765"/>
                <a:gd name="connsiteX81" fmla="*/ 2950883 w 4213412"/>
                <a:gd name="connsiteY81" fmla="*/ 668618 h 2218765"/>
                <a:gd name="connsiteX82" fmla="*/ 2950883 w 4213412"/>
                <a:gd name="connsiteY82" fmla="*/ 612588 h 2218765"/>
                <a:gd name="connsiteX83" fmla="*/ 3040530 w 4213412"/>
                <a:gd name="connsiteY83" fmla="*/ 608853 h 2218765"/>
                <a:gd name="connsiteX84" fmla="*/ 3040530 w 4213412"/>
                <a:gd name="connsiteY84" fmla="*/ 552824 h 2218765"/>
                <a:gd name="connsiteX85" fmla="*/ 3077883 w 4213412"/>
                <a:gd name="connsiteY85" fmla="*/ 549088 h 2218765"/>
                <a:gd name="connsiteX86" fmla="*/ 3081618 w 4213412"/>
                <a:gd name="connsiteY86" fmla="*/ 481853 h 2218765"/>
                <a:gd name="connsiteX87" fmla="*/ 3137647 w 4213412"/>
                <a:gd name="connsiteY87" fmla="*/ 481853 h 2218765"/>
                <a:gd name="connsiteX88" fmla="*/ 3130177 w 4213412"/>
                <a:gd name="connsiteY88" fmla="*/ 407147 h 2218765"/>
                <a:gd name="connsiteX89" fmla="*/ 3148854 w 4213412"/>
                <a:gd name="connsiteY89" fmla="*/ 410883 h 2218765"/>
                <a:gd name="connsiteX90" fmla="*/ 3137647 w 4213412"/>
                <a:gd name="connsiteY90" fmla="*/ 324971 h 2218765"/>
                <a:gd name="connsiteX91" fmla="*/ 3175000 w 4213412"/>
                <a:gd name="connsiteY91" fmla="*/ 328706 h 2218765"/>
                <a:gd name="connsiteX92" fmla="*/ 3171265 w 4213412"/>
                <a:gd name="connsiteY92" fmla="*/ 246530 h 2218765"/>
                <a:gd name="connsiteX93" fmla="*/ 3264647 w 4213412"/>
                <a:gd name="connsiteY93" fmla="*/ 250265 h 2218765"/>
                <a:gd name="connsiteX94" fmla="*/ 3257177 w 4213412"/>
                <a:gd name="connsiteY94" fmla="*/ 171824 h 2218765"/>
                <a:gd name="connsiteX95" fmla="*/ 3361765 w 4213412"/>
                <a:gd name="connsiteY95" fmla="*/ 179294 h 2218765"/>
                <a:gd name="connsiteX96" fmla="*/ 3354294 w 4213412"/>
                <a:gd name="connsiteY96" fmla="*/ 93383 h 2218765"/>
                <a:gd name="connsiteX97" fmla="*/ 3485030 w 4213412"/>
                <a:gd name="connsiteY97" fmla="*/ 97118 h 2218765"/>
                <a:gd name="connsiteX98" fmla="*/ 3492500 w 4213412"/>
                <a:gd name="connsiteY98" fmla="*/ 0 h 2218765"/>
                <a:gd name="connsiteX99" fmla="*/ 4213412 w 4213412"/>
                <a:gd name="connsiteY99" fmla="*/ 3736 h 2218765"/>
                <a:gd name="connsiteX0" fmla="*/ 0 w 4213412"/>
                <a:gd name="connsiteY0" fmla="*/ 2218765 h 2218765"/>
                <a:gd name="connsiteX1" fmla="*/ 156883 w 4213412"/>
                <a:gd name="connsiteY1" fmla="*/ 2218765 h 2218765"/>
                <a:gd name="connsiteX2" fmla="*/ 156883 w 4213412"/>
                <a:gd name="connsiteY2" fmla="*/ 2181412 h 2218765"/>
                <a:gd name="connsiteX3" fmla="*/ 519206 w 4213412"/>
                <a:gd name="connsiteY3" fmla="*/ 2185147 h 2218765"/>
                <a:gd name="connsiteX4" fmla="*/ 519206 w 4213412"/>
                <a:gd name="connsiteY4" fmla="*/ 2147794 h 2218765"/>
                <a:gd name="connsiteX5" fmla="*/ 776941 w 4213412"/>
                <a:gd name="connsiteY5" fmla="*/ 2170206 h 2218765"/>
                <a:gd name="connsiteX6" fmla="*/ 765736 w 4213412"/>
                <a:gd name="connsiteY6" fmla="*/ 2080559 h 2218765"/>
                <a:gd name="connsiteX7" fmla="*/ 862853 w 4213412"/>
                <a:gd name="connsiteY7" fmla="*/ 2144059 h 2218765"/>
                <a:gd name="connsiteX8" fmla="*/ 866589 w 4213412"/>
                <a:gd name="connsiteY8" fmla="*/ 2005853 h 2218765"/>
                <a:gd name="connsiteX9" fmla="*/ 926353 w 4213412"/>
                <a:gd name="connsiteY9" fmla="*/ 2117912 h 2218765"/>
                <a:gd name="connsiteX10" fmla="*/ 937559 w 4213412"/>
                <a:gd name="connsiteY10" fmla="*/ 2076824 h 2218765"/>
                <a:gd name="connsiteX11" fmla="*/ 937559 w 4213412"/>
                <a:gd name="connsiteY11" fmla="*/ 2076824 h 2218765"/>
                <a:gd name="connsiteX12" fmla="*/ 945030 w 4213412"/>
                <a:gd name="connsiteY12" fmla="*/ 1949824 h 2218765"/>
                <a:gd name="connsiteX13" fmla="*/ 1042147 w 4213412"/>
                <a:gd name="connsiteY13" fmla="*/ 2065618 h 2218765"/>
                <a:gd name="connsiteX14" fmla="*/ 1057089 w 4213412"/>
                <a:gd name="connsiteY14" fmla="*/ 2009588 h 2218765"/>
                <a:gd name="connsiteX15" fmla="*/ 1098177 w 4213412"/>
                <a:gd name="connsiteY15" fmla="*/ 2009588 h 2218765"/>
                <a:gd name="connsiteX16" fmla="*/ 1101912 w 4213412"/>
                <a:gd name="connsiteY16" fmla="*/ 1964765 h 2218765"/>
                <a:gd name="connsiteX17" fmla="*/ 1236383 w 4213412"/>
                <a:gd name="connsiteY17" fmla="*/ 1979706 h 2218765"/>
                <a:gd name="connsiteX18" fmla="*/ 1251324 w 4213412"/>
                <a:gd name="connsiteY18" fmla="*/ 1934883 h 2218765"/>
                <a:gd name="connsiteX19" fmla="*/ 1262530 w 4213412"/>
                <a:gd name="connsiteY19" fmla="*/ 1912471 h 2218765"/>
                <a:gd name="connsiteX20" fmla="*/ 1292412 w 4213412"/>
                <a:gd name="connsiteY20" fmla="*/ 1901265 h 2218765"/>
                <a:gd name="connsiteX21" fmla="*/ 1303618 w 4213412"/>
                <a:gd name="connsiteY21" fmla="*/ 1901265 h 2218765"/>
                <a:gd name="connsiteX22" fmla="*/ 1303618 w 4213412"/>
                <a:gd name="connsiteY22" fmla="*/ 1848971 h 2218765"/>
                <a:gd name="connsiteX23" fmla="*/ 1374589 w 4213412"/>
                <a:gd name="connsiteY23" fmla="*/ 1856441 h 2218765"/>
                <a:gd name="connsiteX24" fmla="*/ 1382059 w 4213412"/>
                <a:gd name="connsiteY24" fmla="*/ 1822824 h 2218765"/>
                <a:gd name="connsiteX25" fmla="*/ 1467971 w 4213412"/>
                <a:gd name="connsiteY25" fmla="*/ 1826559 h 2218765"/>
                <a:gd name="connsiteX26" fmla="*/ 1464236 w 4213412"/>
                <a:gd name="connsiteY26" fmla="*/ 1804147 h 2218765"/>
                <a:gd name="connsiteX27" fmla="*/ 1482912 w 4213412"/>
                <a:gd name="connsiteY27" fmla="*/ 1778000 h 2218765"/>
                <a:gd name="connsiteX28" fmla="*/ 1486647 w 4213412"/>
                <a:gd name="connsiteY28" fmla="*/ 1766794 h 2218765"/>
                <a:gd name="connsiteX29" fmla="*/ 1501589 w 4213412"/>
                <a:gd name="connsiteY29" fmla="*/ 1744383 h 2218765"/>
                <a:gd name="connsiteX30" fmla="*/ 1535206 w 4213412"/>
                <a:gd name="connsiteY30" fmla="*/ 1740647 h 2218765"/>
                <a:gd name="connsiteX31" fmla="*/ 1535206 w 4213412"/>
                <a:gd name="connsiteY31" fmla="*/ 1740647 h 2218765"/>
                <a:gd name="connsiteX32" fmla="*/ 1535205 w 4213412"/>
                <a:gd name="connsiteY32" fmla="*/ 1718236 h 2218765"/>
                <a:gd name="connsiteX33" fmla="*/ 1643530 w 4213412"/>
                <a:gd name="connsiteY33" fmla="*/ 1725706 h 2218765"/>
                <a:gd name="connsiteX34" fmla="*/ 1647265 w 4213412"/>
                <a:gd name="connsiteY34" fmla="*/ 1692088 h 2218765"/>
                <a:gd name="connsiteX35" fmla="*/ 1680883 w 4213412"/>
                <a:gd name="connsiteY35" fmla="*/ 1699559 h 2218765"/>
                <a:gd name="connsiteX36" fmla="*/ 1688353 w 4213412"/>
                <a:gd name="connsiteY36" fmla="*/ 1647265 h 2218765"/>
                <a:gd name="connsiteX37" fmla="*/ 1740647 w 4213412"/>
                <a:gd name="connsiteY37" fmla="*/ 1669677 h 2218765"/>
                <a:gd name="connsiteX38" fmla="*/ 1740647 w 4213412"/>
                <a:gd name="connsiteY38" fmla="*/ 1636059 h 2218765"/>
                <a:gd name="connsiteX39" fmla="*/ 1755589 w 4213412"/>
                <a:gd name="connsiteY39" fmla="*/ 1606177 h 2218765"/>
                <a:gd name="connsiteX40" fmla="*/ 1837765 w 4213412"/>
                <a:gd name="connsiteY40" fmla="*/ 1609912 h 2218765"/>
                <a:gd name="connsiteX41" fmla="*/ 1856441 w 4213412"/>
                <a:gd name="connsiteY41" fmla="*/ 1598706 h 2218765"/>
                <a:gd name="connsiteX42" fmla="*/ 1890059 w 4213412"/>
                <a:gd name="connsiteY42" fmla="*/ 1568824 h 2218765"/>
                <a:gd name="connsiteX43" fmla="*/ 1886324 w 4213412"/>
                <a:gd name="connsiteY43" fmla="*/ 1546412 h 2218765"/>
                <a:gd name="connsiteX44" fmla="*/ 1949824 w 4213412"/>
                <a:gd name="connsiteY44" fmla="*/ 1553883 h 2218765"/>
                <a:gd name="connsiteX45" fmla="*/ 1979706 w 4213412"/>
                <a:gd name="connsiteY45" fmla="*/ 1512794 h 2218765"/>
                <a:gd name="connsiteX46" fmla="*/ 1990912 w 4213412"/>
                <a:gd name="connsiteY46" fmla="*/ 1512794 h 2218765"/>
                <a:gd name="connsiteX47" fmla="*/ 1990912 w 4213412"/>
                <a:gd name="connsiteY47" fmla="*/ 1460500 h 2218765"/>
                <a:gd name="connsiteX48" fmla="*/ 2017059 w 4213412"/>
                <a:gd name="connsiteY48" fmla="*/ 1490383 h 2218765"/>
                <a:gd name="connsiteX49" fmla="*/ 2013324 w 4213412"/>
                <a:gd name="connsiteY49" fmla="*/ 1449295 h 2218765"/>
                <a:gd name="connsiteX50" fmla="*/ 2091765 w 4213412"/>
                <a:gd name="connsiteY50" fmla="*/ 1453030 h 2218765"/>
                <a:gd name="connsiteX51" fmla="*/ 2099236 w 4213412"/>
                <a:gd name="connsiteY51" fmla="*/ 1374588 h 2218765"/>
                <a:gd name="connsiteX52" fmla="*/ 2155265 w 4213412"/>
                <a:gd name="connsiteY52" fmla="*/ 1382059 h 2218765"/>
                <a:gd name="connsiteX53" fmla="*/ 2155265 w 4213412"/>
                <a:gd name="connsiteY53" fmla="*/ 1340971 h 2218765"/>
                <a:gd name="connsiteX54" fmla="*/ 2177676 w 4213412"/>
                <a:gd name="connsiteY54" fmla="*/ 1348441 h 2218765"/>
                <a:gd name="connsiteX55" fmla="*/ 2173941 w 4213412"/>
                <a:gd name="connsiteY55" fmla="*/ 1299883 h 2218765"/>
                <a:gd name="connsiteX56" fmla="*/ 2304677 w 4213412"/>
                <a:gd name="connsiteY56" fmla="*/ 1307353 h 2218765"/>
                <a:gd name="connsiteX57" fmla="*/ 2304677 w 4213412"/>
                <a:gd name="connsiteY57" fmla="*/ 1255059 h 2218765"/>
                <a:gd name="connsiteX58" fmla="*/ 2342029 w 4213412"/>
                <a:gd name="connsiteY58" fmla="*/ 1262530 h 2218765"/>
                <a:gd name="connsiteX59" fmla="*/ 2338294 w 4213412"/>
                <a:gd name="connsiteY59" fmla="*/ 1217706 h 2218765"/>
                <a:gd name="connsiteX60" fmla="*/ 2342030 w 4213412"/>
                <a:gd name="connsiteY60" fmla="*/ 1180353 h 2218765"/>
                <a:gd name="connsiteX61" fmla="*/ 2379383 w 4213412"/>
                <a:gd name="connsiteY61" fmla="*/ 1184088 h 2218765"/>
                <a:gd name="connsiteX62" fmla="*/ 2379383 w 4213412"/>
                <a:gd name="connsiteY62" fmla="*/ 1139265 h 2218765"/>
                <a:gd name="connsiteX63" fmla="*/ 2379383 w 4213412"/>
                <a:gd name="connsiteY63" fmla="*/ 1139265 h 2218765"/>
                <a:gd name="connsiteX64" fmla="*/ 2398059 w 4213412"/>
                <a:gd name="connsiteY64" fmla="*/ 1146736 h 2218765"/>
                <a:gd name="connsiteX65" fmla="*/ 2413000 w 4213412"/>
                <a:gd name="connsiteY65" fmla="*/ 1049618 h 2218765"/>
                <a:gd name="connsiteX66" fmla="*/ 2491441 w 4213412"/>
                <a:gd name="connsiteY66" fmla="*/ 1053353 h 2218765"/>
                <a:gd name="connsiteX67" fmla="*/ 2491441 w 4213412"/>
                <a:gd name="connsiteY67" fmla="*/ 1023471 h 2218765"/>
                <a:gd name="connsiteX68" fmla="*/ 2506383 w 4213412"/>
                <a:gd name="connsiteY68" fmla="*/ 993588 h 2218765"/>
                <a:gd name="connsiteX69" fmla="*/ 2510118 w 4213412"/>
                <a:gd name="connsiteY69" fmla="*/ 948765 h 2218765"/>
                <a:gd name="connsiteX70" fmla="*/ 2513853 w 4213412"/>
                <a:gd name="connsiteY70" fmla="*/ 922618 h 2218765"/>
                <a:gd name="connsiteX71" fmla="*/ 2543735 w 4213412"/>
                <a:gd name="connsiteY71" fmla="*/ 922618 h 2218765"/>
                <a:gd name="connsiteX72" fmla="*/ 2540000 w 4213412"/>
                <a:gd name="connsiteY72" fmla="*/ 874059 h 2218765"/>
                <a:gd name="connsiteX73" fmla="*/ 2588559 w 4213412"/>
                <a:gd name="connsiteY73" fmla="*/ 874059 h 2218765"/>
                <a:gd name="connsiteX74" fmla="*/ 2592294 w 4213412"/>
                <a:gd name="connsiteY74" fmla="*/ 829236 h 2218765"/>
                <a:gd name="connsiteX75" fmla="*/ 2637118 w 4213412"/>
                <a:gd name="connsiteY75" fmla="*/ 832971 h 2218765"/>
                <a:gd name="connsiteX76" fmla="*/ 2637118 w 4213412"/>
                <a:gd name="connsiteY76" fmla="*/ 788147 h 2218765"/>
                <a:gd name="connsiteX77" fmla="*/ 2741706 w 4213412"/>
                <a:gd name="connsiteY77" fmla="*/ 784412 h 2218765"/>
                <a:gd name="connsiteX78" fmla="*/ 2741706 w 4213412"/>
                <a:gd name="connsiteY78" fmla="*/ 720912 h 2218765"/>
                <a:gd name="connsiteX79" fmla="*/ 2894853 w 4213412"/>
                <a:gd name="connsiteY79" fmla="*/ 728383 h 2218765"/>
                <a:gd name="connsiteX80" fmla="*/ 2891118 w 4213412"/>
                <a:gd name="connsiteY80" fmla="*/ 668618 h 2218765"/>
                <a:gd name="connsiteX81" fmla="*/ 2950883 w 4213412"/>
                <a:gd name="connsiteY81" fmla="*/ 668618 h 2218765"/>
                <a:gd name="connsiteX82" fmla="*/ 2950883 w 4213412"/>
                <a:gd name="connsiteY82" fmla="*/ 612588 h 2218765"/>
                <a:gd name="connsiteX83" fmla="*/ 3040530 w 4213412"/>
                <a:gd name="connsiteY83" fmla="*/ 608853 h 2218765"/>
                <a:gd name="connsiteX84" fmla="*/ 3040530 w 4213412"/>
                <a:gd name="connsiteY84" fmla="*/ 552824 h 2218765"/>
                <a:gd name="connsiteX85" fmla="*/ 3077883 w 4213412"/>
                <a:gd name="connsiteY85" fmla="*/ 549088 h 2218765"/>
                <a:gd name="connsiteX86" fmla="*/ 3081618 w 4213412"/>
                <a:gd name="connsiteY86" fmla="*/ 481853 h 2218765"/>
                <a:gd name="connsiteX87" fmla="*/ 3137647 w 4213412"/>
                <a:gd name="connsiteY87" fmla="*/ 481853 h 2218765"/>
                <a:gd name="connsiteX88" fmla="*/ 3130177 w 4213412"/>
                <a:gd name="connsiteY88" fmla="*/ 407147 h 2218765"/>
                <a:gd name="connsiteX89" fmla="*/ 3148854 w 4213412"/>
                <a:gd name="connsiteY89" fmla="*/ 410883 h 2218765"/>
                <a:gd name="connsiteX90" fmla="*/ 3137647 w 4213412"/>
                <a:gd name="connsiteY90" fmla="*/ 324971 h 2218765"/>
                <a:gd name="connsiteX91" fmla="*/ 3175000 w 4213412"/>
                <a:gd name="connsiteY91" fmla="*/ 328706 h 2218765"/>
                <a:gd name="connsiteX92" fmla="*/ 3171265 w 4213412"/>
                <a:gd name="connsiteY92" fmla="*/ 246530 h 2218765"/>
                <a:gd name="connsiteX93" fmla="*/ 3264647 w 4213412"/>
                <a:gd name="connsiteY93" fmla="*/ 250265 h 2218765"/>
                <a:gd name="connsiteX94" fmla="*/ 3257177 w 4213412"/>
                <a:gd name="connsiteY94" fmla="*/ 171824 h 2218765"/>
                <a:gd name="connsiteX95" fmla="*/ 3361765 w 4213412"/>
                <a:gd name="connsiteY95" fmla="*/ 179294 h 2218765"/>
                <a:gd name="connsiteX96" fmla="*/ 3354294 w 4213412"/>
                <a:gd name="connsiteY96" fmla="*/ 93383 h 2218765"/>
                <a:gd name="connsiteX97" fmla="*/ 3485030 w 4213412"/>
                <a:gd name="connsiteY97" fmla="*/ 97118 h 2218765"/>
                <a:gd name="connsiteX98" fmla="*/ 3492500 w 4213412"/>
                <a:gd name="connsiteY98" fmla="*/ 0 h 2218765"/>
                <a:gd name="connsiteX99" fmla="*/ 4213412 w 4213412"/>
                <a:gd name="connsiteY99" fmla="*/ 3736 h 2218765"/>
                <a:gd name="connsiteX0" fmla="*/ 0 w 4213412"/>
                <a:gd name="connsiteY0" fmla="*/ 2218765 h 2218765"/>
                <a:gd name="connsiteX1" fmla="*/ 156883 w 4213412"/>
                <a:gd name="connsiteY1" fmla="*/ 2218765 h 2218765"/>
                <a:gd name="connsiteX2" fmla="*/ 156883 w 4213412"/>
                <a:gd name="connsiteY2" fmla="*/ 2181412 h 2218765"/>
                <a:gd name="connsiteX3" fmla="*/ 519206 w 4213412"/>
                <a:gd name="connsiteY3" fmla="*/ 2185147 h 2218765"/>
                <a:gd name="connsiteX4" fmla="*/ 519206 w 4213412"/>
                <a:gd name="connsiteY4" fmla="*/ 2147794 h 2218765"/>
                <a:gd name="connsiteX5" fmla="*/ 776941 w 4213412"/>
                <a:gd name="connsiteY5" fmla="*/ 2170206 h 2218765"/>
                <a:gd name="connsiteX6" fmla="*/ 765736 w 4213412"/>
                <a:gd name="connsiteY6" fmla="*/ 2080559 h 2218765"/>
                <a:gd name="connsiteX7" fmla="*/ 862853 w 4213412"/>
                <a:gd name="connsiteY7" fmla="*/ 2144059 h 2218765"/>
                <a:gd name="connsiteX8" fmla="*/ 866589 w 4213412"/>
                <a:gd name="connsiteY8" fmla="*/ 2005853 h 2218765"/>
                <a:gd name="connsiteX9" fmla="*/ 926353 w 4213412"/>
                <a:gd name="connsiteY9" fmla="*/ 2117912 h 2218765"/>
                <a:gd name="connsiteX10" fmla="*/ 937559 w 4213412"/>
                <a:gd name="connsiteY10" fmla="*/ 2076824 h 2218765"/>
                <a:gd name="connsiteX11" fmla="*/ 937559 w 4213412"/>
                <a:gd name="connsiteY11" fmla="*/ 2076824 h 2218765"/>
                <a:gd name="connsiteX12" fmla="*/ 945030 w 4213412"/>
                <a:gd name="connsiteY12" fmla="*/ 1949824 h 2218765"/>
                <a:gd name="connsiteX13" fmla="*/ 1042147 w 4213412"/>
                <a:gd name="connsiteY13" fmla="*/ 2065618 h 2218765"/>
                <a:gd name="connsiteX14" fmla="*/ 1057089 w 4213412"/>
                <a:gd name="connsiteY14" fmla="*/ 2009588 h 2218765"/>
                <a:gd name="connsiteX15" fmla="*/ 1098177 w 4213412"/>
                <a:gd name="connsiteY15" fmla="*/ 2009588 h 2218765"/>
                <a:gd name="connsiteX16" fmla="*/ 1094442 w 4213412"/>
                <a:gd name="connsiteY16" fmla="*/ 1979706 h 2218765"/>
                <a:gd name="connsiteX17" fmla="*/ 1236383 w 4213412"/>
                <a:gd name="connsiteY17" fmla="*/ 1979706 h 2218765"/>
                <a:gd name="connsiteX18" fmla="*/ 1251324 w 4213412"/>
                <a:gd name="connsiteY18" fmla="*/ 1934883 h 2218765"/>
                <a:gd name="connsiteX19" fmla="*/ 1262530 w 4213412"/>
                <a:gd name="connsiteY19" fmla="*/ 1912471 h 2218765"/>
                <a:gd name="connsiteX20" fmla="*/ 1292412 w 4213412"/>
                <a:gd name="connsiteY20" fmla="*/ 1901265 h 2218765"/>
                <a:gd name="connsiteX21" fmla="*/ 1303618 w 4213412"/>
                <a:gd name="connsiteY21" fmla="*/ 1901265 h 2218765"/>
                <a:gd name="connsiteX22" fmla="*/ 1303618 w 4213412"/>
                <a:gd name="connsiteY22" fmla="*/ 1848971 h 2218765"/>
                <a:gd name="connsiteX23" fmla="*/ 1374589 w 4213412"/>
                <a:gd name="connsiteY23" fmla="*/ 1856441 h 2218765"/>
                <a:gd name="connsiteX24" fmla="*/ 1382059 w 4213412"/>
                <a:gd name="connsiteY24" fmla="*/ 1822824 h 2218765"/>
                <a:gd name="connsiteX25" fmla="*/ 1467971 w 4213412"/>
                <a:gd name="connsiteY25" fmla="*/ 1826559 h 2218765"/>
                <a:gd name="connsiteX26" fmla="*/ 1464236 w 4213412"/>
                <a:gd name="connsiteY26" fmla="*/ 1804147 h 2218765"/>
                <a:gd name="connsiteX27" fmla="*/ 1482912 w 4213412"/>
                <a:gd name="connsiteY27" fmla="*/ 1778000 h 2218765"/>
                <a:gd name="connsiteX28" fmla="*/ 1486647 w 4213412"/>
                <a:gd name="connsiteY28" fmla="*/ 1766794 h 2218765"/>
                <a:gd name="connsiteX29" fmla="*/ 1501589 w 4213412"/>
                <a:gd name="connsiteY29" fmla="*/ 1744383 h 2218765"/>
                <a:gd name="connsiteX30" fmla="*/ 1535206 w 4213412"/>
                <a:gd name="connsiteY30" fmla="*/ 1740647 h 2218765"/>
                <a:gd name="connsiteX31" fmla="*/ 1535206 w 4213412"/>
                <a:gd name="connsiteY31" fmla="*/ 1740647 h 2218765"/>
                <a:gd name="connsiteX32" fmla="*/ 1535205 w 4213412"/>
                <a:gd name="connsiteY32" fmla="*/ 1718236 h 2218765"/>
                <a:gd name="connsiteX33" fmla="*/ 1643530 w 4213412"/>
                <a:gd name="connsiteY33" fmla="*/ 1725706 h 2218765"/>
                <a:gd name="connsiteX34" fmla="*/ 1647265 w 4213412"/>
                <a:gd name="connsiteY34" fmla="*/ 1692088 h 2218765"/>
                <a:gd name="connsiteX35" fmla="*/ 1680883 w 4213412"/>
                <a:gd name="connsiteY35" fmla="*/ 1699559 h 2218765"/>
                <a:gd name="connsiteX36" fmla="*/ 1688353 w 4213412"/>
                <a:gd name="connsiteY36" fmla="*/ 1647265 h 2218765"/>
                <a:gd name="connsiteX37" fmla="*/ 1740647 w 4213412"/>
                <a:gd name="connsiteY37" fmla="*/ 1669677 h 2218765"/>
                <a:gd name="connsiteX38" fmla="*/ 1740647 w 4213412"/>
                <a:gd name="connsiteY38" fmla="*/ 1636059 h 2218765"/>
                <a:gd name="connsiteX39" fmla="*/ 1755589 w 4213412"/>
                <a:gd name="connsiteY39" fmla="*/ 1606177 h 2218765"/>
                <a:gd name="connsiteX40" fmla="*/ 1837765 w 4213412"/>
                <a:gd name="connsiteY40" fmla="*/ 1609912 h 2218765"/>
                <a:gd name="connsiteX41" fmla="*/ 1856441 w 4213412"/>
                <a:gd name="connsiteY41" fmla="*/ 1598706 h 2218765"/>
                <a:gd name="connsiteX42" fmla="*/ 1890059 w 4213412"/>
                <a:gd name="connsiteY42" fmla="*/ 1568824 h 2218765"/>
                <a:gd name="connsiteX43" fmla="*/ 1886324 w 4213412"/>
                <a:gd name="connsiteY43" fmla="*/ 1546412 h 2218765"/>
                <a:gd name="connsiteX44" fmla="*/ 1949824 w 4213412"/>
                <a:gd name="connsiteY44" fmla="*/ 1553883 h 2218765"/>
                <a:gd name="connsiteX45" fmla="*/ 1979706 w 4213412"/>
                <a:gd name="connsiteY45" fmla="*/ 1512794 h 2218765"/>
                <a:gd name="connsiteX46" fmla="*/ 1990912 w 4213412"/>
                <a:gd name="connsiteY46" fmla="*/ 1512794 h 2218765"/>
                <a:gd name="connsiteX47" fmla="*/ 1990912 w 4213412"/>
                <a:gd name="connsiteY47" fmla="*/ 1460500 h 2218765"/>
                <a:gd name="connsiteX48" fmla="*/ 2017059 w 4213412"/>
                <a:gd name="connsiteY48" fmla="*/ 1490383 h 2218765"/>
                <a:gd name="connsiteX49" fmla="*/ 2013324 w 4213412"/>
                <a:gd name="connsiteY49" fmla="*/ 1449295 h 2218765"/>
                <a:gd name="connsiteX50" fmla="*/ 2091765 w 4213412"/>
                <a:gd name="connsiteY50" fmla="*/ 1453030 h 2218765"/>
                <a:gd name="connsiteX51" fmla="*/ 2099236 w 4213412"/>
                <a:gd name="connsiteY51" fmla="*/ 1374588 h 2218765"/>
                <a:gd name="connsiteX52" fmla="*/ 2155265 w 4213412"/>
                <a:gd name="connsiteY52" fmla="*/ 1382059 h 2218765"/>
                <a:gd name="connsiteX53" fmla="*/ 2155265 w 4213412"/>
                <a:gd name="connsiteY53" fmla="*/ 1340971 h 2218765"/>
                <a:gd name="connsiteX54" fmla="*/ 2177676 w 4213412"/>
                <a:gd name="connsiteY54" fmla="*/ 1348441 h 2218765"/>
                <a:gd name="connsiteX55" fmla="*/ 2173941 w 4213412"/>
                <a:gd name="connsiteY55" fmla="*/ 1299883 h 2218765"/>
                <a:gd name="connsiteX56" fmla="*/ 2304677 w 4213412"/>
                <a:gd name="connsiteY56" fmla="*/ 1307353 h 2218765"/>
                <a:gd name="connsiteX57" fmla="*/ 2304677 w 4213412"/>
                <a:gd name="connsiteY57" fmla="*/ 1255059 h 2218765"/>
                <a:gd name="connsiteX58" fmla="*/ 2342029 w 4213412"/>
                <a:gd name="connsiteY58" fmla="*/ 1262530 h 2218765"/>
                <a:gd name="connsiteX59" fmla="*/ 2338294 w 4213412"/>
                <a:gd name="connsiteY59" fmla="*/ 1217706 h 2218765"/>
                <a:gd name="connsiteX60" fmla="*/ 2342030 w 4213412"/>
                <a:gd name="connsiteY60" fmla="*/ 1180353 h 2218765"/>
                <a:gd name="connsiteX61" fmla="*/ 2379383 w 4213412"/>
                <a:gd name="connsiteY61" fmla="*/ 1184088 h 2218765"/>
                <a:gd name="connsiteX62" fmla="*/ 2379383 w 4213412"/>
                <a:gd name="connsiteY62" fmla="*/ 1139265 h 2218765"/>
                <a:gd name="connsiteX63" fmla="*/ 2379383 w 4213412"/>
                <a:gd name="connsiteY63" fmla="*/ 1139265 h 2218765"/>
                <a:gd name="connsiteX64" fmla="*/ 2398059 w 4213412"/>
                <a:gd name="connsiteY64" fmla="*/ 1146736 h 2218765"/>
                <a:gd name="connsiteX65" fmla="*/ 2413000 w 4213412"/>
                <a:gd name="connsiteY65" fmla="*/ 1049618 h 2218765"/>
                <a:gd name="connsiteX66" fmla="*/ 2491441 w 4213412"/>
                <a:gd name="connsiteY66" fmla="*/ 1053353 h 2218765"/>
                <a:gd name="connsiteX67" fmla="*/ 2491441 w 4213412"/>
                <a:gd name="connsiteY67" fmla="*/ 1023471 h 2218765"/>
                <a:gd name="connsiteX68" fmla="*/ 2506383 w 4213412"/>
                <a:gd name="connsiteY68" fmla="*/ 993588 h 2218765"/>
                <a:gd name="connsiteX69" fmla="*/ 2510118 w 4213412"/>
                <a:gd name="connsiteY69" fmla="*/ 948765 h 2218765"/>
                <a:gd name="connsiteX70" fmla="*/ 2513853 w 4213412"/>
                <a:gd name="connsiteY70" fmla="*/ 922618 h 2218765"/>
                <a:gd name="connsiteX71" fmla="*/ 2543735 w 4213412"/>
                <a:gd name="connsiteY71" fmla="*/ 922618 h 2218765"/>
                <a:gd name="connsiteX72" fmla="*/ 2540000 w 4213412"/>
                <a:gd name="connsiteY72" fmla="*/ 874059 h 2218765"/>
                <a:gd name="connsiteX73" fmla="*/ 2588559 w 4213412"/>
                <a:gd name="connsiteY73" fmla="*/ 874059 h 2218765"/>
                <a:gd name="connsiteX74" fmla="*/ 2592294 w 4213412"/>
                <a:gd name="connsiteY74" fmla="*/ 829236 h 2218765"/>
                <a:gd name="connsiteX75" fmla="*/ 2637118 w 4213412"/>
                <a:gd name="connsiteY75" fmla="*/ 832971 h 2218765"/>
                <a:gd name="connsiteX76" fmla="*/ 2637118 w 4213412"/>
                <a:gd name="connsiteY76" fmla="*/ 788147 h 2218765"/>
                <a:gd name="connsiteX77" fmla="*/ 2741706 w 4213412"/>
                <a:gd name="connsiteY77" fmla="*/ 784412 h 2218765"/>
                <a:gd name="connsiteX78" fmla="*/ 2741706 w 4213412"/>
                <a:gd name="connsiteY78" fmla="*/ 720912 h 2218765"/>
                <a:gd name="connsiteX79" fmla="*/ 2894853 w 4213412"/>
                <a:gd name="connsiteY79" fmla="*/ 728383 h 2218765"/>
                <a:gd name="connsiteX80" fmla="*/ 2891118 w 4213412"/>
                <a:gd name="connsiteY80" fmla="*/ 668618 h 2218765"/>
                <a:gd name="connsiteX81" fmla="*/ 2950883 w 4213412"/>
                <a:gd name="connsiteY81" fmla="*/ 668618 h 2218765"/>
                <a:gd name="connsiteX82" fmla="*/ 2950883 w 4213412"/>
                <a:gd name="connsiteY82" fmla="*/ 612588 h 2218765"/>
                <a:gd name="connsiteX83" fmla="*/ 3040530 w 4213412"/>
                <a:gd name="connsiteY83" fmla="*/ 608853 h 2218765"/>
                <a:gd name="connsiteX84" fmla="*/ 3040530 w 4213412"/>
                <a:gd name="connsiteY84" fmla="*/ 552824 h 2218765"/>
                <a:gd name="connsiteX85" fmla="*/ 3077883 w 4213412"/>
                <a:gd name="connsiteY85" fmla="*/ 549088 h 2218765"/>
                <a:gd name="connsiteX86" fmla="*/ 3081618 w 4213412"/>
                <a:gd name="connsiteY86" fmla="*/ 481853 h 2218765"/>
                <a:gd name="connsiteX87" fmla="*/ 3137647 w 4213412"/>
                <a:gd name="connsiteY87" fmla="*/ 481853 h 2218765"/>
                <a:gd name="connsiteX88" fmla="*/ 3130177 w 4213412"/>
                <a:gd name="connsiteY88" fmla="*/ 407147 h 2218765"/>
                <a:gd name="connsiteX89" fmla="*/ 3148854 w 4213412"/>
                <a:gd name="connsiteY89" fmla="*/ 410883 h 2218765"/>
                <a:gd name="connsiteX90" fmla="*/ 3137647 w 4213412"/>
                <a:gd name="connsiteY90" fmla="*/ 324971 h 2218765"/>
                <a:gd name="connsiteX91" fmla="*/ 3175000 w 4213412"/>
                <a:gd name="connsiteY91" fmla="*/ 328706 h 2218765"/>
                <a:gd name="connsiteX92" fmla="*/ 3171265 w 4213412"/>
                <a:gd name="connsiteY92" fmla="*/ 246530 h 2218765"/>
                <a:gd name="connsiteX93" fmla="*/ 3264647 w 4213412"/>
                <a:gd name="connsiteY93" fmla="*/ 250265 h 2218765"/>
                <a:gd name="connsiteX94" fmla="*/ 3257177 w 4213412"/>
                <a:gd name="connsiteY94" fmla="*/ 171824 h 2218765"/>
                <a:gd name="connsiteX95" fmla="*/ 3361765 w 4213412"/>
                <a:gd name="connsiteY95" fmla="*/ 179294 h 2218765"/>
                <a:gd name="connsiteX96" fmla="*/ 3354294 w 4213412"/>
                <a:gd name="connsiteY96" fmla="*/ 93383 h 2218765"/>
                <a:gd name="connsiteX97" fmla="*/ 3485030 w 4213412"/>
                <a:gd name="connsiteY97" fmla="*/ 97118 h 2218765"/>
                <a:gd name="connsiteX98" fmla="*/ 3492500 w 4213412"/>
                <a:gd name="connsiteY98" fmla="*/ 0 h 2218765"/>
                <a:gd name="connsiteX99" fmla="*/ 4213412 w 4213412"/>
                <a:gd name="connsiteY99" fmla="*/ 3736 h 2218765"/>
                <a:gd name="connsiteX0" fmla="*/ 0 w 4213412"/>
                <a:gd name="connsiteY0" fmla="*/ 2218765 h 2218765"/>
                <a:gd name="connsiteX1" fmla="*/ 156883 w 4213412"/>
                <a:gd name="connsiteY1" fmla="*/ 2218765 h 2218765"/>
                <a:gd name="connsiteX2" fmla="*/ 156883 w 4213412"/>
                <a:gd name="connsiteY2" fmla="*/ 2181412 h 2218765"/>
                <a:gd name="connsiteX3" fmla="*/ 519206 w 4213412"/>
                <a:gd name="connsiteY3" fmla="*/ 2185147 h 2218765"/>
                <a:gd name="connsiteX4" fmla="*/ 519206 w 4213412"/>
                <a:gd name="connsiteY4" fmla="*/ 2147794 h 2218765"/>
                <a:gd name="connsiteX5" fmla="*/ 776941 w 4213412"/>
                <a:gd name="connsiteY5" fmla="*/ 2170206 h 2218765"/>
                <a:gd name="connsiteX6" fmla="*/ 765736 w 4213412"/>
                <a:gd name="connsiteY6" fmla="*/ 2080559 h 2218765"/>
                <a:gd name="connsiteX7" fmla="*/ 862853 w 4213412"/>
                <a:gd name="connsiteY7" fmla="*/ 2144059 h 2218765"/>
                <a:gd name="connsiteX8" fmla="*/ 866589 w 4213412"/>
                <a:gd name="connsiteY8" fmla="*/ 2005853 h 2218765"/>
                <a:gd name="connsiteX9" fmla="*/ 926353 w 4213412"/>
                <a:gd name="connsiteY9" fmla="*/ 2117912 h 2218765"/>
                <a:gd name="connsiteX10" fmla="*/ 937559 w 4213412"/>
                <a:gd name="connsiteY10" fmla="*/ 2076824 h 2218765"/>
                <a:gd name="connsiteX11" fmla="*/ 937559 w 4213412"/>
                <a:gd name="connsiteY11" fmla="*/ 2076824 h 2218765"/>
                <a:gd name="connsiteX12" fmla="*/ 941295 w 4213412"/>
                <a:gd name="connsiteY12" fmla="*/ 2054412 h 2218765"/>
                <a:gd name="connsiteX13" fmla="*/ 1042147 w 4213412"/>
                <a:gd name="connsiteY13" fmla="*/ 2065618 h 2218765"/>
                <a:gd name="connsiteX14" fmla="*/ 1057089 w 4213412"/>
                <a:gd name="connsiteY14" fmla="*/ 2009588 h 2218765"/>
                <a:gd name="connsiteX15" fmla="*/ 1098177 w 4213412"/>
                <a:gd name="connsiteY15" fmla="*/ 2009588 h 2218765"/>
                <a:gd name="connsiteX16" fmla="*/ 1094442 w 4213412"/>
                <a:gd name="connsiteY16" fmla="*/ 1979706 h 2218765"/>
                <a:gd name="connsiteX17" fmla="*/ 1236383 w 4213412"/>
                <a:gd name="connsiteY17" fmla="*/ 1979706 h 2218765"/>
                <a:gd name="connsiteX18" fmla="*/ 1251324 w 4213412"/>
                <a:gd name="connsiteY18" fmla="*/ 1934883 h 2218765"/>
                <a:gd name="connsiteX19" fmla="*/ 1262530 w 4213412"/>
                <a:gd name="connsiteY19" fmla="*/ 1912471 h 2218765"/>
                <a:gd name="connsiteX20" fmla="*/ 1292412 w 4213412"/>
                <a:gd name="connsiteY20" fmla="*/ 1901265 h 2218765"/>
                <a:gd name="connsiteX21" fmla="*/ 1303618 w 4213412"/>
                <a:gd name="connsiteY21" fmla="*/ 1901265 h 2218765"/>
                <a:gd name="connsiteX22" fmla="*/ 1303618 w 4213412"/>
                <a:gd name="connsiteY22" fmla="*/ 1848971 h 2218765"/>
                <a:gd name="connsiteX23" fmla="*/ 1374589 w 4213412"/>
                <a:gd name="connsiteY23" fmla="*/ 1856441 h 2218765"/>
                <a:gd name="connsiteX24" fmla="*/ 1382059 w 4213412"/>
                <a:gd name="connsiteY24" fmla="*/ 1822824 h 2218765"/>
                <a:gd name="connsiteX25" fmla="*/ 1467971 w 4213412"/>
                <a:gd name="connsiteY25" fmla="*/ 1826559 h 2218765"/>
                <a:gd name="connsiteX26" fmla="*/ 1464236 w 4213412"/>
                <a:gd name="connsiteY26" fmla="*/ 1804147 h 2218765"/>
                <a:gd name="connsiteX27" fmla="*/ 1482912 w 4213412"/>
                <a:gd name="connsiteY27" fmla="*/ 1778000 h 2218765"/>
                <a:gd name="connsiteX28" fmla="*/ 1486647 w 4213412"/>
                <a:gd name="connsiteY28" fmla="*/ 1766794 h 2218765"/>
                <a:gd name="connsiteX29" fmla="*/ 1501589 w 4213412"/>
                <a:gd name="connsiteY29" fmla="*/ 1744383 h 2218765"/>
                <a:gd name="connsiteX30" fmla="*/ 1535206 w 4213412"/>
                <a:gd name="connsiteY30" fmla="*/ 1740647 h 2218765"/>
                <a:gd name="connsiteX31" fmla="*/ 1535206 w 4213412"/>
                <a:gd name="connsiteY31" fmla="*/ 1740647 h 2218765"/>
                <a:gd name="connsiteX32" fmla="*/ 1535205 w 4213412"/>
                <a:gd name="connsiteY32" fmla="*/ 1718236 h 2218765"/>
                <a:gd name="connsiteX33" fmla="*/ 1643530 w 4213412"/>
                <a:gd name="connsiteY33" fmla="*/ 1725706 h 2218765"/>
                <a:gd name="connsiteX34" fmla="*/ 1647265 w 4213412"/>
                <a:gd name="connsiteY34" fmla="*/ 1692088 h 2218765"/>
                <a:gd name="connsiteX35" fmla="*/ 1680883 w 4213412"/>
                <a:gd name="connsiteY35" fmla="*/ 1699559 h 2218765"/>
                <a:gd name="connsiteX36" fmla="*/ 1688353 w 4213412"/>
                <a:gd name="connsiteY36" fmla="*/ 1647265 h 2218765"/>
                <a:gd name="connsiteX37" fmla="*/ 1740647 w 4213412"/>
                <a:gd name="connsiteY37" fmla="*/ 1669677 h 2218765"/>
                <a:gd name="connsiteX38" fmla="*/ 1740647 w 4213412"/>
                <a:gd name="connsiteY38" fmla="*/ 1636059 h 2218765"/>
                <a:gd name="connsiteX39" fmla="*/ 1755589 w 4213412"/>
                <a:gd name="connsiteY39" fmla="*/ 1606177 h 2218765"/>
                <a:gd name="connsiteX40" fmla="*/ 1837765 w 4213412"/>
                <a:gd name="connsiteY40" fmla="*/ 1609912 h 2218765"/>
                <a:gd name="connsiteX41" fmla="*/ 1856441 w 4213412"/>
                <a:gd name="connsiteY41" fmla="*/ 1598706 h 2218765"/>
                <a:gd name="connsiteX42" fmla="*/ 1890059 w 4213412"/>
                <a:gd name="connsiteY42" fmla="*/ 1568824 h 2218765"/>
                <a:gd name="connsiteX43" fmla="*/ 1886324 w 4213412"/>
                <a:gd name="connsiteY43" fmla="*/ 1546412 h 2218765"/>
                <a:gd name="connsiteX44" fmla="*/ 1949824 w 4213412"/>
                <a:gd name="connsiteY44" fmla="*/ 1553883 h 2218765"/>
                <a:gd name="connsiteX45" fmla="*/ 1979706 w 4213412"/>
                <a:gd name="connsiteY45" fmla="*/ 1512794 h 2218765"/>
                <a:gd name="connsiteX46" fmla="*/ 1990912 w 4213412"/>
                <a:gd name="connsiteY46" fmla="*/ 1512794 h 2218765"/>
                <a:gd name="connsiteX47" fmla="*/ 1990912 w 4213412"/>
                <a:gd name="connsiteY47" fmla="*/ 1460500 h 2218765"/>
                <a:gd name="connsiteX48" fmla="*/ 2017059 w 4213412"/>
                <a:gd name="connsiteY48" fmla="*/ 1490383 h 2218765"/>
                <a:gd name="connsiteX49" fmla="*/ 2013324 w 4213412"/>
                <a:gd name="connsiteY49" fmla="*/ 1449295 h 2218765"/>
                <a:gd name="connsiteX50" fmla="*/ 2091765 w 4213412"/>
                <a:gd name="connsiteY50" fmla="*/ 1453030 h 2218765"/>
                <a:gd name="connsiteX51" fmla="*/ 2099236 w 4213412"/>
                <a:gd name="connsiteY51" fmla="*/ 1374588 h 2218765"/>
                <a:gd name="connsiteX52" fmla="*/ 2155265 w 4213412"/>
                <a:gd name="connsiteY52" fmla="*/ 1382059 h 2218765"/>
                <a:gd name="connsiteX53" fmla="*/ 2155265 w 4213412"/>
                <a:gd name="connsiteY53" fmla="*/ 1340971 h 2218765"/>
                <a:gd name="connsiteX54" fmla="*/ 2177676 w 4213412"/>
                <a:gd name="connsiteY54" fmla="*/ 1348441 h 2218765"/>
                <a:gd name="connsiteX55" fmla="*/ 2173941 w 4213412"/>
                <a:gd name="connsiteY55" fmla="*/ 1299883 h 2218765"/>
                <a:gd name="connsiteX56" fmla="*/ 2304677 w 4213412"/>
                <a:gd name="connsiteY56" fmla="*/ 1307353 h 2218765"/>
                <a:gd name="connsiteX57" fmla="*/ 2304677 w 4213412"/>
                <a:gd name="connsiteY57" fmla="*/ 1255059 h 2218765"/>
                <a:gd name="connsiteX58" fmla="*/ 2342029 w 4213412"/>
                <a:gd name="connsiteY58" fmla="*/ 1262530 h 2218765"/>
                <a:gd name="connsiteX59" fmla="*/ 2338294 w 4213412"/>
                <a:gd name="connsiteY59" fmla="*/ 1217706 h 2218765"/>
                <a:gd name="connsiteX60" fmla="*/ 2342030 w 4213412"/>
                <a:gd name="connsiteY60" fmla="*/ 1180353 h 2218765"/>
                <a:gd name="connsiteX61" fmla="*/ 2379383 w 4213412"/>
                <a:gd name="connsiteY61" fmla="*/ 1184088 h 2218765"/>
                <a:gd name="connsiteX62" fmla="*/ 2379383 w 4213412"/>
                <a:gd name="connsiteY62" fmla="*/ 1139265 h 2218765"/>
                <a:gd name="connsiteX63" fmla="*/ 2379383 w 4213412"/>
                <a:gd name="connsiteY63" fmla="*/ 1139265 h 2218765"/>
                <a:gd name="connsiteX64" fmla="*/ 2398059 w 4213412"/>
                <a:gd name="connsiteY64" fmla="*/ 1146736 h 2218765"/>
                <a:gd name="connsiteX65" fmla="*/ 2413000 w 4213412"/>
                <a:gd name="connsiteY65" fmla="*/ 1049618 h 2218765"/>
                <a:gd name="connsiteX66" fmla="*/ 2491441 w 4213412"/>
                <a:gd name="connsiteY66" fmla="*/ 1053353 h 2218765"/>
                <a:gd name="connsiteX67" fmla="*/ 2491441 w 4213412"/>
                <a:gd name="connsiteY67" fmla="*/ 1023471 h 2218765"/>
                <a:gd name="connsiteX68" fmla="*/ 2506383 w 4213412"/>
                <a:gd name="connsiteY68" fmla="*/ 993588 h 2218765"/>
                <a:gd name="connsiteX69" fmla="*/ 2510118 w 4213412"/>
                <a:gd name="connsiteY69" fmla="*/ 948765 h 2218765"/>
                <a:gd name="connsiteX70" fmla="*/ 2513853 w 4213412"/>
                <a:gd name="connsiteY70" fmla="*/ 922618 h 2218765"/>
                <a:gd name="connsiteX71" fmla="*/ 2543735 w 4213412"/>
                <a:gd name="connsiteY71" fmla="*/ 922618 h 2218765"/>
                <a:gd name="connsiteX72" fmla="*/ 2540000 w 4213412"/>
                <a:gd name="connsiteY72" fmla="*/ 874059 h 2218765"/>
                <a:gd name="connsiteX73" fmla="*/ 2588559 w 4213412"/>
                <a:gd name="connsiteY73" fmla="*/ 874059 h 2218765"/>
                <a:gd name="connsiteX74" fmla="*/ 2592294 w 4213412"/>
                <a:gd name="connsiteY74" fmla="*/ 829236 h 2218765"/>
                <a:gd name="connsiteX75" fmla="*/ 2637118 w 4213412"/>
                <a:gd name="connsiteY75" fmla="*/ 832971 h 2218765"/>
                <a:gd name="connsiteX76" fmla="*/ 2637118 w 4213412"/>
                <a:gd name="connsiteY76" fmla="*/ 788147 h 2218765"/>
                <a:gd name="connsiteX77" fmla="*/ 2741706 w 4213412"/>
                <a:gd name="connsiteY77" fmla="*/ 784412 h 2218765"/>
                <a:gd name="connsiteX78" fmla="*/ 2741706 w 4213412"/>
                <a:gd name="connsiteY78" fmla="*/ 720912 h 2218765"/>
                <a:gd name="connsiteX79" fmla="*/ 2894853 w 4213412"/>
                <a:gd name="connsiteY79" fmla="*/ 728383 h 2218765"/>
                <a:gd name="connsiteX80" fmla="*/ 2891118 w 4213412"/>
                <a:gd name="connsiteY80" fmla="*/ 668618 h 2218765"/>
                <a:gd name="connsiteX81" fmla="*/ 2950883 w 4213412"/>
                <a:gd name="connsiteY81" fmla="*/ 668618 h 2218765"/>
                <a:gd name="connsiteX82" fmla="*/ 2950883 w 4213412"/>
                <a:gd name="connsiteY82" fmla="*/ 612588 h 2218765"/>
                <a:gd name="connsiteX83" fmla="*/ 3040530 w 4213412"/>
                <a:gd name="connsiteY83" fmla="*/ 608853 h 2218765"/>
                <a:gd name="connsiteX84" fmla="*/ 3040530 w 4213412"/>
                <a:gd name="connsiteY84" fmla="*/ 552824 h 2218765"/>
                <a:gd name="connsiteX85" fmla="*/ 3077883 w 4213412"/>
                <a:gd name="connsiteY85" fmla="*/ 549088 h 2218765"/>
                <a:gd name="connsiteX86" fmla="*/ 3081618 w 4213412"/>
                <a:gd name="connsiteY86" fmla="*/ 481853 h 2218765"/>
                <a:gd name="connsiteX87" fmla="*/ 3137647 w 4213412"/>
                <a:gd name="connsiteY87" fmla="*/ 481853 h 2218765"/>
                <a:gd name="connsiteX88" fmla="*/ 3130177 w 4213412"/>
                <a:gd name="connsiteY88" fmla="*/ 407147 h 2218765"/>
                <a:gd name="connsiteX89" fmla="*/ 3148854 w 4213412"/>
                <a:gd name="connsiteY89" fmla="*/ 410883 h 2218765"/>
                <a:gd name="connsiteX90" fmla="*/ 3137647 w 4213412"/>
                <a:gd name="connsiteY90" fmla="*/ 324971 h 2218765"/>
                <a:gd name="connsiteX91" fmla="*/ 3175000 w 4213412"/>
                <a:gd name="connsiteY91" fmla="*/ 328706 h 2218765"/>
                <a:gd name="connsiteX92" fmla="*/ 3171265 w 4213412"/>
                <a:gd name="connsiteY92" fmla="*/ 246530 h 2218765"/>
                <a:gd name="connsiteX93" fmla="*/ 3264647 w 4213412"/>
                <a:gd name="connsiteY93" fmla="*/ 250265 h 2218765"/>
                <a:gd name="connsiteX94" fmla="*/ 3257177 w 4213412"/>
                <a:gd name="connsiteY94" fmla="*/ 171824 h 2218765"/>
                <a:gd name="connsiteX95" fmla="*/ 3361765 w 4213412"/>
                <a:gd name="connsiteY95" fmla="*/ 179294 h 2218765"/>
                <a:gd name="connsiteX96" fmla="*/ 3354294 w 4213412"/>
                <a:gd name="connsiteY96" fmla="*/ 93383 h 2218765"/>
                <a:gd name="connsiteX97" fmla="*/ 3485030 w 4213412"/>
                <a:gd name="connsiteY97" fmla="*/ 97118 h 2218765"/>
                <a:gd name="connsiteX98" fmla="*/ 3492500 w 4213412"/>
                <a:gd name="connsiteY98" fmla="*/ 0 h 2218765"/>
                <a:gd name="connsiteX99" fmla="*/ 4213412 w 4213412"/>
                <a:gd name="connsiteY99" fmla="*/ 3736 h 2218765"/>
                <a:gd name="connsiteX0" fmla="*/ 0 w 4213412"/>
                <a:gd name="connsiteY0" fmla="*/ 2218765 h 2218765"/>
                <a:gd name="connsiteX1" fmla="*/ 156883 w 4213412"/>
                <a:gd name="connsiteY1" fmla="*/ 2218765 h 2218765"/>
                <a:gd name="connsiteX2" fmla="*/ 156883 w 4213412"/>
                <a:gd name="connsiteY2" fmla="*/ 2181412 h 2218765"/>
                <a:gd name="connsiteX3" fmla="*/ 519206 w 4213412"/>
                <a:gd name="connsiteY3" fmla="*/ 2185147 h 2218765"/>
                <a:gd name="connsiteX4" fmla="*/ 519206 w 4213412"/>
                <a:gd name="connsiteY4" fmla="*/ 2147794 h 2218765"/>
                <a:gd name="connsiteX5" fmla="*/ 776941 w 4213412"/>
                <a:gd name="connsiteY5" fmla="*/ 2170206 h 2218765"/>
                <a:gd name="connsiteX6" fmla="*/ 765736 w 4213412"/>
                <a:gd name="connsiteY6" fmla="*/ 2080559 h 2218765"/>
                <a:gd name="connsiteX7" fmla="*/ 862853 w 4213412"/>
                <a:gd name="connsiteY7" fmla="*/ 2144059 h 2218765"/>
                <a:gd name="connsiteX8" fmla="*/ 866589 w 4213412"/>
                <a:gd name="connsiteY8" fmla="*/ 2102971 h 2218765"/>
                <a:gd name="connsiteX9" fmla="*/ 926353 w 4213412"/>
                <a:gd name="connsiteY9" fmla="*/ 2117912 h 2218765"/>
                <a:gd name="connsiteX10" fmla="*/ 937559 w 4213412"/>
                <a:gd name="connsiteY10" fmla="*/ 2076824 h 2218765"/>
                <a:gd name="connsiteX11" fmla="*/ 937559 w 4213412"/>
                <a:gd name="connsiteY11" fmla="*/ 2076824 h 2218765"/>
                <a:gd name="connsiteX12" fmla="*/ 941295 w 4213412"/>
                <a:gd name="connsiteY12" fmla="*/ 2054412 h 2218765"/>
                <a:gd name="connsiteX13" fmla="*/ 1042147 w 4213412"/>
                <a:gd name="connsiteY13" fmla="*/ 2065618 h 2218765"/>
                <a:gd name="connsiteX14" fmla="*/ 1057089 w 4213412"/>
                <a:gd name="connsiteY14" fmla="*/ 2009588 h 2218765"/>
                <a:gd name="connsiteX15" fmla="*/ 1098177 w 4213412"/>
                <a:gd name="connsiteY15" fmla="*/ 2009588 h 2218765"/>
                <a:gd name="connsiteX16" fmla="*/ 1094442 w 4213412"/>
                <a:gd name="connsiteY16" fmla="*/ 1979706 h 2218765"/>
                <a:gd name="connsiteX17" fmla="*/ 1236383 w 4213412"/>
                <a:gd name="connsiteY17" fmla="*/ 1979706 h 2218765"/>
                <a:gd name="connsiteX18" fmla="*/ 1251324 w 4213412"/>
                <a:gd name="connsiteY18" fmla="*/ 1934883 h 2218765"/>
                <a:gd name="connsiteX19" fmla="*/ 1262530 w 4213412"/>
                <a:gd name="connsiteY19" fmla="*/ 1912471 h 2218765"/>
                <a:gd name="connsiteX20" fmla="*/ 1292412 w 4213412"/>
                <a:gd name="connsiteY20" fmla="*/ 1901265 h 2218765"/>
                <a:gd name="connsiteX21" fmla="*/ 1303618 w 4213412"/>
                <a:gd name="connsiteY21" fmla="*/ 1901265 h 2218765"/>
                <a:gd name="connsiteX22" fmla="*/ 1303618 w 4213412"/>
                <a:gd name="connsiteY22" fmla="*/ 1848971 h 2218765"/>
                <a:gd name="connsiteX23" fmla="*/ 1374589 w 4213412"/>
                <a:gd name="connsiteY23" fmla="*/ 1856441 h 2218765"/>
                <a:gd name="connsiteX24" fmla="*/ 1382059 w 4213412"/>
                <a:gd name="connsiteY24" fmla="*/ 1822824 h 2218765"/>
                <a:gd name="connsiteX25" fmla="*/ 1467971 w 4213412"/>
                <a:gd name="connsiteY25" fmla="*/ 1826559 h 2218765"/>
                <a:gd name="connsiteX26" fmla="*/ 1464236 w 4213412"/>
                <a:gd name="connsiteY26" fmla="*/ 1804147 h 2218765"/>
                <a:gd name="connsiteX27" fmla="*/ 1482912 w 4213412"/>
                <a:gd name="connsiteY27" fmla="*/ 1778000 h 2218765"/>
                <a:gd name="connsiteX28" fmla="*/ 1486647 w 4213412"/>
                <a:gd name="connsiteY28" fmla="*/ 1766794 h 2218765"/>
                <a:gd name="connsiteX29" fmla="*/ 1501589 w 4213412"/>
                <a:gd name="connsiteY29" fmla="*/ 1744383 h 2218765"/>
                <a:gd name="connsiteX30" fmla="*/ 1535206 w 4213412"/>
                <a:gd name="connsiteY30" fmla="*/ 1740647 h 2218765"/>
                <a:gd name="connsiteX31" fmla="*/ 1535206 w 4213412"/>
                <a:gd name="connsiteY31" fmla="*/ 1740647 h 2218765"/>
                <a:gd name="connsiteX32" fmla="*/ 1535205 w 4213412"/>
                <a:gd name="connsiteY32" fmla="*/ 1718236 h 2218765"/>
                <a:gd name="connsiteX33" fmla="*/ 1643530 w 4213412"/>
                <a:gd name="connsiteY33" fmla="*/ 1725706 h 2218765"/>
                <a:gd name="connsiteX34" fmla="*/ 1647265 w 4213412"/>
                <a:gd name="connsiteY34" fmla="*/ 1692088 h 2218765"/>
                <a:gd name="connsiteX35" fmla="*/ 1680883 w 4213412"/>
                <a:gd name="connsiteY35" fmla="*/ 1699559 h 2218765"/>
                <a:gd name="connsiteX36" fmla="*/ 1688353 w 4213412"/>
                <a:gd name="connsiteY36" fmla="*/ 1647265 h 2218765"/>
                <a:gd name="connsiteX37" fmla="*/ 1740647 w 4213412"/>
                <a:gd name="connsiteY37" fmla="*/ 1669677 h 2218765"/>
                <a:gd name="connsiteX38" fmla="*/ 1740647 w 4213412"/>
                <a:gd name="connsiteY38" fmla="*/ 1636059 h 2218765"/>
                <a:gd name="connsiteX39" fmla="*/ 1755589 w 4213412"/>
                <a:gd name="connsiteY39" fmla="*/ 1606177 h 2218765"/>
                <a:gd name="connsiteX40" fmla="*/ 1837765 w 4213412"/>
                <a:gd name="connsiteY40" fmla="*/ 1609912 h 2218765"/>
                <a:gd name="connsiteX41" fmla="*/ 1856441 w 4213412"/>
                <a:gd name="connsiteY41" fmla="*/ 1598706 h 2218765"/>
                <a:gd name="connsiteX42" fmla="*/ 1890059 w 4213412"/>
                <a:gd name="connsiteY42" fmla="*/ 1568824 h 2218765"/>
                <a:gd name="connsiteX43" fmla="*/ 1886324 w 4213412"/>
                <a:gd name="connsiteY43" fmla="*/ 1546412 h 2218765"/>
                <a:gd name="connsiteX44" fmla="*/ 1949824 w 4213412"/>
                <a:gd name="connsiteY44" fmla="*/ 1553883 h 2218765"/>
                <a:gd name="connsiteX45" fmla="*/ 1979706 w 4213412"/>
                <a:gd name="connsiteY45" fmla="*/ 1512794 h 2218765"/>
                <a:gd name="connsiteX46" fmla="*/ 1990912 w 4213412"/>
                <a:gd name="connsiteY46" fmla="*/ 1512794 h 2218765"/>
                <a:gd name="connsiteX47" fmla="*/ 1990912 w 4213412"/>
                <a:gd name="connsiteY47" fmla="*/ 1460500 h 2218765"/>
                <a:gd name="connsiteX48" fmla="*/ 2017059 w 4213412"/>
                <a:gd name="connsiteY48" fmla="*/ 1490383 h 2218765"/>
                <a:gd name="connsiteX49" fmla="*/ 2013324 w 4213412"/>
                <a:gd name="connsiteY49" fmla="*/ 1449295 h 2218765"/>
                <a:gd name="connsiteX50" fmla="*/ 2091765 w 4213412"/>
                <a:gd name="connsiteY50" fmla="*/ 1453030 h 2218765"/>
                <a:gd name="connsiteX51" fmla="*/ 2099236 w 4213412"/>
                <a:gd name="connsiteY51" fmla="*/ 1374588 h 2218765"/>
                <a:gd name="connsiteX52" fmla="*/ 2155265 w 4213412"/>
                <a:gd name="connsiteY52" fmla="*/ 1382059 h 2218765"/>
                <a:gd name="connsiteX53" fmla="*/ 2155265 w 4213412"/>
                <a:gd name="connsiteY53" fmla="*/ 1340971 h 2218765"/>
                <a:gd name="connsiteX54" fmla="*/ 2177676 w 4213412"/>
                <a:gd name="connsiteY54" fmla="*/ 1348441 h 2218765"/>
                <a:gd name="connsiteX55" fmla="*/ 2173941 w 4213412"/>
                <a:gd name="connsiteY55" fmla="*/ 1299883 h 2218765"/>
                <a:gd name="connsiteX56" fmla="*/ 2304677 w 4213412"/>
                <a:gd name="connsiteY56" fmla="*/ 1307353 h 2218765"/>
                <a:gd name="connsiteX57" fmla="*/ 2304677 w 4213412"/>
                <a:gd name="connsiteY57" fmla="*/ 1255059 h 2218765"/>
                <a:gd name="connsiteX58" fmla="*/ 2342029 w 4213412"/>
                <a:gd name="connsiteY58" fmla="*/ 1262530 h 2218765"/>
                <a:gd name="connsiteX59" fmla="*/ 2338294 w 4213412"/>
                <a:gd name="connsiteY59" fmla="*/ 1217706 h 2218765"/>
                <a:gd name="connsiteX60" fmla="*/ 2342030 w 4213412"/>
                <a:gd name="connsiteY60" fmla="*/ 1180353 h 2218765"/>
                <a:gd name="connsiteX61" fmla="*/ 2379383 w 4213412"/>
                <a:gd name="connsiteY61" fmla="*/ 1184088 h 2218765"/>
                <a:gd name="connsiteX62" fmla="*/ 2379383 w 4213412"/>
                <a:gd name="connsiteY62" fmla="*/ 1139265 h 2218765"/>
                <a:gd name="connsiteX63" fmla="*/ 2379383 w 4213412"/>
                <a:gd name="connsiteY63" fmla="*/ 1139265 h 2218765"/>
                <a:gd name="connsiteX64" fmla="*/ 2398059 w 4213412"/>
                <a:gd name="connsiteY64" fmla="*/ 1146736 h 2218765"/>
                <a:gd name="connsiteX65" fmla="*/ 2413000 w 4213412"/>
                <a:gd name="connsiteY65" fmla="*/ 1049618 h 2218765"/>
                <a:gd name="connsiteX66" fmla="*/ 2491441 w 4213412"/>
                <a:gd name="connsiteY66" fmla="*/ 1053353 h 2218765"/>
                <a:gd name="connsiteX67" fmla="*/ 2491441 w 4213412"/>
                <a:gd name="connsiteY67" fmla="*/ 1023471 h 2218765"/>
                <a:gd name="connsiteX68" fmla="*/ 2506383 w 4213412"/>
                <a:gd name="connsiteY68" fmla="*/ 993588 h 2218765"/>
                <a:gd name="connsiteX69" fmla="*/ 2510118 w 4213412"/>
                <a:gd name="connsiteY69" fmla="*/ 948765 h 2218765"/>
                <a:gd name="connsiteX70" fmla="*/ 2513853 w 4213412"/>
                <a:gd name="connsiteY70" fmla="*/ 922618 h 2218765"/>
                <a:gd name="connsiteX71" fmla="*/ 2543735 w 4213412"/>
                <a:gd name="connsiteY71" fmla="*/ 922618 h 2218765"/>
                <a:gd name="connsiteX72" fmla="*/ 2540000 w 4213412"/>
                <a:gd name="connsiteY72" fmla="*/ 874059 h 2218765"/>
                <a:gd name="connsiteX73" fmla="*/ 2588559 w 4213412"/>
                <a:gd name="connsiteY73" fmla="*/ 874059 h 2218765"/>
                <a:gd name="connsiteX74" fmla="*/ 2592294 w 4213412"/>
                <a:gd name="connsiteY74" fmla="*/ 829236 h 2218765"/>
                <a:gd name="connsiteX75" fmla="*/ 2637118 w 4213412"/>
                <a:gd name="connsiteY75" fmla="*/ 832971 h 2218765"/>
                <a:gd name="connsiteX76" fmla="*/ 2637118 w 4213412"/>
                <a:gd name="connsiteY76" fmla="*/ 788147 h 2218765"/>
                <a:gd name="connsiteX77" fmla="*/ 2741706 w 4213412"/>
                <a:gd name="connsiteY77" fmla="*/ 784412 h 2218765"/>
                <a:gd name="connsiteX78" fmla="*/ 2741706 w 4213412"/>
                <a:gd name="connsiteY78" fmla="*/ 720912 h 2218765"/>
                <a:gd name="connsiteX79" fmla="*/ 2894853 w 4213412"/>
                <a:gd name="connsiteY79" fmla="*/ 728383 h 2218765"/>
                <a:gd name="connsiteX80" fmla="*/ 2891118 w 4213412"/>
                <a:gd name="connsiteY80" fmla="*/ 668618 h 2218765"/>
                <a:gd name="connsiteX81" fmla="*/ 2950883 w 4213412"/>
                <a:gd name="connsiteY81" fmla="*/ 668618 h 2218765"/>
                <a:gd name="connsiteX82" fmla="*/ 2950883 w 4213412"/>
                <a:gd name="connsiteY82" fmla="*/ 612588 h 2218765"/>
                <a:gd name="connsiteX83" fmla="*/ 3040530 w 4213412"/>
                <a:gd name="connsiteY83" fmla="*/ 608853 h 2218765"/>
                <a:gd name="connsiteX84" fmla="*/ 3040530 w 4213412"/>
                <a:gd name="connsiteY84" fmla="*/ 552824 h 2218765"/>
                <a:gd name="connsiteX85" fmla="*/ 3077883 w 4213412"/>
                <a:gd name="connsiteY85" fmla="*/ 549088 h 2218765"/>
                <a:gd name="connsiteX86" fmla="*/ 3081618 w 4213412"/>
                <a:gd name="connsiteY86" fmla="*/ 481853 h 2218765"/>
                <a:gd name="connsiteX87" fmla="*/ 3137647 w 4213412"/>
                <a:gd name="connsiteY87" fmla="*/ 481853 h 2218765"/>
                <a:gd name="connsiteX88" fmla="*/ 3130177 w 4213412"/>
                <a:gd name="connsiteY88" fmla="*/ 407147 h 2218765"/>
                <a:gd name="connsiteX89" fmla="*/ 3148854 w 4213412"/>
                <a:gd name="connsiteY89" fmla="*/ 410883 h 2218765"/>
                <a:gd name="connsiteX90" fmla="*/ 3137647 w 4213412"/>
                <a:gd name="connsiteY90" fmla="*/ 324971 h 2218765"/>
                <a:gd name="connsiteX91" fmla="*/ 3175000 w 4213412"/>
                <a:gd name="connsiteY91" fmla="*/ 328706 h 2218765"/>
                <a:gd name="connsiteX92" fmla="*/ 3171265 w 4213412"/>
                <a:gd name="connsiteY92" fmla="*/ 246530 h 2218765"/>
                <a:gd name="connsiteX93" fmla="*/ 3264647 w 4213412"/>
                <a:gd name="connsiteY93" fmla="*/ 250265 h 2218765"/>
                <a:gd name="connsiteX94" fmla="*/ 3257177 w 4213412"/>
                <a:gd name="connsiteY94" fmla="*/ 171824 h 2218765"/>
                <a:gd name="connsiteX95" fmla="*/ 3361765 w 4213412"/>
                <a:gd name="connsiteY95" fmla="*/ 179294 h 2218765"/>
                <a:gd name="connsiteX96" fmla="*/ 3354294 w 4213412"/>
                <a:gd name="connsiteY96" fmla="*/ 93383 h 2218765"/>
                <a:gd name="connsiteX97" fmla="*/ 3485030 w 4213412"/>
                <a:gd name="connsiteY97" fmla="*/ 97118 h 2218765"/>
                <a:gd name="connsiteX98" fmla="*/ 3492500 w 4213412"/>
                <a:gd name="connsiteY98" fmla="*/ 0 h 2218765"/>
                <a:gd name="connsiteX99" fmla="*/ 4213412 w 4213412"/>
                <a:gd name="connsiteY99" fmla="*/ 3736 h 2218765"/>
                <a:gd name="connsiteX0" fmla="*/ 0 w 4213412"/>
                <a:gd name="connsiteY0" fmla="*/ 2218765 h 2218765"/>
                <a:gd name="connsiteX1" fmla="*/ 156883 w 4213412"/>
                <a:gd name="connsiteY1" fmla="*/ 2218765 h 2218765"/>
                <a:gd name="connsiteX2" fmla="*/ 156883 w 4213412"/>
                <a:gd name="connsiteY2" fmla="*/ 2181412 h 2218765"/>
                <a:gd name="connsiteX3" fmla="*/ 519206 w 4213412"/>
                <a:gd name="connsiteY3" fmla="*/ 2185147 h 2218765"/>
                <a:gd name="connsiteX4" fmla="*/ 519206 w 4213412"/>
                <a:gd name="connsiteY4" fmla="*/ 2147794 h 2218765"/>
                <a:gd name="connsiteX5" fmla="*/ 776941 w 4213412"/>
                <a:gd name="connsiteY5" fmla="*/ 2170206 h 2218765"/>
                <a:gd name="connsiteX6" fmla="*/ 776941 w 4213412"/>
                <a:gd name="connsiteY6" fmla="*/ 2132853 h 2218765"/>
                <a:gd name="connsiteX7" fmla="*/ 862853 w 4213412"/>
                <a:gd name="connsiteY7" fmla="*/ 2144059 h 2218765"/>
                <a:gd name="connsiteX8" fmla="*/ 866589 w 4213412"/>
                <a:gd name="connsiteY8" fmla="*/ 2102971 h 2218765"/>
                <a:gd name="connsiteX9" fmla="*/ 926353 w 4213412"/>
                <a:gd name="connsiteY9" fmla="*/ 2117912 h 2218765"/>
                <a:gd name="connsiteX10" fmla="*/ 937559 w 4213412"/>
                <a:gd name="connsiteY10" fmla="*/ 2076824 h 2218765"/>
                <a:gd name="connsiteX11" fmla="*/ 937559 w 4213412"/>
                <a:gd name="connsiteY11" fmla="*/ 2076824 h 2218765"/>
                <a:gd name="connsiteX12" fmla="*/ 941295 w 4213412"/>
                <a:gd name="connsiteY12" fmla="*/ 2054412 h 2218765"/>
                <a:gd name="connsiteX13" fmla="*/ 1042147 w 4213412"/>
                <a:gd name="connsiteY13" fmla="*/ 2065618 h 2218765"/>
                <a:gd name="connsiteX14" fmla="*/ 1057089 w 4213412"/>
                <a:gd name="connsiteY14" fmla="*/ 2009588 h 2218765"/>
                <a:gd name="connsiteX15" fmla="*/ 1098177 w 4213412"/>
                <a:gd name="connsiteY15" fmla="*/ 2009588 h 2218765"/>
                <a:gd name="connsiteX16" fmla="*/ 1094442 w 4213412"/>
                <a:gd name="connsiteY16" fmla="*/ 1979706 h 2218765"/>
                <a:gd name="connsiteX17" fmla="*/ 1236383 w 4213412"/>
                <a:gd name="connsiteY17" fmla="*/ 1979706 h 2218765"/>
                <a:gd name="connsiteX18" fmla="*/ 1251324 w 4213412"/>
                <a:gd name="connsiteY18" fmla="*/ 1934883 h 2218765"/>
                <a:gd name="connsiteX19" fmla="*/ 1262530 w 4213412"/>
                <a:gd name="connsiteY19" fmla="*/ 1912471 h 2218765"/>
                <a:gd name="connsiteX20" fmla="*/ 1292412 w 4213412"/>
                <a:gd name="connsiteY20" fmla="*/ 1901265 h 2218765"/>
                <a:gd name="connsiteX21" fmla="*/ 1303618 w 4213412"/>
                <a:gd name="connsiteY21" fmla="*/ 1901265 h 2218765"/>
                <a:gd name="connsiteX22" fmla="*/ 1303618 w 4213412"/>
                <a:gd name="connsiteY22" fmla="*/ 1848971 h 2218765"/>
                <a:gd name="connsiteX23" fmla="*/ 1374589 w 4213412"/>
                <a:gd name="connsiteY23" fmla="*/ 1856441 h 2218765"/>
                <a:gd name="connsiteX24" fmla="*/ 1382059 w 4213412"/>
                <a:gd name="connsiteY24" fmla="*/ 1822824 h 2218765"/>
                <a:gd name="connsiteX25" fmla="*/ 1467971 w 4213412"/>
                <a:gd name="connsiteY25" fmla="*/ 1826559 h 2218765"/>
                <a:gd name="connsiteX26" fmla="*/ 1464236 w 4213412"/>
                <a:gd name="connsiteY26" fmla="*/ 1804147 h 2218765"/>
                <a:gd name="connsiteX27" fmla="*/ 1482912 w 4213412"/>
                <a:gd name="connsiteY27" fmla="*/ 1778000 h 2218765"/>
                <a:gd name="connsiteX28" fmla="*/ 1486647 w 4213412"/>
                <a:gd name="connsiteY28" fmla="*/ 1766794 h 2218765"/>
                <a:gd name="connsiteX29" fmla="*/ 1501589 w 4213412"/>
                <a:gd name="connsiteY29" fmla="*/ 1744383 h 2218765"/>
                <a:gd name="connsiteX30" fmla="*/ 1535206 w 4213412"/>
                <a:gd name="connsiteY30" fmla="*/ 1740647 h 2218765"/>
                <a:gd name="connsiteX31" fmla="*/ 1535206 w 4213412"/>
                <a:gd name="connsiteY31" fmla="*/ 1740647 h 2218765"/>
                <a:gd name="connsiteX32" fmla="*/ 1535205 w 4213412"/>
                <a:gd name="connsiteY32" fmla="*/ 1718236 h 2218765"/>
                <a:gd name="connsiteX33" fmla="*/ 1643530 w 4213412"/>
                <a:gd name="connsiteY33" fmla="*/ 1725706 h 2218765"/>
                <a:gd name="connsiteX34" fmla="*/ 1647265 w 4213412"/>
                <a:gd name="connsiteY34" fmla="*/ 1692088 h 2218765"/>
                <a:gd name="connsiteX35" fmla="*/ 1680883 w 4213412"/>
                <a:gd name="connsiteY35" fmla="*/ 1699559 h 2218765"/>
                <a:gd name="connsiteX36" fmla="*/ 1688353 w 4213412"/>
                <a:gd name="connsiteY36" fmla="*/ 1647265 h 2218765"/>
                <a:gd name="connsiteX37" fmla="*/ 1740647 w 4213412"/>
                <a:gd name="connsiteY37" fmla="*/ 1669677 h 2218765"/>
                <a:gd name="connsiteX38" fmla="*/ 1740647 w 4213412"/>
                <a:gd name="connsiteY38" fmla="*/ 1636059 h 2218765"/>
                <a:gd name="connsiteX39" fmla="*/ 1755589 w 4213412"/>
                <a:gd name="connsiteY39" fmla="*/ 1606177 h 2218765"/>
                <a:gd name="connsiteX40" fmla="*/ 1837765 w 4213412"/>
                <a:gd name="connsiteY40" fmla="*/ 1609912 h 2218765"/>
                <a:gd name="connsiteX41" fmla="*/ 1856441 w 4213412"/>
                <a:gd name="connsiteY41" fmla="*/ 1598706 h 2218765"/>
                <a:gd name="connsiteX42" fmla="*/ 1890059 w 4213412"/>
                <a:gd name="connsiteY42" fmla="*/ 1568824 h 2218765"/>
                <a:gd name="connsiteX43" fmla="*/ 1886324 w 4213412"/>
                <a:gd name="connsiteY43" fmla="*/ 1546412 h 2218765"/>
                <a:gd name="connsiteX44" fmla="*/ 1949824 w 4213412"/>
                <a:gd name="connsiteY44" fmla="*/ 1553883 h 2218765"/>
                <a:gd name="connsiteX45" fmla="*/ 1979706 w 4213412"/>
                <a:gd name="connsiteY45" fmla="*/ 1512794 h 2218765"/>
                <a:gd name="connsiteX46" fmla="*/ 1990912 w 4213412"/>
                <a:gd name="connsiteY46" fmla="*/ 1512794 h 2218765"/>
                <a:gd name="connsiteX47" fmla="*/ 1990912 w 4213412"/>
                <a:gd name="connsiteY47" fmla="*/ 1460500 h 2218765"/>
                <a:gd name="connsiteX48" fmla="*/ 2017059 w 4213412"/>
                <a:gd name="connsiteY48" fmla="*/ 1490383 h 2218765"/>
                <a:gd name="connsiteX49" fmla="*/ 2013324 w 4213412"/>
                <a:gd name="connsiteY49" fmla="*/ 1449295 h 2218765"/>
                <a:gd name="connsiteX50" fmla="*/ 2091765 w 4213412"/>
                <a:gd name="connsiteY50" fmla="*/ 1453030 h 2218765"/>
                <a:gd name="connsiteX51" fmla="*/ 2099236 w 4213412"/>
                <a:gd name="connsiteY51" fmla="*/ 1374588 h 2218765"/>
                <a:gd name="connsiteX52" fmla="*/ 2155265 w 4213412"/>
                <a:gd name="connsiteY52" fmla="*/ 1382059 h 2218765"/>
                <a:gd name="connsiteX53" fmla="*/ 2155265 w 4213412"/>
                <a:gd name="connsiteY53" fmla="*/ 1340971 h 2218765"/>
                <a:gd name="connsiteX54" fmla="*/ 2177676 w 4213412"/>
                <a:gd name="connsiteY54" fmla="*/ 1348441 h 2218765"/>
                <a:gd name="connsiteX55" fmla="*/ 2173941 w 4213412"/>
                <a:gd name="connsiteY55" fmla="*/ 1299883 h 2218765"/>
                <a:gd name="connsiteX56" fmla="*/ 2304677 w 4213412"/>
                <a:gd name="connsiteY56" fmla="*/ 1307353 h 2218765"/>
                <a:gd name="connsiteX57" fmla="*/ 2304677 w 4213412"/>
                <a:gd name="connsiteY57" fmla="*/ 1255059 h 2218765"/>
                <a:gd name="connsiteX58" fmla="*/ 2342029 w 4213412"/>
                <a:gd name="connsiteY58" fmla="*/ 1262530 h 2218765"/>
                <a:gd name="connsiteX59" fmla="*/ 2338294 w 4213412"/>
                <a:gd name="connsiteY59" fmla="*/ 1217706 h 2218765"/>
                <a:gd name="connsiteX60" fmla="*/ 2342030 w 4213412"/>
                <a:gd name="connsiteY60" fmla="*/ 1180353 h 2218765"/>
                <a:gd name="connsiteX61" fmla="*/ 2379383 w 4213412"/>
                <a:gd name="connsiteY61" fmla="*/ 1184088 h 2218765"/>
                <a:gd name="connsiteX62" fmla="*/ 2379383 w 4213412"/>
                <a:gd name="connsiteY62" fmla="*/ 1139265 h 2218765"/>
                <a:gd name="connsiteX63" fmla="*/ 2379383 w 4213412"/>
                <a:gd name="connsiteY63" fmla="*/ 1139265 h 2218765"/>
                <a:gd name="connsiteX64" fmla="*/ 2398059 w 4213412"/>
                <a:gd name="connsiteY64" fmla="*/ 1146736 h 2218765"/>
                <a:gd name="connsiteX65" fmla="*/ 2413000 w 4213412"/>
                <a:gd name="connsiteY65" fmla="*/ 1049618 h 2218765"/>
                <a:gd name="connsiteX66" fmla="*/ 2491441 w 4213412"/>
                <a:gd name="connsiteY66" fmla="*/ 1053353 h 2218765"/>
                <a:gd name="connsiteX67" fmla="*/ 2491441 w 4213412"/>
                <a:gd name="connsiteY67" fmla="*/ 1023471 h 2218765"/>
                <a:gd name="connsiteX68" fmla="*/ 2506383 w 4213412"/>
                <a:gd name="connsiteY68" fmla="*/ 993588 h 2218765"/>
                <a:gd name="connsiteX69" fmla="*/ 2510118 w 4213412"/>
                <a:gd name="connsiteY69" fmla="*/ 948765 h 2218765"/>
                <a:gd name="connsiteX70" fmla="*/ 2513853 w 4213412"/>
                <a:gd name="connsiteY70" fmla="*/ 922618 h 2218765"/>
                <a:gd name="connsiteX71" fmla="*/ 2543735 w 4213412"/>
                <a:gd name="connsiteY71" fmla="*/ 922618 h 2218765"/>
                <a:gd name="connsiteX72" fmla="*/ 2540000 w 4213412"/>
                <a:gd name="connsiteY72" fmla="*/ 874059 h 2218765"/>
                <a:gd name="connsiteX73" fmla="*/ 2588559 w 4213412"/>
                <a:gd name="connsiteY73" fmla="*/ 874059 h 2218765"/>
                <a:gd name="connsiteX74" fmla="*/ 2592294 w 4213412"/>
                <a:gd name="connsiteY74" fmla="*/ 829236 h 2218765"/>
                <a:gd name="connsiteX75" fmla="*/ 2637118 w 4213412"/>
                <a:gd name="connsiteY75" fmla="*/ 832971 h 2218765"/>
                <a:gd name="connsiteX76" fmla="*/ 2637118 w 4213412"/>
                <a:gd name="connsiteY76" fmla="*/ 788147 h 2218765"/>
                <a:gd name="connsiteX77" fmla="*/ 2741706 w 4213412"/>
                <a:gd name="connsiteY77" fmla="*/ 784412 h 2218765"/>
                <a:gd name="connsiteX78" fmla="*/ 2741706 w 4213412"/>
                <a:gd name="connsiteY78" fmla="*/ 720912 h 2218765"/>
                <a:gd name="connsiteX79" fmla="*/ 2894853 w 4213412"/>
                <a:gd name="connsiteY79" fmla="*/ 728383 h 2218765"/>
                <a:gd name="connsiteX80" fmla="*/ 2891118 w 4213412"/>
                <a:gd name="connsiteY80" fmla="*/ 668618 h 2218765"/>
                <a:gd name="connsiteX81" fmla="*/ 2950883 w 4213412"/>
                <a:gd name="connsiteY81" fmla="*/ 668618 h 2218765"/>
                <a:gd name="connsiteX82" fmla="*/ 2950883 w 4213412"/>
                <a:gd name="connsiteY82" fmla="*/ 612588 h 2218765"/>
                <a:gd name="connsiteX83" fmla="*/ 3040530 w 4213412"/>
                <a:gd name="connsiteY83" fmla="*/ 608853 h 2218765"/>
                <a:gd name="connsiteX84" fmla="*/ 3040530 w 4213412"/>
                <a:gd name="connsiteY84" fmla="*/ 552824 h 2218765"/>
                <a:gd name="connsiteX85" fmla="*/ 3077883 w 4213412"/>
                <a:gd name="connsiteY85" fmla="*/ 549088 h 2218765"/>
                <a:gd name="connsiteX86" fmla="*/ 3081618 w 4213412"/>
                <a:gd name="connsiteY86" fmla="*/ 481853 h 2218765"/>
                <a:gd name="connsiteX87" fmla="*/ 3137647 w 4213412"/>
                <a:gd name="connsiteY87" fmla="*/ 481853 h 2218765"/>
                <a:gd name="connsiteX88" fmla="*/ 3130177 w 4213412"/>
                <a:gd name="connsiteY88" fmla="*/ 407147 h 2218765"/>
                <a:gd name="connsiteX89" fmla="*/ 3148854 w 4213412"/>
                <a:gd name="connsiteY89" fmla="*/ 410883 h 2218765"/>
                <a:gd name="connsiteX90" fmla="*/ 3137647 w 4213412"/>
                <a:gd name="connsiteY90" fmla="*/ 324971 h 2218765"/>
                <a:gd name="connsiteX91" fmla="*/ 3175000 w 4213412"/>
                <a:gd name="connsiteY91" fmla="*/ 328706 h 2218765"/>
                <a:gd name="connsiteX92" fmla="*/ 3171265 w 4213412"/>
                <a:gd name="connsiteY92" fmla="*/ 246530 h 2218765"/>
                <a:gd name="connsiteX93" fmla="*/ 3264647 w 4213412"/>
                <a:gd name="connsiteY93" fmla="*/ 250265 h 2218765"/>
                <a:gd name="connsiteX94" fmla="*/ 3257177 w 4213412"/>
                <a:gd name="connsiteY94" fmla="*/ 171824 h 2218765"/>
                <a:gd name="connsiteX95" fmla="*/ 3361765 w 4213412"/>
                <a:gd name="connsiteY95" fmla="*/ 179294 h 2218765"/>
                <a:gd name="connsiteX96" fmla="*/ 3354294 w 4213412"/>
                <a:gd name="connsiteY96" fmla="*/ 93383 h 2218765"/>
                <a:gd name="connsiteX97" fmla="*/ 3485030 w 4213412"/>
                <a:gd name="connsiteY97" fmla="*/ 97118 h 2218765"/>
                <a:gd name="connsiteX98" fmla="*/ 3492500 w 4213412"/>
                <a:gd name="connsiteY98" fmla="*/ 0 h 2218765"/>
                <a:gd name="connsiteX99" fmla="*/ 4213412 w 4213412"/>
                <a:gd name="connsiteY99" fmla="*/ 3736 h 2218765"/>
                <a:gd name="connsiteX0" fmla="*/ 0 w 4213412"/>
                <a:gd name="connsiteY0" fmla="*/ 2218765 h 2218765"/>
                <a:gd name="connsiteX1" fmla="*/ 156883 w 4213412"/>
                <a:gd name="connsiteY1" fmla="*/ 2218765 h 2218765"/>
                <a:gd name="connsiteX2" fmla="*/ 156883 w 4213412"/>
                <a:gd name="connsiteY2" fmla="*/ 2181412 h 2218765"/>
                <a:gd name="connsiteX3" fmla="*/ 519206 w 4213412"/>
                <a:gd name="connsiteY3" fmla="*/ 2185147 h 2218765"/>
                <a:gd name="connsiteX4" fmla="*/ 519206 w 4213412"/>
                <a:gd name="connsiteY4" fmla="*/ 2166471 h 2218765"/>
                <a:gd name="connsiteX5" fmla="*/ 776941 w 4213412"/>
                <a:gd name="connsiteY5" fmla="*/ 2170206 h 2218765"/>
                <a:gd name="connsiteX6" fmla="*/ 776941 w 4213412"/>
                <a:gd name="connsiteY6" fmla="*/ 2132853 h 2218765"/>
                <a:gd name="connsiteX7" fmla="*/ 862853 w 4213412"/>
                <a:gd name="connsiteY7" fmla="*/ 2144059 h 2218765"/>
                <a:gd name="connsiteX8" fmla="*/ 866589 w 4213412"/>
                <a:gd name="connsiteY8" fmla="*/ 2102971 h 2218765"/>
                <a:gd name="connsiteX9" fmla="*/ 926353 w 4213412"/>
                <a:gd name="connsiteY9" fmla="*/ 2117912 h 2218765"/>
                <a:gd name="connsiteX10" fmla="*/ 937559 w 4213412"/>
                <a:gd name="connsiteY10" fmla="*/ 2076824 h 2218765"/>
                <a:gd name="connsiteX11" fmla="*/ 937559 w 4213412"/>
                <a:gd name="connsiteY11" fmla="*/ 2076824 h 2218765"/>
                <a:gd name="connsiteX12" fmla="*/ 941295 w 4213412"/>
                <a:gd name="connsiteY12" fmla="*/ 2054412 h 2218765"/>
                <a:gd name="connsiteX13" fmla="*/ 1042147 w 4213412"/>
                <a:gd name="connsiteY13" fmla="*/ 2065618 h 2218765"/>
                <a:gd name="connsiteX14" fmla="*/ 1057089 w 4213412"/>
                <a:gd name="connsiteY14" fmla="*/ 2009588 h 2218765"/>
                <a:gd name="connsiteX15" fmla="*/ 1098177 w 4213412"/>
                <a:gd name="connsiteY15" fmla="*/ 2009588 h 2218765"/>
                <a:gd name="connsiteX16" fmla="*/ 1094442 w 4213412"/>
                <a:gd name="connsiteY16" fmla="*/ 1979706 h 2218765"/>
                <a:gd name="connsiteX17" fmla="*/ 1236383 w 4213412"/>
                <a:gd name="connsiteY17" fmla="*/ 1979706 h 2218765"/>
                <a:gd name="connsiteX18" fmla="*/ 1251324 w 4213412"/>
                <a:gd name="connsiteY18" fmla="*/ 1934883 h 2218765"/>
                <a:gd name="connsiteX19" fmla="*/ 1262530 w 4213412"/>
                <a:gd name="connsiteY19" fmla="*/ 1912471 h 2218765"/>
                <a:gd name="connsiteX20" fmla="*/ 1292412 w 4213412"/>
                <a:gd name="connsiteY20" fmla="*/ 1901265 h 2218765"/>
                <a:gd name="connsiteX21" fmla="*/ 1303618 w 4213412"/>
                <a:gd name="connsiteY21" fmla="*/ 1901265 h 2218765"/>
                <a:gd name="connsiteX22" fmla="*/ 1303618 w 4213412"/>
                <a:gd name="connsiteY22" fmla="*/ 1848971 h 2218765"/>
                <a:gd name="connsiteX23" fmla="*/ 1374589 w 4213412"/>
                <a:gd name="connsiteY23" fmla="*/ 1856441 h 2218765"/>
                <a:gd name="connsiteX24" fmla="*/ 1382059 w 4213412"/>
                <a:gd name="connsiteY24" fmla="*/ 1822824 h 2218765"/>
                <a:gd name="connsiteX25" fmla="*/ 1467971 w 4213412"/>
                <a:gd name="connsiteY25" fmla="*/ 1826559 h 2218765"/>
                <a:gd name="connsiteX26" fmla="*/ 1464236 w 4213412"/>
                <a:gd name="connsiteY26" fmla="*/ 1804147 h 2218765"/>
                <a:gd name="connsiteX27" fmla="*/ 1482912 w 4213412"/>
                <a:gd name="connsiteY27" fmla="*/ 1778000 h 2218765"/>
                <a:gd name="connsiteX28" fmla="*/ 1486647 w 4213412"/>
                <a:gd name="connsiteY28" fmla="*/ 1766794 h 2218765"/>
                <a:gd name="connsiteX29" fmla="*/ 1501589 w 4213412"/>
                <a:gd name="connsiteY29" fmla="*/ 1744383 h 2218765"/>
                <a:gd name="connsiteX30" fmla="*/ 1535206 w 4213412"/>
                <a:gd name="connsiteY30" fmla="*/ 1740647 h 2218765"/>
                <a:gd name="connsiteX31" fmla="*/ 1535206 w 4213412"/>
                <a:gd name="connsiteY31" fmla="*/ 1740647 h 2218765"/>
                <a:gd name="connsiteX32" fmla="*/ 1535205 w 4213412"/>
                <a:gd name="connsiteY32" fmla="*/ 1718236 h 2218765"/>
                <a:gd name="connsiteX33" fmla="*/ 1643530 w 4213412"/>
                <a:gd name="connsiteY33" fmla="*/ 1725706 h 2218765"/>
                <a:gd name="connsiteX34" fmla="*/ 1647265 w 4213412"/>
                <a:gd name="connsiteY34" fmla="*/ 1692088 h 2218765"/>
                <a:gd name="connsiteX35" fmla="*/ 1680883 w 4213412"/>
                <a:gd name="connsiteY35" fmla="*/ 1699559 h 2218765"/>
                <a:gd name="connsiteX36" fmla="*/ 1688353 w 4213412"/>
                <a:gd name="connsiteY36" fmla="*/ 1647265 h 2218765"/>
                <a:gd name="connsiteX37" fmla="*/ 1740647 w 4213412"/>
                <a:gd name="connsiteY37" fmla="*/ 1669677 h 2218765"/>
                <a:gd name="connsiteX38" fmla="*/ 1740647 w 4213412"/>
                <a:gd name="connsiteY38" fmla="*/ 1636059 h 2218765"/>
                <a:gd name="connsiteX39" fmla="*/ 1755589 w 4213412"/>
                <a:gd name="connsiteY39" fmla="*/ 1606177 h 2218765"/>
                <a:gd name="connsiteX40" fmla="*/ 1837765 w 4213412"/>
                <a:gd name="connsiteY40" fmla="*/ 1609912 h 2218765"/>
                <a:gd name="connsiteX41" fmla="*/ 1856441 w 4213412"/>
                <a:gd name="connsiteY41" fmla="*/ 1598706 h 2218765"/>
                <a:gd name="connsiteX42" fmla="*/ 1890059 w 4213412"/>
                <a:gd name="connsiteY42" fmla="*/ 1568824 h 2218765"/>
                <a:gd name="connsiteX43" fmla="*/ 1886324 w 4213412"/>
                <a:gd name="connsiteY43" fmla="*/ 1546412 h 2218765"/>
                <a:gd name="connsiteX44" fmla="*/ 1949824 w 4213412"/>
                <a:gd name="connsiteY44" fmla="*/ 1553883 h 2218765"/>
                <a:gd name="connsiteX45" fmla="*/ 1979706 w 4213412"/>
                <a:gd name="connsiteY45" fmla="*/ 1512794 h 2218765"/>
                <a:gd name="connsiteX46" fmla="*/ 1990912 w 4213412"/>
                <a:gd name="connsiteY46" fmla="*/ 1512794 h 2218765"/>
                <a:gd name="connsiteX47" fmla="*/ 1990912 w 4213412"/>
                <a:gd name="connsiteY47" fmla="*/ 1460500 h 2218765"/>
                <a:gd name="connsiteX48" fmla="*/ 2017059 w 4213412"/>
                <a:gd name="connsiteY48" fmla="*/ 1490383 h 2218765"/>
                <a:gd name="connsiteX49" fmla="*/ 2013324 w 4213412"/>
                <a:gd name="connsiteY49" fmla="*/ 1449295 h 2218765"/>
                <a:gd name="connsiteX50" fmla="*/ 2091765 w 4213412"/>
                <a:gd name="connsiteY50" fmla="*/ 1453030 h 2218765"/>
                <a:gd name="connsiteX51" fmla="*/ 2099236 w 4213412"/>
                <a:gd name="connsiteY51" fmla="*/ 1374588 h 2218765"/>
                <a:gd name="connsiteX52" fmla="*/ 2155265 w 4213412"/>
                <a:gd name="connsiteY52" fmla="*/ 1382059 h 2218765"/>
                <a:gd name="connsiteX53" fmla="*/ 2155265 w 4213412"/>
                <a:gd name="connsiteY53" fmla="*/ 1340971 h 2218765"/>
                <a:gd name="connsiteX54" fmla="*/ 2177676 w 4213412"/>
                <a:gd name="connsiteY54" fmla="*/ 1348441 h 2218765"/>
                <a:gd name="connsiteX55" fmla="*/ 2173941 w 4213412"/>
                <a:gd name="connsiteY55" fmla="*/ 1299883 h 2218765"/>
                <a:gd name="connsiteX56" fmla="*/ 2304677 w 4213412"/>
                <a:gd name="connsiteY56" fmla="*/ 1307353 h 2218765"/>
                <a:gd name="connsiteX57" fmla="*/ 2304677 w 4213412"/>
                <a:gd name="connsiteY57" fmla="*/ 1255059 h 2218765"/>
                <a:gd name="connsiteX58" fmla="*/ 2342029 w 4213412"/>
                <a:gd name="connsiteY58" fmla="*/ 1262530 h 2218765"/>
                <a:gd name="connsiteX59" fmla="*/ 2338294 w 4213412"/>
                <a:gd name="connsiteY59" fmla="*/ 1217706 h 2218765"/>
                <a:gd name="connsiteX60" fmla="*/ 2342030 w 4213412"/>
                <a:gd name="connsiteY60" fmla="*/ 1180353 h 2218765"/>
                <a:gd name="connsiteX61" fmla="*/ 2379383 w 4213412"/>
                <a:gd name="connsiteY61" fmla="*/ 1184088 h 2218765"/>
                <a:gd name="connsiteX62" fmla="*/ 2379383 w 4213412"/>
                <a:gd name="connsiteY62" fmla="*/ 1139265 h 2218765"/>
                <a:gd name="connsiteX63" fmla="*/ 2379383 w 4213412"/>
                <a:gd name="connsiteY63" fmla="*/ 1139265 h 2218765"/>
                <a:gd name="connsiteX64" fmla="*/ 2398059 w 4213412"/>
                <a:gd name="connsiteY64" fmla="*/ 1146736 h 2218765"/>
                <a:gd name="connsiteX65" fmla="*/ 2413000 w 4213412"/>
                <a:gd name="connsiteY65" fmla="*/ 1049618 h 2218765"/>
                <a:gd name="connsiteX66" fmla="*/ 2491441 w 4213412"/>
                <a:gd name="connsiteY66" fmla="*/ 1053353 h 2218765"/>
                <a:gd name="connsiteX67" fmla="*/ 2491441 w 4213412"/>
                <a:gd name="connsiteY67" fmla="*/ 1023471 h 2218765"/>
                <a:gd name="connsiteX68" fmla="*/ 2506383 w 4213412"/>
                <a:gd name="connsiteY68" fmla="*/ 993588 h 2218765"/>
                <a:gd name="connsiteX69" fmla="*/ 2510118 w 4213412"/>
                <a:gd name="connsiteY69" fmla="*/ 948765 h 2218765"/>
                <a:gd name="connsiteX70" fmla="*/ 2513853 w 4213412"/>
                <a:gd name="connsiteY70" fmla="*/ 922618 h 2218765"/>
                <a:gd name="connsiteX71" fmla="*/ 2543735 w 4213412"/>
                <a:gd name="connsiteY71" fmla="*/ 922618 h 2218765"/>
                <a:gd name="connsiteX72" fmla="*/ 2540000 w 4213412"/>
                <a:gd name="connsiteY72" fmla="*/ 874059 h 2218765"/>
                <a:gd name="connsiteX73" fmla="*/ 2588559 w 4213412"/>
                <a:gd name="connsiteY73" fmla="*/ 874059 h 2218765"/>
                <a:gd name="connsiteX74" fmla="*/ 2592294 w 4213412"/>
                <a:gd name="connsiteY74" fmla="*/ 829236 h 2218765"/>
                <a:gd name="connsiteX75" fmla="*/ 2637118 w 4213412"/>
                <a:gd name="connsiteY75" fmla="*/ 832971 h 2218765"/>
                <a:gd name="connsiteX76" fmla="*/ 2637118 w 4213412"/>
                <a:gd name="connsiteY76" fmla="*/ 788147 h 2218765"/>
                <a:gd name="connsiteX77" fmla="*/ 2741706 w 4213412"/>
                <a:gd name="connsiteY77" fmla="*/ 784412 h 2218765"/>
                <a:gd name="connsiteX78" fmla="*/ 2741706 w 4213412"/>
                <a:gd name="connsiteY78" fmla="*/ 720912 h 2218765"/>
                <a:gd name="connsiteX79" fmla="*/ 2894853 w 4213412"/>
                <a:gd name="connsiteY79" fmla="*/ 728383 h 2218765"/>
                <a:gd name="connsiteX80" fmla="*/ 2891118 w 4213412"/>
                <a:gd name="connsiteY80" fmla="*/ 668618 h 2218765"/>
                <a:gd name="connsiteX81" fmla="*/ 2950883 w 4213412"/>
                <a:gd name="connsiteY81" fmla="*/ 668618 h 2218765"/>
                <a:gd name="connsiteX82" fmla="*/ 2950883 w 4213412"/>
                <a:gd name="connsiteY82" fmla="*/ 612588 h 2218765"/>
                <a:gd name="connsiteX83" fmla="*/ 3040530 w 4213412"/>
                <a:gd name="connsiteY83" fmla="*/ 608853 h 2218765"/>
                <a:gd name="connsiteX84" fmla="*/ 3040530 w 4213412"/>
                <a:gd name="connsiteY84" fmla="*/ 552824 h 2218765"/>
                <a:gd name="connsiteX85" fmla="*/ 3077883 w 4213412"/>
                <a:gd name="connsiteY85" fmla="*/ 549088 h 2218765"/>
                <a:gd name="connsiteX86" fmla="*/ 3081618 w 4213412"/>
                <a:gd name="connsiteY86" fmla="*/ 481853 h 2218765"/>
                <a:gd name="connsiteX87" fmla="*/ 3137647 w 4213412"/>
                <a:gd name="connsiteY87" fmla="*/ 481853 h 2218765"/>
                <a:gd name="connsiteX88" fmla="*/ 3130177 w 4213412"/>
                <a:gd name="connsiteY88" fmla="*/ 407147 h 2218765"/>
                <a:gd name="connsiteX89" fmla="*/ 3148854 w 4213412"/>
                <a:gd name="connsiteY89" fmla="*/ 410883 h 2218765"/>
                <a:gd name="connsiteX90" fmla="*/ 3137647 w 4213412"/>
                <a:gd name="connsiteY90" fmla="*/ 324971 h 2218765"/>
                <a:gd name="connsiteX91" fmla="*/ 3175000 w 4213412"/>
                <a:gd name="connsiteY91" fmla="*/ 328706 h 2218765"/>
                <a:gd name="connsiteX92" fmla="*/ 3171265 w 4213412"/>
                <a:gd name="connsiteY92" fmla="*/ 246530 h 2218765"/>
                <a:gd name="connsiteX93" fmla="*/ 3264647 w 4213412"/>
                <a:gd name="connsiteY93" fmla="*/ 250265 h 2218765"/>
                <a:gd name="connsiteX94" fmla="*/ 3257177 w 4213412"/>
                <a:gd name="connsiteY94" fmla="*/ 171824 h 2218765"/>
                <a:gd name="connsiteX95" fmla="*/ 3361765 w 4213412"/>
                <a:gd name="connsiteY95" fmla="*/ 179294 h 2218765"/>
                <a:gd name="connsiteX96" fmla="*/ 3354294 w 4213412"/>
                <a:gd name="connsiteY96" fmla="*/ 93383 h 2218765"/>
                <a:gd name="connsiteX97" fmla="*/ 3485030 w 4213412"/>
                <a:gd name="connsiteY97" fmla="*/ 97118 h 2218765"/>
                <a:gd name="connsiteX98" fmla="*/ 3492500 w 4213412"/>
                <a:gd name="connsiteY98" fmla="*/ 0 h 2218765"/>
                <a:gd name="connsiteX99" fmla="*/ 4213412 w 4213412"/>
                <a:gd name="connsiteY99" fmla="*/ 3736 h 2218765"/>
                <a:gd name="connsiteX0" fmla="*/ 0 w 4213412"/>
                <a:gd name="connsiteY0" fmla="*/ 2218765 h 2218765"/>
                <a:gd name="connsiteX1" fmla="*/ 156883 w 4213412"/>
                <a:gd name="connsiteY1" fmla="*/ 2218765 h 2218765"/>
                <a:gd name="connsiteX2" fmla="*/ 156883 w 4213412"/>
                <a:gd name="connsiteY2" fmla="*/ 2181412 h 2218765"/>
                <a:gd name="connsiteX3" fmla="*/ 519206 w 4213412"/>
                <a:gd name="connsiteY3" fmla="*/ 2185147 h 2218765"/>
                <a:gd name="connsiteX4" fmla="*/ 519206 w 4213412"/>
                <a:gd name="connsiteY4" fmla="*/ 2166471 h 2218765"/>
                <a:gd name="connsiteX5" fmla="*/ 776941 w 4213412"/>
                <a:gd name="connsiteY5" fmla="*/ 2170206 h 2218765"/>
                <a:gd name="connsiteX6" fmla="*/ 776941 w 4213412"/>
                <a:gd name="connsiteY6" fmla="*/ 2140324 h 2218765"/>
                <a:gd name="connsiteX7" fmla="*/ 862853 w 4213412"/>
                <a:gd name="connsiteY7" fmla="*/ 2144059 h 2218765"/>
                <a:gd name="connsiteX8" fmla="*/ 866589 w 4213412"/>
                <a:gd name="connsiteY8" fmla="*/ 2102971 h 2218765"/>
                <a:gd name="connsiteX9" fmla="*/ 926353 w 4213412"/>
                <a:gd name="connsiteY9" fmla="*/ 2117912 h 2218765"/>
                <a:gd name="connsiteX10" fmla="*/ 937559 w 4213412"/>
                <a:gd name="connsiteY10" fmla="*/ 2076824 h 2218765"/>
                <a:gd name="connsiteX11" fmla="*/ 937559 w 4213412"/>
                <a:gd name="connsiteY11" fmla="*/ 2076824 h 2218765"/>
                <a:gd name="connsiteX12" fmla="*/ 941295 w 4213412"/>
                <a:gd name="connsiteY12" fmla="*/ 2054412 h 2218765"/>
                <a:gd name="connsiteX13" fmla="*/ 1042147 w 4213412"/>
                <a:gd name="connsiteY13" fmla="*/ 2065618 h 2218765"/>
                <a:gd name="connsiteX14" fmla="*/ 1057089 w 4213412"/>
                <a:gd name="connsiteY14" fmla="*/ 2009588 h 2218765"/>
                <a:gd name="connsiteX15" fmla="*/ 1098177 w 4213412"/>
                <a:gd name="connsiteY15" fmla="*/ 2009588 h 2218765"/>
                <a:gd name="connsiteX16" fmla="*/ 1094442 w 4213412"/>
                <a:gd name="connsiteY16" fmla="*/ 1979706 h 2218765"/>
                <a:gd name="connsiteX17" fmla="*/ 1236383 w 4213412"/>
                <a:gd name="connsiteY17" fmla="*/ 1979706 h 2218765"/>
                <a:gd name="connsiteX18" fmla="*/ 1251324 w 4213412"/>
                <a:gd name="connsiteY18" fmla="*/ 1934883 h 2218765"/>
                <a:gd name="connsiteX19" fmla="*/ 1262530 w 4213412"/>
                <a:gd name="connsiteY19" fmla="*/ 1912471 h 2218765"/>
                <a:gd name="connsiteX20" fmla="*/ 1292412 w 4213412"/>
                <a:gd name="connsiteY20" fmla="*/ 1901265 h 2218765"/>
                <a:gd name="connsiteX21" fmla="*/ 1303618 w 4213412"/>
                <a:gd name="connsiteY21" fmla="*/ 1901265 h 2218765"/>
                <a:gd name="connsiteX22" fmla="*/ 1303618 w 4213412"/>
                <a:gd name="connsiteY22" fmla="*/ 1848971 h 2218765"/>
                <a:gd name="connsiteX23" fmla="*/ 1374589 w 4213412"/>
                <a:gd name="connsiteY23" fmla="*/ 1856441 h 2218765"/>
                <a:gd name="connsiteX24" fmla="*/ 1382059 w 4213412"/>
                <a:gd name="connsiteY24" fmla="*/ 1822824 h 2218765"/>
                <a:gd name="connsiteX25" fmla="*/ 1467971 w 4213412"/>
                <a:gd name="connsiteY25" fmla="*/ 1826559 h 2218765"/>
                <a:gd name="connsiteX26" fmla="*/ 1464236 w 4213412"/>
                <a:gd name="connsiteY26" fmla="*/ 1804147 h 2218765"/>
                <a:gd name="connsiteX27" fmla="*/ 1482912 w 4213412"/>
                <a:gd name="connsiteY27" fmla="*/ 1778000 h 2218765"/>
                <a:gd name="connsiteX28" fmla="*/ 1486647 w 4213412"/>
                <a:gd name="connsiteY28" fmla="*/ 1766794 h 2218765"/>
                <a:gd name="connsiteX29" fmla="*/ 1501589 w 4213412"/>
                <a:gd name="connsiteY29" fmla="*/ 1744383 h 2218765"/>
                <a:gd name="connsiteX30" fmla="*/ 1535206 w 4213412"/>
                <a:gd name="connsiteY30" fmla="*/ 1740647 h 2218765"/>
                <a:gd name="connsiteX31" fmla="*/ 1535206 w 4213412"/>
                <a:gd name="connsiteY31" fmla="*/ 1740647 h 2218765"/>
                <a:gd name="connsiteX32" fmla="*/ 1535205 w 4213412"/>
                <a:gd name="connsiteY32" fmla="*/ 1718236 h 2218765"/>
                <a:gd name="connsiteX33" fmla="*/ 1643530 w 4213412"/>
                <a:gd name="connsiteY33" fmla="*/ 1725706 h 2218765"/>
                <a:gd name="connsiteX34" fmla="*/ 1647265 w 4213412"/>
                <a:gd name="connsiteY34" fmla="*/ 1692088 h 2218765"/>
                <a:gd name="connsiteX35" fmla="*/ 1680883 w 4213412"/>
                <a:gd name="connsiteY35" fmla="*/ 1699559 h 2218765"/>
                <a:gd name="connsiteX36" fmla="*/ 1688353 w 4213412"/>
                <a:gd name="connsiteY36" fmla="*/ 1647265 h 2218765"/>
                <a:gd name="connsiteX37" fmla="*/ 1740647 w 4213412"/>
                <a:gd name="connsiteY37" fmla="*/ 1669677 h 2218765"/>
                <a:gd name="connsiteX38" fmla="*/ 1740647 w 4213412"/>
                <a:gd name="connsiteY38" fmla="*/ 1636059 h 2218765"/>
                <a:gd name="connsiteX39" fmla="*/ 1755589 w 4213412"/>
                <a:gd name="connsiteY39" fmla="*/ 1606177 h 2218765"/>
                <a:gd name="connsiteX40" fmla="*/ 1837765 w 4213412"/>
                <a:gd name="connsiteY40" fmla="*/ 1609912 h 2218765"/>
                <a:gd name="connsiteX41" fmla="*/ 1856441 w 4213412"/>
                <a:gd name="connsiteY41" fmla="*/ 1598706 h 2218765"/>
                <a:gd name="connsiteX42" fmla="*/ 1890059 w 4213412"/>
                <a:gd name="connsiteY42" fmla="*/ 1568824 h 2218765"/>
                <a:gd name="connsiteX43" fmla="*/ 1886324 w 4213412"/>
                <a:gd name="connsiteY43" fmla="*/ 1546412 h 2218765"/>
                <a:gd name="connsiteX44" fmla="*/ 1949824 w 4213412"/>
                <a:gd name="connsiteY44" fmla="*/ 1553883 h 2218765"/>
                <a:gd name="connsiteX45" fmla="*/ 1979706 w 4213412"/>
                <a:gd name="connsiteY45" fmla="*/ 1512794 h 2218765"/>
                <a:gd name="connsiteX46" fmla="*/ 1990912 w 4213412"/>
                <a:gd name="connsiteY46" fmla="*/ 1512794 h 2218765"/>
                <a:gd name="connsiteX47" fmla="*/ 1990912 w 4213412"/>
                <a:gd name="connsiteY47" fmla="*/ 1460500 h 2218765"/>
                <a:gd name="connsiteX48" fmla="*/ 2017059 w 4213412"/>
                <a:gd name="connsiteY48" fmla="*/ 1490383 h 2218765"/>
                <a:gd name="connsiteX49" fmla="*/ 2013324 w 4213412"/>
                <a:gd name="connsiteY49" fmla="*/ 1449295 h 2218765"/>
                <a:gd name="connsiteX50" fmla="*/ 2091765 w 4213412"/>
                <a:gd name="connsiteY50" fmla="*/ 1453030 h 2218765"/>
                <a:gd name="connsiteX51" fmla="*/ 2099236 w 4213412"/>
                <a:gd name="connsiteY51" fmla="*/ 1374588 h 2218765"/>
                <a:gd name="connsiteX52" fmla="*/ 2155265 w 4213412"/>
                <a:gd name="connsiteY52" fmla="*/ 1382059 h 2218765"/>
                <a:gd name="connsiteX53" fmla="*/ 2155265 w 4213412"/>
                <a:gd name="connsiteY53" fmla="*/ 1340971 h 2218765"/>
                <a:gd name="connsiteX54" fmla="*/ 2177676 w 4213412"/>
                <a:gd name="connsiteY54" fmla="*/ 1348441 h 2218765"/>
                <a:gd name="connsiteX55" fmla="*/ 2173941 w 4213412"/>
                <a:gd name="connsiteY55" fmla="*/ 1299883 h 2218765"/>
                <a:gd name="connsiteX56" fmla="*/ 2304677 w 4213412"/>
                <a:gd name="connsiteY56" fmla="*/ 1307353 h 2218765"/>
                <a:gd name="connsiteX57" fmla="*/ 2304677 w 4213412"/>
                <a:gd name="connsiteY57" fmla="*/ 1255059 h 2218765"/>
                <a:gd name="connsiteX58" fmla="*/ 2342029 w 4213412"/>
                <a:gd name="connsiteY58" fmla="*/ 1262530 h 2218765"/>
                <a:gd name="connsiteX59" fmla="*/ 2338294 w 4213412"/>
                <a:gd name="connsiteY59" fmla="*/ 1217706 h 2218765"/>
                <a:gd name="connsiteX60" fmla="*/ 2342030 w 4213412"/>
                <a:gd name="connsiteY60" fmla="*/ 1180353 h 2218765"/>
                <a:gd name="connsiteX61" fmla="*/ 2379383 w 4213412"/>
                <a:gd name="connsiteY61" fmla="*/ 1184088 h 2218765"/>
                <a:gd name="connsiteX62" fmla="*/ 2379383 w 4213412"/>
                <a:gd name="connsiteY62" fmla="*/ 1139265 h 2218765"/>
                <a:gd name="connsiteX63" fmla="*/ 2379383 w 4213412"/>
                <a:gd name="connsiteY63" fmla="*/ 1139265 h 2218765"/>
                <a:gd name="connsiteX64" fmla="*/ 2398059 w 4213412"/>
                <a:gd name="connsiteY64" fmla="*/ 1146736 h 2218765"/>
                <a:gd name="connsiteX65" fmla="*/ 2413000 w 4213412"/>
                <a:gd name="connsiteY65" fmla="*/ 1049618 h 2218765"/>
                <a:gd name="connsiteX66" fmla="*/ 2491441 w 4213412"/>
                <a:gd name="connsiteY66" fmla="*/ 1053353 h 2218765"/>
                <a:gd name="connsiteX67" fmla="*/ 2491441 w 4213412"/>
                <a:gd name="connsiteY67" fmla="*/ 1023471 h 2218765"/>
                <a:gd name="connsiteX68" fmla="*/ 2506383 w 4213412"/>
                <a:gd name="connsiteY68" fmla="*/ 993588 h 2218765"/>
                <a:gd name="connsiteX69" fmla="*/ 2510118 w 4213412"/>
                <a:gd name="connsiteY69" fmla="*/ 948765 h 2218765"/>
                <a:gd name="connsiteX70" fmla="*/ 2513853 w 4213412"/>
                <a:gd name="connsiteY70" fmla="*/ 922618 h 2218765"/>
                <a:gd name="connsiteX71" fmla="*/ 2543735 w 4213412"/>
                <a:gd name="connsiteY71" fmla="*/ 922618 h 2218765"/>
                <a:gd name="connsiteX72" fmla="*/ 2540000 w 4213412"/>
                <a:gd name="connsiteY72" fmla="*/ 874059 h 2218765"/>
                <a:gd name="connsiteX73" fmla="*/ 2588559 w 4213412"/>
                <a:gd name="connsiteY73" fmla="*/ 874059 h 2218765"/>
                <a:gd name="connsiteX74" fmla="*/ 2592294 w 4213412"/>
                <a:gd name="connsiteY74" fmla="*/ 829236 h 2218765"/>
                <a:gd name="connsiteX75" fmla="*/ 2637118 w 4213412"/>
                <a:gd name="connsiteY75" fmla="*/ 832971 h 2218765"/>
                <a:gd name="connsiteX76" fmla="*/ 2637118 w 4213412"/>
                <a:gd name="connsiteY76" fmla="*/ 788147 h 2218765"/>
                <a:gd name="connsiteX77" fmla="*/ 2741706 w 4213412"/>
                <a:gd name="connsiteY77" fmla="*/ 784412 h 2218765"/>
                <a:gd name="connsiteX78" fmla="*/ 2741706 w 4213412"/>
                <a:gd name="connsiteY78" fmla="*/ 720912 h 2218765"/>
                <a:gd name="connsiteX79" fmla="*/ 2894853 w 4213412"/>
                <a:gd name="connsiteY79" fmla="*/ 728383 h 2218765"/>
                <a:gd name="connsiteX80" fmla="*/ 2891118 w 4213412"/>
                <a:gd name="connsiteY80" fmla="*/ 668618 h 2218765"/>
                <a:gd name="connsiteX81" fmla="*/ 2950883 w 4213412"/>
                <a:gd name="connsiteY81" fmla="*/ 668618 h 2218765"/>
                <a:gd name="connsiteX82" fmla="*/ 2950883 w 4213412"/>
                <a:gd name="connsiteY82" fmla="*/ 612588 h 2218765"/>
                <a:gd name="connsiteX83" fmla="*/ 3040530 w 4213412"/>
                <a:gd name="connsiteY83" fmla="*/ 608853 h 2218765"/>
                <a:gd name="connsiteX84" fmla="*/ 3040530 w 4213412"/>
                <a:gd name="connsiteY84" fmla="*/ 552824 h 2218765"/>
                <a:gd name="connsiteX85" fmla="*/ 3077883 w 4213412"/>
                <a:gd name="connsiteY85" fmla="*/ 549088 h 2218765"/>
                <a:gd name="connsiteX86" fmla="*/ 3081618 w 4213412"/>
                <a:gd name="connsiteY86" fmla="*/ 481853 h 2218765"/>
                <a:gd name="connsiteX87" fmla="*/ 3137647 w 4213412"/>
                <a:gd name="connsiteY87" fmla="*/ 481853 h 2218765"/>
                <a:gd name="connsiteX88" fmla="*/ 3130177 w 4213412"/>
                <a:gd name="connsiteY88" fmla="*/ 407147 h 2218765"/>
                <a:gd name="connsiteX89" fmla="*/ 3148854 w 4213412"/>
                <a:gd name="connsiteY89" fmla="*/ 410883 h 2218765"/>
                <a:gd name="connsiteX90" fmla="*/ 3137647 w 4213412"/>
                <a:gd name="connsiteY90" fmla="*/ 324971 h 2218765"/>
                <a:gd name="connsiteX91" fmla="*/ 3175000 w 4213412"/>
                <a:gd name="connsiteY91" fmla="*/ 328706 h 2218765"/>
                <a:gd name="connsiteX92" fmla="*/ 3171265 w 4213412"/>
                <a:gd name="connsiteY92" fmla="*/ 246530 h 2218765"/>
                <a:gd name="connsiteX93" fmla="*/ 3264647 w 4213412"/>
                <a:gd name="connsiteY93" fmla="*/ 250265 h 2218765"/>
                <a:gd name="connsiteX94" fmla="*/ 3257177 w 4213412"/>
                <a:gd name="connsiteY94" fmla="*/ 171824 h 2218765"/>
                <a:gd name="connsiteX95" fmla="*/ 3361765 w 4213412"/>
                <a:gd name="connsiteY95" fmla="*/ 179294 h 2218765"/>
                <a:gd name="connsiteX96" fmla="*/ 3354294 w 4213412"/>
                <a:gd name="connsiteY96" fmla="*/ 93383 h 2218765"/>
                <a:gd name="connsiteX97" fmla="*/ 3485030 w 4213412"/>
                <a:gd name="connsiteY97" fmla="*/ 97118 h 2218765"/>
                <a:gd name="connsiteX98" fmla="*/ 3492500 w 4213412"/>
                <a:gd name="connsiteY98" fmla="*/ 0 h 2218765"/>
                <a:gd name="connsiteX99" fmla="*/ 4213412 w 4213412"/>
                <a:gd name="connsiteY99" fmla="*/ 3736 h 2218765"/>
                <a:gd name="connsiteX0" fmla="*/ 0 w 4213412"/>
                <a:gd name="connsiteY0" fmla="*/ 2218765 h 2218765"/>
                <a:gd name="connsiteX1" fmla="*/ 156883 w 4213412"/>
                <a:gd name="connsiteY1" fmla="*/ 2218765 h 2218765"/>
                <a:gd name="connsiteX2" fmla="*/ 156883 w 4213412"/>
                <a:gd name="connsiteY2" fmla="*/ 2181412 h 2218765"/>
                <a:gd name="connsiteX3" fmla="*/ 519206 w 4213412"/>
                <a:gd name="connsiteY3" fmla="*/ 2185147 h 2218765"/>
                <a:gd name="connsiteX4" fmla="*/ 519206 w 4213412"/>
                <a:gd name="connsiteY4" fmla="*/ 2166471 h 2218765"/>
                <a:gd name="connsiteX5" fmla="*/ 776941 w 4213412"/>
                <a:gd name="connsiteY5" fmla="*/ 2170206 h 2218765"/>
                <a:gd name="connsiteX6" fmla="*/ 776941 w 4213412"/>
                <a:gd name="connsiteY6" fmla="*/ 2140324 h 2218765"/>
                <a:gd name="connsiteX7" fmla="*/ 862853 w 4213412"/>
                <a:gd name="connsiteY7" fmla="*/ 2144059 h 2218765"/>
                <a:gd name="connsiteX8" fmla="*/ 866589 w 4213412"/>
                <a:gd name="connsiteY8" fmla="*/ 2102971 h 2218765"/>
                <a:gd name="connsiteX9" fmla="*/ 926353 w 4213412"/>
                <a:gd name="connsiteY9" fmla="*/ 2117912 h 2218765"/>
                <a:gd name="connsiteX10" fmla="*/ 937559 w 4213412"/>
                <a:gd name="connsiteY10" fmla="*/ 2076824 h 2218765"/>
                <a:gd name="connsiteX11" fmla="*/ 937559 w 4213412"/>
                <a:gd name="connsiteY11" fmla="*/ 2076824 h 2218765"/>
                <a:gd name="connsiteX12" fmla="*/ 941295 w 4213412"/>
                <a:gd name="connsiteY12" fmla="*/ 2061883 h 2218765"/>
                <a:gd name="connsiteX13" fmla="*/ 1042147 w 4213412"/>
                <a:gd name="connsiteY13" fmla="*/ 2065618 h 2218765"/>
                <a:gd name="connsiteX14" fmla="*/ 1057089 w 4213412"/>
                <a:gd name="connsiteY14" fmla="*/ 2009588 h 2218765"/>
                <a:gd name="connsiteX15" fmla="*/ 1098177 w 4213412"/>
                <a:gd name="connsiteY15" fmla="*/ 2009588 h 2218765"/>
                <a:gd name="connsiteX16" fmla="*/ 1094442 w 4213412"/>
                <a:gd name="connsiteY16" fmla="*/ 1979706 h 2218765"/>
                <a:gd name="connsiteX17" fmla="*/ 1236383 w 4213412"/>
                <a:gd name="connsiteY17" fmla="*/ 1979706 h 2218765"/>
                <a:gd name="connsiteX18" fmla="*/ 1251324 w 4213412"/>
                <a:gd name="connsiteY18" fmla="*/ 1934883 h 2218765"/>
                <a:gd name="connsiteX19" fmla="*/ 1262530 w 4213412"/>
                <a:gd name="connsiteY19" fmla="*/ 1912471 h 2218765"/>
                <a:gd name="connsiteX20" fmla="*/ 1292412 w 4213412"/>
                <a:gd name="connsiteY20" fmla="*/ 1901265 h 2218765"/>
                <a:gd name="connsiteX21" fmla="*/ 1303618 w 4213412"/>
                <a:gd name="connsiteY21" fmla="*/ 1901265 h 2218765"/>
                <a:gd name="connsiteX22" fmla="*/ 1303618 w 4213412"/>
                <a:gd name="connsiteY22" fmla="*/ 1848971 h 2218765"/>
                <a:gd name="connsiteX23" fmla="*/ 1374589 w 4213412"/>
                <a:gd name="connsiteY23" fmla="*/ 1856441 h 2218765"/>
                <a:gd name="connsiteX24" fmla="*/ 1382059 w 4213412"/>
                <a:gd name="connsiteY24" fmla="*/ 1822824 h 2218765"/>
                <a:gd name="connsiteX25" fmla="*/ 1467971 w 4213412"/>
                <a:gd name="connsiteY25" fmla="*/ 1826559 h 2218765"/>
                <a:gd name="connsiteX26" fmla="*/ 1464236 w 4213412"/>
                <a:gd name="connsiteY26" fmla="*/ 1804147 h 2218765"/>
                <a:gd name="connsiteX27" fmla="*/ 1482912 w 4213412"/>
                <a:gd name="connsiteY27" fmla="*/ 1778000 h 2218765"/>
                <a:gd name="connsiteX28" fmla="*/ 1486647 w 4213412"/>
                <a:gd name="connsiteY28" fmla="*/ 1766794 h 2218765"/>
                <a:gd name="connsiteX29" fmla="*/ 1501589 w 4213412"/>
                <a:gd name="connsiteY29" fmla="*/ 1744383 h 2218765"/>
                <a:gd name="connsiteX30" fmla="*/ 1535206 w 4213412"/>
                <a:gd name="connsiteY30" fmla="*/ 1740647 h 2218765"/>
                <a:gd name="connsiteX31" fmla="*/ 1535206 w 4213412"/>
                <a:gd name="connsiteY31" fmla="*/ 1740647 h 2218765"/>
                <a:gd name="connsiteX32" fmla="*/ 1535205 w 4213412"/>
                <a:gd name="connsiteY32" fmla="*/ 1718236 h 2218765"/>
                <a:gd name="connsiteX33" fmla="*/ 1643530 w 4213412"/>
                <a:gd name="connsiteY33" fmla="*/ 1725706 h 2218765"/>
                <a:gd name="connsiteX34" fmla="*/ 1647265 w 4213412"/>
                <a:gd name="connsiteY34" fmla="*/ 1692088 h 2218765"/>
                <a:gd name="connsiteX35" fmla="*/ 1680883 w 4213412"/>
                <a:gd name="connsiteY35" fmla="*/ 1699559 h 2218765"/>
                <a:gd name="connsiteX36" fmla="*/ 1688353 w 4213412"/>
                <a:gd name="connsiteY36" fmla="*/ 1647265 h 2218765"/>
                <a:gd name="connsiteX37" fmla="*/ 1740647 w 4213412"/>
                <a:gd name="connsiteY37" fmla="*/ 1669677 h 2218765"/>
                <a:gd name="connsiteX38" fmla="*/ 1740647 w 4213412"/>
                <a:gd name="connsiteY38" fmla="*/ 1636059 h 2218765"/>
                <a:gd name="connsiteX39" fmla="*/ 1755589 w 4213412"/>
                <a:gd name="connsiteY39" fmla="*/ 1606177 h 2218765"/>
                <a:gd name="connsiteX40" fmla="*/ 1837765 w 4213412"/>
                <a:gd name="connsiteY40" fmla="*/ 1609912 h 2218765"/>
                <a:gd name="connsiteX41" fmla="*/ 1856441 w 4213412"/>
                <a:gd name="connsiteY41" fmla="*/ 1598706 h 2218765"/>
                <a:gd name="connsiteX42" fmla="*/ 1890059 w 4213412"/>
                <a:gd name="connsiteY42" fmla="*/ 1568824 h 2218765"/>
                <a:gd name="connsiteX43" fmla="*/ 1886324 w 4213412"/>
                <a:gd name="connsiteY43" fmla="*/ 1546412 h 2218765"/>
                <a:gd name="connsiteX44" fmla="*/ 1949824 w 4213412"/>
                <a:gd name="connsiteY44" fmla="*/ 1553883 h 2218765"/>
                <a:gd name="connsiteX45" fmla="*/ 1979706 w 4213412"/>
                <a:gd name="connsiteY45" fmla="*/ 1512794 h 2218765"/>
                <a:gd name="connsiteX46" fmla="*/ 1990912 w 4213412"/>
                <a:gd name="connsiteY46" fmla="*/ 1512794 h 2218765"/>
                <a:gd name="connsiteX47" fmla="*/ 1990912 w 4213412"/>
                <a:gd name="connsiteY47" fmla="*/ 1460500 h 2218765"/>
                <a:gd name="connsiteX48" fmla="*/ 2017059 w 4213412"/>
                <a:gd name="connsiteY48" fmla="*/ 1490383 h 2218765"/>
                <a:gd name="connsiteX49" fmla="*/ 2013324 w 4213412"/>
                <a:gd name="connsiteY49" fmla="*/ 1449295 h 2218765"/>
                <a:gd name="connsiteX50" fmla="*/ 2091765 w 4213412"/>
                <a:gd name="connsiteY50" fmla="*/ 1453030 h 2218765"/>
                <a:gd name="connsiteX51" fmla="*/ 2099236 w 4213412"/>
                <a:gd name="connsiteY51" fmla="*/ 1374588 h 2218765"/>
                <a:gd name="connsiteX52" fmla="*/ 2155265 w 4213412"/>
                <a:gd name="connsiteY52" fmla="*/ 1382059 h 2218765"/>
                <a:gd name="connsiteX53" fmla="*/ 2155265 w 4213412"/>
                <a:gd name="connsiteY53" fmla="*/ 1340971 h 2218765"/>
                <a:gd name="connsiteX54" fmla="*/ 2177676 w 4213412"/>
                <a:gd name="connsiteY54" fmla="*/ 1348441 h 2218765"/>
                <a:gd name="connsiteX55" fmla="*/ 2173941 w 4213412"/>
                <a:gd name="connsiteY55" fmla="*/ 1299883 h 2218765"/>
                <a:gd name="connsiteX56" fmla="*/ 2304677 w 4213412"/>
                <a:gd name="connsiteY56" fmla="*/ 1307353 h 2218765"/>
                <a:gd name="connsiteX57" fmla="*/ 2304677 w 4213412"/>
                <a:gd name="connsiteY57" fmla="*/ 1255059 h 2218765"/>
                <a:gd name="connsiteX58" fmla="*/ 2342029 w 4213412"/>
                <a:gd name="connsiteY58" fmla="*/ 1262530 h 2218765"/>
                <a:gd name="connsiteX59" fmla="*/ 2338294 w 4213412"/>
                <a:gd name="connsiteY59" fmla="*/ 1217706 h 2218765"/>
                <a:gd name="connsiteX60" fmla="*/ 2342030 w 4213412"/>
                <a:gd name="connsiteY60" fmla="*/ 1180353 h 2218765"/>
                <a:gd name="connsiteX61" fmla="*/ 2379383 w 4213412"/>
                <a:gd name="connsiteY61" fmla="*/ 1184088 h 2218765"/>
                <a:gd name="connsiteX62" fmla="*/ 2379383 w 4213412"/>
                <a:gd name="connsiteY62" fmla="*/ 1139265 h 2218765"/>
                <a:gd name="connsiteX63" fmla="*/ 2379383 w 4213412"/>
                <a:gd name="connsiteY63" fmla="*/ 1139265 h 2218765"/>
                <a:gd name="connsiteX64" fmla="*/ 2398059 w 4213412"/>
                <a:gd name="connsiteY64" fmla="*/ 1146736 h 2218765"/>
                <a:gd name="connsiteX65" fmla="*/ 2413000 w 4213412"/>
                <a:gd name="connsiteY65" fmla="*/ 1049618 h 2218765"/>
                <a:gd name="connsiteX66" fmla="*/ 2491441 w 4213412"/>
                <a:gd name="connsiteY66" fmla="*/ 1053353 h 2218765"/>
                <a:gd name="connsiteX67" fmla="*/ 2491441 w 4213412"/>
                <a:gd name="connsiteY67" fmla="*/ 1023471 h 2218765"/>
                <a:gd name="connsiteX68" fmla="*/ 2506383 w 4213412"/>
                <a:gd name="connsiteY68" fmla="*/ 993588 h 2218765"/>
                <a:gd name="connsiteX69" fmla="*/ 2510118 w 4213412"/>
                <a:gd name="connsiteY69" fmla="*/ 948765 h 2218765"/>
                <a:gd name="connsiteX70" fmla="*/ 2513853 w 4213412"/>
                <a:gd name="connsiteY70" fmla="*/ 922618 h 2218765"/>
                <a:gd name="connsiteX71" fmla="*/ 2543735 w 4213412"/>
                <a:gd name="connsiteY71" fmla="*/ 922618 h 2218765"/>
                <a:gd name="connsiteX72" fmla="*/ 2540000 w 4213412"/>
                <a:gd name="connsiteY72" fmla="*/ 874059 h 2218765"/>
                <a:gd name="connsiteX73" fmla="*/ 2588559 w 4213412"/>
                <a:gd name="connsiteY73" fmla="*/ 874059 h 2218765"/>
                <a:gd name="connsiteX74" fmla="*/ 2592294 w 4213412"/>
                <a:gd name="connsiteY74" fmla="*/ 829236 h 2218765"/>
                <a:gd name="connsiteX75" fmla="*/ 2637118 w 4213412"/>
                <a:gd name="connsiteY75" fmla="*/ 832971 h 2218765"/>
                <a:gd name="connsiteX76" fmla="*/ 2637118 w 4213412"/>
                <a:gd name="connsiteY76" fmla="*/ 788147 h 2218765"/>
                <a:gd name="connsiteX77" fmla="*/ 2741706 w 4213412"/>
                <a:gd name="connsiteY77" fmla="*/ 784412 h 2218765"/>
                <a:gd name="connsiteX78" fmla="*/ 2741706 w 4213412"/>
                <a:gd name="connsiteY78" fmla="*/ 720912 h 2218765"/>
                <a:gd name="connsiteX79" fmla="*/ 2894853 w 4213412"/>
                <a:gd name="connsiteY79" fmla="*/ 728383 h 2218765"/>
                <a:gd name="connsiteX80" fmla="*/ 2891118 w 4213412"/>
                <a:gd name="connsiteY80" fmla="*/ 668618 h 2218765"/>
                <a:gd name="connsiteX81" fmla="*/ 2950883 w 4213412"/>
                <a:gd name="connsiteY81" fmla="*/ 668618 h 2218765"/>
                <a:gd name="connsiteX82" fmla="*/ 2950883 w 4213412"/>
                <a:gd name="connsiteY82" fmla="*/ 612588 h 2218765"/>
                <a:gd name="connsiteX83" fmla="*/ 3040530 w 4213412"/>
                <a:gd name="connsiteY83" fmla="*/ 608853 h 2218765"/>
                <a:gd name="connsiteX84" fmla="*/ 3040530 w 4213412"/>
                <a:gd name="connsiteY84" fmla="*/ 552824 h 2218765"/>
                <a:gd name="connsiteX85" fmla="*/ 3077883 w 4213412"/>
                <a:gd name="connsiteY85" fmla="*/ 549088 h 2218765"/>
                <a:gd name="connsiteX86" fmla="*/ 3081618 w 4213412"/>
                <a:gd name="connsiteY86" fmla="*/ 481853 h 2218765"/>
                <a:gd name="connsiteX87" fmla="*/ 3137647 w 4213412"/>
                <a:gd name="connsiteY87" fmla="*/ 481853 h 2218765"/>
                <a:gd name="connsiteX88" fmla="*/ 3130177 w 4213412"/>
                <a:gd name="connsiteY88" fmla="*/ 407147 h 2218765"/>
                <a:gd name="connsiteX89" fmla="*/ 3148854 w 4213412"/>
                <a:gd name="connsiteY89" fmla="*/ 410883 h 2218765"/>
                <a:gd name="connsiteX90" fmla="*/ 3137647 w 4213412"/>
                <a:gd name="connsiteY90" fmla="*/ 324971 h 2218765"/>
                <a:gd name="connsiteX91" fmla="*/ 3175000 w 4213412"/>
                <a:gd name="connsiteY91" fmla="*/ 328706 h 2218765"/>
                <a:gd name="connsiteX92" fmla="*/ 3171265 w 4213412"/>
                <a:gd name="connsiteY92" fmla="*/ 246530 h 2218765"/>
                <a:gd name="connsiteX93" fmla="*/ 3264647 w 4213412"/>
                <a:gd name="connsiteY93" fmla="*/ 250265 h 2218765"/>
                <a:gd name="connsiteX94" fmla="*/ 3257177 w 4213412"/>
                <a:gd name="connsiteY94" fmla="*/ 171824 h 2218765"/>
                <a:gd name="connsiteX95" fmla="*/ 3361765 w 4213412"/>
                <a:gd name="connsiteY95" fmla="*/ 179294 h 2218765"/>
                <a:gd name="connsiteX96" fmla="*/ 3354294 w 4213412"/>
                <a:gd name="connsiteY96" fmla="*/ 93383 h 2218765"/>
                <a:gd name="connsiteX97" fmla="*/ 3485030 w 4213412"/>
                <a:gd name="connsiteY97" fmla="*/ 97118 h 2218765"/>
                <a:gd name="connsiteX98" fmla="*/ 3492500 w 4213412"/>
                <a:gd name="connsiteY98" fmla="*/ 0 h 2218765"/>
                <a:gd name="connsiteX99" fmla="*/ 4213412 w 4213412"/>
                <a:gd name="connsiteY99" fmla="*/ 3736 h 2218765"/>
                <a:gd name="connsiteX0" fmla="*/ 0 w 4213412"/>
                <a:gd name="connsiteY0" fmla="*/ 2218765 h 2218765"/>
                <a:gd name="connsiteX1" fmla="*/ 156883 w 4213412"/>
                <a:gd name="connsiteY1" fmla="*/ 2218765 h 2218765"/>
                <a:gd name="connsiteX2" fmla="*/ 156883 w 4213412"/>
                <a:gd name="connsiteY2" fmla="*/ 2181412 h 2218765"/>
                <a:gd name="connsiteX3" fmla="*/ 519206 w 4213412"/>
                <a:gd name="connsiteY3" fmla="*/ 2185147 h 2218765"/>
                <a:gd name="connsiteX4" fmla="*/ 519206 w 4213412"/>
                <a:gd name="connsiteY4" fmla="*/ 2166471 h 2218765"/>
                <a:gd name="connsiteX5" fmla="*/ 776941 w 4213412"/>
                <a:gd name="connsiteY5" fmla="*/ 2170206 h 2218765"/>
                <a:gd name="connsiteX6" fmla="*/ 776941 w 4213412"/>
                <a:gd name="connsiteY6" fmla="*/ 2140324 h 2218765"/>
                <a:gd name="connsiteX7" fmla="*/ 862853 w 4213412"/>
                <a:gd name="connsiteY7" fmla="*/ 2144059 h 2218765"/>
                <a:gd name="connsiteX8" fmla="*/ 866589 w 4213412"/>
                <a:gd name="connsiteY8" fmla="*/ 2102971 h 2218765"/>
                <a:gd name="connsiteX9" fmla="*/ 926353 w 4213412"/>
                <a:gd name="connsiteY9" fmla="*/ 2117912 h 2218765"/>
                <a:gd name="connsiteX10" fmla="*/ 937559 w 4213412"/>
                <a:gd name="connsiteY10" fmla="*/ 2076824 h 2218765"/>
                <a:gd name="connsiteX11" fmla="*/ 937559 w 4213412"/>
                <a:gd name="connsiteY11" fmla="*/ 2076824 h 2218765"/>
                <a:gd name="connsiteX12" fmla="*/ 941295 w 4213412"/>
                <a:gd name="connsiteY12" fmla="*/ 2061883 h 2218765"/>
                <a:gd name="connsiteX13" fmla="*/ 1042147 w 4213412"/>
                <a:gd name="connsiteY13" fmla="*/ 2065618 h 2218765"/>
                <a:gd name="connsiteX14" fmla="*/ 1057089 w 4213412"/>
                <a:gd name="connsiteY14" fmla="*/ 2009588 h 2218765"/>
                <a:gd name="connsiteX15" fmla="*/ 1098177 w 4213412"/>
                <a:gd name="connsiteY15" fmla="*/ 2009588 h 2218765"/>
                <a:gd name="connsiteX16" fmla="*/ 1094442 w 4213412"/>
                <a:gd name="connsiteY16" fmla="*/ 1979706 h 2218765"/>
                <a:gd name="connsiteX17" fmla="*/ 1236383 w 4213412"/>
                <a:gd name="connsiteY17" fmla="*/ 1979706 h 2218765"/>
                <a:gd name="connsiteX18" fmla="*/ 1251324 w 4213412"/>
                <a:gd name="connsiteY18" fmla="*/ 1934883 h 2218765"/>
                <a:gd name="connsiteX19" fmla="*/ 1262530 w 4213412"/>
                <a:gd name="connsiteY19" fmla="*/ 1912471 h 2218765"/>
                <a:gd name="connsiteX20" fmla="*/ 1292412 w 4213412"/>
                <a:gd name="connsiteY20" fmla="*/ 1901265 h 2218765"/>
                <a:gd name="connsiteX21" fmla="*/ 1303618 w 4213412"/>
                <a:gd name="connsiteY21" fmla="*/ 1901265 h 2218765"/>
                <a:gd name="connsiteX22" fmla="*/ 1303618 w 4213412"/>
                <a:gd name="connsiteY22" fmla="*/ 1848971 h 2218765"/>
                <a:gd name="connsiteX23" fmla="*/ 1374589 w 4213412"/>
                <a:gd name="connsiteY23" fmla="*/ 1856441 h 2218765"/>
                <a:gd name="connsiteX24" fmla="*/ 1382059 w 4213412"/>
                <a:gd name="connsiteY24" fmla="*/ 1822824 h 2218765"/>
                <a:gd name="connsiteX25" fmla="*/ 1467971 w 4213412"/>
                <a:gd name="connsiteY25" fmla="*/ 1826559 h 2218765"/>
                <a:gd name="connsiteX26" fmla="*/ 1464236 w 4213412"/>
                <a:gd name="connsiteY26" fmla="*/ 1804147 h 2218765"/>
                <a:gd name="connsiteX27" fmla="*/ 1482912 w 4213412"/>
                <a:gd name="connsiteY27" fmla="*/ 1778000 h 2218765"/>
                <a:gd name="connsiteX28" fmla="*/ 1486647 w 4213412"/>
                <a:gd name="connsiteY28" fmla="*/ 1766794 h 2218765"/>
                <a:gd name="connsiteX29" fmla="*/ 1501589 w 4213412"/>
                <a:gd name="connsiteY29" fmla="*/ 1744383 h 2218765"/>
                <a:gd name="connsiteX30" fmla="*/ 1535206 w 4213412"/>
                <a:gd name="connsiteY30" fmla="*/ 1740647 h 2218765"/>
                <a:gd name="connsiteX31" fmla="*/ 1535206 w 4213412"/>
                <a:gd name="connsiteY31" fmla="*/ 1740647 h 2218765"/>
                <a:gd name="connsiteX32" fmla="*/ 1535205 w 4213412"/>
                <a:gd name="connsiteY32" fmla="*/ 1718236 h 2218765"/>
                <a:gd name="connsiteX33" fmla="*/ 1643530 w 4213412"/>
                <a:gd name="connsiteY33" fmla="*/ 1725706 h 2218765"/>
                <a:gd name="connsiteX34" fmla="*/ 1647265 w 4213412"/>
                <a:gd name="connsiteY34" fmla="*/ 1692088 h 2218765"/>
                <a:gd name="connsiteX35" fmla="*/ 1680883 w 4213412"/>
                <a:gd name="connsiteY35" fmla="*/ 1699559 h 2218765"/>
                <a:gd name="connsiteX36" fmla="*/ 1680882 w 4213412"/>
                <a:gd name="connsiteY36" fmla="*/ 1665942 h 2218765"/>
                <a:gd name="connsiteX37" fmla="*/ 1740647 w 4213412"/>
                <a:gd name="connsiteY37" fmla="*/ 1669677 h 2218765"/>
                <a:gd name="connsiteX38" fmla="*/ 1740647 w 4213412"/>
                <a:gd name="connsiteY38" fmla="*/ 1636059 h 2218765"/>
                <a:gd name="connsiteX39" fmla="*/ 1755589 w 4213412"/>
                <a:gd name="connsiteY39" fmla="*/ 1606177 h 2218765"/>
                <a:gd name="connsiteX40" fmla="*/ 1837765 w 4213412"/>
                <a:gd name="connsiteY40" fmla="*/ 1609912 h 2218765"/>
                <a:gd name="connsiteX41" fmla="*/ 1856441 w 4213412"/>
                <a:gd name="connsiteY41" fmla="*/ 1598706 h 2218765"/>
                <a:gd name="connsiteX42" fmla="*/ 1890059 w 4213412"/>
                <a:gd name="connsiteY42" fmla="*/ 1568824 h 2218765"/>
                <a:gd name="connsiteX43" fmla="*/ 1886324 w 4213412"/>
                <a:gd name="connsiteY43" fmla="*/ 1546412 h 2218765"/>
                <a:gd name="connsiteX44" fmla="*/ 1949824 w 4213412"/>
                <a:gd name="connsiteY44" fmla="*/ 1553883 h 2218765"/>
                <a:gd name="connsiteX45" fmla="*/ 1979706 w 4213412"/>
                <a:gd name="connsiteY45" fmla="*/ 1512794 h 2218765"/>
                <a:gd name="connsiteX46" fmla="*/ 1990912 w 4213412"/>
                <a:gd name="connsiteY46" fmla="*/ 1512794 h 2218765"/>
                <a:gd name="connsiteX47" fmla="*/ 1990912 w 4213412"/>
                <a:gd name="connsiteY47" fmla="*/ 1460500 h 2218765"/>
                <a:gd name="connsiteX48" fmla="*/ 2017059 w 4213412"/>
                <a:gd name="connsiteY48" fmla="*/ 1490383 h 2218765"/>
                <a:gd name="connsiteX49" fmla="*/ 2013324 w 4213412"/>
                <a:gd name="connsiteY49" fmla="*/ 1449295 h 2218765"/>
                <a:gd name="connsiteX50" fmla="*/ 2091765 w 4213412"/>
                <a:gd name="connsiteY50" fmla="*/ 1453030 h 2218765"/>
                <a:gd name="connsiteX51" fmla="*/ 2099236 w 4213412"/>
                <a:gd name="connsiteY51" fmla="*/ 1374588 h 2218765"/>
                <a:gd name="connsiteX52" fmla="*/ 2155265 w 4213412"/>
                <a:gd name="connsiteY52" fmla="*/ 1382059 h 2218765"/>
                <a:gd name="connsiteX53" fmla="*/ 2155265 w 4213412"/>
                <a:gd name="connsiteY53" fmla="*/ 1340971 h 2218765"/>
                <a:gd name="connsiteX54" fmla="*/ 2177676 w 4213412"/>
                <a:gd name="connsiteY54" fmla="*/ 1348441 h 2218765"/>
                <a:gd name="connsiteX55" fmla="*/ 2173941 w 4213412"/>
                <a:gd name="connsiteY55" fmla="*/ 1299883 h 2218765"/>
                <a:gd name="connsiteX56" fmla="*/ 2304677 w 4213412"/>
                <a:gd name="connsiteY56" fmla="*/ 1307353 h 2218765"/>
                <a:gd name="connsiteX57" fmla="*/ 2304677 w 4213412"/>
                <a:gd name="connsiteY57" fmla="*/ 1255059 h 2218765"/>
                <a:gd name="connsiteX58" fmla="*/ 2342029 w 4213412"/>
                <a:gd name="connsiteY58" fmla="*/ 1262530 h 2218765"/>
                <a:gd name="connsiteX59" fmla="*/ 2338294 w 4213412"/>
                <a:gd name="connsiteY59" fmla="*/ 1217706 h 2218765"/>
                <a:gd name="connsiteX60" fmla="*/ 2342030 w 4213412"/>
                <a:gd name="connsiteY60" fmla="*/ 1180353 h 2218765"/>
                <a:gd name="connsiteX61" fmla="*/ 2379383 w 4213412"/>
                <a:gd name="connsiteY61" fmla="*/ 1184088 h 2218765"/>
                <a:gd name="connsiteX62" fmla="*/ 2379383 w 4213412"/>
                <a:gd name="connsiteY62" fmla="*/ 1139265 h 2218765"/>
                <a:gd name="connsiteX63" fmla="*/ 2379383 w 4213412"/>
                <a:gd name="connsiteY63" fmla="*/ 1139265 h 2218765"/>
                <a:gd name="connsiteX64" fmla="*/ 2398059 w 4213412"/>
                <a:gd name="connsiteY64" fmla="*/ 1146736 h 2218765"/>
                <a:gd name="connsiteX65" fmla="*/ 2413000 w 4213412"/>
                <a:gd name="connsiteY65" fmla="*/ 1049618 h 2218765"/>
                <a:gd name="connsiteX66" fmla="*/ 2491441 w 4213412"/>
                <a:gd name="connsiteY66" fmla="*/ 1053353 h 2218765"/>
                <a:gd name="connsiteX67" fmla="*/ 2491441 w 4213412"/>
                <a:gd name="connsiteY67" fmla="*/ 1023471 h 2218765"/>
                <a:gd name="connsiteX68" fmla="*/ 2506383 w 4213412"/>
                <a:gd name="connsiteY68" fmla="*/ 993588 h 2218765"/>
                <a:gd name="connsiteX69" fmla="*/ 2510118 w 4213412"/>
                <a:gd name="connsiteY69" fmla="*/ 948765 h 2218765"/>
                <a:gd name="connsiteX70" fmla="*/ 2513853 w 4213412"/>
                <a:gd name="connsiteY70" fmla="*/ 922618 h 2218765"/>
                <a:gd name="connsiteX71" fmla="*/ 2543735 w 4213412"/>
                <a:gd name="connsiteY71" fmla="*/ 922618 h 2218765"/>
                <a:gd name="connsiteX72" fmla="*/ 2540000 w 4213412"/>
                <a:gd name="connsiteY72" fmla="*/ 874059 h 2218765"/>
                <a:gd name="connsiteX73" fmla="*/ 2588559 w 4213412"/>
                <a:gd name="connsiteY73" fmla="*/ 874059 h 2218765"/>
                <a:gd name="connsiteX74" fmla="*/ 2592294 w 4213412"/>
                <a:gd name="connsiteY74" fmla="*/ 829236 h 2218765"/>
                <a:gd name="connsiteX75" fmla="*/ 2637118 w 4213412"/>
                <a:gd name="connsiteY75" fmla="*/ 832971 h 2218765"/>
                <a:gd name="connsiteX76" fmla="*/ 2637118 w 4213412"/>
                <a:gd name="connsiteY76" fmla="*/ 788147 h 2218765"/>
                <a:gd name="connsiteX77" fmla="*/ 2741706 w 4213412"/>
                <a:gd name="connsiteY77" fmla="*/ 784412 h 2218765"/>
                <a:gd name="connsiteX78" fmla="*/ 2741706 w 4213412"/>
                <a:gd name="connsiteY78" fmla="*/ 720912 h 2218765"/>
                <a:gd name="connsiteX79" fmla="*/ 2894853 w 4213412"/>
                <a:gd name="connsiteY79" fmla="*/ 728383 h 2218765"/>
                <a:gd name="connsiteX80" fmla="*/ 2891118 w 4213412"/>
                <a:gd name="connsiteY80" fmla="*/ 668618 h 2218765"/>
                <a:gd name="connsiteX81" fmla="*/ 2950883 w 4213412"/>
                <a:gd name="connsiteY81" fmla="*/ 668618 h 2218765"/>
                <a:gd name="connsiteX82" fmla="*/ 2950883 w 4213412"/>
                <a:gd name="connsiteY82" fmla="*/ 612588 h 2218765"/>
                <a:gd name="connsiteX83" fmla="*/ 3040530 w 4213412"/>
                <a:gd name="connsiteY83" fmla="*/ 608853 h 2218765"/>
                <a:gd name="connsiteX84" fmla="*/ 3040530 w 4213412"/>
                <a:gd name="connsiteY84" fmla="*/ 552824 h 2218765"/>
                <a:gd name="connsiteX85" fmla="*/ 3077883 w 4213412"/>
                <a:gd name="connsiteY85" fmla="*/ 549088 h 2218765"/>
                <a:gd name="connsiteX86" fmla="*/ 3081618 w 4213412"/>
                <a:gd name="connsiteY86" fmla="*/ 481853 h 2218765"/>
                <a:gd name="connsiteX87" fmla="*/ 3137647 w 4213412"/>
                <a:gd name="connsiteY87" fmla="*/ 481853 h 2218765"/>
                <a:gd name="connsiteX88" fmla="*/ 3130177 w 4213412"/>
                <a:gd name="connsiteY88" fmla="*/ 407147 h 2218765"/>
                <a:gd name="connsiteX89" fmla="*/ 3148854 w 4213412"/>
                <a:gd name="connsiteY89" fmla="*/ 410883 h 2218765"/>
                <a:gd name="connsiteX90" fmla="*/ 3137647 w 4213412"/>
                <a:gd name="connsiteY90" fmla="*/ 324971 h 2218765"/>
                <a:gd name="connsiteX91" fmla="*/ 3175000 w 4213412"/>
                <a:gd name="connsiteY91" fmla="*/ 328706 h 2218765"/>
                <a:gd name="connsiteX92" fmla="*/ 3171265 w 4213412"/>
                <a:gd name="connsiteY92" fmla="*/ 246530 h 2218765"/>
                <a:gd name="connsiteX93" fmla="*/ 3264647 w 4213412"/>
                <a:gd name="connsiteY93" fmla="*/ 250265 h 2218765"/>
                <a:gd name="connsiteX94" fmla="*/ 3257177 w 4213412"/>
                <a:gd name="connsiteY94" fmla="*/ 171824 h 2218765"/>
                <a:gd name="connsiteX95" fmla="*/ 3361765 w 4213412"/>
                <a:gd name="connsiteY95" fmla="*/ 179294 h 2218765"/>
                <a:gd name="connsiteX96" fmla="*/ 3354294 w 4213412"/>
                <a:gd name="connsiteY96" fmla="*/ 93383 h 2218765"/>
                <a:gd name="connsiteX97" fmla="*/ 3485030 w 4213412"/>
                <a:gd name="connsiteY97" fmla="*/ 97118 h 2218765"/>
                <a:gd name="connsiteX98" fmla="*/ 3492500 w 4213412"/>
                <a:gd name="connsiteY98" fmla="*/ 0 h 2218765"/>
                <a:gd name="connsiteX99" fmla="*/ 4213412 w 4213412"/>
                <a:gd name="connsiteY99" fmla="*/ 3736 h 2218765"/>
                <a:gd name="connsiteX0" fmla="*/ 0 w 4213412"/>
                <a:gd name="connsiteY0" fmla="*/ 2218765 h 2218765"/>
                <a:gd name="connsiteX1" fmla="*/ 156883 w 4213412"/>
                <a:gd name="connsiteY1" fmla="*/ 2218765 h 2218765"/>
                <a:gd name="connsiteX2" fmla="*/ 156883 w 4213412"/>
                <a:gd name="connsiteY2" fmla="*/ 2181412 h 2218765"/>
                <a:gd name="connsiteX3" fmla="*/ 519206 w 4213412"/>
                <a:gd name="connsiteY3" fmla="*/ 2185147 h 2218765"/>
                <a:gd name="connsiteX4" fmla="*/ 519206 w 4213412"/>
                <a:gd name="connsiteY4" fmla="*/ 2166471 h 2218765"/>
                <a:gd name="connsiteX5" fmla="*/ 776941 w 4213412"/>
                <a:gd name="connsiteY5" fmla="*/ 2170206 h 2218765"/>
                <a:gd name="connsiteX6" fmla="*/ 776941 w 4213412"/>
                <a:gd name="connsiteY6" fmla="*/ 2140324 h 2218765"/>
                <a:gd name="connsiteX7" fmla="*/ 862853 w 4213412"/>
                <a:gd name="connsiteY7" fmla="*/ 2144059 h 2218765"/>
                <a:gd name="connsiteX8" fmla="*/ 866589 w 4213412"/>
                <a:gd name="connsiteY8" fmla="*/ 2102971 h 2218765"/>
                <a:gd name="connsiteX9" fmla="*/ 926353 w 4213412"/>
                <a:gd name="connsiteY9" fmla="*/ 2117912 h 2218765"/>
                <a:gd name="connsiteX10" fmla="*/ 937559 w 4213412"/>
                <a:gd name="connsiteY10" fmla="*/ 2076824 h 2218765"/>
                <a:gd name="connsiteX11" fmla="*/ 937559 w 4213412"/>
                <a:gd name="connsiteY11" fmla="*/ 2076824 h 2218765"/>
                <a:gd name="connsiteX12" fmla="*/ 941295 w 4213412"/>
                <a:gd name="connsiteY12" fmla="*/ 2061883 h 2218765"/>
                <a:gd name="connsiteX13" fmla="*/ 1042147 w 4213412"/>
                <a:gd name="connsiteY13" fmla="*/ 2065618 h 2218765"/>
                <a:gd name="connsiteX14" fmla="*/ 1057089 w 4213412"/>
                <a:gd name="connsiteY14" fmla="*/ 2009588 h 2218765"/>
                <a:gd name="connsiteX15" fmla="*/ 1098177 w 4213412"/>
                <a:gd name="connsiteY15" fmla="*/ 2009588 h 2218765"/>
                <a:gd name="connsiteX16" fmla="*/ 1094442 w 4213412"/>
                <a:gd name="connsiteY16" fmla="*/ 1979706 h 2218765"/>
                <a:gd name="connsiteX17" fmla="*/ 1236383 w 4213412"/>
                <a:gd name="connsiteY17" fmla="*/ 1979706 h 2218765"/>
                <a:gd name="connsiteX18" fmla="*/ 1251324 w 4213412"/>
                <a:gd name="connsiteY18" fmla="*/ 1934883 h 2218765"/>
                <a:gd name="connsiteX19" fmla="*/ 1262530 w 4213412"/>
                <a:gd name="connsiteY19" fmla="*/ 1912471 h 2218765"/>
                <a:gd name="connsiteX20" fmla="*/ 1292412 w 4213412"/>
                <a:gd name="connsiteY20" fmla="*/ 1901265 h 2218765"/>
                <a:gd name="connsiteX21" fmla="*/ 1303618 w 4213412"/>
                <a:gd name="connsiteY21" fmla="*/ 1901265 h 2218765"/>
                <a:gd name="connsiteX22" fmla="*/ 1303618 w 4213412"/>
                <a:gd name="connsiteY22" fmla="*/ 1848971 h 2218765"/>
                <a:gd name="connsiteX23" fmla="*/ 1374589 w 4213412"/>
                <a:gd name="connsiteY23" fmla="*/ 1856441 h 2218765"/>
                <a:gd name="connsiteX24" fmla="*/ 1382059 w 4213412"/>
                <a:gd name="connsiteY24" fmla="*/ 1822824 h 2218765"/>
                <a:gd name="connsiteX25" fmla="*/ 1467971 w 4213412"/>
                <a:gd name="connsiteY25" fmla="*/ 1826559 h 2218765"/>
                <a:gd name="connsiteX26" fmla="*/ 1464236 w 4213412"/>
                <a:gd name="connsiteY26" fmla="*/ 1804147 h 2218765"/>
                <a:gd name="connsiteX27" fmla="*/ 1482912 w 4213412"/>
                <a:gd name="connsiteY27" fmla="*/ 1778000 h 2218765"/>
                <a:gd name="connsiteX28" fmla="*/ 1486647 w 4213412"/>
                <a:gd name="connsiteY28" fmla="*/ 1766794 h 2218765"/>
                <a:gd name="connsiteX29" fmla="*/ 1501589 w 4213412"/>
                <a:gd name="connsiteY29" fmla="*/ 1744383 h 2218765"/>
                <a:gd name="connsiteX30" fmla="*/ 1535206 w 4213412"/>
                <a:gd name="connsiteY30" fmla="*/ 1740647 h 2218765"/>
                <a:gd name="connsiteX31" fmla="*/ 1535206 w 4213412"/>
                <a:gd name="connsiteY31" fmla="*/ 1740647 h 2218765"/>
                <a:gd name="connsiteX32" fmla="*/ 1535205 w 4213412"/>
                <a:gd name="connsiteY32" fmla="*/ 1718236 h 2218765"/>
                <a:gd name="connsiteX33" fmla="*/ 1643530 w 4213412"/>
                <a:gd name="connsiteY33" fmla="*/ 1725706 h 2218765"/>
                <a:gd name="connsiteX34" fmla="*/ 1647265 w 4213412"/>
                <a:gd name="connsiteY34" fmla="*/ 1692088 h 2218765"/>
                <a:gd name="connsiteX35" fmla="*/ 1680883 w 4213412"/>
                <a:gd name="connsiteY35" fmla="*/ 1699559 h 2218765"/>
                <a:gd name="connsiteX36" fmla="*/ 1680882 w 4213412"/>
                <a:gd name="connsiteY36" fmla="*/ 1665942 h 2218765"/>
                <a:gd name="connsiteX37" fmla="*/ 1740647 w 4213412"/>
                <a:gd name="connsiteY37" fmla="*/ 1669677 h 2218765"/>
                <a:gd name="connsiteX38" fmla="*/ 1755589 w 4213412"/>
                <a:gd name="connsiteY38" fmla="*/ 1639794 h 2218765"/>
                <a:gd name="connsiteX39" fmla="*/ 1755589 w 4213412"/>
                <a:gd name="connsiteY39" fmla="*/ 1606177 h 2218765"/>
                <a:gd name="connsiteX40" fmla="*/ 1837765 w 4213412"/>
                <a:gd name="connsiteY40" fmla="*/ 1609912 h 2218765"/>
                <a:gd name="connsiteX41" fmla="*/ 1856441 w 4213412"/>
                <a:gd name="connsiteY41" fmla="*/ 1598706 h 2218765"/>
                <a:gd name="connsiteX42" fmla="*/ 1890059 w 4213412"/>
                <a:gd name="connsiteY42" fmla="*/ 1568824 h 2218765"/>
                <a:gd name="connsiteX43" fmla="*/ 1886324 w 4213412"/>
                <a:gd name="connsiteY43" fmla="*/ 1546412 h 2218765"/>
                <a:gd name="connsiteX44" fmla="*/ 1949824 w 4213412"/>
                <a:gd name="connsiteY44" fmla="*/ 1553883 h 2218765"/>
                <a:gd name="connsiteX45" fmla="*/ 1979706 w 4213412"/>
                <a:gd name="connsiteY45" fmla="*/ 1512794 h 2218765"/>
                <a:gd name="connsiteX46" fmla="*/ 1990912 w 4213412"/>
                <a:gd name="connsiteY46" fmla="*/ 1512794 h 2218765"/>
                <a:gd name="connsiteX47" fmla="*/ 1990912 w 4213412"/>
                <a:gd name="connsiteY47" fmla="*/ 1460500 h 2218765"/>
                <a:gd name="connsiteX48" fmla="*/ 2017059 w 4213412"/>
                <a:gd name="connsiteY48" fmla="*/ 1490383 h 2218765"/>
                <a:gd name="connsiteX49" fmla="*/ 2013324 w 4213412"/>
                <a:gd name="connsiteY49" fmla="*/ 1449295 h 2218765"/>
                <a:gd name="connsiteX50" fmla="*/ 2091765 w 4213412"/>
                <a:gd name="connsiteY50" fmla="*/ 1453030 h 2218765"/>
                <a:gd name="connsiteX51" fmla="*/ 2099236 w 4213412"/>
                <a:gd name="connsiteY51" fmla="*/ 1374588 h 2218765"/>
                <a:gd name="connsiteX52" fmla="*/ 2155265 w 4213412"/>
                <a:gd name="connsiteY52" fmla="*/ 1382059 h 2218765"/>
                <a:gd name="connsiteX53" fmla="*/ 2155265 w 4213412"/>
                <a:gd name="connsiteY53" fmla="*/ 1340971 h 2218765"/>
                <a:gd name="connsiteX54" fmla="*/ 2177676 w 4213412"/>
                <a:gd name="connsiteY54" fmla="*/ 1348441 h 2218765"/>
                <a:gd name="connsiteX55" fmla="*/ 2173941 w 4213412"/>
                <a:gd name="connsiteY55" fmla="*/ 1299883 h 2218765"/>
                <a:gd name="connsiteX56" fmla="*/ 2304677 w 4213412"/>
                <a:gd name="connsiteY56" fmla="*/ 1307353 h 2218765"/>
                <a:gd name="connsiteX57" fmla="*/ 2304677 w 4213412"/>
                <a:gd name="connsiteY57" fmla="*/ 1255059 h 2218765"/>
                <a:gd name="connsiteX58" fmla="*/ 2342029 w 4213412"/>
                <a:gd name="connsiteY58" fmla="*/ 1262530 h 2218765"/>
                <a:gd name="connsiteX59" fmla="*/ 2338294 w 4213412"/>
                <a:gd name="connsiteY59" fmla="*/ 1217706 h 2218765"/>
                <a:gd name="connsiteX60" fmla="*/ 2342030 w 4213412"/>
                <a:gd name="connsiteY60" fmla="*/ 1180353 h 2218765"/>
                <a:gd name="connsiteX61" fmla="*/ 2379383 w 4213412"/>
                <a:gd name="connsiteY61" fmla="*/ 1184088 h 2218765"/>
                <a:gd name="connsiteX62" fmla="*/ 2379383 w 4213412"/>
                <a:gd name="connsiteY62" fmla="*/ 1139265 h 2218765"/>
                <a:gd name="connsiteX63" fmla="*/ 2379383 w 4213412"/>
                <a:gd name="connsiteY63" fmla="*/ 1139265 h 2218765"/>
                <a:gd name="connsiteX64" fmla="*/ 2398059 w 4213412"/>
                <a:gd name="connsiteY64" fmla="*/ 1146736 h 2218765"/>
                <a:gd name="connsiteX65" fmla="*/ 2413000 w 4213412"/>
                <a:gd name="connsiteY65" fmla="*/ 1049618 h 2218765"/>
                <a:gd name="connsiteX66" fmla="*/ 2491441 w 4213412"/>
                <a:gd name="connsiteY66" fmla="*/ 1053353 h 2218765"/>
                <a:gd name="connsiteX67" fmla="*/ 2491441 w 4213412"/>
                <a:gd name="connsiteY67" fmla="*/ 1023471 h 2218765"/>
                <a:gd name="connsiteX68" fmla="*/ 2506383 w 4213412"/>
                <a:gd name="connsiteY68" fmla="*/ 993588 h 2218765"/>
                <a:gd name="connsiteX69" fmla="*/ 2510118 w 4213412"/>
                <a:gd name="connsiteY69" fmla="*/ 948765 h 2218765"/>
                <a:gd name="connsiteX70" fmla="*/ 2513853 w 4213412"/>
                <a:gd name="connsiteY70" fmla="*/ 922618 h 2218765"/>
                <a:gd name="connsiteX71" fmla="*/ 2543735 w 4213412"/>
                <a:gd name="connsiteY71" fmla="*/ 922618 h 2218765"/>
                <a:gd name="connsiteX72" fmla="*/ 2540000 w 4213412"/>
                <a:gd name="connsiteY72" fmla="*/ 874059 h 2218765"/>
                <a:gd name="connsiteX73" fmla="*/ 2588559 w 4213412"/>
                <a:gd name="connsiteY73" fmla="*/ 874059 h 2218765"/>
                <a:gd name="connsiteX74" fmla="*/ 2592294 w 4213412"/>
                <a:gd name="connsiteY74" fmla="*/ 829236 h 2218765"/>
                <a:gd name="connsiteX75" fmla="*/ 2637118 w 4213412"/>
                <a:gd name="connsiteY75" fmla="*/ 832971 h 2218765"/>
                <a:gd name="connsiteX76" fmla="*/ 2637118 w 4213412"/>
                <a:gd name="connsiteY76" fmla="*/ 788147 h 2218765"/>
                <a:gd name="connsiteX77" fmla="*/ 2741706 w 4213412"/>
                <a:gd name="connsiteY77" fmla="*/ 784412 h 2218765"/>
                <a:gd name="connsiteX78" fmla="*/ 2741706 w 4213412"/>
                <a:gd name="connsiteY78" fmla="*/ 720912 h 2218765"/>
                <a:gd name="connsiteX79" fmla="*/ 2894853 w 4213412"/>
                <a:gd name="connsiteY79" fmla="*/ 728383 h 2218765"/>
                <a:gd name="connsiteX80" fmla="*/ 2891118 w 4213412"/>
                <a:gd name="connsiteY80" fmla="*/ 668618 h 2218765"/>
                <a:gd name="connsiteX81" fmla="*/ 2950883 w 4213412"/>
                <a:gd name="connsiteY81" fmla="*/ 668618 h 2218765"/>
                <a:gd name="connsiteX82" fmla="*/ 2950883 w 4213412"/>
                <a:gd name="connsiteY82" fmla="*/ 612588 h 2218765"/>
                <a:gd name="connsiteX83" fmla="*/ 3040530 w 4213412"/>
                <a:gd name="connsiteY83" fmla="*/ 608853 h 2218765"/>
                <a:gd name="connsiteX84" fmla="*/ 3040530 w 4213412"/>
                <a:gd name="connsiteY84" fmla="*/ 552824 h 2218765"/>
                <a:gd name="connsiteX85" fmla="*/ 3077883 w 4213412"/>
                <a:gd name="connsiteY85" fmla="*/ 549088 h 2218765"/>
                <a:gd name="connsiteX86" fmla="*/ 3081618 w 4213412"/>
                <a:gd name="connsiteY86" fmla="*/ 481853 h 2218765"/>
                <a:gd name="connsiteX87" fmla="*/ 3137647 w 4213412"/>
                <a:gd name="connsiteY87" fmla="*/ 481853 h 2218765"/>
                <a:gd name="connsiteX88" fmla="*/ 3130177 w 4213412"/>
                <a:gd name="connsiteY88" fmla="*/ 407147 h 2218765"/>
                <a:gd name="connsiteX89" fmla="*/ 3148854 w 4213412"/>
                <a:gd name="connsiteY89" fmla="*/ 410883 h 2218765"/>
                <a:gd name="connsiteX90" fmla="*/ 3137647 w 4213412"/>
                <a:gd name="connsiteY90" fmla="*/ 324971 h 2218765"/>
                <a:gd name="connsiteX91" fmla="*/ 3175000 w 4213412"/>
                <a:gd name="connsiteY91" fmla="*/ 328706 h 2218765"/>
                <a:gd name="connsiteX92" fmla="*/ 3171265 w 4213412"/>
                <a:gd name="connsiteY92" fmla="*/ 246530 h 2218765"/>
                <a:gd name="connsiteX93" fmla="*/ 3264647 w 4213412"/>
                <a:gd name="connsiteY93" fmla="*/ 250265 h 2218765"/>
                <a:gd name="connsiteX94" fmla="*/ 3257177 w 4213412"/>
                <a:gd name="connsiteY94" fmla="*/ 171824 h 2218765"/>
                <a:gd name="connsiteX95" fmla="*/ 3361765 w 4213412"/>
                <a:gd name="connsiteY95" fmla="*/ 179294 h 2218765"/>
                <a:gd name="connsiteX96" fmla="*/ 3354294 w 4213412"/>
                <a:gd name="connsiteY96" fmla="*/ 93383 h 2218765"/>
                <a:gd name="connsiteX97" fmla="*/ 3485030 w 4213412"/>
                <a:gd name="connsiteY97" fmla="*/ 97118 h 2218765"/>
                <a:gd name="connsiteX98" fmla="*/ 3492500 w 4213412"/>
                <a:gd name="connsiteY98" fmla="*/ 0 h 2218765"/>
                <a:gd name="connsiteX99" fmla="*/ 4213412 w 4213412"/>
                <a:gd name="connsiteY99" fmla="*/ 3736 h 2218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4213412" h="2218765">
                  <a:moveTo>
                    <a:pt x="0" y="2218765"/>
                  </a:moveTo>
                  <a:lnTo>
                    <a:pt x="156883" y="2218765"/>
                  </a:lnTo>
                  <a:lnTo>
                    <a:pt x="156883" y="2181412"/>
                  </a:lnTo>
                  <a:lnTo>
                    <a:pt x="519206" y="2185147"/>
                  </a:lnTo>
                  <a:lnTo>
                    <a:pt x="519206" y="2166471"/>
                  </a:lnTo>
                  <a:lnTo>
                    <a:pt x="776941" y="2170206"/>
                  </a:lnTo>
                  <a:lnTo>
                    <a:pt x="776941" y="2140324"/>
                  </a:lnTo>
                  <a:lnTo>
                    <a:pt x="862853" y="2144059"/>
                  </a:lnTo>
                  <a:cubicBezTo>
                    <a:pt x="864098" y="2097990"/>
                    <a:pt x="865344" y="2149040"/>
                    <a:pt x="866589" y="2102971"/>
                  </a:cubicBezTo>
                  <a:lnTo>
                    <a:pt x="926353" y="2117912"/>
                  </a:lnTo>
                  <a:lnTo>
                    <a:pt x="937559" y="2076824"/>
                  </a:lnTo>
                  <a:lnTo>
                    <a:pt x="937559" y="2076824"/>
                  </a:lnTo>
                  <a:lnTo>
                    <a:pt x="941295" y="2061883"/>
                  </a:lnTo>
                  <a:lnTo>
                    <a:pt x="1042147" y="2065618"/>
                  </a:lnTo>
                  <a:lnTo>
                    <a:pt x="1057089" y="2009588"/>
                  </a:lnTo>
                  <a:lnTo>
                    <a:pt x="1098177" y="2009588"/>
                  </a:lnTo>
                  <a:lnTo>
                    <a:pt x="1094442" y="1979706"/>
                  </a:lnTo>
                  <a:lnTo>
                    <a:pt x="1236383" y="1979706"/>
                  </a:lnTo>
                  <a:cubicBezTo>
                    <a:pt x="1251905" y="1909852"/>
                    <a:pt x="1234717" y="1968096"/>
                    <a:pt x="1251324" y="1934883"/>
                  </a:cubicBezTo>
                  <a:cubicBezTo>
                    <a:pt x="1256060" y="1925411"/>
                    <a:pt x="1253352" y="1920119"/>
                    <a:pt x="1262530" y="1912471"/>
                  </a:cubicBezTo>
                  <a:cubicBezTo>
                    <a:pt x="1269210" y="1906904"/>
                    <a:pt x="1283918" y="1902478"/>
                    <a:pt x="1292412" y="1901265"/>
                  </a:cubicBezTo>
                  <a:cubicBezTo>
                    <a:pt x="1296110" y="1900737"/>
                    <a:pt x="1299883" y="1901265"/>
                    <a:pt x="1303618" y="1901265"/>
                  </a:cubicBezTo>
                  <a:lnTo>
                    <a:pt x="1303618" y="1848971"/>
                  </a:lnTo>
                  <a:lnTo>
                    <a:pt x="1374589" y="1856441"/>
                  </a:lnTo>
                  <a:lnTo>
                    <a:pt x="1382059" y="1822824"/>
                  </a:lnTo>
                  <a:lnTo>
                    <a:pt x="1467971" y="1826559"/>
                  </a:lnTo>
                  <a:lnTo>
                    <a:pt x="1464236" y="1804147"/>
                  </a:lnTo>
                  <a:cubicBezTo>
                    <a:pt x="1470461" y="1795431"/>
                    <a:pt x="1477402" y="1787184"/>
                    <a:pt x="1482912" y="1778000"/>
                  </a:cubicBezTo>
                  <a:cubicBezTo>
                    <a:pt x="1484938" y="1774624"/>
                    <a:pt x="1484735" y="1770236"/>
                    <a:pt x="1486647" y="1766794"/>
                  </a:cubicBezTo>
                  <a:cubicBezTo>
                    <a:pt x="1491007" y="1758945"/>
                    <a:pt x="1493072" y="1747223"/>
                    <a:pt x="1501589" y="1744383"/>
                  </a:cubicBezTo>
                  <a:cubicBezTo>
                    <a:pt x="1519881" y="1738284"/>
                    <a:pt x="1508857" y="1740647"/>
                    <a:pt x="1535206" y="1740647"/>
                  </a:cubicBezTo>
                  <a:lnTo>
                    <a:pt x="1535206" y="1740647"/>
                  </a:lnTo>
                  <a:cubicBezTo>
                    <a:pt x="1535206" y="1736912"/>
                    <a:pt x="1535205" y="1725706"/>
                    <a:pt x="1535205" y="1718236"/>
                  </a:cubicBezTo>
                  <a:lnTo>
                    <a:pt x="1643530" y="1725706"/>
                  </a:lnTo>
                  <a:lnTo>
                    <a:pt x="1647265" y="1692088"/>
                  </a:lnTo>
                  <a:lnTo>
                    <a:pt x="1680883" y="1699559"/>
                  </a:lnTo>
                  <a:cubicBezTo>
                    <a:pt x="1680883" y="1688353"/>
                    <a:pt x="1680882" y="1677148"/>
                    <a:pt x="1680882" y="1665942"/>
                  </a:cubicBezTo>
                  <a:lnTo>
                    <a:pt x="1740647" y="1669677"/>
                  </a:lnTo>
                  <a:lnTo>
                    <a:pt x="1755589" y="1639794"/>
                  </a:lnTo>
                  <a:cubicBezTo>
                    <a:pt x="1755589" y="1628588"/>
                    <a:pt x="1741893" y="1611157"/>
                    <a:pt x="1755589" y="1606177"/>
                  </a:cubicBezTo>
                  <a:cubicBezTo>
                    <a:pt x="1769285" y="1601197"/>
                    <a:pt x="1810373" y="1608667"/>
                    <a:pt x="1837765" y="1609912"/>
                  </a:cubicBezTo>
                  <a:lnTo>
                    <a:pt x="1856441" y="1598706"/>
                  </a:lnTo>
                  <a:cubicBezTo>
                    <a:pt x="1857279" y="1598107"/>
                    <a:pt x="1888787" y="1580272"/>
                    <a:pt x="1890059" y="1568824"/>
                  </a:cubicBezTo>
                  <a:cubicBezTo>
                    <a:pt x="1890895" y="1561297"/>
                    <a:pt x="1886324" y="1546412"/>
                    <a:pt x="1886324" y="1546412"/>
                  </a:cubicBezTo>
                  <a:lnTo>
                    <a:pt x="1949824" y="1553883"/>
                  </a:lnTo>
                  <a:cubicBezTo>
                    <a:pt x="1954198" y="1510141"/>
                    <a:pt x="1941339" y="1516631"/>
                    <a:pt x="1979706" y="1512794"/>
                  </a:cubicBezTo>
                  <a:cubicBezTo>
                    <a:pt x="1983423" y="1512422"/>
                    <a:pt x="1987177" y="1512794"/>
                    <a:pt x="1990912" y="1512794"/>
                  </a:cubicBezTo>
                  <a:lnTo>
                    <a:pt x="1990912" y="1460500"/>
                  </a:lnTo>
                  <a:lnTo>
                    <a:pt x="2017059" y="1490383"/>
                  </a:lnTo>
                  <a:lnTo>
                    <a:pt x="2013324" y="1449295"/>
                  </a:lnTo>
                  <a:lnTo>
                    <a:pt x="2091765" y="1453030"/>
                  </a:lnTo>
                  <a:lnTo>
                    <a:pt x="2099236" y="1374588"/>
                  </a:lnTo>
                  <a:lnTo>
                    <a:pt x="2155265" y="1382059"/>
                  </a:lnTo>
                  <a:lnTo>
                    <a:pt x="2155265" y="1340971"/>
                  </a:lnTo>
                  <a:lnTo>
                    <a:pt x="2177676" y="1348441"/>
                  </a:lnTo>
                  <a:lnTo>
                    <a:pt x="2173941" y="1299883"/>
                  </a:lnTo>
                  <a:lnTo>
                    <a:pt x="2304677" y="1307353"/>
                  </a:lnTo>
                  <a:lnTo>
                    <a:pt x="2304677" y="1255059"/>
                  </a:lnTo>
                  <a:cubicBezTo>
                    <a:pt x="2314638" y="1250079"/>
                    <a:pt x="2334579" y="1270808"/>
                    <a:pt x="2342029" y="1262530"/>
                  </a:cubicBezTo>
                  <a:cubicBezTo>
                    <a:pt x="2347095" y="1256900"/>
                    <a:pt x="2338294" y="1231402"/>
                    <a:pt x="2338294" y="1217706"/>
                  </a:cubicBezTo>
                  <a:cubicBezTo>
                    <a:pt x="2338294" y="1204010"/>
                    <a:pt x="2342030" y="1232000"/>
                    <a:pt x="2342030" y="1180353"/>
                  </a:cubicBezTo>
                  <a:lnTo>
                    <a:pt x="2379383" y="1184088"/>
                  </a:lnTo>
                  <a:lnTo>
                    <a:pt x="2379383" y="1139265"/>
                  </a:lnTo>
                  <a:lnTo>
                    <a:pt x="2379383" y="1139265"/>
                  </a:lnTo>
                  <a:lnTo>
                    <a:pt x="2398059" y="1146736"/>
                  </a:lnTo>
                  <a:lnTo>
                    <a:pt x="2413000" y="1049618"/>
                  </a:lnTo>
                  <a:lnTo>
                    <a:pt x="2491441" y="1053353"/>
                  </a:lnTo>
                  <a:lnTo>
                    <a:pt x="2491441" y="1023471"/>
                  </a:lnTo>
                  <a:cubicBezTo>
                    <a:pt x="2496422" y="1013510"/>
                    <a:pt x="2503682" y="1004392"/>
                    <a:pt x="2506383" y="993588"/>
                  </a:cubicBezTo>
                  <a:cubicBezTo>
                    <a:pt x="2510019" y="979043"/>
                    <a:pt x="2508366" y="963655"/>
                    <a:pt x="2510118" y="948765"/>
                  </a:cubicBezTo>
                  <a:cubicBezTo>
                    <a:pt x="2514341" y="912864"/>
                    <a:pt x="2513853" y="942234"/>
                    <a:pt x="2513853" y="922618"/>
                  </a:cubicBezTo>
                  <a:lnTo>
                    <a:pt x="2543735" y="922618"/>
                  </a:lnTo>
                  <a:lnTo>
                    <a:pt x="2540000" y="874059"/>
                  </a:lnTo>
                  <a:lnTo>
                    <a:pt x="2588559" y="874059"/>
                  </a:lnTo>
                  <a:lnTo>
                    <a:pt x="2592294" y="829236"/>
                  </a:lnTo>
                  <a:lnTo>
                    <a:pt x="2637118" y="832971"/>
                  </a:lnTo>
                  <a:lnTo>
                    <a:pt x="2637118" y="788147"/>
                  </a:lnTo>
                  <a:lnTo>
                    <a:pt x="2741706" y="784412"/>
                  </a:lnTo>
                  <a:lnTo>
                    <a:pt x="2741706" y="720912"/>
                  </a:lnTo>
                  <a:lnTo>
                    <a:pt x="2894853" y="728383"/>
                  </a:lnTo>
                  <a:lnTo>
                    <a:pt x="2891118" y="668618"/>
                  </a:lnTo>
                  <a:lnTo>
                    <a:pt x="2950883" y="668618"/>
                  </a:lnTo>
                  <a:lnTo>
                    <a:pt x="2950883" y="612588"/>
                  </a:lnTo>
                  <a:lnTo>
                    <a:pt x="3040530" y="608853"/>
                  </a:lnTo>
                  <a:lnTo>
                    <a:pt x="3040530" y="552824"/>
                  </a:lnTo>
                  <a:lnTo>
                    <a:pt x="3077883" y="549088"/>
                  </a:lnTo>
                  <a:lnTo>
                    <a:pt x="3081618" y="481853"/>
                  </a:lnTo>
                  <a:lnTo>
                    <a:pt x="3137647" y="481853"/>
                  </a:lnTo>
                  <a:lnTo>
                    <a:pt x="3130177" y="407147"/>
                  </a:lnTo>
                  <a:lnTo>
                    <a:pt x="3148854" y="410883"/>
                  </a:lnTo>
                  <a:lnTo>
                    <a:pt x="3137647" y="324971"/>
                  </a:lnTo>
                  <a:lnTo>
                    <a:pt x="3175000" y="328706"/>
                  </a:lnTo>
                  <a:lnTo>
                    <a:pt x="3171265" y="246530"/>
                  </a:lnTo>
                  <a:lnTo>
                    <a:pt x="3264647" y="250265"/>
                  </a:lnTo>
                  <a:lnTo>
                    <a:pt x="3257177" y="171824"/>
                  </a:lnTo>
                  <a:lnTo>
                    <a:pt x="3361765" y="179294"/>
                  </a:lnTo>
                  <a:lnTo>
                    <a:pt x="3354294" y="93383"/>
                  </a:lnTo>
                  <a:lnTo>
                    <a:pt x="3485030" y="97118"/>
                  </a:lnTo>
                  <a:lnTo>
                    <a:pt x="3492500" y="0"/>
                  </a:lnTo>
                  <a:lnTo>
                    <a:pt x="4213412" y="3736"/>
                  </a:lnTo>
                </a:path>
              </a:pathLst>
            </a:custGeom>
            <a:ln w="28575" cmpd="sng">
              <a:solidFill>
                <a:srgbClr val="008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914377">
                <a:defRPr/>
              </a:pPr>
              <a:endParaRPr lang="en-US" dirty="0">
                <a:solidFill>
                  <a:prstClr val="black"/>
                </a:solidFill>
                <a:latin typeface="Arial"/>
              </a:endParaRPr>
            </a:p>
          </p:txBody>
        </p:sp>
        <p:sp>
          <p:nvSpPr>
            <p:cNvPr id="41" name="Freeform 66">
              <a:extLst>
                <a:ext uri="{FF2B5EF4-FFF2-40B4-BE49-F238E27FC236}">
                  <a16:creationId xmlns:a16="http://schemas.microsoft.com/office/drawing/2014/main" id="{23911E83-A23D-A980-C46E-10F4D0B0C78D}"/>
                </a:ext>
              </a:extLst>
            </p:cNvPr>
            <p:cNvSpPr/>
            <p:nvPr/>
          </p:nvSpPr>
          <p:spPr>
            <a:xfrm>
              <a:off x="1783774" y="2322597"/>
              <a:ext cx="4266045" cy="2208995"/>
            </a:xfrm>
            <a:custGeom>
              <a:avLst/>
              <a:gdLst>
                <a:gd name="connsiteX0" fmla="*/ 0 w 4266045"/>
                <a:gd name="connsiteY0" fmla="*/ 2199409 h 2199409"/>
                <a:gd name="connsiteX1" fmla="*/ 0 w 4266045"/>
                <a:gd name="connsiteY1" fmla="*/ 2199409 h 2199409"/>
                <a:gd name="connsiteX2" fmla="*/ 17318 w 4266045"/>
                <a:gd name="connsiteY2" fmla="*/ 2147454 h 2199409"/>
                <a:gd name="connsiteX3" fmla="*/ 23091 w 4266045"/>
                <a:gd name="connsiteY3" fmla="*/ 2124363 h 2199409"/>
                <a:gd name="connsiteX4" fmla="*/ 34636 w 4266045"/>
                <a:gd name="connsiteY4" fmla="*/ 2089727 h 2199409"/>
                <a:gd name="connsiteX5" fmla="*/ 46182 w 4266045"/>
                <a:gd name="connsiteY5" fmla="*/ 2043545 h 2199409"/>
                <a:gd name="connsiteX6" fmla="*/ 69272 w 4266045"/>
                <a:gd name="connsiteY6" fmla="*/ 2008909 h 2199409"/>
                <a:gd name="connsiteX7" fmla="*/ 86591 w 4266045"/>
                <a:gd name="connsiteY7" fmla="*/ 1980045 h 2199409"/>
                <a:gd name="connsiteX8" fmla="*/ 109682 w 4266045"/>
                <a:gd name="connsiteY8" fmla="*/ 1933863 h 2199409"/>
                <a:gd name="connsiteX9" fmla="*/ 115454 w 4266045"/>
                <a:gd name="connsiteY9" fmla="*/ 1910773 h 2199409"/>
                <a:gd name="connsiteX10" fmla="*/ 127000 w 4266045"/>
                <a:gd name="connsiteY10" fmla="*/ 1876136 h 2199409"/>
                <a:gd name="connsiteX11" fmla="*/ 138545 w 4266045"/>
                <a:gd name="connsiteY11" fmla="*/ 1824182 h 2199409"/>
                <a:gd name="connsiteX12" fmla="*/ 144318 w 4266045"/>
                <a:gd name="connsiteY12" fmla="*/ 1806863 h 2199409"/>
                <a:gd name="connsiteX13" fmla="*/ 155863 w 4266045"/>
                <a:gd name="connsiteY13" fmla="*/ 1789545 h 2199409"/>
                <a:gd name="connsiteX14" fmla="*/ 167409 w 4266045"/>
                <a:gd name="connsiteY14" fmla="*/ 1754909 h 2199409"/>
                <a:gd name="connsiteX15" fmla="*/ 173182 w 4266045"/>
                <a:gd name="connsiteY15" fmla="*/ 1737591 h 2199409"/>
                <a:gd name="connsiteX16" fmla="*/ 184727 w 4266045"/>
                <a:gd name="connsiteY16" fmla="*/ 1702954 h 2199409"/>
                <a:gd name="connsiteX17" fmla="*/ 190500 w 4266045"/>
                <a:gd name="connsiteY17" fmla="*/ 1685636 h 2199409"/>
                <a:gd name="connsiteX18" fmla="*/ 225136 w 4266045"/>
                <a:gd name="connsiteY18" fmla="*/ 1674091 h 2199409"/>
                <a:gd name="connsiteX19" fmla="*/ 254000 w 4266045"/>
                <a:gd name="connsiteY19" fmla="*/ 1656773 h 2199409"/>
                <a:gd name="connsiteX20" fmla="*/ 265545 w 4266045"/>
                <a:gd name="connsiteY20" fmla="*/ 1645227 h 2199409"/>
                <a:gd name="connsiteX21" fmla="*/ 300182 w 4266045"/>
                <a:gd name="connsiteY21" fmla="*/ 1627909 h 2199409"/>
                <a:gd name="connsiteX22" fmla="*/ 329045 w 4266045"/>
                <a:gd name="connsiteY22" fmla="*/ 1604818 h 2199409"/>
                <a:gd name="connsiteX23" fmla="*/ 340591 w 4266045"/>
                <a:gd name="connsiteY23" fmla="*/ 1593273 h 2199409"/>
                <a:gd name="connsiteX24" fmla="*/ 357909 w 4266045"/>
                <a:gd name="connsiteY24" fmla="*/ 1587500 h 2199409"/>
                <a:gd name="connsiteX25" fmla="*/ 386772 w 4266045"/>
                <a:gd name="connsiteY25" fmla="*/ 1570182 h 2199409"/>
                <a:gd name="connsiteX26" fmla="*/ 398318 w 4266045"/>
                <a:gd name="connsiteY26" fmla="*/ 1558636 h 2199409"/>
                <a:gd name="connsiteX27" fmla="*/ 444500 w 4266045"/>
                <a:gd name="connsiteY27" fmla="*/ 1524000 h 2199409"/>
                <a:gd name="connsiteX28" fmla="*/ 467591 w 4266045"/>
                <a:gd name="connsiteY28" fmla="*/ 1495136 h 2199409"/>
                <a:gd name="connsiteX29" fmla="*/ 479136 w 4266045"/>
                <a:gd name="connsiteY29" fmla="*/ 1477818 h 2199409"/>
                <a:gd name="connsiteX30" fmla="*/ 496454 w 4266045"/>
                <a:gd name="connsiteY30" fmla="*/ 1454727 h 2199409"/>
                <a:gd name="connsiteX31" fmla="*/ 531091 w 4266045"/>
                <a:gd name="connsiteY31" fmla="*/ 1408545 h 2199409"/>
                <a:gd name="connsiteX32" fmla="*/ 536863 w 4266045"/>
                <a:gd name="connsiteY32" fmla="*/ 1391227 h 2199409"/>
                <a:gd name="connsiteX33" fmla="*/ 548409 w 4266045"/>
                <a:gd name="connsiteY33" fmla="*/ 1379682 h 2199409"/>
                <a:gd name="connsiteX34" fmla="*/ 571500 w 4266045"/>
                <a:gd name="connsiteY34" fmla="*/ 1350818 h 2199409"/>
                <a:gd name="connsiteX35" fmla="*/ 577272 w 4266045"/>
                <a:gd name="connsiteY35" fmla="*/ 1333500 h 2199409"/>
                <a:gd name="connsiteX36" fmla="*/ 629227 w 4266045"/>
                <a:gd name="connsiteY36" fmla="*/ 1316182 h 2199409"/>
                <a:gd name="connsiteX37" fmla="*/ 635000 w 4266045"/>
                <a:gd name="connsiteY37" fmla="*/ 1298863 h 2199409"/>
                <a:gd name="connsiteX38" fmla="*/ 646545 w 4266045"/>
                <a:gd name="connsiteY38" fmla="*/ 1235363 h 2199409"/>
                <a:gd name="connsiteX39" fmla="*/ 692727 w 4266045"/>
                <a:gd name="connsiteY39" fmla="*/ 1212273 h 2199409"/>
                <a:gd name="connsiteX40" fmla="*/ 710045 w 4266045"/>
                <a:gd name="connsiteY40" fmla="*/ 1206500 h 2199409"/>
                <a:gd name="connsiteX41" fmla="*/ 738909 w 4266045"/>
                <a:gd name="connsiteY41" fmla="*/ 1166091 h 2199409"/>
                <a:gd name="connsiteX42" fmla="*/ 744682 w 4266045"/>
                <a:gd name="connsiteY42" fmla="*/ 1166091 h 2199409"/>
                <a:gd name="connsiteX43" fmla="*/ 819727 w 4266045"/>
                <a:gd name="connsiteY43" fmla="*/ 1177636 h 2199409"/>
                <a:gd name="connsiteX44" fmla="*/ 819727 w 4266045"/>
                <a:gd name="connsiteY44" fmla="*/ 1177636 h 2199409"/>
                <a:gd name="connsiteX45" fmla="*/ 796636 w 4266045"/>
                <a:gd name="connsiteY45" fmla="*/ 987136 h 2199409"/>
                <a:gd name="connsiteX46" fmla="*/ 871682 w 4266045"/>
                <a:gd name="connsiteY46" fmla="*/ 1148773 h 2199409"/>
                <a:gd name="connsiteX47" fmla="*/ 871682 w 4266045"/>
                <a:gd name="connsiteY47" fmla="*/ 935182 h 2199409"/>
                <a:gd name="connsiteX48" fmla="*/ 906318 w 4266045"/>
                <a:gd name="connsiteY48" fmla="*/ 1119909 h 2199409"/>
                <a:gd name="connsiteX49" fmla="*/ 946727 w 4266045"/>
                <a:gd name="connsiteY49" fmla="*/ 894773 h 2199409"/>
                <a:gd name="connsiteX50" fmla="*/ 975591 w 4266045"/>
                <a:gd name="connsiteY50" fmla="*/ 1091045 h 2199409"/>
                <a:gd name="connsiteX51" fmla="*/ 981363 w 4266045"/>
                <a:gd name="connsiteY51" fmla="*/ 1067954 h 2199409"/>
                <a:gd name="connsiteX52" fmla="*/ 1021772 w 4266045"/>
                <a:gd name="connsiteY52" fmla="*/ 1033318 h 2199409"/>
                <a:gd name="connsiteX53" fmla="*/ 1044863 w 4266045"/>
                <a:gd name="connsiteY53" fmla="*/ 1010227 h 2199409"/>
                <a:gd name="connsiteX54" fmla="*/ 1050636 w 4266045"/>
                <a:gd name="connsiteY54" fmla="*/ 987136 h 2199409"/>
                <a:gd name="connsiteX55" fmla="*/ 1085272 w 4266045"/>
                <a:gd name="connsiteY55" fmla="*/ 998682 h 2199409"/>
                <a:gd name="connsiteX56" fmla="*/ 1102591 w 4266045"/>
                <a:gd name="connsiteY56" fmla="*/ 964045 h 2199409"/>
                <a:gd name="connsiteX57" fmla="*/ 1137227 w 4266045"/>
                <a:gd name="connsiteY57" fmla="*/ 952500 h 2199409"/>
                <a:gd name="connsiteX58" fmla="*/ 1154545 w 4266045"/>
                <a:gd name="connsiteY58" fmla="*/ 923636 h 2199409"/>
                <a:gd name="connsiteX59" fmla="*/ 1177636 w 4266045"/>
                <a:gd name="connsiteY59" fmla="*/ 900545 h 2199409"/>
                <a:gd name="connsiteX60" fmla="*/ 1189182 w 4266045"/>
                <a:gd name="connsiteY60" fmla="*/ 889000 h 2199409"/>
                <a:gd name="connsiteX61" fmla="*/ 1194954 w 4266045"/>
                <a:gd name="connsiteY61" fmla="*/ 871682 h 2199409"/>
                <a:gd name="connsiteX62" fmla="*/ 1200727 w 4266045"/>
                <a:gd name="connsiteY62" fmla="*/ 842818 h 2199409"/>
                <a:gd name="connsiteX63" fmla="*/ 1235363 w 4266045"/>
                <a:gd name="connsiteY63" fmla="*/ 837045 h 2199409"/>
                <a:gd name="connsiteX64" fmla="*/ 1252682 w 4266045"/>
                <a:gd name="connsiteY64" fmla="*/ 842818 h 2199409"/>
                <a:gd name="connsiteX65" fmla="*/ 1270000 w 4266045"/>
                <a:gd name="connsiteY65" fmla="*/ 837045 h 2199409"/>
                <a:gd name="connsiteX66" fmla="*/ 1281545 w 4266045"/>
                <a:gd name="connsiteY66" fmla="*/ 837045 h 2199409"/>
                <a:gd name="connsiteX67" fmla="*/ 1281545 w 4266045"/>
                <a:gd name="connsiteY67" fmla="*/ 813954 h 2199409"/>
                <a:gd name="connsiteX68" fmla="*/ 1310409 w 4266045"/>
                <a:gd name="connsiteY68" fmla="*/ 773545 h 2199409"/>
                <a:gd name="connsiteX69" fmla="*/ 1368136 w 4266045"/>
                <a:gd name="connsiteY69" fmla="*/ 790863 h 2199409"/>
                <a:gd name="connsiteX70" fmla="*/ 1379682 w 4266045"/>
                <a:gd name="connsiteY70" fmla="*/ 623454 h 2199409"/>
                <a:gd name="connsiteX71" fmla="*/ 1454727 w 4266045"/>
                <a:gd name="connsiteY71" fmla="*/ 750454 h 2199409"/>
                <a:gd name="connsiteX72" fmla="*/ 1483591 w 4266045"/>
                <a:gd name="connsiteY72" fmla="*/ 721591 h 2199409"/>
                <a:gd name="connsiteX73" fmla="*/ 1518227 w 4266045"/>
                <a:gd name="connsiteY73" fmla="*/ 681182 h 2199409"/>
                <a:gd name="connsiteX74" fmla="*/ 1535545 w 4266045"/>
                <a:gd name="connsiteY74" fmla="*/ 669636 h 2199409"/>
                <a:gd name="connsiteX75" fmla="*/ 1547091 w 4266045"/>
                <a:gd name="connsiteY75" fmla="*/ 658091 h 2199409"/>
                <a:gd name="connsiteX76" fmla="*/ 1558636 w 4266045"/>
                <a:gd name="connsiteY76" fmla="*/ 617682 h 2199409"/>
                <a:gd name="connsiteX77" fmla="*/ 1610591 w 4266045"/>
                <a:gd name="connsiteY77" fmla="*/ 727363 h 2199409"/>
                <a:gd name="connsiteX78" fmla="*/ 1616363 w 4266045"/>
                <a:gd name="connsiteY78" fmla="*/ 617682 h 2199409"/>
                <a:gd name="connsiteX79" fmla="*/ 1599045 w 4266045"/>
                <a:gd name="connsiteY79" fmla="*/ 438727 h 2199409"/>
                <a:gd name="connsiteX80" fmla="*/ 1651000 w 4266045"/>
                <a:gd name="connsiteY80" fmla="*/ 606136 h 2199409"/>
                <a:gd name="connsiteX81" fmla="*/ 1685636 w 4266045"/>
                <a:gd name="connsiteY81" fmla="*/ 392545 h 2199409"/>
                <a:gd name="connsiteX82" fmla="*/ 1702954 w 4266045"/>
                <a:gd name="connsiteY82" fmla="*/ 571500 h 2199409"/>
                <a:gd name="connsiteX83" fmla="*/ 1772227 w 4266045"/>
                <a:gd name="connsiteY83" fmla="*/ 340591 h 2199409"/>
                <a:gd name="connsiteX84" fmla="*/ 1806863 w 4266045"/>
                <a:gd name="connsiteY84" fmla="*/ 542636 h 2199409"/>
                <a:gd name="connsiteX85" fmla="*/ 1824182 w 4266045"/>
                <a:gd name="connsiteY85" fmla="*/ 519545 h 2199409"/>
                <a:gd name="connsiteX86" fmla="*/ 1858818 w 4266045"/>
                <a:gd name="connsiteY86" fmla="*/ 473363 h 2199409"/>
                <a:gd name="connsiteX87" fmla="*/ 1945409 w 4266045"/>
                <a:gd name="connsiteY87" fmla="*/ 484909 h 2199409"/>
                <a:gd name="connsiteX88" fmla="*/ 1939636 w 4266045"/>
                <a:gd name="connsiteY88" fmla="*/ 375227 h 2199409"/>
                <a:gd name="connsiteX89" fmla="*/ 2095500 w 4266045"/>
                <a:gd name="connsiteY89" fmla="*/ 456045 h 2199409"/>
                <a:gd name="connsiteX90" fmla="*/ 2112818 w 4266045"/>
                <a:gd name="connsiteY90" fmla="*/ 415636 h 2199409"/>
                <a:gd name="connsiteX91" fmla="*/ 2124363 w 4266045"/>
                <a:gd name="connsiteY91" fmla="*/ 363682 h 2199409"/>
                <a:gd name="connsiteX92" fmla="*/ 2135909 w 4266045"/>
                <a:gd name="connsiteY92" fmla="*/ 346363 h 2199409"/>
                <a:gd name="connsiteX93" fmla="*/ 2372591 w 4266045"/>
                <a:gd name="connsiteY93" fmla="*/ 357909 h 2199409"/>
                <a:gd name="connsiteX94" fmla="*/ 2378363 w 4266045"/>
                <a:gd name="connsiteY94" fmla="*/ 300182 h 2199409"/>
                <a:gd name="connsiteX95" fmla="*/ 2661227 w 4266045"/>
                <a:gd name="connsiteY95" fmla="*/ 305954 h 2199409"/>
                <a:gd name="connsiteX96" fmla="*/ 2661227 w 4266045"/>
                <a:gd name="connsiteY96" fmla="*/ 305954 h 2199409"/>
                <a:gd name="connsiteX97" fmla="*/ 2603500 w 4266045"/>
                <a:gd name="connsiteY97" fmla="*/ 161636 h 2199409"/>
                <a:gd name="connsiteX98" fmla="*/ 3048000 w 4266045"/>
                <a:gd name="connsiteY98" fmla="*/ 271318 h 2199409"/>
                <a:gd name="connsiteX99" fmla="*/ 3042227 w 4266045"/>
                <a:gd name="connsiteY99" fmla="*/ 202045 h 2199409"/>
                <a:gd name="connsiteX100" fmla="*/ 3821545 w 4266045"/>
                <a:gd name="connsiteY100" fmla="*/ 207818 h 2199409"/>
                <a:gd name="connsiteX101" fmla="*/ 3827318 w 4266045"/>
                <a:gd name="connsiteY101" fmla="*/ 0 h 2199409"/>
                <a:gd name="connsiteX102" fmla="*/ 4266045 w 4266045"/>
                <a:gd name="connsiteY102" fmla="*/ 0 h 2199409"/>
                <a:gd name="connsiteX0" fmla="*/ 0 w 4266045"/>
                <a:gd name="connsiteY0" fmla="*/ 2199409 h 2199409"/>
                <a:gd name="connsiteX1" fmla="*/ 0 w 4266045"/>
                <a:gd name="connsiteY1" fmla="*/ 2199409 h 2199409"/>
                <a:gd name="connsiteX2" fmla="*/ 17318 w 4266045"/>
                <a:gd name="connsiteY2" fmla="*/ 2147454 h 2199409"/>
                <a:gd name="connsiteX3" fmla="*/ 23091 w 4266045"/>
                <a:gd name="connsiteY3" fmla="*/ 2124363 h 2199409"/>
                <a:gd name="connsiteX4" fmla="*/ 34636 w 4266045"/>
                <a:gd name="connsiteY4" fmla="*/ 2089727 h 2199409"/>
                <a:gd name="connsiteX5" fmla="*/ 46182 w 4266045"/>
                <a:gd name="connsiteY5" fmla="*/ 2043545 h 2199409"/>
                <a:gd name="connsiteX6" fmla="*/ 69272 w 4266045"/>
                <a:gd name="connsiteY6" fmla="*/ 2008909 h 2199409"/>
                <a:gd name="connsiteX7" fmla="*/ 86591 w 4266045"/>
                <a:gd name="connsiteY7" fmla="*/ 1980045 h 2199409"/>
                <a:gd name="connsiteX8" fmla="*/ 109682 w 4266045"/>
                <a:gd name="connsiteY8" fmla="*/ 1933863 h 2199409"/>
                <a:gd name="connsiteX9" fmla="*/ 115454 w 4266045"/>
                <a:gd name="connsiteY9" fmla="*/ 1910773 h 2199409"/>
                <a:gd name="connsiteX10" fmla="*/ 127000 w 4266045"/>
                <a:gd name="connsiteY10" fmla="*/ 1876136 h 2199409"/>
                <a:gd name="connsiteX11" fmla="*/ 138545 w 4266045"/>
                <a:gd name="connsiteY11" fmla="*/ 1824182 h 2199409"/>
                <a:gd name="connsiteX12" fmla="*/ 144318 w 4266045"/>
                <a:gd name="connsiteY12" fmla="*/ 1806863 h 2199409"/>
                <a:gd name="connsiteX13" fmla="*/ 155863 w 4266045"/>
                <a:gd name="connsiteY13" fmla="*/ 1789545 h 2199409"/>
                <a:gd name="connsiteX14" fmla="*/ 167409 w 4266045"/>
                <a:gd name="connsiteY14" fmla="*/ 1754909 h 2199409"/>
                <a:gd name="connsiteX15" fmla="*/ 173182 w 4266045"/>
                <a:gd name="connsiteY15" fmla="*/ 1737591 h 2199409"/>
                <a:gd name="connsiteX16" fmla="*/ 184727 w 4266045"/>
                <a:gd name="connsiteY16" fmla="*/ 1702954 h 2199409"/>
                <a:gd name="connsiteX17" fmla="*/ 190500 w 4266045"/>
                <a:gd name="connsiteY17" fmla="*/ 1685636 h 2199409"/>
                <a:gd name="connsiteX18" fmla="*/ 225136 w 4266045"/>
                <a:gd name="connsiteY18" fmla="*/ 1674091 h 2199409"/>
                <a:gd name="connsiteX19" fmla="*/ 254000 w 4266045"/>
                <a:gd name="connsiteY19" fmla="*/ 1656773 h 2199409"/>
                <a:gd name="connsiteX20" fmla="*/ 265545 w 4266045"/>
                <a:gd name="connsiteY20" fmla="*/ 1645227 h 2199409"/>
                <a:gd name="connsiteX21" fmla="*/ 300182 w 4266045"/>
                <a:gd name="connsiteY21" fmla="*/ 1627909 h 2199409"/>
                <a:gd name="connsiteX22" fmla="*/ 329045 w 4266045"/>
                <a:gd name="connsiteY22" fmla="*/ 1604818 h 2199409"/>
                <a:gd name="connsiteX23" fmla="*/ 340591 w 4266045"/>
                <a:gd name="connsiteY23" fmla="*/ 1593273 h 2199409"/>
                <a:gd name="connsiteX24" fmla="*/ 357909 w 4266045"/>
                <a:gd name="connsiteY24" fmla="*/ 1587500 h 2199409"/>
                <a:gd name="connsiteX25" fmla="*/ 386772 w 4266045"/>
                <a:gd name="connsiteY25" fmla="*/ 1570182 h 2199409"/>
                <a:gd name="connsiteX26" fmla="*/ 398318 w 4266045"/>
                <a:gd name="connsiteY26" fmla="*/ 1558636 h 2199409"/>
                <a:gd name="connsiteX27" fmla="*/ 444500 w 4266045"/>
                <a:gd name="connsiteY27" fmla="*/ 1524000 h 2199409"/>
                <a:gd name="connsiteX28" fmla="*/ 467591 w 4266045"/>
                <a:gd name="connsiteY28" fmla="*/ 1495136 h 2199409"/>
                <a:gd name="connsiteX29" fmla="*/ 479136 w 4266045"/>
                <a:gd name="connsiteY29" fmla="*/ 1477818 h 2199409"/>
                <a:gd name="connsiteX30" fmla="*/ 496454 w 4266045"/>
                <a:gd name="connsiteY30" fmla="*/ 1454727 h 2199409"/>
                <a:gd name="connsiteX31" fmla="*/ 531091 w 4266045"/>
                <a:gd name="connsiteY31" fmla="*/ 1408545 h 2199409"/>
                <a:gd name="connsiteX32" fmla="*/ 536863 w 4266045"/>
                <a:gd name="connsiteY32" fmla="*/ 1391227 h 2199409"/>
                <a:gd name="connsiteX33" fmla="*/ 548409 w 4266045"/>
                <a:gd name="connsiteY33" fmla="*/ 1379682 h 2199409"/>
                <a:gd name="connsiteX34" fmla="*/ 571500 w 4266045"/>
                <a:gd name="connsiteY34" fmla="*/ 1350818 h 2199409"/>
                <a:gd name="connsiteX35" fmla="*/ 577272 w 4266045"/>
                <a:gd name="connsiteY35" fmla="*/ 1333500 h 2199409"/>
                <a:gd name="connsiteX36" fmla="*/ 629227 w 4266045"/>
                <a:gd name="connsiteY36" fmla="*/ 1316182 h 2199409"/>
                <a:gd name="connsiteX37" fmla="*/ 635000 w 4266045"/>
                <a:gd name="connsiteY37" fmla="*/ 1298863 h 2199409"/>
                <a:gd name="connsiteX38" fmla="*/ 665714 w 4266045"/>
                <a:gd name="connsiteY38" fmla="*/ 1264118 h 2199409"/>
                <a:gd name="connsiteX39" fmla="*/ 692727 w 4266045"/>
                <a:gd name="connsiteY39" fmla="*/ 1212273 h 2199409"/>
                <a:gd name="connsiteX40" fmla="*/ 710045 w 4266045"/>
                <a:gd name="connsiteY40" fmla="*/ 1206500 h 2199409"/>
                <a:gd name="connsiteX41" fmla="*/ 738909 w 4266045"/>
                <a:gd name="connsiteY41" fmla="*/ 1166091 h 2199409"/>
                <a:gd name="connsiteX42" fmla="*/ 744682 w 4266045"/>
                <a:gd name="connsiteY42" fmla="*/ 1166091 h 2199409"/>
                <a:gd name="connsiteX43" fmla="*/ 819727 w 4266045"/>
                <a:gd name="connsiteY43" fmla="*/ 1177636 h 2199409"/>
                <a:gd name="connsiteX44" fmla="*/ 819727 w 4266045"/>
                <a:gd name="connsiteY44" fmla="*/ 1177636 h 2199409"/>
                <a:gd name="connsiteX45" fmla="*/ 796636 w 4266045"/>
                <a:gd name="connsiteY45" fmla="*/ 987136 h 2199409"/>
                <a:gd name="connsiteX46" fmla="*/ 871682 w 4266045"/>
                <a:gd name="connsiteY46" fmla="*/ 1148773 h 2199409"/>
                <a:gd name="connsiteX47" fmla="*/ 871682 w 4266045"/>
                <a:gd name="connsiteY47" fmla="*/ 935182 h 2199409"/>
                <a:gd name="connsiteX48" fmla="*/ 906318 w 4266045"/>
                <a:gd name="connsiteY48" fmla="*/ 1119909 h 2199409"/>
                <a:gd name="connsiteX49" fmla="*/ 946727 w 4266045"/>
                <a:gd name="connsiteY49" fmla="*/ 894773 h 2199409"/>
                <a:gd name="connsiteX50" fmla="*/ 975591 w 4266045"/>
                <a:gd name="connsiteY50" fmla="*/ 1091045 h 2199409"/>
                <a:gd name="connsiteX51" fmla="*/ 981363 w 4266045"/>
                <a:gd name="connsiteY51" fmla="*/ 1067954 h 2199409"/>
                <a:gd name="connsiteX52" fmla="*/ 1021772 w 4266045"/>
                <a:gd name="connsiteY52" fmla="*/ 1033318 h 2199409"/>
                <a:gd name="connsiteX53" fmla="*/ 1044863 w 4266045"/>
                <a:gd name="connsiteY53" fmla="*/ 1010227 h 2199409"/>
                <a:gd name="connsiteX54" fmla="*/ 1050636 w 4266045"/>
                <a:gd name="connsiteY54" fmla="*/ 987136 h 2199409"/>
                <a:gd name="connsiteX55" fmla="*/ 1085272 w 4266045"/>
                <a:gd name="connsiteY55" fmla="*/ 998682 h 2199409"/>
                <a:gd name="connsiteX56" fmla="*/ 1102591 w 4266045"/>
                <a:gd name="connsiteY56" fmla="*/ 964045 h 2199409"/>
                <a:gd name="connsiteX57" fmla="*/ 1137227 w 4266045"/>
                <a:gd name="connsiteY57" fmla="*/ 952500 h 2199409"/>
                <a:gd name="connsiteX58" fmla="*/ 1154545 w 4266045"/>
                <a:gd name="connsiteY58" fmla="*/ 923636 h 2199409"/>
                <a:gd name="connsiteX59" fmla="*/ 1177636 w 4266045"/>
                <a:gd name="connsiteY59" fmla="*/ 900545 h 2199409"/>
                <a:gd name="connsiteX60" fmla="*/ 1189182 w 4266045"/>
                <a:gd name="connsiteY60" fmla="*/ 889000 h 2199409"/>
                <a:gd name="connsiteX61" fmla="*/ 1194954 w 4266045"/>
                <a:gd name="connsiteY61" fmla="*/ 871682 h 2199409"/>
                <a:gd name="connsiteX62" fmla="*/ 1200727 w 4266045"/>
                <a:gd name="connsiteY62" fmla="*/ 842818 h 2199409"/>
                <a:gd name="connsiteX63" fmla="*/ 1235363 w 4266045"/>
                <a:gd name="connsiteY63" fmla="*/ 837045 h 2199409"/>
                <a:gd name="connsiteX64" fmla="*/ 1252682 w 4266045"/>
                <a:gd name="connsiteY64" fmla="*/ 842818 h 2199409"/>
                <a:gd name="connsiteX65" fmla="*/ 1270000 w 4266045"/>
                <a:gd name="connsiteY65" fmla="*/ 837045 h 2199409"/>
                <a:gd name="connsiteX66" fmla="*/ 1281545 w 4266045"/>
                <a:gd name="connsiteY66" fmla="*/ 837045 h 2199409"/>
                <a:gd name="connsiteX67" fmla="*/ 1281545 w 4266045"/>
                <a:gd name="connsiteY67" fmla="*/ 813954 h 2199409"/>
                <a:gd name="connsiteX68" fmla="*/ 1310409 w 4266045"/>
                <a:gd name="connsiteY68" fmla="*/ 773545 h 2199409"/>
                <a:gd name="connsiteX69" fmla="*/ 1368136 w 4266045"/>
                <a:gd name="connsiteY69" fmla="*/ 790863 h 2199409"/>
                <a:gd name="connsiteX70" fmla="*/ 1379682 w 4266045"/>
                <a:gd name="connsiteY70" fmla="*/ 623454 h 2199409"/>
                <a:gd name="connsiteX71" fmla="*/ 1454727 w 4266045"/>
                <a:gd name="connsiteY71" fmla="*/ 750454 h 2199409"/>
                <a:gd name="connsiteX72" fmla="*/ 1483591 w 4266045"/>
                <a:gd name="connsiteY72" fmla="*/ 721591 h 2199409"/>
                <a:gd name="connsiteX73" fmla="*/ 1518227 w 4266045"/>
                <a:gd name="connsiteY73" fmla="*/ 681182 h 2199409"/>
                <a:gd name="connsiteX74" fmla="*/ 1535545 w 4266045"/>
                <a:gd name="connsiteY74" fmla="*/ 669636 h 2199409"/>
                <a:gd name="connsiteX75" fmla="*/ 1547091 w 4266045"/>
                <a:gd name="connsiteY75" fmla="*/ 658091 h 2199409"/>
                <a:gd name="connsiteX76" fmla="*/ 1558636 w 4266045"/>
                <a:gd name="connsiteY76" fmla="*/ 617682 h 2199409"/>
                <a:gd name="connsiteX77" fmla="*/ 1610591 w 4266045"/>
                <a:gd name="connsiteY77" fmla="*/ 727363 h 2199409"/>
                <a:gd name="connsiteX78" fmla="*/ 1616363 w 4266045"/>
                <a:gd name="connsiteY78" fmla="*/ 617682 h 2199409"/>
                <a:gd name="connsiteX79" fmla="*/ 1599045 w 4266045"/>
                <a:gd name="connsiteY79" fmla="*/ 438727 h 2199409"/>
                <a:gd name="connsiteX80" fmla="*/ 1651000 w 4266045"/>
                <a:gd name="connsiteY80" fmla="*/ 606136 h 2199409"/>
                <a:gd name="connsiteX81" fmla="*/ 1685636 w 4266045"/>
                <a:gd name="connsiteY81" fmla="*/ 392545 h 2199409"/>
                <a:gd name="connsiteX82" fmla="*/ 1702954 w 4266045"/>
                <a:gd name="connsiteY82" fmla="*/ 571500 h 2199409"/>
                <a:gd name="connsiteX83" fmla="*/ 1772227 w 4266045"/>
                <a:gd name="connsiteY83" fmla="*/ 340591 h 2199409"/>
                <a:gd name="connsiteX84" fmla="*/ 1806863 w 4266045"/>
                <a:gd name="connsiteY84" fmla="*/ 542636 h 2199409"/>
                <a:gd name="connsiteX85" fmla="*/ 1824182 w 4266045"/>
                <a:gd name="connsiteY85" fmla="*/ 519545 h 2199409"/>
                <a:gd name="connsiteX86" fmla="*/ 1858818 w 4266045"/>
                <a:gd name="connsiteY86" fmla="*/ 473363 h 2199409"/>
                <a:gd name="connsiteX87" fmla="*/ 1945409 w 4266045"/>
                <a:gd name="connsiteY87" fmla="*/ 484909 h 2199409"/>
                <a:gd name="connsiteX88" fmla="*/ 1939636 w 4266045"/>
                <a:gd name="connsiteY88" fmla="*/ 375227 h 2199409"/>
                <a:gd name="connsiteX89" fmla="*/ 2095500 w 4266045"/>
                <a:gd name="connsiteY89" fmla="*/ 456045 h 2199409"/>
                <a:gd name="connsiteX90" fmla="*/ 2112818 w 4266045"/>
                <a:gd name="connsiteY90" fmla="*/ 415636 h 2199409"/>
                <a:gd name="connsiteX91" fmla="*/ 2124363 w 4266045"/>
                <a:gd name="connsiteY91" fmla="*/ 363682 h 2199409"/>
                <a:gd name="connsiteX92" fmla="*/ 2135909 w 4266045"/>
                <a:gd name="connsiteY92" fmla="*/ 346363 h 2199409"/>
                <a:gd name="connsiteX93" fmla="*/ 2372591 w 4266045"/>
                <a:gd name="connsiteY93" fmla="*/ 357909 h 2199409"/>
                <a:gd name="connsiteX94" fmla="*/ 2378363 w 4266045"/>
                <a:gd name="connsiteY94" fmla="*/ 300182 h 2199409"/>
                <a:gd name="connsiteX95" fmla="*/ 2661227 w 4266045"/>
                <a:gd name="connsiteY95" fmla="*/ 305954 h 2199409"/>
                <a:gd name="connsiteX96" fmla="*/ 2661227 w 4266045"/>
                <a:gd name="connsiteY96" fmla="*/ 305954 h 2199409"/>
                <a:gd name="connsiteX97" fmla="*/ 2603500 w 4266045"/>
                <a:gd name="connsiteY97" fmla="*/ 161636 h 2199409"/>
                <a:gd name="connsiteX98" fmla="*/ 3048000 w 4266045"/>
                <a:gd name="connsiteY98" fmla="*/ 271318 h 2199409"/>
                <a:gd name="connsiteX99" fmla="*/ 3042227 w 4266045"/>
                <a:gd name="connsiteY99" fmla="*/ 202045 h 2199409"/>
                <a:gd name="connsiteX100" fmla="*/ 3821545 w 4266045"/>
                <a:gd name="connsiteY100" fmla="*/ 207818 h 2199409"/>
                <a:gd name="connsiteX101" fmla="*/ 3827318 w 4266045"/>
                <a:gd name="connsiteY101" fmla="*/ 0 h 2199409"/>
                <a:gd name="connsiteX102" fmla="*/ 4266045 w 4266045"/>
                <a:gd name="connsiteY102" fmla="*/ 0 h 2199409"/>
                <a:gd name="connsiteX0" fmla="*/ 0 w 4266045"/>
                <a:gd name="connsiteY0" fmla="*/ 2199409 h 2199409"/>
                <a:gd name="connsiteX1" fmla="*/ 0 w 4266045"/>
                <a:gd name="connsiteY1" fmla="*/ 2199409 h 2199409"/>
                <a:gd name="connsiteX2" fmla="*/ 17318 w 4266045"/>
                <a:gd name="connsiteY2" fmla="*/ 2147454 h 2199409"/>
                <a:gd name="connsiteX3" fmla="*/ 23091 w 4266045"/>
                <a:gd name="connsiteY3" fmla="*/ 2124363 h 2199409"/>
                <a:gd name="connsiteX4" fmla="*/ 34636 w 4266045"/>
                <a:gd name="connsiteY4" fmla="*/ 2089727 h 2199409"/>
                <a:gd name="connsiteX5" fmla="*/ 46182 w 4266045"/>
                <a:gd name="connsiteY5" fmla="*/ 2043545 h 2199409"/>
                <a:gd name="connsiteX6" fmla="*/ 69272 w 4266045"/>
                <a:gd name="connsiteY6" fmla="*/ 2008909 h 2199409"/>
                <a:gd name="connsiteX7" fmla="*/ 86591 w 4266045"/>
                <a:gd name="connsiteY7" fmla="*/ 1980045 h 2199409"/>
                <a:gd name="connsiteX8" fmla="*/ 109682 w 4266045"/>
                <a:gd name="connsiteY8" fmla="*/ 1933863 h 2199409"/>
                <a:gd name="connsiteX9" fmla="*/ 115454 w 4266045"/>
                <a:gd name="connsiteY9" fmla="*/ 1910773 h 2199409"/>
                <a:gd name="connsiteX10" fmla="*/ 127000 w 4266045"/>
                <a:gd name="connsiteY10" fmla="*/ 1876136 h 2199409"/>
                <a:gd name="connsiteX11" fmla="*/ 138545 w 4266045"/>
                <a:gd name="connsiteY11" fmla="*/ 1824182 h 2199409"/>
                <a:gd name="connsiteX12" fmla="*/ 144318 w 4266045"/>
                <a:gd name="connsiteY12" fmla="*/ 1806863 h 2199409"/>
                <a:gd name="connsiteX13" fmla="*/ 155863 w 4266045"/>
                <a:gd name="connsiteY13" fmla="*/ 1789545 h 2199409"/>
                <a:gd name="connsiteX14" fmla="*/ 167409 w 4266045"/>
                <a:gd name="connsiteY14" fmla="*/ 1754909 h 2199409"/>
                <a:gd name="connsiteX15" fmla="*/ 173182 w 4266045"/>
                <a:gd name="connsiteY15" fmla="*/ 1737591 h 2199409"/>
                <a:gd name="connsiteX16" fmla="*/ 184727 w 4266045"/>
                <a:gd name="connsiteY16" fmla="*/ 1702954 h 2199409"/>
                <a:gd name="connsiteX17" fmla="*/ 190500 w 4266045"/>
                <a:gd name="connsiteY17" fmla="*/ 1685636 h 2199409"/>
                <a:gd name="connsiteX18" fmla="*/ 225136 w 4266045"/>
                <a:gd name="connsiteY18" fmla="*/ 1674091 h 2199409"/>
                <a:gd name="connsiteX19" fmla="*/ 254000 w 4266045"/>
                <a:gd name="connsiteY19" fmla="*/ 1656773 h 2199409"/>
                <a:gd name="connsiteX20" fmla="*/ 265545 w 4266045"/>
                <a:gd name="connsiteY20" fmla="*/ 1645227 h 2199409"/>
                <a:gd name="connsiteX21" fmla="*/ 300182 w 4266045"/>
                <a:gd name="connsiteY21" fmla="*/ 1627909 h 2199409"/>
                <a:gd name="connsiteX22" fmla="*/ 329045 w 4266045"/>
                <a:gd name="connsiteY22" fmla="*/ 1604818 h 2199409"/>
                <a:gd name="connsiteX23" fmla="*/ 340591 w 4266045"/>
                <a:gd name="connsiteY23" fmla="*/ 1593273 h 2199409"/>
                <a:gd name="connsiteX24" fmla="*/ 357909 w 4266045"/>
                <a:gd name="connsiteY24" fmla="*/ 1587500 h 2199409"/>
                <a:gd name="connsiteX25" fmla="*/ 386772 w 4266045"/>
                <a:gd name="connsiteY25" fmla="*/ 1570182 h 2199409"/>
                <a:gd name="connsiteX26" fmla="*/ 398318 w 4266045"/>
                <a:gd name="connsiteY26" fmla="*/ 1558636 h 2199409"/>
                <a:gd name="connsiteX27" fmla="*/ 444500 w 4266045"/>
                <a:gd name="connsiteY27" fmla="*/ 1524000 h 2199409"/>
                <a:gd name="connsiteX28" fmla="*/ 467591 w 4266045"/>
                <a:gd name="connsiteY28" fmla="*/ 1495136 h 2199409"/>
                <a:gd name="connsiteX29" fmla="*/ 479136 w 4266045"/>
                <a:gd name="connsiteY29" fmla="*/ 1477818 h 2199409"/>
                <a:gd name="connsiteX30" fmla="*/ 496454 w 4266045"/>
                <a:gd name="connsiteY30" fmla="*/ 1454727 h 2199409"/>
                <a:gd name="connsiteX31" fmla="*/ 531091 w 4266045"/>
                <a:gd name="connsiteY31" fmla="*/ 1408545 h 2199409"/>
                <a:gd name="connsiteX32" fmla="*/ 536863 w 4266045"/>
                <a:gd name="connsiteY32" fmla="*/ 1391227 h 2199409"/>
                <a:gd name="connsiteX33" fmla="*/ 548409 w 4266045"/>
                <a:gd name="connsiteY33" fmla="*/ 1379682 h 2199409"/>
                <a:gd name="connsiteX34" fmla="*/ 571500 w 4266045"/>
                <a:gd name="connsiteY34" fmla="*/ 1350818 h 2199409"/>
                <a:gd name="connsiteX35" fmla="*/ 577272 w 4266045"/>
                <a:gd name="connsiteY35" fmla="*/ 1333500 h 2199409"/>
                <a:gd name="connsiteX36" fmla="*/ 629227 w 4266045"/>
                <a:gd name="connsiteY36" fmla="*/ 1316182 h 2199409"/>
                <a:gd name="connsiteX37" fmla="*/ 635000 w 4266045"/>
                <a:gd name="connsiteY37" fmla="*/ 1298863 h 2199409"/>
                <a:gd name="connsiteX38" fmla="*/ 665714 w 4266045"/>
                <a:gd name="connsiteY38" fmla="*/ 1264118 h 2199409"/>
                <a:gd name="connsiteX39" fmla="*/ 692727 w 4266045"/>
                <a:gd name="connsiteY39" fmla="*/ 1212273 h 2199409"/>
                <a:gd name="connsiteX40" fmla="*/ 710045 w 4266045"/>
                <a:gd name="connsiteY40" fmla="*/ 1206500 h 2199409"/>
                <a:gd name="connsiteX41" fmla="*/ 738909 w 4266045"/>
                <a:gd name="connsiteY41" fmla="*/ 1166091 h 2199409"/>
                <a:gd name="connsiteX42" fmla="*/ 744682 w 4266045"/>
                <a:gd name="connsiteY42" fmla="*/ 1166091 h 2199409"/>
                <a:gd name="connsiteX43" fmla="*/ 819727 w 4266045"/>
                <a:gd name="connsiteY43" fmla="*/ 1177636 h 2199409"/>
                <a:gd name="connsiteX44" fmla="*/ 819727 w 4266045"/>
                <a:gd name="connsiteY44" fmla="*/ 1177636 h 2199409"/>
                <a:gd name="connsiteX45" fmla="*/ 825390 w 4266045"/>
                <a:gd name="connsiteY45" fmla="*/ 1135702 h 2199409"/>
                <a:gd name="connsiteX46" fmla="*/ 871682 w 4266045"/>
                <a:gd name="connsiteY46" fmla="*/ 1148773 h 2199409"/>
                <a:gd name="connsiteX47" fmla="*/ 871682 w 4266045"/>
                <a:gd name="connsiteY47" fmla="*/ 935182 h 2199409"/>
                <a:gd name="connsiteX48" fmla="*/ 906318 w 4266045"/>
                <a:gd name="connsiteY48" fmla="*/ 1119909 h 2199409"/>
                <a:gd name="connsiteX49" fmla="*/ 946727 w 4266045"/>
                <a:gd name="connsiteY49" fmla="*/ 894773 h 2199409"/>
                <a:gd name="connsiteX50" fmla="*/ 975591 w 4266045"/>
                <a:gd name="connsiteY50" fmla="*/ 1091045 h 2199409"/>
                <a:gd name="connsiteX51" fmla="*/ 981363 w 4266045"/>
                <a:gd name="connsiteY51" fmla="*/ 1067954 h 2199409"/>
                <a:gd name="connsiteX52" fmla="*/ 1021772 w 4266045"/>
                <a:gd name="connsiteY52" fmla="*/ 1033318 h 2199409"/>
                <a:gd name="connsiteX53" fmla="*/ 1044863 w 4266045"/>
                <a:gd name="connsiteY53" fmla="*/ 1010227 h 2199409"/>
                <a:gd name="connsiteX54" fmla="*/ 1050636 w 4266045"/>
                <a:gd name="connsiteY54" fmla="*/ 987136 h 2199409"/>
                <a:gd name="connsiteX55" fmla="*/ 1085272 w 4266045"/>
                <a:gd name="connsiteY55" fmla="*/ 998682 h 2199409"/>
                <a:gd name="connsiteX56" fmla="*/ 1102591 w 4266045"/>
                <a:gd name="connsiteY56" fmla="*/ 964045 h 2199409"/>
                <a:gd name="connsiteX57" fmla="*/ 1137227 w 4266045"/>
                <a:gd name="connsiteY57" fmla="*/ 952500 h 2199409"/>
                <a:gd name="connsiteX58" fmla="*/ 1154545 w 4266045"/>
                <a:gd name="connsiteY58" fmla="*/ 923636 h 2199409"/>
                <a:gd name="connsiteX59" fmla="*/ 1177636 w 4266045"/>
                <a:gd name="connsiteY59" fmla="*/ 900545 h 2199409"/>
                <a:gd name="connsiteX60" fmla="*/ 1189182 w 4266045"/>
                <a:gd name="connsiteY60" fmla="*/ 889000 h 2199409"/>
                <a:gd name="connsiteX61" fmla="*/ 1194954 w 4266045"/>
                <a:gd name="connsiteY61" fmla="*/ 871682 h 2199409"/>
                <a:gd name="connsiteX62" fmla="*/ 1200727 w 4266045"/>
                <a:gd name="connsiteY62" fmla="*/ 842818 h 2199409"/>
                <a:gd name="connsiteX63" fmla="*/ 1235363 w 4266045"/>
                <a:gd name="connsiteY63" fmla="*/ 837045 h 2199409"/>
                <a:gd name="connsiteX64" fmla="*/ 1252682 w 4266045"/>
                <a:gd name="connsiteY64" fmla="*/ 842818 h 2199409"/>
                <a:gd name="connsiteX65" fmla="*/ 1270000 w 4266045"/>
                <a:gd name="connsiteY65" fmla="*/ 837045 h 2199409"/>
                <a:gd name="connsiteX66" fmla="*/ 1281545 w 4266045"/>
                <a:gd name="connsiteY66" fmla="*/ 837045 h 2199409"/>
                <a:gd name="connsiteX67" fmla="*/ 1281545 w 4266045"/>
                <a:gd name="connsiteY67" fmla="*/ 813954 h 2199409"/>
                <a:gd name="connsiteX68" fmla="*/ 1310409 w 4266045"/>
                <a:gd name="connsiteY68" fmla="*/ 773545 h 2199409"/>
                <a:gd name="connsiteX69" fmla="*/ 1368136 w 4266045"/>
                <a:gd name="connsiteY69" fmla="*/ 790863 h 2199409"/>
                <a:gd name="connsiteX70" fmla="*/ 1379682 w 4266045"/>
                <a:gd name="connsiteY70" fmla="*/ 623454 h 2199409"/>
                <a:gd name="connsiteX71" fmla="*/ 1454727 w 4266045"/>
                <a:gd name="connsiteY71" fmla="*/ 750454 h 2199409"/>
                <a:gd name="connsiteX72" fmla="*/ 1483591 w 4266045"/>
                <a:gd name="connsiteY72" fmla="*/ 721591 h 2199409"/>
                <a:gd name="connsiteX73" fmla="*/ 1518227 w 4266045"/>
                <a:gd name="connsiteY73" fmla="*/ 681182 h 2199409"/>
                <a:gd name="connsiteX74" fmla="*/ 1535545 w 4266045"/>
                <a:gd name="connsiteY74" fmla="*/ 669636 h 2199409"/>
                <a:gd name="connsiteX75" fmla="*/ 1547091 w 4266045"/>
                <a:gd name="connsiteY75" fmla="*/ 658091 h 2199409"/>
                <a:gd name="connsiteX76" fmla="*/ 1558636 w 4266045"/>
                <a:gd name="connsiteY76" fmla="*/ 617682 h 2199409"/>
                <a:gd name="connsiteX77" fmla="*/ 1610591 w 4266045"/>
                <a:gd name="connsiteY77" fmla="*/ 727363 h 2199409"/>
                <a:gd name="connsiteX78" fmla="*/ 1616363 w 4266045"/>
                <a:gd name="connsiteY78" fmla="*/ 617682 h 2199409"/>
                <a:gd name="connsiteX79" fmla="*/ 1599045 w 4266045"/>
                <a:gd name="connsiteY79" fmla="*/ 438727 h 2199409"/>
                <a:gd name="connsiteX80" fmla="*/ 1651000 w 4266045"/>
                <a:gd name="connsiteY80" fmla="*/ 606136 h 2199409"/>
                <a:gd name="connsiteX81" fmla="*/ 1685636 w 4266045"/>
                <a:gd name="connsiteY81" fmla="*/ 392545 h 2199409"/>
                <a:gd name="connsiteX82" fmla="*/ 1702954 w 4266045"/>
                <a:gd name="connsiteY82" fmla="*/ 571500 h 2199409"/>
                <a:gd name="connsiteX83" fmla="*/ 1772227 w 4266045"/>
                <a:gd name="connsiteY83" fmla="*/ 340591 h 2199409"/>
                <a:gd name="connsiteX84" fmla="*/ 1806863 w 4266045"/>
                <a:gd name="connsiteY84" fmla="*/ 542636 h 2199409"/>
                <a:gd name="connsiteX85" fmla="*/ 1824182 w 4266045"/>
                <a:gd name="connsiteY85" fmla="*/ 519545 h 2199409"/>
                <a:gd name="connsiteX86" fmla="*/ 1858818 w 4266045"/>
                <a:gd name="connsiteY86" fmla="*/ 473363 h 2199409"/>
                <a:gd name="connsiteX87" fmla="*/ 1945409 w 4266045"/>
                <a:gd name="connsiteY87" fmla="*/ 484909 h 2199409"/>
                <a:gd name="connsiteX88" fmla="*/ 1939636 w 4266045"/>
                <a:gd name="connsiteY88" fmla="*/ 375227 h 2199409"/>
                <a:gd name="connsiteX89" fmla="*/ 2095500 w 4266045"/>
                <a:gd name="connsiteY89" fmla="*/ 456045 h 2199409"/>
                <a:gd name="connsiteX90" fmla="*/ 2112818 w 4266045"/>
                <a:gd name="connsiteY90" fmla="*/ 415636 h 2199409"/>
                <a:gd name="connsiteX91" fmla="*/ 2124363 w 4266045"/>
                <a:gd name="connsiteY91" fmla="*/ 363682 h 2199409"/>
                <a:gd name="connsiteX92" fmla="*/ 2135909 w 4266045"/>
                <a:gd name="connsiteY92" fmla="*/ 346363 h 2199409"/>
                <a:gd name="connsiteX93" fmla="*/ 2372591 w 4266045"/>
                <a:gd name="connsiteY93" fmla="*/ 357909 h 2199409"/>
                <a:gd name="connsiteX94" fmla="*/ 2378363 w 4266045"/>
                <a:gd name="connsiteY94" fmla="*/ 300182 h 2199409"/>
                <a:gd name="connsiteX95" fmla="*/ 2661227 w 4266045"/>
                <a:gd name="connsiteY95" fmla="*/ 305954 h 2199409"/>
                <a:gd name="connsiteX96" fmla="*/ 2661227 w 4266045"/>
                <a:gd name="connsiteY96" fmla="*/ 305954 h 2199409"/>
                <a:gd name="connsiteX97" fmla="*/ 2603500 w 4266045"/>
                <a:gd name="connsiteY97" fmla="*/ 161636 h 2199409"/>
                <a:gd name="connsiteX98" fmla="*/ 3048000 w 4266045"/>
                <a:gd name="connsiteY98" fmla="*/ 271318 h 2199409"/>
                <a:gd name="connsiteX99" fmla="*/ 3042227 w 4266045"/>
                <a:gd name="connsiteY99" fmla="*/ 202045 h 2199409"/>
                <a:gd name="connsiteX100" fmla="*/ 3821545 w 4266045"/>
                <a:gd name="connsiteY100" fmla="*/ 207818 h 2199409"/>
                <a:gd name="connsiteX101" fmla="*/ 3827318 w 4266045"/>
                <a:gd name="connsiteY101" fmla="*/ 0 h 2199409"/>
                <a:gd name="connsiteX102" fmla="*/ 4266045 w 4266045"/>
                <a:gd name="connsiteY102" fmla="*/ 0 h 2199409"/>
                <a:gd name="connsiteX0" fmla="*/ 0 w 4266045"/>
                <a:gd name="connsiteY0" fmla="*/ 2199409 h 2199409"/>
                <a:gd name="connsiteX1" fmla="*/ 0 w 4266045"/>
                <a:gd name="connsiteY1" fmla="*/ 2199409 h 2199409"/>
                <a:gd name="connsiteX2" fmla="*/ 17318 w 4266045"/>
                <a:gd name="connsiteY2" fmla="*/ 2147454 h 2199409"/>
                <a:gd name="connsiteX3" fmla="*/ 23091 w 4266045"/>
                <a:gd name="connsiteY3" fmla="*/ 2124363 h 2199409"/>
                <a:gd name="connsiteX4" fmla="*/ 34636 w 4266045"/>
                <a:gd name="connsiteY4" fmla="*/ 2089727 h 2199409"/>
                <a:gd name="connsiteX5" fmla="*/ 46182 w 4266045"/>
                <a:gd name="connsiteY5" fmla="*/ 2043545 h 2199409"/>
                <a:gd name="connsiteX6" fmla="*/ 69272 w 4266045"/>
                <a:gd name="connsiteY6" fmla="*/ 2008909 h 2199409"/>
                <a:gd name="connsiteX7" fmla="*/ 86591 w 4266045"/>
                <a:gd name="connsiteY7" fmla="*/ 1980045 h 2199409"/>
                <a:gd name="connsiteX8" fmla="*/ 109682 w 4266045"/>
                <a:gd name="connsiteY8" fmla="*/ 1933863 h 2199409"/>
                <a:gd name="connsiteX9" fmla="*/ 115454 w 4266045"/>
                <a:gd name="connsiteY9" fmla="*/ 1910773 h 2199409"/>
                <a:gd name="connsiteX10" fmla="*/ 127000 w 4266045"/>
                <a:gd name="connsiteY10" fmla="*/ 1876136 h 2199409"/>
                <a:gd name="connsiteX11" fmla="*/ 138545 w 4266045"/>
                <a:gd name="connsiteY11" fmla="*/ 1824182 h 2199409"/>
                <a:gd name="connsiteX12" fmla="*/ 144318 w 4266045"/>
                <a:gd name="connsiteY12" fmla="*/ 1806863 h 2199409"/>
                <a:gd name="connsiteX13" fmla="*/ 155863 w 4266045"/>
                <a:gd name="connsiteY13" fmla="*/ 1789545 h 2199409"/>
                <a:gd name="connsiteX14" fmla="*/ 167409 w 4266045"/>
                <a:gd name="connsiteY14" fmla="*/ 1754909 h 2199409"/>
                <a:gd name="connsiteX15" fmla="*/ 173182 w 4266045"/>
                <a:gd name="connsiteY15" fmla="*/ 1737591 h 2199409"/>
                <a:gd name="connsiteX16" fmla="*/ 184727 w 4266045"/>
                <a:gd name="connsiteY16" fmla="*/ 1702954 h 2199409"/>
                <a:gd name="connsiteX17" fmla="*/ 190500 w 4266045"/>
                <a:gd name="connsiteY17" fmla="*/ 1685636 h 2199409"/>
                <a:gd name="connsiteX18" fmla="*/ 225136 w 4266045"/>
                <a:gd name="connsiteY18" fmla="*/ 1674091 h 2199409"/>
                <a:gd name="connsiteX19" fmla="*/ 254000 w 4266045"/>
                <a:gd name="connsiteY19" fmla="*/ 1656773 h 2199409"/>
                <a:gd name="connsiteX20" fmla="*/ 265545 w 4266045"/>
                <a:gd name="connsiteY20" fmla="*/ 1645227 h 2199409"/>
                <a:gd name="connsiteX21" fmla="*/ 300182 w 4266045"/>
                <a:gd name="connsiteY21" fmla="*/ 1627909 h 2199409"/>
                <a:gd name="connsiteX22" fmla="*/ 329045 w 4266045"/>
                <a:gd name="connsiteY22" fmla="*/ 1604818 h 2199409"/>
                <a:gd name="connsiteX23" fmla="*/ 340591 w 4266045"/>
                <a:gd name="connsiteY23" fmla="*/ 1593273 h 2199409"/>
                <a:gd name="connsiteX24" fmla="*/ 357909 w 4266045"/>
                <a:gd name="connsiteY24" fmla="*/ 1587500 h 2199409"/>
                <a:gd name="connsiteX25" fmla="*/ 386772 w 4266045"/>
                <a:gd name="connsiteY25" fmla="*/ 1570182 h 2199409"/>
                <a:gd name="connsiteX26" fmla="*/ 398318 w 4266045"/>
                <a:gd name="connsiteY26" fmla="*/ 1558636 h 2199409"/>
                <a:gd name="connsiteX27" fmla="*/ 444500 w 4266045"/>
                <a:gd name="connsiteY27" fmla="*/ 1524000 h 2199409"/>
                <a:gd name="connsiteX28" fmla="*/ 467591 w 4266045"/>
                <a:gd name="connsiteY28" fmla="*/ 1495136 h 2199409"/>
                <a:gd name="connsiteX29" fmla="*/ 479136 w 4266045"/>
                <a:gd name="connsiteY29" fmla="*/ 1477818 h 2199409"/>
                <a:gd name="connsiteX30" fmla="*/ 496454 w 4266045"/>
                <a:gd name="connsiteY30" fmla="*/ 1454727 h 2199409"/>
                <a:gd name="connsiteX31" fmla="*/ 531091 w 4266045"/>
                <a:gd name="connsiteY31" fmla="*/ 1408545 h 2199409"/>
                <a:gd name="connsiteX32" fmla="*/ 536863 w 4266045"/>
                <a:gd name="connsiteY32" fmla="*/ 1391227 h 2199409"/>
                <a:gd name="connsiteX33" fmla="*/ 548409 w 4266045"/>
                <a:gd name="connsiteY33" fmla="*/ 1379682 h 2199409"/>
                <a:gd name="connsiteX34" fmla="*/ 571500 w 4266045"/>
                <a:gd name="connsiteY34" fmla="*/ 1350818 h 2199409"/>
                <a:gd name="connsiteX35" fmla="*/ 577272 w 4266045"/>
                <a:gd name="connsiteY35" fmla="*/ 1333500 h 2199409"/>
                <a:gd name="connsiteX36" fmla="*/ 629227 w 4266045"/>
                <a:gd name="connsiteY36" fmla="*/ 1316182 h 2199409"/>
                <a:gd name="connsiteX37" fmla="*/ 635000 w 4266045"/>
                <a:gd name="connsiteY37" fmla="*/ 1298863 h 2199409"/>
                <a:gd name="connsiteX38" fmla="*/ 665714 w 4266045"/>
                <a:gd name="connsiteY38" fmla="*/ 1264118 h 2199409"/>
                <a:gd name="connsiteX39" fmla="*/ 692727 w 4266045"/>
                <a:gd name="connsiteY39" fmla="*/ 1212273 h 2199409"/>
                <a:gd name="connsiteX40" fmla="*/ 710045 w 4266045"/>
                <a:gd name="connsiteY40" fmla="*/ 1206500 h 2199409"/>
                <a:gd name="connsiteX41" fmla="*/ 738909 w 4266045"/>
                <a:gd name="connsiteY41" fmla="*/ 1166091 h 2199409"/>
                <a:gd name="connsiteX42" fmla="*/ 744682 w 4266045"/>
                <a:gd name="connsiteY42" fmla="*/ 1166091 h 2199409"/>
                <a:gd name="connsiteX43" fmla="*/ 819727 w 4266045"/>
                <a:gd name="connsiteY43" fmla="*/ 1177636 h 2199409"/>
                <a:gd name="connsiteX44" fmla="*/ 819727 w 4266045"/>
                <a:gd name="connsiteY44" fmla="*/ 1177636 h 2199409"/>
                <a:gd name="connsiteX45" fmla="*/ 825390 w 4266045"/>
                <a:gd name="connsiteY45" fmla="*/ 1135702 h 2199409"/>
                <a:gd name="connsiteX46" fmla="*/ 871682 w 4266045"/>
                <a:gd name="connsiteY46" fmla="*/ 1148773 h 2199409"/>
                <a:gd name="connsiteX47" fmla="*/ 866889 w 4266045"/>
                <a:gd name="connsiteY47" fmla="*/ 1102918 h 2199409"/>
                <a:gd name="connsiteX48" fmla="*/ 906318 w 4266045"/>
                <a:gd name="connsiteY48" fmla="*/ 1119909 h 2199409"/>
                <a:gd name="connsiteX49" fmla="*/ 946727 w 4266045"/>
                <a:gd name="connsiteY49" fmla="*/ 894773 h 2199409"/>
                <a:gd name="connsiteX50" fmla="*/ 975591 w 4266045"/>
                <a:gd name="connsiteY50" fmla="*/ 1091045 h 2199409"/>
                <a:gd name="connsiteX51" fmla="*/ 981363 w 4266045"/>
                <a:gd name="connsiteY51" fmla="*/ 1067954 h 2199409"/>
                <a:gd name="connsiteX52" fmla="*/ 1021772 w 4266045"/>
                <a:gd name="connsiteY52" fmla="*/ 1033318 h 2199409"/>
                <a:gd name="connsiteX53" fmla="*/ 1044863 w 4266045"/>
                <a:gd name="connsiteY53" fmla="*/ 1010227 h 2199409"/>
                <a:gd name="connsiteX54" fmla="*/ 1050636 w 4266045"/>
                <a:gd name="connsiteY54" fmla="*/ 987136 h 2199409"/>
                <a:gd name="connsiteX55" fmla="*/ 1085272 w 4266045"/>
                <a:gd name="connsiteY55" fmla="*/ 998682 h 2199409"/>
                <a:gd name="connsiteX56" fmla="*/ 1102591 w 4266045"/>
                <a:gd name="connsiteY56" fmla="*/ 964045 h 2199409"/>
                <a:gd name="connsiteX57" fmla="*/ 1137227 w 4266045"/>
                <a:gd name="connsiteY57" fmla="*/ 952500 h 2199409"/>
                <a:gd name="connsiteX58" fmla="*/ 1154545 w 4266045"/>
                <a:gd name="connsiteY58" fmla="*/ 923636 h 2199409"/>
                <a:gd name="connsiteX59" fmla="*/ 1177636 w 4266045"/>
                <a:gd name="connsiteY59" fmla="*/ 900545 h 2199409"/>
                <a:gd name="connsiteX60" fmla="*/ 1189182 w 4266045"/>
                <a:gd name="connsiteY60" fmla="*/ 889000 h 2199409"/>
                <a:gd name="connsiteX61" fmla="*/ 1194954 w 4266045"/>
                <a:gd name="connsiteY61" fmla="*/ 871682 h 2199409"/>
                <a:gd name="connsiteX62" fmla="*/ 1200727 w 4266045"/>
                <a:gd name="connsiteY62" fmla="*/ 842818 h 2199409"/>
                <a:gd name="connsiteX63" fmla="*/ 1235363 w 4266045"/>
                <a:gd name="connsiteY63" fmla="*/ 837045 h 2199409"/>
                <a:gd name="connsiteX64" fmla="*/ 1252682 w 4266045"/>
                <a:gd name="connsiteY64" fmla="*/ 842818 h 2199409"/>
                <a:gd name="connsiteX65" fmla="*/ 1270000 w 4266045"/>
                <a:gd name="connsiteY65" fmla="*/ 837045 h 2199409"/>
                <a:gd name="connsiteX66" fmla="*/ 1281545 w 4266045"/>
                <a:gd name="connsiteY66" fmla="*/ 837045 h 2199409"/>
                <a:gd name="connsiteX67" fmla="*/ 1281545 w 4266045"/>
                <a:gd name="connsiteY67" fmla="*/ 813954 h 2199409"/>
                <a:gd name="connsiteX68" fmla="*/ 1310409 w 4266045"/>
                <a:gd name="connsiteY68" fmla="*/ 773545 h 2199409"/>
                <a:gd name="connsiteX69" fmla="*/ 1368136 w 4266045"/>
                <a:gd name="connsiteY69" fmla="*/ 790863 h 2199409"/>
                <a:gd name="connsiteX70" fmla="*/ 1379682 w 4266045"/>
                <a:gd name="connsiteY70" fmla="*/ 623454 h 2199409"/>
                <a:gd name="connsiteX71" fmla="*/ 1454727 w 4266045"/>
                <a:gd name="connsiteY71" fmla="*/ 750454 h 2199409"/>
                <a:gd name="connsiteX72" fmla="*/ 1483591 w 4266045"/>
                <a:gd name="connsiteY72" fmla="*/ 721591 h 2199409"/>
                <a:gd name="connsiteX73" fmla="*/ 1518227 w 4266045"/>
                <a:gd name="connsiteY73" fmla="*/ 681182 h 2199409"/>
                <a:gd name="connsiteX74" fmla="*/ 1535545 w 4266045"/>
                <a:gd name="connsiteY74" fmla="*/ 669636 h 2199409"/>
                <a:gd name="connsiteX75" fmla="*/ 1547091 w 4266045"/>
                <a:gd name="connsiteY75" fmla="*/ 658091 h 2199409"/>
                <a:gd name="connsiteX76" fmla="*/ 1558636 w 4266045"/>
                <a:gd name="connsiteY76" fmla="*/ 617682 h 2199409"/>
                <a:gd name="connsiteX77" fmla="*/ 1610591 w 4266045"/>
                <a:gd name="connsiteY77" fmla="*/ 727363 h 2199409"/>
                <a:gd name="connsiteX78" fmla="*/ 1616363 w 4266045"/>
                <a:gd name="connsiteY78" fmla="*/ 617682 h 2199409"/>
                <a:gd name="connsiteX79" fmla="*/ 1599045 w 4266045"/>
                <a:gd name="connsiteY79" fmla="*/ 438727 h 2199409"/>
                <a:gd name="connsiteX80" fmla="*/ 1651000 w 4266045"/>
                <a:gd name="connsiteY80" fmla="*/ 606136 h 2199409"/>
                <a:gd name="connsiteX81" fmla="*/ 1685636 w 4266045"/>
                <a:gd name="connsiteY81" fmla="*/ 392545 h 2199409"/>
                <a:gd name="connsiteX82" fmla="*/ 1702954 w 4266045"/>
                <a:gd name="connsiteY82" fmla="*/ 571500 h 2199409"/>
                <a:gd name="connsiteX83" fmla="*/ 1772227 w 4266045"/>
                <a:gd name="connsiteY83" fmla="*/ 340591 h 2199409"/>
                <a:gd name="connsiteX84" fmla="*/ 1806863 w 4266045"/>
                <a:gd name="connsiteY84" fmla="*/ 542636 h 2199409"/>
                <a:gd name="connsiteX85" fmla="*/ 1824182 w 4266045"/>
                <a:gd name="connsiteY85" fmla="*/ 519545 h 2199409"/>
                <a:gd name="connsiteX86" fmla="*/ 1858818 w 4266045"/>
                <a:gd name="connsiteY86" fmla="*/ 473363 h 2199409"/>
                <a:gd name="connsiteX87" fmla="*/ 1945409 w 4266045"/>
                <a:gd name="connsiteY87" fmla="*/ 484909 h 2199409"/>
                <a:gd name="connsiteX88" fmla="*/ 1939636 w 4266045"/>
                <a:gd name="connsiteY88" fmla="*/ 375227 h 2199409"/>
                <a:gd name="connsiteX89" fmla="*/ 2095500 w 4266045"/>
                <a:gd name="connsiteY89" fmla="*/ 456045 h 2199409"/>
                <a:gd name="connsiteX90" fmla="*/ 2112818 w 4266045"/>
                <a:gd name="connsiteY90" fmla="*/ 415636 h 2199409"/>
                <a:gd name="connsiteX91" fmla="*/ 2124363 w 4266045"/>
                <a:gd name="connsiteY91" fmla="*/ 363682 h 2199409"/>
                <a:gd name="connsiteX92" fmla="*/ 2135909 w 4266045"/>
                <a:gd name="connsiteY92" fmla="*/ 346363 h 2199409"/>
                <a:gd name="connsiteX93" fmla="*/ 2372591 w 4266045"/>
                <a:gd name="connsiteY93" fmla="*/ 357909 h 2199409"/>
                <a:gd name="connsiteX94" fmla="*/ 2378363 w 4266045"/>
                <a:gd name="connsiteY94" fmla="*/ 300182 h 2199409"/>
                <a:gd name="connsiteX95" fmla="*/ 2661227 w 4266045"/>
                <a:gd name="connsiteY95" fmla="*/ 305954 h 2199409"/>
                <a:gd name="connsiteX96" fmla="*/ 2661227 w 4266045"/>
                <a:gd name="connsiteY96" fmla="*/ 305954 h 2199409"/>
                <a:gd name="connsiteX97" fmla="*/ 2603500 w 4266045"/>
                <a:gd name="connsiteY97" fmla="*/ 161636 h 2199409"/>
                <a:gd name="connsiteX98" fmla="*/ 3048000 w 4266045"/>
                <a:gd name="connsiteY98" fmla="*/ 271318 h 2199409"/>
                <a:gd name="connsiteX99" fmla="*/ 3042227 w 4266045"/>
                <a:gd name="connsiteY99" fmla="*/ 202045 h 2199409"/>
                <a:gd name="connsiteX100" fmla="*/ 3821545 w 4266045"/>
                <a:gd name="connsiteY100" fmla="*/ 207818 h 2199409"/>
                <a:gd name="connsiteX101" fmla="*/ 3827318 w 4266045"/>
                <a:gd name="connsiteY101" fmla="*/ 0 h 2199409"/>
                <a:gd name="connsiteX102" fmla="*/ 4266045 w 4266045"/>
                <a:gd name="connsiteY102" fmla="*/ 0 h 2199409"/>
                <a:gd name="connsiteX0" fmla="*/ 0 w 4266045"/>
                <a:gd name="connsiteY0" fmla="*/ 2199409 h 2199409"/>
                <a:gd name="connsiteX1" fmla="*/ 0 w 4266045"/>
                <a:gd name="connsiteY1" fmla="*/ 2199409 h 2199409"/>
                <a:gd name="connsiteX2" fmla="*/ 17318 w 4266045"/>
                <a:gd name="connsiteY2" fmla="*/ 2147454 h 2199409"/>
                <a:gd name="connsiteX3" fmla="*/ 23091 w 4266045"/>
                <a:gd name="connsiteY3" fmla="*/ 2124363 h 2199409"/>
                <a:gd name="connsiteX4" fmla="*/ 34636 w 4266045"/>
                <a:gd name="connsiteY4" fmla="*/ 2089727 h 2199409"/>
                <a:gd name="connsiteX5" fmla="*/ 46182 w 4266045"/>
                <a:gd name="connsiteY5" fmla="*/ 2043545 h 2199409"/>
                <a:gd name="connsiteX6" fmla="*/ 69272 w 4266045"/>
                <a:gd name="connsiteY6" fmla="*/ 2008909 h 2199409"/>
                <a:gd name="connsiteX7" fmla="*/ 86591 w 4266045"/>
                <a:gd name="connsiteY7" fmla="*/ 1980045 h 2199409"/>
                <a:gd name="connsiteX8" fmla="*/ 109682 w 4266045"/>
                <a:gd name="connsiteY8" fmla="*/ 1933863 h 2199409"/>
                <a:gd name="connsiteX9" fmla="*/ 115454 w 4266045"/>
                <a:gd name="connsiteY9" fmla="*/ 1910773 h 2199409"/>
                <a:gd name="connsiteX10" fmla="*/ 127000 w 4266045"/>
                <a:gd name="connsiteY10" fmla="*/ 1876136 h 2199409"/>
                <a:gd name="connsiteX11" fmla="*/ 138545 w 4266045"/>
                <a:gd name="connsiteY11" fmla="*/ 1824182 h 2199409"/>
                <a:gd name="connsiteX12" fmla="*/ 144318 w 4266045"/>
                <a:gd name="connsiteY12" fmla="*/ 1806863 h 2199409"/>
                <a:gd name="connsiteX13" fmla="*/ 155863 w 4266045"/>
                <a:gd name="connsiteY13" fmla="*/ 1789545 h 2199409"/>
                <a:gd name="connsiteX14" fmla="*/ 167409 w 4266045"/>
                <a:gd name="connsiteY14" fmla="*/ 1754909 h 2199409"/>
                <a:gd name="connsiteX15" fmla="*/ 173182 w 4266045"/>
                <a:gd name="connsiteY15" fmla="*/ 1737591 h 2199409"/>
                <a:gd name="connsiteX16" fmla="*/ 184727 w 4266045"/>
                <a:gd name="connsiteY16" fmla="*/ 1702954 h 2199409"/>
                <a:gd name="connsiteX17" fmla="*/ 190500 w 4266045"/>
                <a:gd name="connsiteY17" fmla="*/ 1685636 h 2199409"/>
                <a:gd name="connsiteX18" fmla="*/ 225136 w 4266045"/>
                <a:gd name="connsiteY18" fmla="*/ 1674091 h 2199409"/>
                <a:gd name="connsiteX19" fmla="*/ 254000 w 4266045"/>
                <a:gd name="connsiteY19" fmla="*/ 1656773 h 2199409"/>
                <a:gd name="connsiteX20" fmla="*/ 265545 w 4266045"/>
                <a:gd name="connsiteY20" fmla="*/ 1645227 h 2199409"/>
                <a:gd name="connsiteX21" fmla="*/ 300182 w 4266045"/>
                <a:gd name="connsiteY21" fmla="*/ 1627909 h 2199409"/>
                <a:gd name="connsiteX22" fmla="*/ 329045 w 4266045"/>
                <a:gd name="connsiteY22" fmla="*/ 1604818 h 2199409"/>
                <a:gd name="connsiteX23" fmla="*/ 340591 w 4266045"/>
                <a:gd name="connsiteY23" fmla="*/ 1593273 h 2199409"/>
                <a:gd name="connsiteX24" fmla="*/ 357909 w 4266045"/>
                <a:gd name="connsiteY24" fmla="*/ 1587500 h 2199409"/>
                <a:gd name="connsiteX25" fmla="*/ 386772 w 4266045"/>
                <a:gd name="connsiteY25" fmla="*/ 1570182 h 2199409"/>
                <a:gd name="connsiteX26" fmla="*/ 398318 w 4266045"/>
                <a:gd name="connsiteY26" fmla="*/ 1558636 h 2199409"/>
                <a:gd name="connsiteX27" fmla="*/ 444500 w 4266045"/>
                <a:gd name="connsiteY27" fmla="*/ 1524000 h 2199409"/>
                <a:gd name="connsiteX28" fmla="*/ 467591 w 4266045"/>
                <a:gd name="connsiteY28" fmla="*/ 1495136 h 2199409"/>
                <a:gd name="connsiteX29" fmla="*/ 479136 w 4266045"/>
                <a:gd name="connsiteY29" fmla="*/ 1477818 h 2199409"/>
                <a:gd name="connsiteX30" fmla="*/ 496454 w 4266045"/>
                <a:gd name="connsiteY30" fmla="*/ 1454727 h 2199409"/>
                <a:gd name="connsiteX31" fmla="*/ 531091 w 4266045"/>
                <a:gd name="connsiteY31" fmla="*/ 1408545 h 2199409"/>
                <a:gd name="connsiteX32" fmla="*/ 536863 w 4266045"/>
                <a:gd name="connsiteY32" fmla="*/ 1391227 h 2199409"/>
                <a:gd name="connsiteX33" fmla="*/ 548409 w 4266045"/>
                <a:gd name="connsiteY33" fmla="*/ 1379682 h 2199409"/>
                <a:gd name="connsiteX34" fmla="*/ 571500 w 4266045"/>
                <a:gd name="connsiteY34" fmla="*/ 1350818 h 2199409"/>
                <a:gd name="connsiteX35" fmla="*/ 577272 w 4266045"/>
                <a:gd name="connsiteY35" fmla="*/ 1333500 h 2199409"/>
                <a:gd name="connsiteX36" fmla="*/ 629227 w 4266045"/>
                <a:gd name="connsiteY36" fmla="*/ 1316182 h 2199409"/>
                <a:gd name="connsiteX37" fmla="*/ 635000 w 4266045"/>
                <a:gd name="connsiteY37" fmla="*/ 1298863 h 2199409"/>
                <a:gd name="connsiteX38" fmla="*/ 665714 w 4266045"/>
                <a:gd name="connsiteY38" fmla="*/ 1264118 h 2199409"/>
                <a:gd name="connsiteX39" fmla="*/ 692727 w 4266045"/>
                <a:gd name="connsiteY39" fmla="*/ 1212273 h 2199409"/>
                <a:gd name="connsiteX40" fmla="*/ 710045 w 4266045"/>
                <a:gd name="connsiteY40" fmla="*/ 1206500 h 2199409"/>
                <a:gd name="connsiteX41" fmla="*/ 738909 w 4266045"/>
                <a:gd name="connsiteY41" fmla="*/ 1166091 h 2199409"/>
                <a:gd name="connsiteX42" fmla="*/ 744682 w 4266045"/>
                <a:gd name="connsiteY42" fmla="*/ 1166091 h 2199409"/>
                <a:gd name="connsiteX43" fmla="*/ 819727 w 4266045"/>
                <a:gd name="connsiteY43" fmla="*/ 1177636 h 2199409"/>
                <a:gd name="connsiteX44" fmla="*/ 819727 w 4266045"/>
                <a:gd name="connsiteY44" fmla="*/ 1177636 h 2199409"/>
                <a:gd name="connsiteX45" fmla="*/ 825390 w 4266045"/>
                <a:gd name="connsiteY45" fmla="*/ 1135702 h 2199409"/>
                <a:gd name="connsiteX46" fmla="*/ 871682 w 4266045"/>
                <a:gd name="connsiteY46" fmla="*/ 1148773 h 2199409"/>
                <a:gd name="connsiteX47" fmla="*/ 866889 w 4266045"/>
                <a:gd name="connsiteY47" fmla="*/ 1102918 h 2199409"/>
                <a:gd name="connsiteX48" fmla="*/ 906318 w 4266045"/>
                <a:gd name="connsiteY48" fmla="*/ 1119909 h 2199409"/>
                <a:gd name="connsiteX49" fmla="*/ 917972 w 4266045"/>
                <a:gd name="connsiteY49" fmla="*/ 1081679 h 2199409"/>
                <a:gd name="connsiteX50" fmla="*/ 975591 w 4266045"/>
                <a:gd name="connsiteY50" fmla="*/ 1091045 h 2199409"/>
                <a:gd name="connsiteX51" fmla="*/ 981363 w 4266045"/>
                <a:gd name="connsiteY51" fmla="*/ 1067954 h 2199409"/>
                <a:gd name="connsiteX52" fmla="*/ 1021772 w 4266045"/>
                <a:gd name="connsiteY52" fmla="*/ 1033318 h 2199409"/>
                <a:gd name="connsiteX53" fmla="*/ 1044863 w 4266045"/>
                <a:gd name="connsiteY53" fmla="*/ 1010227 h 2199409"/>
                <a:gd name="connsiteX54" fmla="*/ 1050636 w 4266045"/>
                <a:gd name="connsiteY54" fmla="*/ 987136 h 2199409"/>
                <a:gd name="connsiteX55" fmla="*/ 1085272 w 4266045"/>
                <a:gd name="connsiteY55" fmla="*/ 998682 h 2199409"/>
                <a:gd name="connsiteX56" fmla="*/ 1102591 w 4266045"/>
                <a:gd name="connsiteY56" fmla="*/ 964045 h 2199409"/>
                <a:gd name="connsiteX57" fmla="*/ 1137227 w 4266045"/>
                <a:gd name="connsiteY57" fmla="*/ 952500 h 2199409"/>
                <a:gd name="connsiteX58" fmla="*/ 1154545 w 4266045"/>
                <a:gd name="connsiteY58" fmla="*/ 923636 h 2199409"/>
                <a:gd name="connsiteX59" fmla="*/ 1177636 w 4266045"/>
                <a:gd name="connsiteY59" fmla="*/ 900545 h 2199409"/>
                <a:gd name="connsiteX60" fmla="*/ 1189182 w 4266045"/>
                <a:gd name="connsiteY60" fmla="*/ 889000 h 2199409"/>
                <a:gd name="connsiteX61" fmla="*/ 1194954 w 4266045"/>
                <a:gd name="connsiteY61" fmla="*/ 871682 h 2199409"/>
                <a:gd name="connsiteX62" fmla="*/ 1200727 w 4266045"/>
                <a:gd name="connsiteY62" fmla="*/ 842818 h 2199409"/>
                <a:gd name="connsiteX63" fmla="*/ 1235363 w 4266045"/>
                <a:gd name="connsiteY63" fmla="*/ 837045 h 2199409"/>
                <a:gd name="connsiteX64" fmla="*/ 1252682 w 4266045"/>
                <a:gd name="connsiteY64" fmla="*/ 842818 h 2199409"/>
                <a:gd name="connsiteX65" fmla="*/ 1270000 w 4266045"/>
                <a:gd name="connsiteY65" fmla="*/ 837045 h 2199409"/>
                <a:gd name="connsiteX66" fmla="*/ 1281545 w 4266045"/>
                <a:gd name="connsiteY66" fmla="*/ 837045 h 2199409"/>
                <a:gd name="connsiteX67" fmla="*/ 1281545 w 4266045"/>
                <a:gd name="connsiteY67" fmla="*/ 813954 h 2199409"/>
                <a:gd name="connsiteX68" fmla="*/ 1310409 w 4266045"/>
                <a:gd name="connsiteY68" fmla="*/ 773545 h 2199409"/>
                <a:gd name="connsiteX69" fmla="*/ 1368136 w 4266045"/>
                <a:gd name="connsiteY69" fmla="*/ 790863 h 2199409"/>
                <a:gd name="connsiteX70" fmla="*/ 1379682 w 4266045"/>
                <a:gd name="connsiteY70" fmla="*/ 623454 h 2199409"/>
                <a:gd name="connsiteX71" fmla="*/ 1454727 w 4266045"/>
                <a:gd name="connsiteY71" fmla="*/ 750454 h 2199409"/>
                <a:gd name="connsiteX72" fmla="*/ 1483591 w 4266045"/>
                <a:gd name="connsiteY72" fmla="*/ 721591 h 2199409"/>
                <a:gd name="connsiteX73" fmla="*/ 1518227 w 4266045"/>
                <a:gd name="connsiteY73" fmla="*/ 681182 h 2199409"/>
                <a:gd name="connsiteX74" fmla="*/ 1535545 w 4266045"/>
                <a:gd name="connsiteY74" fmla="*/ 669636 h 2199409"/>
                <a:gd name="connsiteX75" fmla="*/ 1547091 w 4266045"/>
                <a:gd name="connsiteY75" fmla="*/ 658091 h 2199409"/>
                <a:gd name="connsiteX76" fmla="*/ 1558636 w 4266045"/>
                <a:gd name="connsiteY76" fmla="*/ 617682 h 2199409"/>
                <a:gd name="connsiteX77" fmla="*/ 1610591 w 4266045"/>
                <a:gd name="connsiteY77" fmla="*/ 727363 h 2199409"/>
                <a:gd name="connsiteX78" fmla="*/ 1616363 w 4266045"/>
                <a:gd name="connsiteY78" fmla="*/ 617682 h 2199409"/>
                <a:gd name="connsiteX79" fmla="*/ 1599045 w 4266045"/>
                <a:gd name="connsiteY79" fmla="*/ 438727 h 2199409"/>
                <a:gd name="connsiteX80" fmla="*/ 1651000 w 4266045"/>
                <a:gd name="connsiteY80" fmla="*/ 606136 h 2199409"/>
                <a:gd name="connsiteX81" fmla="*/ 1685636 w 4266045"/>
                <a:gd name="connsiteY81" fmla="*/ 392545 h 2199409"/>
                <a:gd name="connsiteX82" fmla="*/ 1702954 w 4266045"/>
                <a:gd name="connsiteY82" fmla="*/ 571500 h 2199409"/>
                <a:gd name="connsiteX83" fmla="*/ 1772227 w 4266045"/>
                <a:gd name="connsiteY83" fmla="*/ 340591 h 2199409"/>
                <a:gd name="connsiteX84" fmla="*/ 1806863 w 4266045"/>
                <a:gd name="connsiteY84" fmla="*/ 542636 h 2199409"/>
                <a:gd name="connsiteX85" fmla="*/ 1824182 w 4266045"/>
                <a:gd name="connsiteY85" fmla="*/ 519545 h 2199409"/>
                <a:gd name="connsiteX86" fmla="*/ 1858818 w 4266045"/>
                <a:gd name="connsiteY86" fmla="*/ 473363 h 2199409"/>
                <a:gd name="connsiteX87" fmla="*/ 1945409 w 4266045"/>
                <a:gd name="connsiteY87" fmla="*/ 484909 h 2199409"/>
                <a:gd name="connsiteX88" fmla="*/ 1939636 w 4266045"/>
                <a:gd name="connsiteY88" fmla="*/ 375227 h 2199409"/>
                <a:gd name="connsiteX89" fmla="*/ 2095500 w 4266045"/>
                <a:gd name="connsiteY89" fmla="*/ 456045 h 2199409"/>
                <a:gd name="connsiteX90" fmla="*/ 2112818 w 4266045"/>
                <a:gd name="connsiteY90" fmla="*/ 415636 h 2199409"/>
                <a:gd name="connsiteX91" fmla="*/ 2124363 w 4266045"/>
                <a:gd name="connsiteY91" fmla="*/ 363682 h 2199409"/>
                <a:gd name="connsiteX92" fmla="*/ 2135909 w 4266045"/>
                <a:gd name="connsiteY92" fmla="*/ 346363 h 2199409"/>
                <a:gd name="connsiteX93" fmla="*/ 2372591 w 4266045"/>
                <a:gd name="connsiteY93" fmla="*/ 357909 h 2199409"/>
                <a:gd name="connsiteX94" fmla="*/ 2378363 w 4266045"/>
                <a:gd name="connsiteY94" fmla="*/ 300182 h 2199409"/>
                <a:gd name="connsiteX95" fmla="*/ 2661227 w 4266045"/>
                <a:gd name="connsiteY95" fmla="*/ 305954 h 2199409"/>
                <a:gd name="connsiteX96" fmla="*/ 2661227 w 4266045"/>
                <a:gd name="connsiteY96" fmla="*/ 305954 h 2199409"/>
                <a:gd name="connsiteX97" fmla="*/ 2603500 w 4266045"/>
                <a:gd name="connsiteY97" fmla="*/ 161636 h 2199409"/>
                <a:gd name="connsiteX98" fmla="*/ 3048000 w 4266045"/>
                <a:gd name="connsiteY98" fmla="*/ 271318 h 2199409"/>
                <a:gd name="connsiteX99" fmla="*/ 3042227 w 4266045"/>
                <a:gd name="connsiteY99" fmla="*/ 202045 h 2199409"/>
                <a:gd name="connsiteX100" fmla="*/ 3821545 w 4266045"/>
                <a:gd name="connsiteY100" fmla="*/ 207818 h 2199409"/>
                <a:gd name="connsiteX101" fmla="*/ 3827318 w 4266045"/>
                <a:gd name="connsiteY101" fmla="*/ 0 h 2199409"/>
                <a:gd name="connsiteX102" fmla="*/ 4266045 w 4266045"/>
                <a:gd name="connsiteY102" fmla="*/ 0 h 2199409"/>
                <a:gd name="connsiteX0" fmla="*/ 0 w 4266045"/>
                <a:gd name="connsiteY0" fmla="*/ 2199409 h 2199409"/>
                <a:gd name="connsiteX1" fmla="*/ 0 w 4266045"/>
                <a:gd name="connsiteY1" fmla="*/ 2199409 h 2199409"/>
                <a:gd name="connsiteX2" fmla="*/ 17318 w 4266045"/>
                <a:gd name="connsiteY2" fmla="*/ 2147454 h 2199409"/>
                <a:gd name="connsiteX3" fmla="*/ 23091 w 4266045"/>
                <a:gd name="connsiteY3" fmla="*/ 2124363 h 2199409"/>
                <a:gd name="connsiteX4" fmla="*/ 34636 w 4266045"/>
                <a:gd name="connsiteY4" fmla="*/ 2089727 h 2199409"/>
                <a:gd name="connsiteX5" fmla="*/ 46182 w 4266045"/>
                <a:gd name="connsiteY5" fmla="*/ 2043545 h 2199409"/>
                <a:gd name="connsiteX6" fmla="*/ 69272 w 4266045"/>
                <a:gd name="connsiteY6" fmla="*/ 2008909 h 2199409"/>
                <a:gd name="connsiteX7" fmla="*/ 86591 w 4266045"/>
                <a:gd name="connsiteY7" fmla="*/ 1980045 h 2199409"/>
                <a:gd name="connsiteX8" fmla="*/ 109682 w 4266045"/>
                <a:gd name="connsiteY8" fmla="*/ 1933863 h 2199409"/>
                <a:gd name="connsiteX9" fmla="*/ 115454 w 4266045"/>
                <a:gd name="connsiteY9" fmla="*/ 1910773 h 2199409"/>
                <a:gd name="connsiteX10" fmla="*/ 127000 w 4266045"/>
                <a:gd name="connsiteY10" fmla="*/ 1876136 h 2199409"/>
                <a:gd name="connsiteX11" fmla="*/ 138545 w 4266045"/>
                <a:gd name="connsiteY11" fmla="*/ 1824182 h 2199409"/>
                <a:gd name="connsiteX12" fmla="*/ 144318 w 4266045"/>
                <a:gd name="connsiteY12" fmla="*/ 1806863 h 2199409"/>
                <a:gd name="connsiteX13" fmla="*/ 155863 w 4266045"/>
                <a:gd name="connsiteY13" fmla="*/ 1789545 h 2199409"/>
                <a:gd name="connsiteX14" fmla="*/ 167409 w 4266045"/>
                <a:gd name="connsiteY14" fmla="*/ 1754909 h 2199409"/>
                <a:gd name="connsiteX15" fmla="*/ 173182 w 4266045"/>
                <a:gd name="connsiteY15" fmla="*/ 1737591 h 2199409"/>
                <a:gd name="connsiteX16" fmla="*/ 184727 w 4266045"/>
                <a:gd name="connsiteY16" fmla="*/ 1702954 h 2199409"/>
                <a:gd name="connsiteX17" fmla="*/ 190500 w 4266045"/>
                <a:gd name="connsiteY17" fmla="*/ 1685636 h 2199409"/>
                <a:gd name="connsiteX18" fmla="*/ 225136 w 4266045"/>
                <a:gd name="connsiteY18" fmla="*/ 1674091 h 2199409"/>
                <a:gd name="connsiteX19" fmla="*/ 254000 w 4266045"/>
                <a:gd name="connsiteY19" fmla="*/ 1656773 h 2199409"/>
                <a:gd name="connsiteX20" fmla="*/ 265545 w 4266045"/>
                <a:gd name="connsiteY20" fmla="*/ 1645227 h 2199409"/>
                <a:gd name="connsiteX21" fmla="*/ 300182 w 4266045"/>
                <a:gd name="connsiteY21" fmla="*/ 1627909 h 2199409"/>
                <a:gd name="connsiteX22" fmla="*/ 329045 w 4266045"/>
                <a:gd name="connsiteY22" fmla="*/ 1604818 h 2199409"/>
                <a:gd name="connsiteX23" fmla="*/ 340591 w 4266045"/>
                <a:gd name="connsiteY23" fmla="*/ 1593273 h 2199409"/>
                <a:gd name="connsiteX24" fmla="*/ 357909 w 4266045"/>
                <a:gd name="connsiteY24" fmla="*/ 1587500 h 2199409"/>
                <a:gd name="connsiteX25" fmla="*/ 386772 w 4266045"/>
                <a:gd name="connsiteY25" fmla="*/ 1570182 h 2199409"/>
                <a:gd name="connsiteX26" fmla="*/ 398318 w 4266045"/>
                <a:gd name="connsiteY26" fmla="*/ 1558636 h 2199409"/>
                <a:gd name="connsiteX27" fmla="*/ 444500 w 4266045"/>
                <a:gd name="connsiteY27" fmla="*/ 1524000 h 2199409"/>
                <a:gd name="connsiteX28" fmla="*/ 467591 w 4266045"/>
                <a:gd name="connsiteY28" fmla="*/ 1495136 h 2199409"/>
                <a:gd name="connsiteX29" fmla="*/ 479136 w 4266045"/>
                <a:gd name="connsiteY29" fmla="*/ 1477818 h 2199409"/>
                <a:gd name="connsiteX30" fmla="*/ 496454 w 4266045"/>
                <a:gd name="connsiteY30" fmla="*/ 1454727 h 2199409"/>
                <a:gd name="connsiteX31" fmla="*/ 531091 w 4266045"/>
                <a:gd name="connsiteY31" fmla="*/ 1408545 h 2199409"/>
                <a:gd name="connsiteX32" fmla="*/ 536863 w 4266045"/>
                <a:gd name="connsiteY32" fmla="*/ 1391227 h 2199409"/>
                <a:gd name="connsiteX33" fmla="*/ 548409 w 4266045"/>
                <a:gd name="connsiteY33" fmla="*/ 1379682 h 2199409"/>
                <a:gd name="connsiteX34" fmla="*/ 571500 w 4266045"/>
                <a:gd name="connsiteY34" fmla="*/ 1350818 h 2199409"/>
                <a:gd name="connsiteX35" fmla="*/ 577272 w 4266045"/>
                <a:gd name="connsiteY35" fmla="*/ 1333500 h 2199409"/>
                <a:gd name="connsiteX36" fmla="*/ 629227 w 4266045"/>
                <a:gd name="connsiteY36" fmla="*/ 1316182 h 2199409"/>
                <a:gd name="connsiteX37" fmla="*/ 635000 w 4266045"/>
                <a:gd name="connsiteY37" fmla="*/ 1298863 h 2199409"/>
                <a:gd name="connsiteX38" fmla="*/ 665714 w 4266045"/>
                <a:gd name="connsiteY38" fmla="*/ 1264118 h 2199409"/>
                <a:gd name="connsiteX39" fmla="*/ 692727 w 4266045"/>
                <a:gd name="connsiteY39" fmla="*/ 1212273 h 2199409"/>
                <a:gd name="connsiteX40" fmla="*/ 710045 w 4266045"/>
                <a:gd name="connsiteY40" fmla="*/ 1206500 h 2199409"/>
                <a:gd name="connsiteX41" fmla="*/ 738909 w 4266045"/>
                <a:gd name="connsiteY41" fmla="*/ 1166091 h 2199409"/>
                <a:gd name="connsiteX42" fmla="*/ 744682 w 4266045"/>
                <a:gd name="connsiteY42" fmla="*/ 1166091 h 2199409"/>
                <a:gd name="connsiteX43" fmla="*/ 819727 w 4266045"/>
                <a:gd name="connsiteY43" fmla="*/ 1177636 h 2199409"/>
                <a:gd name="connsiteX44" fmla="*/ 819727 w 4266045"/>
                <a:gd name="connsiteY44" fmla="*/ 1177636 h 2199409"/>
                <a:gd name="connsiteX45" fmla="*/ 825390 w 4266045"/>
                <a:gd name="connsiteY45" fmla="*/ 1135702 h 2199409"/>
                <a:gd name="connsiteX46" fmla="*/ 871682 w 4266045"/>
                <a:gd name="connsiteY46" fmla="*/ 1148773 h 2199409"/>
                <a:gd name="connsiteX47" fmla="*/ 866889 w 4266045"/>
                <a:gd name="connsiteY47" fmla="*/ 1102918 h 2199409"/>
                <a:gd name="connsiteX48" fmla="*/ 906318 w 4266045"/>
                <a:gd name="connsiteY48" fmla="*/ 1119909 h 2199409"/>
                <a:gd name="connsiteX49" fmla="*/ 917972 w 4266045"/>
                <a:gd name="connsiteY49" fmla="*/ 1081679 h 2199409"/>
                <a:gd name="connsiteX50" fmla="*/ 975591 w 4266045"/>
                <a:gd name="connsiteY50" fmla="*/ 1091045 h 2199409"/>
                <a:gd name="connsiteX51" fmla="*/ 981363 w 4266045"/>
                <a:gd name="connsiteY51" fmla="*/ 1067954 h 2199409"/>
                <a:gd name="connsiteX52" fmla="*/ 1021772 w 4266045"/>
                <a:gd name="connsiteY52" fmla="*/ 1033318 h 2199409"/>
                <a:gd name="connsiteX53" fmla="*/ 1044863 w 4266045"/>
                <a:gd name="connsiteY53" fmla="*/ 1010227 h 2199409"/>
                <a:gd name="connsiteX54" fmla="*/ 1050636 w 4266045"/>
                <a:gd name="connsiteY54" fmla="*/ 987136 h 2199409"/>
                <a:gd name="connsiteX55" fmla="*/ 1085272 w 4266045"/>
                <a:gd name="connsiteY55" fmla="*/ 998682 h 2199409"/>
                <a:gd name="connsiteX56" fmla="*/ 1102591 w 4266045"/>
                <a:gd name="connsiteY56" fmla="*/ 964045 h 2199409"/>
                <a:gd name="connsiteX57" fmla="*/ 1137227 w 4266045"/>
                <a:gd name="connsiteY57" fmla="*/ 952500 h 2199409"/>
                <a:gd name="connsiteX58" fmla="*/ 1154545 w 4266045"/>
                <a:gd name="connsiteY58" fmla="*/ 923636 h 2199409"/>
                <a:gd name="connsiteX59" fmla="*/ 1177636 w 4266045"/>
                <a:gd name="connsiteY59" fmla="*/ 900545 h 2199409"/>
                <a:gd name="connsiteX60" fmla="*/ 1189182 w 4266045"/>
                <a:gd name="connsiteY60" fmla="*/ 889000 h 2199409"/>
                <a:gd name="connsiteX61" fmla="*/ 1194954 w 4266045"/>
                <a:gd name="connsiteY61" fmla="*/ 871682 h 2199409"/>
                <a:gd name="connsiteX62" fmla="*/ 1200727 w 4266045"/>
                <a:gd name="connsiteY62" fmla="*/ 842818 h 2199409"/>
                <a:gd name="connsiteX63" fmla="*/ 1235363 w 4266045"/>
                <a:gd name="connsiteY63" fmla="*/ 837045 h 2199409"/>
                <a:gd name="connsiteX64" fmla="*/ 1252682 w 4266045"/>
                <a:gd name="connsiteY64" fmla="*/ 842818 h 2199409"/>
                <a:gd name="connsiteX65" fmla="*/ 1270000 w 4266045"/>
                <a:gd name="connsiteY65" fmla="*/ 837045 h 2199409"/>
                <a:gd name="connsiteX66" fmla="*/ 1281545 w 4266045"/>
                <a:gd name="connsiteY66" fmla="*/ 837045 h 2199409"/>
                <a:gd name="connsiteX67" fmla="*/ 1281545 w 4266045"/>
                <a:gd name="connsiteY67" fmla="*/ 813954 h 2199409"/>
                <a:gd name="connsiteX68" fmla="*/ 1310409 w 4266045"/>
                <a:gd name="connsiteY68" fmla="*/ 773545 h 2199409"/>
                <a:gd name="connsiteX69" fmla="*/ 1368136 w 4266045"/>
                <a:gd name="connsiteY69" fmla="*/ 790863 h 2199409"/>
                <a:gd name="connsiteX70" fmla="*/ 1384474 w 4266045"/>
                <a:gd name="connsiteY70" fmla="*/ 752851 h 2199409"/>
                <a:gd name="connsiteX71" fmla="*/ 1454727 w 4266045"/>
                <a:gd name="connsiteY71" fmla="*/ 750454 h 2199409"/>
                <a:gd name="connsiteX72" fmla="*/ 1483591 w 4266045"/>
                <a:gd name="connsiteY72" fmla="*/ 721591 h 2199409"/>
                <a:gd name="connsiteX73" fmla="*/ 1518227 w 4266045"/>
                <a:gd name="connsiteY73" fmla="*/ 681182 h 2199409"/>
                <a:gd name="connsiteX74" fmla="*/ 1535545 w 4266045"/>
                <a:gd name="connsiteY74" fmla="*/ 669636 h 2199409"/>
                <a:gd name="connsiteX75" fmla="*/ 1547091 w 4266045"/>
                <a:gd name="connsiteY75" fmla="*/ 658091 h 2199409"/>
                <a:gd name="connsiteX76" fmla="*/ 1558636 w 4266045"/>
                <a:gd name="connsiteY76" fmla="*/ 617682 h 2199409"/>
                <a:gd name="connsiteX77" fmla="*/ 1610591 w 4266045"/>
                <a:gd name="connsiteY77" fmla="*/ 727363 h 2199409"/>
                <a:gd name="connsiteX78" fmla="*/ 1616363 w 4266045"/>
                <a:gd name="connsiteY78" fmla="*/ 617682 h 2199409"/>
                <a:gd name="connsiteX79" fmla="*/ 1599045 w 4266045"/>
                <a:gd name="connsiteY79" fmla="*/ 438727 h 2199409"/>
                <a:gd name="connsiteX80" fmla="*/ 1651000 w 4266045"/>
                <a:gd name="connsiteY80" fmla="*/ 606136 h 2199409"/>
                <a:gd name="connsiteX81" fmla="*/ 1685636 w 4266045"/>
                <a:gd name="connsiteY81" fmla="*/ 392545 h 2199409"/>
                <a:gd name="connsiteX82" fmla="*/ 1702954 w 4266045"/>
                <a:gd name="connsiteY82" fmla="*/ 571500 h 2199409"/>
                <a:gd name="connsiteX83" fmla="*/ 1772227 w 4266045"/>
                <a:gd name="connsiteY83" fmla="*/ 340591 h 2199409"/>
                <a:gd name="connsiteX84" fmla="*/ 1806863 w 4266045"/>
                <a:gd name="connsiteY84" fmla="*/ 542636 h 2199409"/>
                <a:gd name="connsiteX85" fmla="*/ 1824182 w 4266045"/>
                <a:gd name="connsiteY85" fmla="*/ 519545 h 2199409"/>
                <a:gd name="connsiteX86" fmla="*/ 1858818 w 4266045"/>
                <a:gd name="connsiteY86" fmla="*/ 473363 h 2199409"/>
                <a:gd name="connsiteX87" fmla="*/ 1945409 w 4266045"/>
                <a:gd name="connsiteY87" fmla="*/ 484909 h 2199409"/>
                <a:gd name="connsiteX88" fmla="*/ 1939636 w 4266045"/>
                <a:gd name="connsiteY88" fmla="*/ 375227 h 2199409"/>
                <a:gd name="connsiteX89" fmla="*/ 2095500 w 4266045"/>
                <a:gd name="connsiteY89" fmla="*/ 456045 h 2199409"/>
                <a:gd name="connsiteX90" fmla="*/ 2112818 w 4266045"/>
                <a:gd name="connsiteY90" fmla="*/ 415636 h 2199409"/>
                <a:gd name="connsiteX91" fmla="*/ 2124363 w 4266045"/>
                <a:gd name="connsiteY91" fmla="*/ 363682 h 2199409"/>
                <a:gd name="connsiteX92" fmla="*/ 2135909 w 4266045"/>
                <a:gd name="connsiteY92" fmla="*/ 346363 h 2199409"/>
                <a:gd name="connsiteX93" fmla="*/ 2372591 w 4266045"/>
                <a:gd name="connsiteY93" fmla="*/ 357909 h 2199409"/>
                <a:gd name="connsiteX94" fmla="*/ 2378363 w 4266045"/>
                <a:gd name="connsiteY94" fmla="*/ 300182 h 2199409"/>
                <a:gd name="connsiteX95" fmla="*/ 2661227 w 4266045"/>
                <a:gd name="connsiteY95" fmla="*/ 305954 h 2199409"/>
                <a:gd name="connsiteX96" fmla="*/ 2661227 w 4266045"/>
                <a:gd name="connsiteY96" fmla="*/ 305954 h 2199409"/>
                <a:gd name="connsiteX97" fmla="*/ 2603500 w 4266045"/>
                <a:gd name="connsiteY97" fmla="*/ 161636 h 2199409"/>
                <a:gd name="connsiteX98" fmla="*/ 3048000 w 4266045"/>
                <a:gd name="connsiteY98" fmla="*/ 271318 h 2199409"/>
                <a:gd name="connsiteX99" fmla="*/ 3042227 w 4266045"/>
                <a:gd name="connsiteY99" fmla="*/ 202045 h 2199409"/>
                <a:gd name="connsiteX100" fmla="*/ 3821545 w 4266045"/>
                <a:gd name="connsiteY100" fmla="*/ 207818 h 2199409"/>
                <a:gd name="connsiteX101" fmla="*/ 3827318 w 4266045"/>
                <a:gd name="connsiteY101" fmla="*/ 0 h 2199409"/>
                <a:gd name="connsiteX102" fmla="*/ 4266045 w 4266045"/>
                <a:gd name="connsiteY102" fmla="*/ 0 h 2199409"/>
                <a:gd name="connsiteX0" fmla="*/ 0 w 4266045"/>
                <a:gd name="connsiteY0" fmla="*/ 2199409 h 2199409"/>
                <a:gd name="connsiteX1" fmla="*/ 0 w 4266045"/>
                <a:gd name="connsiteY1" fmla="*/ 2199409 h 2199409"/>
                <a:gd name="connsiteX2" fmla="*/ 17318 w 4266045"/>
                <a:gd name="connsiteY2" fmla="*/ 2147454 h 2199409"/>
                <a:gd name="connsiteX3" fmla="*/ 23091 w 4266045"/>
                <a:gd name="connsiteY3" fmla="*/ 2124363 h 2199409"/>
                <a:gd name="connsiteX4" fmla="*/ 34636 w 4266045"/>
                <a:gd name="connsiteY4" fmla="*/ 2089727 h 2199409"/>
                <a:gd name="connsiteX5" fmla="*/ 46182 w 4266045"/>
                <a:gd name="connsiteY5" fmla="*/ 2043545 h 2199409"/>
                <a:gd name="connsiteX6" fmla="*/ 69272 w 4266045"/>
                <a:gd name="connsiteY6" fmla="*/ 2008909 h 2199409"/>
                <a:gd name="connsiteX7" fmla="*/ 86591 w 4266045"/>
                <a:gd name="connsiteY7" fmla="*/ 1980045 h 2199409"/>
                <a:gd name="connsiteX8" fmla="*/ 109682 w 4266045"/>
                <a:gd name="connsiteY8" fmla="*/ 1933863 h 2199409"/>
                <a:gd name="connsiteX9" fmla="*/ 115454 w 4266045"/>
                <a:gd name="connsiteY9" fmla="*/ 1910773 h 2199409"/>
                <a:gd name="connsiteX10" fmla="*/ 127000 w 4266045"/>
                <a:gd name="connsiteY10" fmla="*/ 1876136 h 2199409"/>
                <a:gd name="connsiteX11" fmla="*/ 138545 w 4266045"/>
                <a:gd name="connsiteY11" fmla="*/ 1824182 h 2199409"/>
                <a:gd name="connsiteX12" fmla="*/ 144318 w 4266045"/>
                <a:gd name="connsiteY12" fmla="*/ 1806863 h 2199409"/>
                <a:gd name="connsiteX13" fmla="*/ 155863 w 4266045"/>
                <a:gd name="connsiteY13" fmla="*/ 1789545 h 2199409"/>
                <a:gd name="connsiteX14" fmla="*/ 167409 w 4266045"/>
                <a:gd name="connsiteY14" fmla="*/ 1754909 h 2199409"/>
                <a:gd name="connsiteX15" fmla="*/ 173182 w 4266045"/>
                <a:gd name="connsiteY15" fmla="*/ 1737591 h 2199409"/>
                <a:gd name="connsiteX16" fmla="*/ 184727 w 4266045"/>
                <a:gd name="connsiteY16" fmla="*/ 1702954 h 2199409"/>
                <a:gd name="connsiteX17" fmla="*/ 190500 w 4266045"/>
                <a:gd name="connsiteY17" fmla="*/ 1685636 h 2199409"/>
                <a:gd name="connsiteX18" fmla="*/ 225136 w 4266045"/>
                <a:gd name="connsiteY18" fmla="*/ 1674091 h 2199409"/>
                <a:gd name="connsiteX19" fmla="*/ 254000 w 4266045"/>
                <a:gd name="connsiteY19" fmla="*/ 1656773 h 2199409"/>
                <a:gd name="connsiteX20" fmla="*/ 265545 w 4266045"/>
                <a:gd name="connsiteY20" fmla="*/ 1645227 h 2199409"/>
                <a:gd name="connsiteX21" fmla="*/ 300182 w 4266045"/>
                <a:gd name="connsiteY21" fmla="*/ 1627909 h 2199409"/>
                <a:gd name="connsiteX22" fmla="*/ 329045 w 4266045"/>
                <a:gd name="connsiteY22" fmla="*/ 1604818 h 2199409"/>
                <a:gd name="connsiteX23" fmla="*/ 340591 w 4266045"/>
                <a:gd name="connsiteY23" fmla="*/ 1593273 h 2199409"/>
                <a:gd name="connsiteX24" fmla="*/ 357909 w 4266045"/>
                <a:gd name="connsiteY24" fmla="*/ 1587500 h 2199409"/>
                <a:gd name="connsiteX25" fmla="*/ 386772 w 4266045"/>
                <a:gd name="connsiteY25" fmla="*/ 1570182 h 2199409"/>
                <a:gd name="connsiteX26" fmla="*/ 398318 w 4266045"/>
                <a:gd name="connsiteY26" fmla="*/ 1558636 h 2199409"/>
                <a:gd name="connsiteX27" fmla="*/ 444500 w 4266045"/>
                <a:gd name="connsiteY27" fmla="*/ 1524000 h 2199409"/>
                <a:gd name="connsiteX28" fmla="*/ 467591 w 4266045"/>
                <a:gd name="connsiteY28" fmla="*/ 1495136 h 2199409"/>
                <a:gd name="connsiteX29" fmla="*/ 479136 w 4266045"/>
                <a:gd name="connsiteY29" fmla="*/ 1477818 h 2199409"/>
                <a:gd name="connsiteX30" fmla="*/ 496454 w 4266045"/>
                <a:gd name="connsiteY30" fmla="*/ 1454727 h 2199409"/>
                <a:gd name="connsiteX31" fmla="*/ 531091 w 4266045"/>
                <a:gd name="connsiteY31" fmla="*/ 1408545 h 2199409"/>
                <a:gd name="connsiteX32" fmla="*/ 536863 w 4266045"/>
                <a:gd name="connsiteY32" fmla="*/ 1391227 h 2199409"/>
                <a:gd name="connsiteX33" fmla="*/ 548409 w 4266045"/>
                <a:gd name="connsiteY33" fmla="*/ 1379682 h 2199409"/>
                <a:gd name="connsiteX34" fmla="*/ 571500 w 4266045"/>
                <a:gd name="connsiteY34" fmla="*/ 1350818 h 2199409"/>
                <a:gd name="connsiteX35" fmla="*/ 577272 w 4266045"/>
                <a:gd name="connsiteY35" fmla="*/ 1333500 h 2199409"/>
                <a:gd name="connsiteX36" fmla="*/ 629227 w 4266045"/>
                <a:gd name="connsiteY36" fmla="*/ 1316182 h 2199409"/>
                <a:gd name="connsiteX37" fmla="*/ 635000 w 4266045"/>
                <a:gd name="connsiteY37" fmla="*/ 1298863 h 2199409"/>
                <a:gd name="connsiteX38" fmla="*/ 665714 w 4266045"/>
                <a:gd name="connsiteY38" fmla="*/ 1264118 h 2199409"/>
                <a:gd name="connsiteX39" fmla="*/ 692727 w 4266045"/>
                <a:gd name="connsiteY39" fmla="*/ 1212273 h 2199409"/>
                <a:gd name="connsiteX40" fmla="*/ 710045 w 4266045"/>
                <a:gd name="connsiteY40" fmla="*/ 1206500 h 2199409"/>
                <a:gd name="connsiteX41" fmla="*/ 738909 w 4266045"/>
                <a:gd name="connsiteY41" fmla="*/ 1166091 h 2199409"/>
                <a:gd name="connsiteX42" fmla="*/ 744682 w 4266045"/>
                <a:gd name="connsiteY42" fmla="*/ 1166091 h 2199409"/>
                <a:gd name="connsiteX43" fmla="*/ 819727 w 4266045"/>
                <a:gd name="connsiteY43" fmla="*/ 1177636 h 2199409"/>
                <a:gd name="connsiteX44" fmla="*/ 819727 w 4266045"/>
                <a:gd name="connsiteY44" fmla="*/ 1177636 h 2199409"/>
                <a:gd name="connsiteX45" fmla="*/ 825390 w 4266045"/>
                <a:gd name="connsiteY45" fmla="*/ 1135702 h 2199409"/>
                <a:gd name="connsiteX46" fmla="*/ 871682 w 4266045"/>
                <a:gd name="connsiteY46" fmla="*/ 1148773 h 2199409"/>
                <a:gd name="connsiteX47" fmla="*/ 866889 w 4266045"/>
                <a:gd name="connsiteY47" fmla="*/ 1102918 h 2199409"/>
                <a:gd name="connsiteX48" fmla="*/ 906318 w 4266045"/>
                <a:gd name="connsiteY48" fmla="*/ 1119909 h 2199409"/>
                <a:gd name="connsiteX49" fmla="*/ 917972 w 4266045"/>
                <a:gd name="connsiteY49" fmla="*/ 1081679 h 2199409"/>
                <a:gd name="connsiteX50" fmla="*/ 975591 w 4266045"/>
                <a:gd name="connsiteY50" fmla="*/ 1091045 h 2199409"/>
                <a:gd name="connsiteX51" fmla="*/ 981363 w 4266045"/>
                <a:gd name="connsiteY51" fmla="*/ 1067954 h 2199409"/>
                <a:gd name="connsiteX52" fmla="*/ 1021772 w 4266045"/>
                <a:gd name="connsiteY52" fmla="*/ 1033318 h 2199409"/>
                <a:gd name="connsiteX53" fmla="*/ 1044863 w 4266045"/>
                <a:gd name="connsiteY53" fmla="*/ 1010227 h 2199409"/>
                <a:gd name="connsiteX54" fmla="*/ 1050636 w 4266045"/>
                <a:gd name="connsiteY54" fmla="*/ 987136 h 2199409"/>
                <a:gd name="connsiteX55" fmla="*/ 1085272 w 4266045"/>
                <a:gd name="connsiteY55" fmla="*/ 998682 h 2199409"/>
                <a:gd name="connsiteX56" fmla="*/ 1102591 w 4266045"/>
                <a:gd name="connsiteY56" fmla="*/ 964045 h 2199409"/>
                <a:gd name="connsiteX57" fmla="*/ 1137227 w 4266045"/>
                <a:gd name="connsiteY57" fmla="*/ 952500 h 2199409"/>
                <a:gd name="connsiteX58" fmla="*/ 1154545 w 4266045"/>
                <a:gd name="connsiteY58" fmla="*/ 923636 h 2199409"/>
                <a:gd name="connsiteX59" fmla="*/ 1177636 w 4266045"/>
                <a:gd name="connsiteY59" fmla="*/ 900545 h 2199409"/>
                <a:gd name="connsiteX60" fmla="*/ 1189182 w 4266045"/>
                <a:gd name="connsiteY60" fmla="*/ 889000 h 2199409"/>
                <a:gd name="connsiteX61" fmla="*/ 1194954 w 4266045"/>
                <a:gd name="connsiteY61" fmla="*/ 871682 h 2199409"/>
                <a:gd name="connsiteX62" fmla="*/ 1200727 w 4266045"/>
                <a:gd name="connsiteY62" fmla="*/ 842818 h 2199409"/>
                <a:gd name="connsiteX63" fmla="*/ 1235363 w 4266045"/>
                <a:gd name="connsiteY63" fmla="*/ 837045 h 2199409"/>
                <a:gd name="connsiteX64" fmla="*/ 1252682 w 4266045"/>
                <a:gd name="connsiteY64" fmla="*/ 842818 h 2199409"/>
                <a:gd name="connsiteX65" fmla="*/ 1270000 w 4266045"/>
                <a:gd name="connsiteY65" fmla="*/ 837045 h 2199409"/>
                <a:gd name="connsiteX66" fmla="*/ 1281545 w 4266045"/>
                <a:gd name="connsiteY66" fmla="*/ 837045 h 2199409"/>
                <a:gd name="connsiteX67" fmla="*/ 1281545 w 4266045"/>
                <a:gd name="connsiteY67" fmla="*/ 813954 h 2199409"/>
                <a:gd name="connsiteX68" fmla="*/ 1310409 w 4266045"/>
                <a:gd name="connsiteY68" fmla="*/ 783130 h 2199409"/>
                <a:gd name="connsiteX69" fmla="*/ 1368136 w 4266045"/>
                <a:gd name="connsiteY69" fmla="*/ 790863 h 2199409"/>
                <a:gd name="connsiteX70" fmla="*/ 1384474 w 4266045"/>
                <a:gd name="connsiteY70" fmla="*/ 752851 h 2199409"/>
                <a:gd name="connsiteX71" fmla="*/ 1454727 w 4266045"/>
                <a:gd name="connsiteY71" fmla="*/ 750454 h 2199409"/>
                <a:gd name="connsiteX72" fmla="*/ 1483591 w 4266045"/>
                <a:gd name="connsiteY72" fmla="*/ 721591 h 2199409"/>
                <a:gd name="connsiteX73" fmla="*/ 1518227 w 4266045"/>
                <a:gd name="connsiteY73" fmla="*/ 681182 h 2199409"/>
                <a:gd name="connsiteX74" fmla="*/ 1535545 w 4266045"/>
                <a:gd name="connsiteY74" fmla="*/ 669636 h 2199409"/>
                <a:gd name="connsiteX75" fmla="*/ 1547091 w 4266045"/>
                <a:gd name="connsiteY75" fmla="*/ 658091 h 2199409"/>
                <a:gd name="connsiteX76" fmla="*/ 1558636 w 4266045"/>
                <a:gd name="connsiteY76" fmla="*/ 617682 h 2199409"/>
                <a:gd name="connsiteX77" fmla="*/ 1610591 w 4266045"/>
                <a:gd name="connsiteY77" fmla="*/ 727363 h 2199409"/>
                <a:gd name="connsiteX78" fmla="*/ 1616363 w 4266045"/>
                <a:gd name="connsiteY78" fmla="*/ 617682 h 2199409"/>
                <a:gd name="connsiteX79" fmla="*/ 1599045 w 4266045"/>
                <a:gd name="connsiteY79" fmla="*/ 438727 h 2199409"/>
                <a:gd name="connsiteX80" fmla="*/ 1651000 w 4266045"/>
                <a:gd name="connsiteY80" fmla="*/ 606136 h 2199409"/>
                <a:gd name="connsiteX81" fmla="*/ 1685636 w 4266045"/>
                <a:gd name="connsiteY81" fmla="*/ 392545 h 2199409"/>
                <a:gd name="connsiteX82" fmla="*/ 1702954 w 4266045"/>
                <a:gd name="connsiteY82" fmla="*/ 571500 h 2199409"/>
                <a:gd name="connsiteX83" fmla="*/ 1772227 w 4266045"/>
                <a:gd name="connsiteY83" fmla="*/ 340591 h 2199409"/>
                <a:gd name="connsiteX84" fmla="*/ 1806863 w 4266045"/>
                <a:gd name="connsiteY84" fmla="*/ 542636 h 2199409"/>
                <a:gd name="connsiteX85" fmla="*/ 1824182 w 4266045"/>
                <a:gd name="connsiteY85" fmla="*/ 519545 h 2199409"/>
                <a:gd name="connsiteX86" fmla="*/ 1858818 w 4266045"/>
                <a:gd name="connsiteY86" fmla="*/ 473363 h 2199409"/>
                <a:gd name="connsiteX87" fmla="*/ 1945409 w 4266045"/>
                <a:gd name="connsiteY87" fmla="*/ 484909 h 2199409"/>
                <a:gd name="connsiteX88" fmla="*/ 1939636 w 4266045"/>
                <a:gd name="connsiteY88" fmla="*/ 375227 h 2199409"/>
                <a:gd name="connsiteX89" fmla="*/ 2095500 w 4266045"/>
                <a:gd name="connsiteY89" fmla="*/ 456045 h 2199409"/>
                <a:gd name="connsiteX90" fmla="*/ 2112818 w 4266045"/>
                <a:gd name="connsiteY90" fmla="*/ 415636 h 2199409"/>
                <a:gd name="connsiteX91" fmla="*/ 2124363 w 4266045"/>
                <a:gd name="connsiteY91" fmla="*/ 363682 h 2199409"/>
                <a:gd name="connsiteX92" fmla="*/ 2135909 w 4266045"/>
                <a:gd name="connsiteY92" fmla="*/ 346363 h 2199409"/>
                <a:gd name="connsiteX93" fmla="*/ 2372591 w 4266045"/>
                <a:gd name="connsiteY93" fmla="*/ 357909 h 2199409"/>
                <a:gd name="connsiteX94" fmla="*/ 2378363 w 4266045"/>
                <a:gd name="connsiteY94" fmla="*/ 300182 h 2199409"/>
                <a:gd name="connsiteX95" fmla="*/ 2661227 w 4266045"/>
                <a:gd name="connsiteY95" fmla="*/ 305954 h 2199409"/>
                <a:gd name="connsiteX96" fmla="*/ 2661227 w 4266045"/>
                <a:gd name="connsiteY96" fmla="*/ 305954 h 2199409"/>
                <a:gd name="connsiteX97" fmla="*/ 2603500 w 4266045"/>
                <a:gd name="connsiteY97" fmla="*/ 161636 h 2199409"/>
                <a:gd name="connsiteX98" fmla="*/ 3048000 w 4266045"/>
                <a:gd name="connsiteY98" fmla="*/ 271318 h 2199409"/>
                <a:gd name="connsiteX99" fmla="*/ 3042227 w 4266045"/>
                <a:gd name="connsiteY99" fmla="*/ 202045 h 2199409"/>
                <a:gd name="connsiteX100" fmla="*/ 3821545 w 4266045"/>
                <a:gd name="connsiteY100" fmla="*/ 207818 h 2199409"/>
                <a:gd name="connsiteX101" fmla="*/ 3827318 w 4266045"/>
                <a:gd name="connsiteY101" fmla="*/ 0 h 2199409"/>
                <a:gd name="connsiteX102" fmla="*/ 4266045 w 4266045"/>
                <a:gd name="connsiteY102" fmla="*/ 0 h 2199409"/>
                <a:gd name="connsiteX0" fmla="*/ 0 w 4266045"/>
                <a:gd name="connsiteY0" fmla="*/ 2199409 h 2199409"/>
                <a:gd name="connsiteX1" fmla="*/ 0 w 4266045"/>
                <a:gd name="connsiteY1" fmla="*/ 2199409 h 2199409"/>
                <a:gd name="connsiteX2" fmla="*/ 17318 w 4266045"/>
                <a:gd name="connsiteY2" fmla="*/ 2147454 h 2199409"/>
                <a:gd name="connsiteX3" fmla="*/ 23091 w 4266045"/>
                <a:gd name="connsiteY3" fmla="*/ 2124363 h 2199409"/>
                <a:gd name="connsiteX4" fmla="*/ 34636 w 4266045"/>
                <a:gd name="connsiteY4" fmla="*/ 2089727 h 2199409"/>
                <a:gd name="connsiteX5" fmla="*/ 46182 w 4266045"/>
                <a:gd name="connsiteY5" fmla="*/ 2043545 h 2199409"/>
                <a:gd name="connsiteX6" fmla="*/ 69272 w 4266045"/>
                <a:gd name="connsiteY6" fmla="*/ 2008909 h 2199409"/>
                <a:gd name="connsiteX7" fmla="*/ 86591 w 4266045"/>
                <a:gd name="connsiteY7" fmla="*/ 1980045 h 2199409"/>
                <a:gd name="connsiteX8" fmla="*/ 109682 w 4266045"/>
                <a:gd name="connsiteY8" fmla="*/ 1933863 h 2199409"/>
                <a:gd name="connsiteX9" fmla="*/ 115454 w 4266045"/>
                <a:gd name="connsiteY9" fmla="*/ 1910773 h 2199409"/>
                <a:gd name="connsiteX10" fmla="*/ 127000 w 4266045"/>
                <a:gd name="connsiteY10" fmla="*/ 1876136 h 2199409"/>
                <a:gd name="connsiteX11" fmla="*/ 138545 w 4266045"/>
                <a:gd name="connsiteY11" fmla="*/ 1824182 h 2199409"/>
                <a:gd name="connsiteX12" fmla="*/ 144318 w 4266045"/>
                <a:gd name="connsiteY12" fmla="*/ 1806863 h 2199409"/>
                <a:gd name="connsiteX13" fmla="*/ 155863 w 4266045"/>
                <a:gd name="connsiteY13" fmla="*/ 1789545 h 2199409"/>
                <a:gd name="connsiteX14" fmla="*/ 167409 w 4266045"/>
                <a:gd name="connsiteY14" fmla="*/ 1754909 h 2199409"/>
                <a:gd name="connsiteX15" fmla="*/ 173182 w 4266045"/>
                <a:gd name="connsiteY15" fmla="*/ 1737591 h 2199409"/>
                <a:gd name="connsiteX16" fmla="*/ 184727 w 4266045"/>
                <a:gd name="connsiteY16" fmla="*/ 1702954 h 2199409"/>
                <a:gd name="connsiteX17" fmla="*/ 190500 w 4266045"/>
                <a:gd name="connsiteY17" fmla="*/ 1685636 h 2199409"/>
                <a:gd name="connsiteX18" fmla="*/ 225136 w 4266045"/>
                <a:gd name="connsiteY18" fmla="*/ 1674091 h 2199409"/>
                <a:gd name="connsiteX19" fmla="*/ 254000 w 4266045"/>
                <a:gd name="connsiteY19" fmla="*/ 1656773 h 2199409"/>
                <a:gd name="connsiteX20" fmla="*/ 265545 w 4266045"/>
                <a:gd name="connsiteY20" fmla="*/ 1645227 h 2199409"/>
                <a:gd name="connsiteX21" fmla="*/ 300182 w 4266045"/>
                <a:gd name="connsiteY21" fmla="*/ 1627909 h 2199409"/>
                <a:gd name="connsiteX22" fmla="*/ 329045 w 4266045"/>
                <a:gd name="connsiteY22" fmla="*/ 1604818 h 2199409"/>
                <a:gd name="connsiteX23" fmla="*/ 340591 w 4266045"/>
                <a:gd name="connsiteY23" fmla="*/ 1593273 h 2199409"/>
                <a:gd name="connsiteX24" fmla="*/ 357909 w 4266045"/>
                <a:gd name="connsiteY24" fmla="*/ 1587500 h 2199409"/>
                <a:gd name="connsiteX25" fmla="*/ 386772 w 4266045"/>
                <a:gd name="connsiteY25" fmla="*/ 1570182 h 2199409"/>
                <a:gd name="connsiteX26" fmla="*/ 398318 w 4266045"/>
                <a:gd name="connsiteY26" fmla="*/ 1558636 h 2199409"/>
                <a:gd name="connsiteX27" fmla="*/ 444500 w 4266045"/>
                <a:gd name="connsiteY27" fmla="*/ 1524000 h 2199409"/>
                <a:gd name="connsiteX28" fmla="*/ 467591 w 4266045"/>
                <a:gd name="connsiteY28" fmla="*/ 1495136 h 2199409"/>
                <a:gd name="connsiteX29" fmla="*/ 479136 w 4266045"/>
                <a:gd name="connsiteY29" fmla="*/ 1477818 h 2199409"/>
                <a:gd name="connsiteX30" fmla="*/ 496454 w 4266045"/>
                <a:gd name="connsiteY30" fmla="*/ 1454727 h 2199409"/>
                <a:gd name="connsiteX31" fmla="*/ 531091 w 4266045"/>
                <a:gd name="connsiteY31" fmla="*/ 1408545 h 2199409"/>
                <a:gd name="connsiteX32" fmla="*/ 536863 w 4266045"/>
                <a:gd name="connsiteY32" fmla="*/ 1391227 h 2199409"/>
                <a:gd name="connsiteX33" fmla="*/ 548409 w 4266045"/>
                <a:gd name="connsiteY33" fmla="*/ 1379682 h 2199409"/>
                <a:gd name="connsiteX34" fmla="*/ 571500 w 4266045"/>
                <a:gd name="connsiteY34" fmla="*/ 1350818 h 2199409"/>
                <a:gd name="connsiteX35" fmla="*/ 577272 w 4266045"/>
                <a:gd name="connsiteY35" fmla="*/ 1333500 h 2199409"/>
                <a:gd name="connsiteX36" fmla="*/ 629227 w 4266045"/>
                <a:gd name="connsiteY36" fmla="*/ 1316182 h 2199409"/>
                <a:gd name="connsiteX37" fmla="*/ 635000 w 4266045"/>
                <a:gd name="connsiteY37" fmla="*/ 1298863 h 2199409"/>
                <a:gd name="connsiteX38" fmla="*/ 665714 w 4266045"/>
                <a:gd name="connsiteY38" fmla="*/ 1264118 h 2199409"/>
                <a:gd name="connsiteX39" fmla="*/ 692727 w 4266045"/>
                <a:gd name="connsiteY39" fmla="*/ 1212273 h 2199409"/>
                <a:gd name="connsiteX40" fmla="*/ 710045 w 4266045"/>
                <a:gd name="connsiteY40" fmla="*/ 1206500 h 2199409"/>
                <a:gd name="connsiteX41" fmla="*/ 738909 w 4266045"/>
                <a:gd name="connsiteY41" fmla="*/ 1166091 h 2199409"/>
                <a:gd name="connsiteX42" fmla="*/ 744682 w 4266045"/>
                <a:gd name="connsiteY42" fmla="*/ 1166091 h 2199409"/>
                <a:gd name="connsiteX43" fmla="*/ 819727 w 4266045"/>
                <a:gd name="connsiteY43" fmla="*/ 1177636 h 2199409"/>
                <a:gd name="connsiteX44" fmla="*/ 819727 w 4266045"/>
                <a:gd name="connsiteY44" fmla="*/ 1177636 h 2199409"/>
                <a:gd name="connsiteX45" fmla="*/ 825390 w 4266045"/>
                <a:gd name="connsiteY45" fmla="*/ 1135702 h 2199409"/>
                <a:gd name="connsiteX46" fmla="*/ 871682 w 4266045"/>
                <a:gd name="connsiteY46" fmla="*/ 1148773 h 2199409"/>
                <a:gd name="connsiteX47" fmla="*/ 866889 w 4266045"/>
                <a:gd name="connsiteY47" fmla="*/ 1102918 h 2199409"/>
                <a:gd name="connsiteX48" fmla="*/ 906318 w 4266045"/>
                <a:gd name="connsiteY48" fmla="*/ 1119909 h 2199409"/>
                <a:gd name="connsiteX49" fmla="*/ 917972 w 4266045"/>
                <a:gd name="connsiteY49" fmla="*/ 1081679 h 2199409"/>
                <a:gd name="connsiteX50" fmla="*/ 975591 w 4266045"/>
                <a:gd name="connsiteY50" fmla="*/ 1091045 h 2199409"/>
                <a:gd name="connsiteX51" fmla="*/ 981363 w 4266045"/>
                <a:gd name="connsiteY51" fmla="*/ 1067954 h 2199409"/>
                <a:gd name="connsiteX52" fmla="*/ 1021772 w 4266045"/>
                <a:gd name="connsiteY52" fmla="*/ 1033318 h 2199409"/>
                <a:gd name="connsiteX53" fmla="*/ 1044863 w 4266045"/>
                <a:gd name="connsiteY53" fmla="*/ 1010227 h 2199409"/>
                <a:gd name="connsiteX54" fmla="*/ 1050636 w 4266045"/>
                <a:gd name="connsiteY54" fmla="*/ 987136 h 2199409"/>
                <a:gd name="connsiteX55" fmla="*/ 1085272 w 4266045"/>
                <a:gd name="connsiteY55" fmla="*/ 998682 h 2199409"/>
                <a:gd name="connsiteX56" fmla="*/ 1102591 w 4266045"/>
                <a:gd name="connsiteY56" fmla="*/ 964045 h 2199409"/>
                <a:gd name="connsiteX57" fmla="*/ 1137227 w 4266045"/>
                <a:gd name="connsiteY57" fmla="*/ 952500 h 2199409"/>
                <a:gd name="connsiteX58" fmla="*/ 1154545 w 4266045"/>
                <a:gd name="connsiteY58" fmla="*/ 923636 h 2199409"/>
                <a:gd name="connsiteX59" fmla="*/ 1177636 w 4266045"/>
                <a:gd name="connsiteY59" fmla="*/ 900545 h 2199409"/>
                <a:gd name="connsiteX60" fmla="*/ 1189182 w 4266045"/>
                <a:gd name="connsiteY60" fmla="*/ 889000 h 2199409"/>
                <a:gd name="connsiteX61" fmla="*/ 1194954 w 4266045"/>
                <a:gd name="connsiteY61" fmla="*/ 871682 h 2199409"/>
                <a:gd name="connsiteX62" fmla="*/ 1200727 w 4266045"/>
                <a:gd name="connsiteY62" fmla="*/ 842818 h 2199409"/>
                <a:gd name="connsiteX63" fmla="*/ 1235363 w 4266045"/>
                <a:gd name="connsiteY63" fmla="*/ 837045 h 2199409"/>
                <a:gd name="connsiteX64" fmla="*/ 1252682 w 4266045"/>
                <a:gd name="connsiteY64" fmla="*/ 842818 h 2199409"/>
                <a:gd name="connsiteX65" fmla="*/ 1270000 w 4266045"/>
                <a:gd name="connsiteY65" fmla="*/ 837045 h 2199409"/>
                <a:gd name="connsiteX66" fmla="*/ 1281545 w 4266045"/>
                <a:gd name="connsiteY66" fmla="*/ 837045 h 2199409"/>
                <a:gd name="connsiteX67" fmla="*/ 1281545 w 4266045"/>
                <a:gd name="connsiteY67" fmla="*/ 813954 h 2199409"/>
                <a:gd name="connsiteX68" fmla="*/ 1310409 w 4266045"/>
                <a:gd name="connsiteY68" fmla="*/ 783130 h 2199409"/>
                <a:gd name="connsiteX69" fmla="*/ 1368136 w 4266045"/>
                <a:gd name="connsiteY69" fmla="*/ 790863 h 2199409"/>
                <a:gd name="connsiteX70" fmla="*/ 1384474 w 4266045"/>
                <a:gd name="connsiteY70" fmla="*/ 752851 h 2199409"/>
                <a:gd name="connsiteX71" fmla="*/ 1454727 w 4266045"/>
                <a:gd name="connsiteY71" fmla="*/ 750454 h 2199409"/>
                <a:gd name="connsiteX72" fmla="*/ 1483591 w 4266045"/>
                <a:gd name="connsiteY72" fmla="*/ 721591 h 2199409"/>
                <a:gd name="connsiteX73" fmla="*/ 1518227 w 4266045"/>
                <a:gd name="connsiteY73" fmla="*/ 681182 h 2199409"/>
                <a:gd name="connsiteX74" fmla="*/ 1535545 w 4266045"/>
                <a:gd name="connsiteY74" fmla="*/ 669636 h 2199409"/>
                <a:gd name="connsiteX75" fmla="*/ 1547091 w 4266045"/>
                <a:gd name="connsiteY75" fmla="*/ 658091 h 2199409"/>
                <a:gd name="connsiteX76" fmla="*/ 1558636 w 4266045"/>
                <a:gd name="connsiteY76" fmla="*/ 617682 h 2199409"/>
                <a:gd name="connsiteX77" fmla="*/ 1596213 w 4266045"/>
                <a:gd name="connsiteY77" fmla="*/ 631514 h 2199409"/>
                <a:gd name="connsiteX78" fmla="*/ 1616363 w 4266045"/>
                <a:gd name="connsiteY78" fmla="*/ 617682 h 2199409"/>
                <a:gd name="connsiteX79" fmla="*/ 1599045 w 4266045"/>
                <a:gd name="connsiteY79" fmla="*/ 438727 h 2199409"/>
                <a:gd name="connsiteX80" fmla="*/ 1651000 w 4266045"/>
                <a:gd name="connsiteY80" fmla="*/ 606136 h 2199409"/>
                <a:gd name="connsiteX81" fmla="*/ 1685636 w 4266045"/>
                <a:gd name="connsiteY81" fmla="*/ 392545 h 2199409"/>
                <a:gd name="connsiteX82" fmla="*/ 1702954 w 4266045"/>
                <a:gd name="connsiteY82" fmla="*/ 571500 h 2199409"/>
                <a:gd name="connsiteX83" fmla="*/ 1772227 w 4266045"/>
                <a:gd name="connsiteY83" fmla="*/ 340591 h 2199409"/>
                <a:gd name="connsiteX84" fmla="*/ 1806863 w 4266045"/>
                <a:gd name="connsiteY84" fmla="*/ 542636 h 2199409"/>
                <a:gd name="connsiteX85" fmla="*/ 1824182 w 4266045"/>
                <a:gd name="connsiteY85" fmla="*/ 519545 h 2199409"/>
                <a:gd name="connsiteX86" fmla="*/ 1858818 w 4266045"/>
                <a:gd name="connsiteY86" fmla="*/ 473363 h 2199409"/>
                <a:gd name="connsiteX87" fmla="*/ 1945409 w 4266045"/>
                <a:gd name="connsiteY87" fmla="*/ 484909 h 2199409"/>
                <a:gd name="connsiteX88" fmla="*/ 1939636 w 4266045"/>
                <a:gd name="connsiteY88" fmla="*/ 375227 h 2199409"/>
                <a:gd name="connsiteX89" fmla="*/ 2095500 w 4266045"/>
                <a:gd name="connsiteY89" fmla="*/ 456045 h 2199409"/>
                <a:gd name="connsiteX90" fmla="*/ 2112818 w 4266045"/>
                <a:gd name="connsiteY90" fmla="*/ 415636 h 2199409"/>
                <a:gd name="connsiteX91" fmla="*/ 2124363 w 4266045"/>
                <a:gd name="connsiteY91" fmla="*/ 363682 h 2199409"/>
                <a:gd name="connsiteX92" fmla="*/ 2135909 w 4266045"/>
                <a:gd name="connsiteY92" fmla="*/ 346363 h 2199409"/>
                <a:gd name="connsiteX93" fmla="*/ 2372591 w 4266045"/>
                <a:gd name="connsiteY93" fmla="*/ 357909 h 2199409"/>
                <a:gd name="connsiteX94" fmla="*/ 2378363 w 4266045"/>
                <a:gd name="connsiteY94" fmla="*/ 300182 h 2199409"/>
                <a:gd name="connsiteX95" fmla="*/ 2661227 w 4266045"/>
                <a:gd name="connsiteY95" fmla="*/ 305954 h 2199409"/>
                <a:gd name="connsiteX96" fmla="*/ 2661227 w 4266045"/>
                <a:gd name="connsiteY96" fmla="*/ 305954 h 2199409"/>
                <a:gd name="connsiteX97" fmla="*/ 2603500 w 4266045"/>
                <a:gd name="connsiteY97" fmla="*/ 161636 h 2199409"/>
                <a:gd name="connsiteX98" fmla="*/ 3048000 w 4266045"/>
                <a:gd name="connsiteY98" fmla="*/ 271318 h 2199409"/>
                <a:gd name="connsiteX99" fmla="*/ 3042227 w 4266045"/>
                <a:gd name="connsiteY99" fmla="*/ 202045 h 2199409"/>
                <a:gd name="connsiteX100" fmla="*/ 3821545 w 4266045"/>
                <a:gd name="connsiteY100" fmla="*/ 207818 h 2199409"/>
                <a:gd name="connsiteX101" fmla="*/ 3827318 w 4266045"/>
                <a:gd name="connsiteY101" fmla="*/ 0 h 2199409"/>
                <a:gd name="connsiteX102" fmla="*/ 4266045 w 4266045"/>
                <a:gd name="connsiteY102" fmla="*/ 0 h 2199409"/>
                <a:gd name="connsiteX0" fmla="*/ 0 w 4266045"/>
                <a:gd name="connsiteY0" fmla="*/ 2199409 h 2199409"/>
                <a:gd name="connsiteX1" fmla="*/ 0 w 4266045"/>
                <a:gd name="connsiteY1" fmla="*/ 2199409 h 2199409"/>
                <a:gd name="connsiteX2" fmla="*/ 17318 w 4266045"/>
                <a:gd name="connsiteY2" fmla="*/ 2147454 h 2199409"/>
                <a:gd name="connsiteX3" fmla="*/ 23091 w 4266045"/>
                <a:gd name="connsiteY3" fmla="*/ 2124363 h 2199409"/>
                <a:gd name="connsiteX4" fmla="*/ 34636 w 4266045"/>
                <a:gd name="connsiteY4" fmla="*/ 2089727 h 2199409"/>
                <a:gd name="connsiteX5" fmla="*/ 46182 w 4266045"/>
                <a:gd name="connsiteY5" fmla="*/ 2043545 h 2199409"/>
                <a:gd name="connsiteX6" fmla="*/ 69272 w 4266045"/>
                <a:gd name="connsiteY6" fmla="*/ 2008909 h 2199409"/>
                <a:gd name="connsiteX7" fmla="*/ 86591 w 4266045"/>
                <a:gd name="connsiteY7" fmla="*/ 1980045 h 2199409"/>
                <a:gd name="connsiteX8" fmla="*/ 109682 w 4266045"/>
                <a:gd name="connsiteY8" fmla="*/ 1933863 h 2199409"/>
                <a:gd name="connsiteX9" fmla="*/ 115454 w 4266045"/>
                <a:gd name="connsiteY9" fmla="*/ 1910773 h 2199409"/>
                <a:gd name="connsiteX10" fmla="*/ 127000 w 4266045"/>
                <a:gd name="connsiteY10" fmla="*/ 1876136 h 2199409"/>
                <a:gd name="connsiteX11" fmla="*/ 138545 w 4266045"/>
                <a:gd name="connsiteY11" fmla="*/ 1824182 h 2199409"/>
                <a:gd name="connsiteX12" fmla="*/ 144318 w 4266045"/>
                <a:gd name="connsiteY12" fmla="*/ 1806863 h 2199409"/>
                <a:gd name="connsiteX13" fmla="*/ 155863 w 4266045"/>
                <a:gd name="connsiteY13" fmla="*/ 1789545 h 2199409"/>
                <a:gd name="connsiteX14" fmla="*/ 167409 w 4266045"/>
                <a:gd name="connsiteY14" fmla="*/ 1754909 h 2199409"/>
                <a:gd name="connsiteX15" fmla="*/ 173182 w 4266045"/>
                <a:gd name="connsiteY15" fmla="*/ 1737591 h 2199409"/>
                <a:gd name="connsiteX16" fmla="*/ 184727 w 4266045"/>
                <a:gd name="connsiteY16" fmla="*/ 1702954 h 2199409"/>
                <a:gd name="connsiteX17" fmla="*/ 190500 w 4266045"/>
                <a:gd name="connsiteY17" fmla="*/ 1685636 h 2199409"/>
                <a:gd name="connsiteX18" fmla="*/ 225136 w 4266045"/>
                <a:gd name="connsiteY18" fmla="*/ 1674091 h 2199409"/>
                <a:gd name="connsiteX19" fmla="*/ 254000 w 4266045"/>
                <a:gd name="connsiteY19" fmla="*/ 1656773 h 2199409"/>
                <a:gd name="connsiteX20" fmla="*/ 265545 w 4266045"/>
                <a:gd name="connsiteY20" fmla="*/ 1645227 h 2199409"/>
                <a:gd name="connsiteX21" fmla="*/ 300182 w 4266045"/>
                <a:gd name="connsiteY21" fmla="*/ 1627909 h 2199409"/>
                <a:gd name="connsiteX22" fmla="*/ 329045 w 4266045"/>
                <a:gd name="connsiteY22" fmla="*/ 1604818 h 2199409"/>
                <a:gd name="connsiteX23" fmla="*/ 340591 w 4266045"/>
                <a:gd name="connsiteY23" fmla="*/ 1593273 h 2199409"/>
                <a:gd name="connsiteX24" fmla="*/ 357909 w 4266045"/>
                <a:gd name="connsiteY24" fmla="*/ 1587500 h 2199409"/>
                <a:gd name="connsiteX25" fmla="*/ 386772 w 4266045"/>
                <a:gd name="connsiteY25" fmla="*/ 1570182 h 2199409"/>
                <a:gd name="connsiteX26" fmla="*/ 398318 w 4266045"/>
                <a:gd name="connsiteY26" fmla="*/ 1558636 h 2199409"/>
                <a:gd name="connsiteX27" fmla="*/ 444500 w 4266045"/>
                <a:gd name="connsiteY27" fmla="*/ 1524000 h 2199409"/>
                <a:gd name="connsiteX28" fmla="*/ 467591 w 4266045"/>
                <a:gd name="connsiteY28" fmla="*/ 1495136 h 2199409"/>
                <a:gd name="connsiteX29" fmla="*/ 479136 w 4266045"/>
                <a:gd name="connsiteY29" fmla="*/ 1477818 h 2199409"/>
                <a:gd name="connsiteX30" fmla="*/ 496454 w 4266045"/>
                <a:gd name="connsiteY30" fmla="*/ 1454727 h 2199409"/>
                <a:gd name="connsiteX31" fmla="*/ 531091 w 4266045"/>
                <a:gd name="connsiteY31" fmla="*/ 1408545 h 2199409"/>
                <a:gd name="connsiteX32" fmla="*/ 536863 w 4266045"/>
                <a:gd name="connsiteY32" fmla="*/ 1391227 h 2199409"/>
                <a:gd name="connsiteX33" fmla="*/ 548409 w 4266045"/>
                <a:gd name="connsiteY33" fmla="*/ 1379682 h 2199409"/>
                <a:gd name="connsiteX34" fmla="*/ 571500 w 4266045"/>
                <a:gd name="connsiteY34" fmla="*/ 1350818 h 2199409"/>
                <a:gd name="connsiteX35" fmla="*/ 577272 w 4266045"/>
                <a:gd name="connsiteY35" fmla="*/ 1333500 h 2199409"/>
                <a:gd name="connsiteX36" fmla="*/ 629227 w 4266045"/>
                <a:gd name="connsiteY36" fmla="*/ 1316182 h 2199409"/>
                <a:gd name="connsiteX37" fmla="*/ 635000 w 4266045"/>
                <a:gd name="connsiteY37" fmla="*/ 1298863 h 2199409"/>
                <a:gd name="connsiteX38" fmla="*/ 665714 w 4266045"/>
                <a:gd name="connsiteY38" fmla="*/ 1264118 h 2199409"/>
                <a:gd name="connsiteX39" fmla="*/ 692727 w 4266045"/>
                <a:gd name="connsiteY39" fmla="*/ 1212273 h 2199409"/>
                <a:gd name="connsiteX40" fmla="*/ 710045 w 4266045"/>
                <a:gd name="connsiteY40" fmla="*/ 1206500 h 2199409"/>
                <a:gd name="connsiteX41" fmla="*/ 738909 w 4266045"/>
                <a:gd name="connsiteY41" fmla="*/ 1166091 h 2199409"/>
                <a:gd name="connsiteX42" fmla="*/ 744682 w 4266045"/>
                <a:gd name="connsiteY42" fmla="*/ 1166091 h 2199409"/>
                <a:gd name="connsiteX43" fmla="*/ 819727 w 4266045"/>
                <a:gd name="connsiteY43" fmla="*/ 1177636 h 2199409"/>
                <a:gd name="connsiteX44" fmla="*/ 819727 w 4266045"/>
                <a:gd name="connsiteY44" fmla="*/ 1177636 h 2199409"/>
                <a:gd name="connsiteX45" fmla="*/ 825390 w 4266045"/>
                <a:gd name="connsiteY45" fmla="*/ 1135702 h 2199409"/>
                <a:gd name="connsiteX46" fmla="*/ 871682 w 4266045"/>
                <a:gd name="connsiteY46" fmla="*/ 1148773 h 2199409"/>
                <a:gd name="connsiteX47" fmla="*/ 866889 w 4266045"/>
                <a:gd name="connsiteY47" fmla="*/ 1102918 h 2199409"/>
                <a:gd name="connsiteX48" fmla="*/ 906318 w 4266045"/>
                <a:gd name="connsiteY48" fmla="*/ 1119909 h 2199409"/>
                <a:gd name="connsiteX49" fmla="*/ 917972 w 4266045"/>
                <a:gd name="connsiteY49" fmla="*/ 1081679 h 2199409"/>
                <a:gd name="connsiteX50" fmla="*/ 975591 w 4266045"/>
                <a:gd name="connsiteY50" fmla="*/ 1091045 h 2199409"/>
                <a:gd name="connsiteX51" fmla="*/ 981363 w 4266045"/>
                <a:gd name="connsiteY51" fmla="*/ 1067954 h 2199409"/>
                <a:gd name="connsiteX52" fmla="*/ 1021772 w 4266045"/>
                <a:gd name="connsiteY52" fmla="*/ 1033318 h 2199409"/>
                <a:gd name="connsiteX53" fmla="*/ 1044863 w 4266045"/>
                <a:gd name="connsiteY53" fmla="*/ 1010227 h 2199409"/>
                <a:gd name="connsiteX54" fmla="*/ 1050636 w 4266045"/>
                <a:gd name="connsiteY54" fmla="*/ 987136 h 2199409"/>
                <a:gd name="connsiteX55" fmla="*/ 1085272 w 4266045"/>
                <a:gd name="connsiteY55" fmla="*/ 998682 h 2199409"/>
                <a:gd name="connsiteX56" fmla="*/ 1102591 w 4266045"/>
                <a:gd name="connsiteY56" fmla="*/ 964045 h 2199409"/>
                <a:gd name="connsiteX57" fmla="*/ 1137227 w 4266045"/>
                <a:gd name="connsiteY57" fmla="*/ 952500 h 2199409"/>
                <a:gd name="connsiteX58" fmla="*/ 1154545 w 4266045"/>
                <a:gd name="connsiteY58" fmla="*/ 923636 h 2199409"/>
                <a:gd name="connsiteX59" fmla="*/ 1177636 w 4266045"/>
                <a:gd name="connsiteY59" fmla="*/ 900545 h 2199409"/>
                <a:gd name="connsiteX60" fmla="*/ 1189182 w 4266045"/>
                <a:gd name="connsiteY60" fmla="*/ 889000 h 2199409"/>
                <a:gd name="connsiteX61" fmla="*/ 1194954 w 4266045"/>
                <a:gd name="connsiteY61" fmla="*/ 871682 h 2199409"/>
                <a:gd name="connsiteX62" fmla="*/ 1200727 w 4266045"/>
                <a:gd name="connsiteY62" fmla="*/ 842818 h 2199409"/>
                <a:gd name="connsiteX63" fmla="*/ 1235363 w 4266045"/>
                <a:gd name="connsiteY63" fmla="*/ 837045 h 2199409"/>
                <a:gd name="connsiteX64" fmla="*/ 1252682 w 4266045"/>
                <a:gd name="connsiteY64" fmla="*/ 842818 h 2199409"/>
                <a:gd name="connsiteX65" fmla="*/ 1270000 w 4266045"/>
                <a:gd name="connsiteY65" fmla="*/ 837045 h 2199409"/>
                <a:gd name="connsiteX66" fmla="*/ 1281545 w 4266045"/>
                <a:gd name="connsiteY66" fmla="*/ 837045 h 2199409"/>
                <a:gd name="connsiteX67" fmla="*/ 1281545 w 4266045"/>
                <a:gd name="connsiteY67" fmla="*/ 813954 h 2199409"/>
                <a:gd name="connsiteX68" fmla="*/ 1310409 w 4266045"/>
                <a:gd name="connsiteY68" fmla="*/ 783130 h 2199409"/>
                <a:gd name="connsiteX69" fmla="*/ 1368136 w 4266045"/>
                <a:gd name="connsiteY69" fmla="*/ 790863 h 2199409"/>
                <a:gd name="connsiteX70" fmla="*/ 1384474 w 4266045"/>
                <a:gd name="connsiteY70" fmla="*/ 752851 h 2199409"/>
                <a:gd name="connsiteX71" fmla="*/ 1454727 w 4266045"/>
                <a:gd name="connsiteY71" fmla="*/ 750454 h 2199409"/>
                <a:gd name="connsiteX72" fmla="*/ 1483591 w 4266045"/>
                <a:gd name="connsiteY72" fmla="*/ 721591 h 2199409"/>
                <a:gd name="connsiteX73" fmla="*/ 1518227 w 4266045"/>
                <a:gd name="connsiteY73" fmla="*/ 681182 h 2199409"/>
                <a:gd name="connsiteX74" fmla="*/ 1535545 w 4266045"/>
                <a:gd name="connsiteY74" fmla="*/ 669636 h 2199409"/>
                <a:gd name="connsiteX75" fmla="*/ 1547091 w 4266045"/>
                <a:gd name="connsiteY75" fmla="*/ 658091 h 2199409"/>
                <a:gd name="connsiteX76" fmla="*/ 1558636 w 4266045"/>
                <a:gd name="connsiteY76" fmla="*/ 617682 h 2199409"/>
                <a:gd name="connsiteX77" fmla="*/ 1596213 w 4266045"/>
                <a:gd name="connsiteY77" fmla="*/ 631514 h 2199409"/>
                <a:gd name="connsiteX78" fmla="*/ 1616363 w 4266045"/>
                <a:gd name="connsiteY78" fmla="*/ 617682 h 2199409"/>
                <a:gd name="connsiteX79" fmla="*/ 1618215 w 4266045"/>
                <a:gd name="connsiteY79" fmla="*/ 596878 h 2199409"/>
                <a:gd name="connsiteX80" fmla="*/ 1651000 w 4266045"/>
                <a:gd name="connsiteY80" fmla="*/ 606136 h 2199409"/>
                <a:gd name="connsiteX81" fmla="*/ 1685636 w 4266045"/>
                <a:gd name="connsiteY81" fmla="*/ 392545 h 2199409"/>
                <a:gd name="connsiteX82" fmla="*/ 1702954 w 4266045"/>
                <a:gd name="connsiteY82" fmla="*/ 571500 h 2199409"/>
                <a:gd name="connsiteX83" fmla="*/ 1772227 w 4266045"/>
                <a:gd name="connsiteY83" fmla="*/ 340591 h 2199409"/>
                <a:gd name="connsiteX84" fmla="*/ 1806863 w 4266045"/>
                <a:gd name="connsiteY84" fmla="*/ 542636 h 2199409"/>
                <a:gd name="connsiteX85" fmla="*/ 1824182 w 4266045"/>
                <a:gd name="connsiteY85" fmla="*/ 519545 h 2199409"/>
                <a:gd name="connsiteX86" fmla="*/ 1858818 w 4266045"/>
                <a:gd name="connsiteY86" fmla="*/ 473363 h 2199409"/>
                <a:gd name="connsiteX87" fmla="*/ 1945409 w 4266045"/>
                <a:gd name="connsiteY87" fmla="*/ 484909 h 2199409"/>
                <a:gd name="connsiteX88" fmla="*/ 1939636 w 4266045"/>
                <a:gd name="connsiteY88" fmla="*/ 375227 h 2199409"/>
                <a:gd name="connsiteX89" fmla="*/ 2095500 w 4266045"/>
                <a:gd name="connsiteY89" fmla="*/ 456045 h 2199409"/>
                <a:gd name="connsiteX90" fmla="*/ 2112818 w 4266045"/>
                <a:gd name="connsiteY90" fmla="*/ 415636 h 2199409"/>
                <a:gd name="connsiteX91" fmla="*/ 2124363 w 4266045"/>
                <a:gd name="connsiteY91" fmla="*/ 363682 h 2199409"/>
                <a:gd name="connsiteX92" fmla="*/ 2135909 w 4266045"/>
                <a:gd name="connsiteY92" fmla="*/ 346363 h 2199409"/>
                <a:gd name="connsiteX93" fmla="*/ 2372591 w 4266045"/>
                <a:gd name="connsiteY93" fmla="*/ 357909 h 2199409"/>
                <a:gd name="connsiteX94" fmla="*/ 2378363 w 4266045"/>
                <a:gd name="connsiteY94" fmla="*/ 300182 h 2199409"/>
                <a:gd name="connsiteX95" fmla="*/ 2661227 w 4266045"/>
                <a:gd name="connsiteY95" fmla="*/ 305954 h 2199409"/>
                <a:gd name="connsiteX96" fmla="*/ 2661227 w 4266045"/>
                <a:gd name="connsiteY96" fmla="*/ 305954 h 2199409"/>
                <a:gd name="connsiteX97" fmla="*/ 2603500 w 4266045"/>
                <a:gd name="connsiteY97" fmla="*/ 161636 h 2199409"/>
                <a:gd name="connsiteX98" fmla="*/ 3048000 w 4266045"/>
                <a:gd name="connsiteY98" fmla="*/ 271318 h 2199409"/>
                <a:gd name="connsiteX99" fmla="*/ 3042227 w 4266045"/>
                <a:gd name="connsiteY99" fmla="*/ 202045 h 2199409"/>
                <a:gd name="connsiteX100" fmla="*/ 3821545 w 4266045"/>
                <a:gd name="connsiteY100" fmla="*/ 207818 h 2199409"/>
                <a:gd name="connsiteX101" fmla="*/ 3827318 w 4266045"/>
                <a:gd name="connsiteY101" fmla="*/ 0 h 2199409"/>
                <a:gd name="connsiteX102" fmla="*/ 4266045 w 4266045"/>
                <a:gd name="connsiteY102" fmla="*/ 0 h 2199409"/>
                <a:gd name="connsiteX0" fmla="*/ 0 w 4266045"/>
                <a:gd name="connsiteY0" fmla="*/ 2199409 h 2199409"/>
                <a:gd name="connsiteX1" fmla="*/ 0 w 4266045"/>
                <a:gd name="connsiteY1" fmla="*/ 2199409 h 2199409"/>
                <a:gd name="connsiteX2" fmla="*/ 17318 w 4266045"/>
                <a:gd name="connsiteY2" fmla="*/ 2147454 h 2199409"/>
                <a:gd name="connsiteX3" fmla="*/ 23091 w 4266045"/>
                <a:gd name="connsiteY3" fmla="*/ 2124363 h 2199409"/>
                <a:gd name="connsiteX4" fmla="*/ 34636 w 4266045"/>
                <a:gd name="connsiteY4" fmla="*/ 2089727 h 2199409"/>
                <a:gd name="connsiteX5" fmla="*/ 46182 w 4266045"/>
                <a:gd name="connsiteY5" fmla="*/ 2043545 h 2199409"/>
                <a:gd name="connsiteX6" fmla="*/ 69272 w 4266045"/>
                <a:gd name="connsiteY6" fmla="*/ 2008909 h 2199409"/>
                <a:gd name="connsiteX7" fmla="*/ 86591 w 4266045"/>
                <a:gd name="connsiteY7" fmla="*/ 1980045 h 2199409"/>
                <a:gd name="connsiteX8" fmla="*/ 109682 w 4266045"/>
                <a:gd name="connsiteY8" fmla="*/ 1933863 h 2199409"/>
                <a:gd name="connsiteX9" fmla="*/ 115454 w 4266045"/>
                <a:gd name="connsiteY9" fmla="*/ 1910773 h 2199409"/>
                <a:gd name="connsiteX10" fmla="*/ 127000 w 4266045"/>
                <a:gd name="connsiteY10" fmla="*/ 1876136 h 2199409"/>
                <a:gd name="connsiteX11" fmla="*/ 138545 w 4266045"/>
                <a:gd name="connsiteY11" fmla="*/ 1824182 h 2199409"/>
                <a:gd name="connsiteX12" fmla="*/ 144318 w 4266045"/>
                <a:gd name="connsiteY12" fmla="*/ 1806863 h 2199409"/>
                <a:gd name="connsiteX13" fmla="*/ 155863 w 4266045"/>
                <a:gd name="connsiteY13" fmla="*/ 1789545 h 2199409"/>
                <a:gd name="connsiteX14" fmla="*/ 167409 w 4266045"/>
                <a:gd name="connsiteY14" fmla="*/ 1754909 h 2199409"/>
                <a:gd name="connsiteX15" fmla="*/ 173182 w 4266045"/>
                <a:gd name="connsiteY15" fmla="*/ 1737591 h 2199409"/>
                <a:gd name="connsiteX16" fmla="*/ 184727 w 4266045"/>
                <a:gd name="connsiteY16" fmla="*/ 1702954 h 2199409"/>
                <a:gd name="connsiteX17" fmla="*/ 190500 w 4266045"/>
                <a:gd name="connsiteY17" fmla="*/ 1685636 h 2199409"/>
                <a:gd name="connsiteX18" fmla="*/ 225136 w 4266045"/>
                <a:gd name="connsiteY18" fmla="*/ 1674091 h 2199409"/>
                <a:gd name="connsiteX19" fmla="*/ 254000 w 4266045"/>
                <a:gd name="connsiteY19" fmla="*/ 1656773 h 2199409"/>
                <a:gd name="connsiteX20" fmla="*/ 265545 w 4266045"/>
                <a:gd name="connsiteY20" fmla="*/ 1645227 h 2199409"/>
                <a:gd name="connsiteX21" fmla="*/ 300182 w 4266045"/>
                <a:gd name="connsiteY21" fmla="*/ 1627909 h 2199409"/>
                <a:gd name="connsiteX22" fmla="*/ 329045 w 4266045"/>
                <a:gd name="connsiteY22" fmla="*/ 1604818 h 2199409"/>
                <a:gd name="connsiteX23" fmla="*/ 340591 w 4266045"/>
                <a:gd name="connsiteY23" fmla="*/ 1593273 h 2199409"/>
                <a:gd name="connsiteX24" fmla="*/ 357909 w 4266045"/>
                <a:gd name="connsiteY24" fmla="*/ 1587500 h 2199409"/>
                <a:gd name="connsiteX25" fmla="*/ 386772 w 4266045"/>
                <a:gd name="connsiteY25" fmla="*/ 1570182 h 2199409"/>
                <a:gd name="connsiteX26" fmla="*/ 398318 w 4266045"/>
                <a:gd name="connsiteY26" fmla="*/ 1558636 h 2199409"/>
                <a:gd name="connsiteX27" fmla="*/ 444500 w 4266045"/>
                <a:gd name="connsiteY27" fmla="*/ 1524000 h 2199409"/>
                <a:gd name="connsiteX28" fmla="*/ 467591 w 4266045"/>
                <a:gd name="connsiteY28" fmla="*/ 1495136 h 2199409"/>
                <a:gd name="connsiteX29" fmla="*/ 479136 w 4266045"/>
                <a:gd name="connsiteY29" fmla="*/ 1477818 h 2199409"/>
                <a:gd name="connsiteX30" fmla="*/ 496454 w 4266045"/>
                <a:gd name="connsiteY30" fmla="*/ 1454727 h 2199409"/>
                <a:gd name="connsiteX31" fmla="*/ 531091 w 4266045"/>
                <a:gd name="connsiteY31" fmla="*/ 1408545 h 2199409"/>
                <a:gd name="connsiteX32" fmla="*/ 536863 w 4266045"/>
                <a:gd name="connsiteY32" fmla="*/ 1391227 h 2199409"/>
                <a:gd name="connsiteX33" fmla="*/ 548409 w 4266045"/>
                <a:gd name="connsiteY33" fmla="*/ 1379682 h 2199409"/>
                <a:gd name="connsiteX34" fmla="*/ 571500 w 4266045"/>
                <a:gd name="connsiteY34" fmla="*/ 1350818 h 2199409"/>
                <a:gd name="connsiteX35" fmla="*/ 577272 w 4266045"/>
                <a:gd name="connsiteY35" fmla="*/ 1333500 h 2199409"/>
                <a:gd name="connsiteX36" fmla="*/ 629227 w 4266045"/>
                <a:gd name="connsiteY36" fmla="*/ 1316182 h 2199409"/>
                <a:gd name="connsiteX37" fmla="*/ 635000 w 4266045"/>
                <a:gd name="connsiteY37" fmla="*/ 1298863 h 2199409"/>
                <a:gd name="connsiteX38" fmla="*/ 665714 w 4266045"/>
                <a:gd name="connsiteY38" fmla="*/ 1264118 h 2199409"/>
                <a:gd name="connsiteX39" fmla="*/ 692727 w 4266045"/>
                <a:gd name="connsiteY39" fmla="*/ 1212273 h 2199409"/>
                <a:gd name="connsiteX40" fmla="*/ 710045 w 4266045"/>
                <a:gd name="connsiteY40" fmla="*/ 1206500 h 2199409"/>
                <a:gd name="connsiteX41" fmla="*/ 738909 w 4266045"/>
                <a:gd name="connsiteY41" fmla="*/ 1166091 h 2199409"/>
                <a:gd name="connsiteX42" fmla="*/ 744682 w 4266045"/>
                <a:gd name="connsiteY42" fmla="*/ 1166091 h 2199409"/>
                <a:gd name="connsiteX43" fmla="*/ 819727 w 4266045"/>
                <a:gd name="connsiteY43" fmla="*/ 1177636 h 2199409"/>
                <a:gd name="connsiteX44" fmla="*/ 819727 w 4266045"/>
                <a:gd name="connsiteY44" fmla="*/ 1177636 h 2199409"/>
                <a:gd name="connsiteX45" fmla="*/ 825390 w 4266045"/>
                <a:gd name="connsiteY45" fmla="*/ 1135702 h 2199409"/>
                <a:gd name="connsiteX46" fmla="*/ 871682 w 4266045"/>
                <a:gd name="connsiteY46" fmla="*/ 1148773 h 2199409"/>
                <a:gd name="connsiteX47" fmla="*/ 866889 w 4266045"/>
                <a:gd name="connsiteY47" fmla="*/ 1102918 h 2199409"/>
                <a:gd name="connsiteX48" fmla="*/ 906318 w 4266045"/>
                <a:gd name="connsiteY48" fmla="*/ 1119909 h 2199409"/>
                <a:gd name="connsiteX49" fmla="*/ 917972 w 4266045"/>
                <a:gd name="connsiteY49" fmla="*/ 1081679 h 2199409"/>
                <a:gd name="connsiteX50" fmla="*/ 975591 w 4266045"/>
                <a:gd name="connsiteY50" fmla="*/ 1091045 h 2199409"/>
                <a:gd name="connsiteX51" fmla="*/ 981363 w 4266045"/>
                <a:gd name="connsiteY51" fmla="*/ 1067954 h 2199409"/>
                <a:gd name="connsiteX52" fmla="*/ 1021772 w 4266045"/>
                <a:gd name="connsiteY52" fmla="*/ 1033318 h 2199409"/>
                <a:gd name="connsiteX53" fmla="*/ 1044863 w 4266045"/>
                <a:gd name="connsiteY53" fmla="*/ 1010227 h 2199409"/>
                <a:gd name="connsiteX54" fmla="*/ 1050636 w 4266045"/>
                <a:gd name="connsiteY54" fmla="*/ 987136 h 2199409"/>
                <a:gd name="connsiteX55" fmla="*/ 1085272 w 4266045"/>
                <a:gd name="connsiteY55" fmla="*/ 998682 h 2199409"/>
                <a:gd name="connsiteX56" fmla="*/ 1102591 w 4266045"/>
                <a:gd name="connsiteY56" fmla="*/ 964045 h 2199409"/>
                <a:gd name="connsiteX57" fmla="*/ 1137227 w 4266045"/>
                <a:gd name="connsiteY57" fmla="*/ 952500 h 2199409"/>
                <a:gd name="connsiteX58" fmla="*/ 1154545 w 4266045"/>
                <a:gd name="connsiteY58" fmla="*/ 923636 h 2199409"/>
                <a:gd name="connsiteX59" fmla="*/ 1177636 w 4266045"/>
                <a:gd name="connsiteY59" fmla="*/ 900545 h 2199409"/>
                <a:gd name="connsiteX60" fmla="*/ 1189182 w 4266045"/>
                <a:gd name="connsiteY60" fmla="*/ 889000 h 2199409"/>
                <a:gd name="connsiteX61" fmla="*/ 1194954 w 4266045"/>
                <a:gd name="connsiteY61" fmla="*/ 871682 h 2199409"/>
                <a:gd name="connsiteX62" fmla="*/ 1200727 w 4266045"/>
                <a:gd name="connsiteY62" fmla="*/ 842818 h 2199409"/>
                <a:gd name="connsiteX63" fmla="*/ 1235363 w 4266045"/>
                <a:gd name="connsiteY63" fmla="*/ 837045 h 2199409"/>
                <a:gd name="connsiteX64" fmla="*/ 1252682 w 4266045"/>
                <a:gd name="connsiteY64" fmla="*/ 842818 h 2199409"/>
                <a:gd name="connsiteX65" fmla="*/ 1270000 w 4266045"/>
                <a:gd name="connsiteY65" fmla="*/ 837045 h 2199409"/>
                <a:gd name="connsiteX66" fmla="*/ 1281545 w 4266045"/>
                <a:gd name="connsiteY66" fmla="*/ 837045 h 2199409"/>
                <a:gd name="connsiteX67" fmla="*/ 1281545 w 4266045"/>
                <a:gd name="connsiteY67" fmla="*/ 813954 h 2199409"/>
                <a:gd name="connsiteX68" fmla="*/ 1310409 w 4266045"/>
                <a:gd name="connsiteY68" fmla="*/ 783130 h 2199409"/>
                <a:gd name="connsiteX69" fmla="*/ 1368136 w 4266045"/>
                <a:gd name="connsiteY69" fmla="*/ 790863 h 2199409"/>
                <a:gd name="connsiteX70" fmla="*/ 1384474 w 4266045"/>
                <a:gd name="connsiteY70" fmla="*/ 752851 h 2199409"/>
                <a:gd name="connsiteX71" fmla="*/ 1454727 w 4266045"/>
                <a:gd name="connsiteY71" fmla="*/ 750454 h 2199409"/>
                <a:gd name="connsiteX72" fmla="*/ 1483591 w 4266045"/>
                <a:gd name="connsiteY72" fmla="*/ 721591 h 2199409"/>
                <a:gd name="connsiteX73" fmla="*/ 1518227 w 4266045"/>
                <a:gd name="connsiteY73" fmla="*/ 681182 h 2199409"/>
                <a:gd name="connsiteX74" fmla="*/ 1535545 w 4266045"/>
                <a:gd name="connsiteY74" fmla="*/ 669636 h 2199409"/>
                <a:gd name="connsiteX75" fmla="*/ 1547091 w 4266045"/>
                <a:gd name="connsiteY75" fmla="*/ 658091 h 2199409"/>
                <a:gd name="connsiteX76" fmla="*/ 1558636 w 4266045"/>
                <a:gd name="connsiteY76" fmla="*/ 617682 h 2199409"/>
                <a:gd name="connsiteX77" fmla="*/ 1596213 w 4266045"/>
                <a:gd name="connsiteY77" fmla="*/ 631514 h 2199409"/>
                <a:gd name="connsiteX78" fmla="*/ 1616363 w 4266045"/>
                <a:gd name="connsiteY78" fmla="*/ 617682 h 2199409"/>
                <a:gd name="connsiteX79" fmla="*/ 1618215 w 4266045"/>
                <a:gd name="connsiteY79" fmla="*/ 596878 h 2199409"/>
                <a:gd name="connsiteX80" fmla="*/ 1651000 w 4266045"/>
                <a:gd name="connsiteY80" fmla="*/ 606136 h 2199409"/>
                <a:gd name="connsiteX81" fmla="*/ 1647297 w 4266045"/>
                <a:gd name="connsiteY81" fmla="*/ 560281 h 2199409"/>
                <a:gd name="connsiteX82" fmla="*/ 1702954 w 4266045"/>
                <a:gd name="connsiteY82" fmla="*/ 571500 h 2199409"/>
                <a:gd name="connsiteX83" fmla="*/ 1772227 w 4266045"/>
                <a:gd name="connsiteY83" fmla="*/ 340591 h 2199409"/>
                <a:gd name="connsiteX84" fmla="*/ 1806863 w 4266045"/>
                <a:gd name="connsiteY84" fmla="*/ 542636 h 2199409"/>
                <a:gd name="connsiteX85" fmla="*/ 1824182 w 4266045"/>
                <a:gd name="connsiteY85" fmla="*/ 519545 h 2199409"/>
                <a:gd name="connsiteX86" fmla="*/ 1858818 w 4266045"/>
                <a:gd name="connsiteY86" fmla="*/ 473363 h 2199409"/>
                <a:gd name="connsiteX87" fmla="*/ 1945409 w 4266045"/>
                <a:gd name="connsiteY87" fmla="*/ 484909 h 2199409"/>
                <a:gd name="connsiteX88" fmla="*/ 1939636 w 4266045"/>
                <a:gd name="connsiteY88" fmla="*/ 375227 h 2199409"/>
                <a:gd name="connsiteX89" fmla="*/ 2095500 w 4266045"/>
                <a:gd name="connsiteY89" fmla="*/ 456045 h 2199409"/>
                <a:gd name="connsiteX90" fmla="*/ 2112818 w 4266045"/>
                <a:gd name="connsiteY90" fmla="*/ 415636 h 2199409"/>
                <a:gd name="connsiteX91" fmla="*/ 2124363 w 4266045"/>
                <a:gd name="connsiteY91" fmla="*/ 363682 h 2199409"/>
                <a:gd name="connsiteX92" fmla="*/ 2135909 w 4266045"/>
                <a:gd name="connsiteY92" fmla="*/ 346363 h 2199409"/>
                <a:gd name="connsiteX93" fmla="*/ 2372591 w 4266045"/>
                <a:gd name="connsiteY93" fmla="*/ 357909 h 2199409"/>
                <a:gd name="connsiteX94" fmla="*/ 2378363 w 4266045"/>
                <a:gd name="connsiteY94" fmla="*/ 300182 h 2199409"/>
                <a:gd name="connsiteX95" fmla="*/ 2661227 w 4266045"/>
                <a:gd name="connsiteY95" fmla="*/ 305954 h 2199409"/>
                <a:gd name="connsiteX96" fmla="*/ 2661227 w 4266045"/>
                <a:gd name="connsiteY96" fmla="*/ 305954 h 2199409"/>
                <a:gd name="connsiteX97" fmla="*/ 2603500 w 4266045"/>
                <a:gd name="connsiteY97" fmla="*/ 161636 h 2199409"/>
                <a:gd name="connsiteX98" fmla="*/ 3048000 w 4266045"/>
                <a:gd name="connsiteY98" fmla="*/ 271318 h 2199409"/>
                <a:gd name="connsiteX99" fmla="*/ 3042227 w 4266045"/>
                <a:gd name="connsiteY99" fmla="*/ 202045 h 2199409"/>
                <a:gd name="connsiteX100" fmla="*/ 3821545 w 4266045"/>
                <a:gd name="connsiteY100" fmla="*/ 207818 h 2199409"/>
                <a:gd name="connsiteX101" fmla="*/ 3827318 w 4266045"/>
                <a:gd name="connsiteY101" fmla="*/ 0 h 2199409"/>
                <a:gd name="connsiteX102" fmla="*/ 4266045 w 4266045"/>
                <a:gd name="connsiteY102" fmla="*/ 0 h 2199409"/>
                <a:gd name="connsiteX0" fmla="*/ 0 w 4266045"/>
                <a:gd name="connsiteY0" fmla="*/ 2199409 h 2199409"/>
                <a:gd name="connsiteX1" fmla="*/ 0 w 4266045"/>
                <a:gd name="connsiteY1" fmla="*/ 2199409 h 2199409"/>
                <a:gd name="connsiteX2" fmla="*/ 17318 w 4266045"/>
                <a:gd name="connsiteY2" fmla="*/ 2147454 h 2199409"/>
                <a:gd name="connsiteX3" fmla="*/ 23091 w 4266045"/>
                <a:gd name="connsiteY3" fmla="*/ 2124363 h 2199409"/>
                <a:gd name="connsiteX4" fmla="*/ 34636 w 4266045"/>
                <a:gd name="connsiteY4" fmla="*/ 2089727 h 2199409"/>
                <a:gd name="connsiteX5" fmla="*/ 46182 w 4266045"/>
                <a:gd name="connsiteY5" fmla="*/ 2043545 h 2199409"/>
                <a:gd name="connsiteX6" fmla="*/ 69272 w 4266045"/>
                <a:gd name="connsiteY6" fmla="*/ 2008909 h 2199409"/>
                <a:gd name="connsiteX7" fmla="*/ 86591 w 4266045"/>
                <a:gd name="connsiteY7" fmla="*/ 1980045 h 2199409"/>
                <a:gd name="connsiteX8" fmla="*/ 109682 w 4266045"/>
                <a:gd name="connsiteY8" fmla="*/ 1933863 h 2199409"/>
                <a:gd name="connsiteX9" fmla="*/ 115454 w 4266045"/>
                <a:gd name="connsiteY9" fmla="*/ 1910773 h 2199409"/>
                <a:gd name="connsiteX10" fmla="*/ 127000 w 4266045"/>
                <a:gd name="connsiteY10" fmla="*/ 1876136 h 2199409"/>
                <a:gd name="connsiteX11" fmla="*/ 138545 w 4266045"/>
                <a:gd name="connsiteY11" fmla="*/ 1824182 h 2199409"/>
                <a:gd name="connsiteX12" fmla="*/ 144318 w 4266045"/>
                <a:gd name="connsiteY12" fmla="*/ 1806863 h 2199409"/>
                <a:gd name="connsiteX13" fmla="*/ 155863 w 4266045"/>
                <a:gd name="connsiteY13" fmla="*/ 1789545 h 2199409"/>
                <a:gd name="connsiteX14" fmla="*/ 167409 w 4266045"/>
                <a:gd name="connsiteY14" fmla="*/ 1754909 h 2199409"/>
                <a:gd name="connsiteX15" fmla="*/ 173182 w 4266045"/>
                <a:gd name="connsiteY15" fmla="*/ 1737591 h 2199409"/>
                <a:gd name="connsiteX16" fmla="*/ 184727 w 4266045"/>
                <a:gd name="connsiteY16" fmla="*/ 1702954 h 2199409"/>
                <a:gd name="connsiteX17" fmla="*/ 190500 w 4266045"/>
                <a:gd name="connsiteY17" fmla="*/ 1685636 h 2199409"/>
                <a:gd name="connsiteX18" fmla="*/ 225136 w 4266045"/>
                <a:gd name="connsiteY18" fmla="*/ 1674091 h 2199409"/>
                <a:gd name="connsiteX19" fmla="*/ 254000 w 4266045"/>
                <a:gd name="connsiteY19" fmla="*/ 1656773 h 2199409"/>
                <a:gd name="connsiteX20" fmla="*/ 265545 w 4266045"/>
                <a:gd name="connsiteY20" fmla="*/ 1645227 h 2199409"/>
                <a:gd name="connsiteX21" fmla="*/ 300182 w 4266045"/>
                <a:gd name="connsiteY21" fmla="*/ 1627909 h 2199409"/>
                <a:gd name="connsiteX22" fmla="*/ 329045 w 4266045"/>
                <a:gd name="connsiteY22" fmla="*/ 1604818 h 2199409"/>
                <a:gd name="connsiteX23" fmla="*/ 340591 w 4266045"/>
                <a:gd name="connsiteY23" fmla="*/ 1593273 h 2199409"/>
                <a:gd name="connsiteX24" fmla="*/ 357909 w 4266045"/>
                <a:gd name="connsiteY24" fmla="*/ 1587500 h 2199409"/>
                <a:gd name="connsiteX25" fmla="*/ 386772 w 4266045"/>
                <a:gd name="connsiteY25" fmla="*/ 1570182 h 2199409"/>
                <a:gd name="connsiteX26" fmla="*/ 398318 w 4266045"/>
                <a:gd name="connsiteY26" fmla="*/ 1558636 h 2199409"/>
                <a:gd name="connsiteX27" fmla="*/ 444500 w 4266045"/>
                <a:gd name="connsiteY27" fmla="*/ 1524000 h 2199409"/>
                <a:gd name="connsiteX28" fmla="*/ 467591 w 4266045"/>
                <a:gd name="connsiteY28" fmla="*/ 1495136 h 2199409"/>
                <a:gd name="connsiteX29" fmla="*/ 479136 w 4266045"/>
                <a:gd name="connsiteY29" fmla="*/ 1477818 h 2199409"/>
                <a:gd name="connsiteX30" fmla="*/ 496454 w 4266045"/>
                <a:gd name="connsiteY30" fmla="*/ 1454727 h 2199409"/>
                <a:gd name="connsiteX31" fmla="*/ 531091 w 4266045"/>
                <a:gd name="connsiteY31" fmla="*/ 1408545 h 2199409"/>
                <a:gd name="connsiteX32" fmla="*/ 536863 w 4266045"/>
                <a:gd name="connsiteY32" fmla="*/ 1391227 h 2199409"/>
                <a:gd name="connsiteX33" fmla="*/ 548409 w 4266045"/>
                <a:gd name="connsiteY33" fmla="*/ 1379682 h 2199409"/>
                <a:gd name="connsiteX34" fmla="*/ 571500 w 4266045"/>
                <a:gd name="connsiteY34" fmla="*/ 1350818 h 2199409"/>
                <a:gd name="connsiteX35" fmla="*/ 577272 w 4266045"/>
                <a:gd name="connsiteY35" fmla="*/ 1333500 h 2199409"/>
                <a:gd name="connsiteX36" fmla="*/ 629227 w 4266045"/>
                <a:gd name="connsiteY36" fmla="*/ 1316182 h 2199409"/>
                <a:gd name="connsiteX37" fmla="*/ 635000 w 4266045"/>
                <a:gd name="connsiteY37" fmla="*/ 1298863 h 2199409"/>
                <a:gd name="connsiteX38" fmla="*/ 665714 w 4266045"/>
                <a:gd name="connsiteY38" fmla="*/ 1264118 h 2199409"/>
                <a:gd name="connsiteX39" fmla="*/ 692727 w 4266045"/>
                <a:gd name="connsiteY39" fmla="*/ 1212273 h 2199409"/>
                <a:gd name="connsiteX40" fmla="*/ 710045 w 4266045"/>
                <a:gd name="connsiteY40" fmla="*/ 1206500 h 2199409"/>
                <a:gd name="connsiteX41" fmla="*/ 738909 w 4266045"/>
                <a:gd name="connsiteY41" fmla="*/ 1166091 h 2199409"/>
                <a:gd name="connsiteX42" fmla="*/ 744682 w 4266045"/>
                <a:gd name="connsiteY42" fmla="*/ 1166091 h 2199409"/>
                <a:gd name="connsiteX43" fmla="*/ 819727 w 4266045"/>
                <a:gd name="connsiteY43" fmla="*/ 1177636 h 2199409"/>
                <a:gd name="connsiteX44" fmla="*/ 819727 w 4266045"/>
                <a:gd name="connsiteY44" fmla="*/ 1177636 h 2199409"/>
                <a:gd name="connsiteX45" fmla="*/ 825390 w 4266045"/>
                <a:gd name="connsiteY45" fmla="*/ 1135702 h 2199409"/>
                <a:gd name="connsiteX46" fmla="*/ 871682 w 4266045"/>
                <a:gd name="connsiteY46" fmla="*/ 1148773 h 2199409"/>
                <a:gd name="connsiteX47" fmla="*/ 866889 w 4266045"/>
                <a:gd name="connsiteY47" fmla="*/ 1102918 h 2199409"/>
                <a:gd name="connsiteX48" fmla="*/ 906318 w 4266045"/>
                <a:gd name="connsiteY48" fmla="*/ 1119909 h 2199409"/>
                <a:gd name="connsiteX49" fmla="*/ 917972 w 4266045"/>
                <a:gd name="connsiteY49" fmla="*/ 1081679 h 2199409"/>
                <a:gd name="connsiteX50" fmla="*/ 975591 w 4266045"/>
                <a:gd name="connsiteY50" fmla="*/ 1091045 h 2199409"/>
                <a:gd name="connsiteX51" fmla="*/ 981363 w 4266045"/>
                <a:gd name="connsiteY51" fmla="*/ 1067954 h 2199409"/>
                <a:gd name="connsiteX52" fmla="*/ 1021772 w 4266045"/>
                <a:gd name="connsiteY52" fmla="*/ 1033318 h 2199409"/>
                <a:gd name="connsiteX53" fmla="*/ 1044863 w 4266045"/>
                <a:gd name="connsiteY53" fmla="*/ 1010227 h 2199409"/>
                <a:gd name="connsiteX54" fmla="*/ 1050636 w 4266045"/>
                <a:gd name="connsiteY54" fmla="*/ 987136 h 2199409"/>
                <a:gd name="connsiteX55" fmla="*/ 1085272 w 4266045"/>
                <a:gd name="connsiteY55" fmla="*/ 998682 h 2199409"/>
                <a:gd name="connsiteX56" fmla="*/ 1102591 w 4266045"/>
                <a:gd name="connsiteY56" fmla="*/ 964045 h 2199409"/>
                <a:gd name="connsiteX57" fmla="*/ 1137227 w 4266045"/>
                <a:gd name="connsiteY57" fmla="*/ 952500 h 2199409"/>
                <a:gd name="connsiteX58" fmla="*/ 1154545 w 4266045"/>
                <a:gd name="connsiteY58" fmla="*/ 923636 h 2199409"/>
                <a:gd name="connsiteX59" fmla="*/ 1177636 w 4266045"/>
                <a:gd name="connsiteY59" fmla="*/ 900545 h 2199409"/>
                <a:gd name="connsiteX60" fmla="*/ 1189182 w 4266045"/>
                <a:gd name="connsiteY60" fmla="*/ 889000 h 2199409"/>
                <a:gd name="connsiteX61" fmla="*/ 1194954 w 4266045"/>
                <a:gd name="connsiteY61" fmla="*/ 871682 h 2199409"/>
                <a:gd name="connsiteX62" fmla="*/ 1200727 w 4266045"/>
                <a:gd name="connsiteY62" fmla="*/ 842818 h 2199409"/>
                <a:gd name="connsiteX63" fmla="*/ 1235363 w 4266045"/>
                <a:gd name="connsiteY63" fmla="*/ 837045 h 2199409"/>
                <a:gd name="connsiteX64" fmla="*/ 1252682 w 4266045"/>
                <a:gd name="connsiteY64" fmla="*/ 842818 h 2199409"/>
                <a:gd name="connsiteX65" fmla="*/ 1270000 w 4266045"/>
                <a:gd name="connsiteY65" fmla="*/ 837045 h 2199409"/>
                <a:gd name="connsiteX66" fmla="*/ 1281545 w 4266045"/>
                <a:gd name="connsiteY66" fmla="*/ 837045 h 2199409"/>
                <a:gd name="connsiteX67" fmla="*/ 1281545 w 4266045"/>
                <a:gd name="connsiteY67" fmla="*/ 813954 h 2199409"/>
                <a:gd name="connsiteX68" fmla="*/ 1310409 w 4266045"/>
                <a:gd name="connsiteY68" fmla="*/ 783130 h 2199409"/>
                <a:gd name="connsiteX69" fmla="*/ 1368136 w 4266045"/>
                <a:gd name="connsiteY69" fmla="*/ 790863 h 2199409"/>
                <a:gd name="connsiteX70" fmla="*/ 1384474 w 4266045"/>
                <a:gd name="connsiteY70" fmla="*/ 752851 h 2199409"/>
                <a:gd name="connsiteX71" fmla="*/ 1454727 w 4266045"/>
                <a:gd name="connsiteY71" fmla="*/ 750454 h 2199409"/>
                <a:gd name="connsiteX72" fmla="*/ 1483591 w 4266045"/>
                <a:gd name="connsiteY72" fmla="*/ 721591 h 2199409"/>
                <a:gd name="connsiteX73" fmla="*/ 1518227 w 4266045"/>
                <a:gd name="connsiteY73" fmla="*/ 681182 h 2199409"/>
                <a:gd name="connsiteX74" fmla="*/ 1535545 w 4266045"/>
                <a:gd name="connsiteY74" fmla="*/ 669636 h 2199409"/>
                <a:gd name="connsiteX75" fmla="*/ 1547091 w 4266045"/>
                <a:gd name="connsiteY75" fmla="*/ 658091 h 2199409"/>
                <a:gd name="connsiteX76" fmla="*/ 1558636 w 4266045"/>
                <a:gd name="connsiteY76" fmla="*/ 617682 h 2199409"/>
                <a:gd name="connsiteX77" fmla="*/ 1596213 w 4266045"/>
                <a:gd name="connsiteY77" fmla="*/ 631514 h 2199409"/>
                <a:gd name="connsiteX78" fmla="*/ 1616363 w 4266045"/>
                <a:gd name="connsiteY78" fmla="*/ 617682 h 2199409"/>
                <a:gd name="connsiteX79" fmla="*/ 1618215 w 4266045"/>
                <a:gd name="connsiteY79" fmla="*/ 596878 h 2199409"/>
                <a:gd name="connsiteX80" fmla="*/ 1651000 w 4266045"/>
                <a:gd name="connsiteY80" fmla="*/ 606136 h 2199409"/>
                <a:gd name="connsiteX81" fmla="*/ 1647297 w 4266045"/>
                <a:gd name="connsiteY81" fmla="*/ 560281 h 2199409"/>
                <a:gd name="connsiteX82" fmla="*/ 1702954 w 4266045"/>
                <a:gd name="connsiteY82" fmla="*/ 571500 h 2199409"/>
                <a:gd name="connsiteX83" fmla="*/ 1719510 w 4266045"/>
                <a:gd name="connsiteY83" fmla="*/ 537082 h 2199409"/>
                <a:gd name="connsiteX84" fmla="*/ 1806863 w 4266045"/>
                <a:gd name="connsiteY84" fmla="*/ 542636 h 2199409"/>
                <a:gd name="connsiteX85" fmla="*/ 1824182 w 4266045"/>
                <a:gd name="connsiteY85" fmla="*/ 519545 h 2199409"/>
                <a:gd name="connsiteX86" fmla="*/ 1858818 w 4266045"/>
                <a:gd name="connsiteY86" fmla="*/ 473363 h 2199409"/>
                <a:gd name="connsiteX87" fmla="*/ 1945409 w 4266045"/>
                <a:gd name="connsiteY87" fmla="*/ 484909 h 2199409"/>
                <a:gd name="connsiteX88" fmla="*/ 1939636 w 4266045"/>
                <a:gd name="connsiteY88" fmla="*/ 375227 h 2199409"/>
                <a:gd name="connsiteX89" fmla="*/ 2095500 w 4266045"/>
                <a:gd name="connsiteY89" fmla="*/ 456045 h 2199409"/>
                <a:gd name="connsiteX90" fmla="*/ 2112818 w 4266045"/>
                <a:gd name="connsiteY90" fmla="*/ 415636 h 2199409"/>
                <a:gd name="connsiteX91" fmla="*/ 2124363 w 4266045"/>
                <a:gd name="connsiteY91" fmla="*/ 363682 h 2199409"/>
                <a:gd name="connsiteX92" fmla="*/ 2135909 w 4266045"/>
                <a:gd name="connsiteY92" fmla="*/ 346363 h 2199409"/>
                <a:gd name="connsiteX93" fmla="*/ 2372591 w 4266045"/>
                <a:gd name="connsiteY93" fmla="*/ 357909 h 2199409"/>
                <a:gd name="connsiteX94" fmla="*/ 2378363 w 4266045"/>
                <a:gd name="connsiteY94" fmla="*/ 300182 h 2199409"/>
                <a:gd name="connsiteX95" fmla="*/ 2661227 w 4266045"/>
                <a:gd name="connsiteY95" fmla="*/ 305954 h 2199409"/>
                <a:gd name="connsiteX96" fmla="*/ 2661227 w 4266045"/>
                <a:gd name="connsiteY96" fmla="*/ 305954 h 2199409"/>
                <a:gd name="connsiteX97" fmla="*/ 2603500 w 4266045"/>
                <a:gd name="connsiteY97" fmla="*/ 161636 h 2199409"/>
                <a:gd name="connsiteX98" fmla="*/ 3048000 w 4266045"/>
                <a:gd name="connsiteY98" fmla="*/ 271318 h 2199409"/>
                <a:gd name="connsiteX99" fmla="*/ 3042227 w 4266045"/>
                <a:gd name="connsiteY99" fmla="*/ 202045 h 2199409"/>
                <a:gd name="connsiteX100" fmla="*/ 3821545 w 4266045"/>
                <a:gd name="connsiteY100" fmla="*/ 207818 h 2199409"/>
                <a:gd name="connsiteX101" fmla="*/ 3827318 w 4266045"/>
                <a:gd name="connsiteY101" fmla="*/ 0 h 2199409"/>
                <a:gd name="connsiteX102" fmla="*/ 4266045 w 4266045"/>
                <a:gd name="connsiteY102" fmla="*/ 0 h 2199409"/>
                <a:gd name="connsiteX0" fmla="*/ 0 w 4266045"/>
                <a:gd name="connsiteY0" fmla="*/ 2199409 h 2199409"/>
                <a:gd name="connsiteX1" fmla="*/ 0 w 4266045"/>
                <a:gd name="connsiteY1" fmla="*/ 2199409 h 2199409"/>
                <a:gd name="connsiteX2" fmla="*/ 17318 w 4266045"/>
                <a:gd name="connsiteY2" fmla="*/ 2147454 h 2199409"/>
                <a:gd name="connsiteX3" fmla="*/ 23091 w 4266045"/>
                <a:gd name="connsiteY3" fmla="*/ 2124363 h 2199409"/>
                <a:gd name="connsiteX4" fmla="*/ 34636 w 4266045"/>
                <a:gd name="connsiteY4" fmla="*/ 2089727 h 2199409"/>
                <a:gd name="connsiteX5" fmla="*/ 46182 w 4266045"/>
                <a:gd name="connsiteY5" fmla="*/ 2043545 h 2199409"/>
                <a:gd name="connsiteX6" fmla="*/ 69272 w 4266045"/>
                <a:gd name="connsiteY6" fmla="*/ 2008909 h 2199409"/>
                <a:gd name="connsiteX7" fmla="*/ 86591 w 4266045"/>
                <a:gd name="connsiteY7" fmla="*/ 1980045 h 2199409"/>
                <a:gd name="connsiteX8" fmla="*/ 109682 w 4266045"/>
                <a:gd name="connsiteY8" fmla="*/ 1933863 h 2199409"/>
                <a:gd name="connsiteX9" fmla="*/ 115454 w 4266045"/>
                <a:gd name="connsiteY9" fmla="*/ 1910773 h 2199409"/>
                <a:gd name="connsiteX10" fmla="*/ 127000 w 4266045"/>
                <a:gd name="connsiteY10" fmla="*/ 1876136 h 2199409"/>
                <a:gd name="connsiteX11" fmla="*/ 138545 w 4266045"/>
                <a:gd name="connsiteY11" fmla="*/ 1824182 h 2199409"/>
                <a:gd name="connsiteX12" fmla="*/ 144318 w 4266045"/>
                <a:gd name="connsiteY12" fmla="*/ 1806863 h 2199409"/>
                <a:gd name="connsiteX13" fmla="*/ 155863 w 4266045"/>
                <a:gd name="connsiteY13" fmla="*/ 1789545 h 2199409"/>
                <a:gd name="connsiteX14" fmla="*/ 167409 w 4266045"/>
                <a:gd name="connsiteY14" fmla="*/ 1754909 h 2199409"/>
                <a:gd name="connsiteX15" fmla="*/ 173182 w 4266045"/>
                <a:gd name="connsiteY15" fmla="*/ 1737591 h 2199409"/>
                <a:gd name="connsiteX16" fmla="*/ 184727 w 4266045"/>
                <a:gd name="connsiteY16" fmla="*/ 1702954 h 2199409"/>
                <a:gd name="connsiteX17" fmla="*/ 190500 w 4266045"/>
                <a:gd name="connsiteY17" fmla="*/ 1685636 h 2199409"/>
                <a:gd name="connsiteX18" fmla="*/ 225136 w 4266045"/>
                <a:gd name="connsiteY18" fmla="*/ 1674091 h 2199409"/>
                <a:gd name="connsiteX19" fmla="*/ 254000 w 4266045"/>
                <a:gd name="connsiteY19" fmla="*/ 1656773 h 2199409"/>
                <a:gd name="connsiteX20" fmla="*/ 265545 w 4266045"/>
                <a:gd name="connsiteY20" fmla="*/ 1645227 h 2199409"/>
                <a:gd name="connsiteX21" fmla="*/ 300182 w 4266045"/>
                <a:gd name="connsiteY21" fmla="*/ 1627909 h 2199409"/>
                <a:gd name="connsiteX22" fmla="*/ 329045 w 4266045"/>
                <a:gd name="connsiteY22" fmla="*/ 1604818 h 2199409"/>
                <a:gd name="connsiteX23" fmla="*/ 340591 w 4266045"/>
                <a:gd name="connsiteY23" fmla="*/ 1593273 h 2199409"/>
                <a:gd name="connsiteX24" fmla="*/ 357909 w 4266045"/>
                <a:gd name="connsiteY24" fmla="*/ 1587500 h 2199409"/>
                <a:gd name="connsiteX25" fmla="*/ 386772 w 4266045"/>
                <a:gd name="connsiteY25" fmla="*/ 1570182 h 2199409"/>
                <a:gd name="connsiteX26" fmla="*/ 398318 w 4266045"/>
                <a:gd name="connsiteY26" fmla="*/ 1558636 h 2199409"/>
                <a:gd name="connsiteX27" fmla="*/ 444500 w 4266045"/>
                <a:gd name="connsiteY27" fmla="*/ 1524000 h 2199409"/>
                <a:gd name="connsiteX28" fmla="*/ 467591 w 4266045"/>
                <a:gd name="connsiteY28" fmla="*/ 1495136 h 2199409"/>
                <a:gd name="connsiteX29" fmla="*/ 479136 w 4266045"/>
                <a:gd name="connsiteY29" fmla="*/ 1477818 h 2199409"/>
                <a:gd name="connsiteX30" fmla="*/ 496454 w 4266045"/>
                <a:gd name="connsiteY30" fmla="*/ 1454727 h 2199409"/>
                <a:gd name="connsiteX31" fmla="*/ 531091 w 4266045"/>
                <a:gd name="connsiteY31" fmla="*/ 1408545 h 2199409"/>
                <a:gd name="connsiteX32" fmla="*/ 536863 w 4266045"/>
                <a:gd name="connsiteY32" fmla="*/ 1391227 h 2199409"/>
                <a:gd name="connsiteX33" fmla="*/ 548409 w 4266045"/>
                <a:gd name="connsiteY33" fmla="*/ 1379682 h 2199409"/>
                <a:gd name="connsiteX34" fmla="*/ 571500 w 4266045"/>
                <a:gd name="connsiteY34" fmla="*/ 1350818 h 2199409"/>
                <a:gd name="connsiteX35" fmla="*/ 577272 w 4266045"/>
                <a:gd name="connsiteY35" fmla="*/ 1333500 h 2199409"/>
                <a:gd name="connsiteX36" fmla="*/ 629227 w 4266045"/>
                <a:gd name="connsiteY36" fmla="*/ 1316182 h 2199409"/>
                <a:gd name="connsiteX37" fmla="*/ 635000 w 4266045"/>
                <a:gd name="connsiteY37" fmla="*/ 1298863 h 2199409"/>
                <a:gd name="connsiteX38" fmla="*/ 665714 w 4266045"/>
                <a:gd name="connsiteY38" fmla="*/ 1264118 h 2199409"/>
                <a:gd name="connsiteX39" fmla="*/ 692727 w 4266045"/>
                <a:gd name="connsiteY39" fmla="*/ 1212273 h 2199409"/>
                <a:gd name="connsiteX40" fmla="*/ 710045 w 4266045"/>
                <a:gd name="connsiteY40" fmla="*/ 1206500 h 2199409"/>
                <a:gd name="connsiteX41" fmla="*/ 738909 w 4266045"/>
                <a:gd name="connsiteY41" fmla="*/ 1166091 h 2199409"/>
                <a:gd name="connsiteX42" fmla="*/ 744682 w 4266045"/>
                <a:gd name="connsiteY42" fmla="*/ 1166091 h 2199409"/>
                <a:gd name="connsiteX43" fmla="*/ 819727 w 4266045"/>
                <a:gd name="connsiteY43" fmla="*/ 1177636 h 2199409"/>
                <a:gd name="connsiteX44" fmla="*/ 819727 w 4266045"/>
                <a:gd name="connsiteY44" fmla="*/ 1177636 h 2199409"/>
                <a:gd name="connsiteX45" fmla="*/ 825390 w 4266045"/>
                <a:gd name="connsiteY45" fmla="*/ 1135702 h 2199409"/>
                <a:gd name="connsiteX46" fmla="*/ 871682 w 4266045"/>
                <a:gd name="connsiteY46" fmla="*/ 1148773 h 2199409"/>
                <a:gd name="connsiteX47" fmla="*/ 866889 w 4266045"/>
                <a:gd name="connsiteY47" fmla="*/ 1102918 h 2199409"/>
                <a:gd name="connsiteX48" fmla="*/ 906318 w 4266045"/>
                <a:gd name="connsiteY48" fmla="*/ 1119909 h 2199409"/>
                <a:gd name="connsiteX49" fmla="*/ 917972 w 4266045"/>
                <a:gd name="connsiteY49" fmla="*/ 1081679 h 2199409"/>
                <a:gd name="connsiteX50" fmla="*/ 975591 w 4266045"/>
                <a:gd name="connsiteY50" fmla="*/ 1091045 h 2199409"/>
                <a:gd name="connsiteX51" fmla="*/ 981363 w 4266045"/>
                <a:gd name="connsiteY51" fmla="*/ 1067954 h 2199409"/>
                <a:gd name="connsiteX52" fmla="*/ 1021772 w 4266045"/>
                <a:gd name="connsiteY52" fmla="*/ 1033318 h 2199409"/>
                <a:gd name="connsiteX53" fmla="*/ 1044863 w 4266045"/>
                <a:gd name="connsiteY53" fmla="*/ 1010227 h 2199409"/>
                <a:gd name="connsiteX54" fmla="*/ 1050636 w 4266045"/>
                <a:gd name="connsiteY54" fmla="*/ 987136 h 2199409"/>
                <a:gd name="connsiteX55" fmla="*/ 1085272 w 4266045"/>
                <a:gd name="connsiteY55" fmla="*/ 998682 h 2199409"/>
                <a:gd name="connsiteX56" fmla="*/ 1102591 w 4266045"/>
                <a:gd name="connsiteY56" fmla="*/ 964045 h 2199409"/>
                <a:gd name="connsiteX57" fmla="*/ 1137227 w 4266045"/>
                <a:gd name="connsiteY57" fmla="*/ 952500 h 2199409"/>
                <a:gd name="connsiteX58" fmla="*/ 1154545 w 4266045"/>
                <a:gd name="connsiteY58" fmla="*/ 923636 h 2199409"/>
                <a:gd name="connsiteX59" fmla="*/ 1177636 w 4266045"/>
                <a:gd name="connsiteY59" fmla="*/ 900545 h 2199409"/>
                <a:gd name="connsiteX60" fmla="*/ 1189182 w 4266045"/>
                <a:gd name="connsiteY60" fmla="*/ 889000 h 2199409"/>
                <a:gd name="connsiteX61" fmla="*/ 1194954 w 4266045"/>
                <a:gd name="connsiteY61" fmla="*/ 871682 h 2199409"/>
                <a:gd name="connsiteX62" fmla="*/ 1200727 w 4266045"/>
                <a:gd name="connsiteY62" fmla="*/ 842818 h 2199409"/>
                <a:gd name="connsiteX63" fmla="*/ 1235363 w 4266045"/>
                <a:gd name="connsiteY63" fmla="*/ 837045 h 2199409"/>
                <a:gd name="connsiteX64" fmla="*/ 1252682 w 4266045"/>
                <a:gd name="connsiteY64" fmla="*/ 842818 h 2199409"/>
                <a:gd name="connsiteX65" fmla="*/ 1270000 w 4266045"/>
                <a:gd name="connsiteY65" fmla="*/ 837045 h 2199409"/>
                <a:gd name="connsiteX66" fmla="*/ 1281545 w 4266045"/>
                <a:gd name="connsiteY66" fmla="*/ 837045 h 2199409"/>
                <a:gd name="connsiteX67" fmla="*/ 1281545 w 4266045"/>
                <a:gd name="connsiteY67" fmla="*/ 813954 h 2199409"/>
                <a:gd name="connsiteX68" fmla="*/ 1310409 w 4266045"/>
                <a:gd name="connsiteY68" fmla="*/ 783130 h 2199409"/>
                <a:gd name="connsiteX69" fmla="*/ 1368136 w 4266045"/>
                <a:gd name="connsiteY69" fmla="*/ 790863 h 2199409"/>
                <a:gd name="connsiteX70" fmla="*/ 1384474 w 4266045"/>
                <a:gd name="connsiteY70" fmla="*/ 752851 h 2199409"/>
                <a:gd name="connsiteX71" fmla="*/ 1454727 w 4266045"/>
                <a:gd name="connsiteY71" fmla="*/ 750454 h 2199409"/>
                <a:gd name="connsiteX72" fmla="*/ 1483591 w 4266045"/>
                <a:gd name="connsiteY72" fmla="*/ 721591 h 2199409"/>
                <a:gd name="connsiteX73" fmla="*/ 1518227 w 4266045"/>
                <a:gd name="connsiteY73" fmla="*/ 681182 h 2199409"/>
                <a:gd name="connsiteX74" fmla="*/ 1535545 w 4266045"/>
                <a:gd name="connsiteY74" fmla="*/ 669636 h 2199409"/>
                <a:gd name="connsiteX75" fmla="*/ 1547091 w 4266045"/>
                <a:gd name="connsiteY75" fmla="*/ 658091 h 2199409"/>
                <a:gd name="connsiteX76" fmla="*/ 1558636 w 4266045"/>
                <a:gd name="connsiteY76" fmla="*/ 617682 h 2199409"/>
                <a:gd name="connsiteX77" fmla="*/ 1596213 w 4266045"/>
                <a:gd name="connsiteY77" fmla="*/ 631514 h 2199409"/>
                <a:gd name="connsiteX78" fmla="*/ 1616363 w 4266045"/>
                <a:gd name="connsiteY78" fmla="*/ 617682 h 2199409"/>
                <a:gd name="connsiteX79" fmla="*/ 1618215 w 4266045"/>
                <a:gd name="connsiteY79" fmla="*/ 596878 h 2199409"/>
                <a:gd name="connsiteX80" fmla="*/ 1651000 w 4266045"/>
                <a:gd name="connsiteY80" fmla="*/ 606136 h 2199409"/>
                <a:gd name="connsiteX81" fmla="*/ 1647297 w 4266045"/>
                <a:gd name="connsiteY81" fmla="*/ 560281 h 2199409"/>
                <a:gd name="connsiteX82" fmla="*/ 1702954 w 4266045"/>
                <a:gd name="connsiteY82" fmla="*/ 571500 h 2199409"/>
                <a:gd name="connsiteX83" fmla="*/ 1719510 w 4266045"/>
                <a:gd name="connsiteY83" fmla="*/ 537082 h 2199409"/>
                <a:gd name="connsiteX84" fmla="*/ 1806863 w 4266045"/>
                <a:gd name="connsiteY84" fmla="*/ 542636 h 2199409"/>
                <a:gd name="connsiteX85" fmla="*/ 1824182 w 4266045"/>
                <a:gd name="connsiteY85" fmla="*/ 519545 h 2199409"/>
                <a:gd name="connsiteX86" fmla="*/ 1858818 w 4266045"/>
                <a:gd name="connsiteY86" fmla="*/ 473363 h 2199409"/>
                <a:gd name="connsiteX87" fmla="*/ 1945409 w 4266045"/>
                <a:gd name="connsiteY87" fmla="*/ 484909 h 2199409"/>
                <a:gd name="connsiteX88" fmla="*/ 1949221 w 4266045"/>
                <a:gd name="connsiteY88" fmla="*/ 456699 h 2199409"/>
                <a:gd name="connsiteX89" fmla="*/ 2095500 w 4266045"/>
                <a:gd name="connsiteY89" fmla="*/ 456045 h 2199409"/>
                <a:gd name="connsiteX90" fmla="*/ 2112818 w 4266045"/>
                <a:gd name="connsiteY90" fmla="*/ 415636 h 2199409"/>
                <a:gd name="connsiteX91" fmla="*/ 2124363 w 4266045"/>
                <a:gd name="connsiteY91" fmla="*/ 363682 h 2199409"/>
                <a:gd name="connsiteX92" fmla="*/ 2135909 w 4266045"/>
                <a:gd name="connsiteY92" fmla="*/ 346363 h 2199409"/>
                <a:gd name="connsiteX93" fmla="*/ 2372591 w 4266045"/>
                <a:gd name="connsiteY93" fmla="*/ 357909 h 2199409"/>
                <a:gd name="connsiteX94" fmla="*/ 2378363 w 4266045"/>
                <a:gd name="connsiteY94" fmla="*/ 300182 h 2199409"/>
                <a:gd name="connsiteX95" fmla="*/ 2661227 w 4266045"/>
                <a:gd name="connsiteY95" fmla="*/ 305954 h 2199409"/>
                <a:gd name="connsiteX96" fmla="*/ 2661227 w 4266045"/>
                <a:gd name="connsiteY96" fmla="*/ 305954 h 2199409"/>
                <a:gd name="connsiteX97" fmla="*/ 2603500 w 4266045"/>
                <a:gd name="connsiteY97" fmla="*/ 161636 h 2199409"/>
                <a:gd name="connsiteX98" fmla="*/ 3048000 w 4266045"/>
                <a:gd name="connsiteY98" fmla="*/ 271318 h 2199409"/>
                <a:gd name="connsiteX99" fmla="*/ 3042227 w 4266045"/>
                <a:gd name="connsiteY99" fmla="*/ 202045 h 2199409"/>
                <a:gd name="connsiteX100" fmla="*/ 3821545 w 4266045"/>
                <a:gd name="connsiteY100" fmla="*/ 207818 h 2199409"/>
                <a:gd name="connsiteX101" fmla="*/ 3827318 w 4266045"/>
                <a:gd name="connsiteY101" fmla="*/ 0 h 2199409"/>
                <a:gd name="connsiteX102" fmla="*/ 4266045 w 4266045"/>
                <a:gd name="connsiteY102" fmla="*/ 0 h 2199409"/>
                <a:gd name="connsiteX0" fmla="*/ 0 w 4266045"/>
                <a:gd name="connsiteY0" fmla="*/ 2199409 h 2199409"/>
                <a:gd name="connsiteX1" fmla="*/ 0 w 4266045"/>
                <a:gd name="connsiteY1" fmla="*/ 2199409 h 2199409"/>
                <a:gd name="connsiteX2" fmla="*/ 17318 w 4266045"/>
                <a:gd name="connsiteY2" fmla="*/ 2147454 h 2199409"/>
                <a:gd name="connsiteX3" fmla="*/ 23091 w 4266045"/>
                <a:gd name="connsiteY3" fmla="*/ 2124363 h 2199409"/>
                <a:gd name="connsiteX4" fmla="*/ 34636 w 4266045"/>
                <a:gd name="connsiteY4" fmla="*/ 2089727 h 2199409"/>
                <a:gd name="connsiteX5" fmla="*/ 46182 w 4266045"/>
                <a:gd name="connsiteY5" fmla="*/ 2043545 h 2199409"/>
                <a:gd name="connsiteX6" fmla="*/ 69272 w 4266045"/>
                <a:gd name="connsiteY6" fmla="*/ 2008909 h 2199409"/>
                <a:gd name="connsiteX7" fmla="*/ 86591 w 4266045"/>
                <a:gd name="connsiteY7" fmla="*/ 1980045 h 2199409"/>
                <a:gd name="connsiteX8" fmla="*/ 109682 w 4266045"/>
                <a:gd name="connsiteY8" fmla="*/ 1933863 h 2199409"/>
                <a:gd name="connsiteX9" fmla="*/ 115454 w 4266045"/>
                <a:gd name="connsiteY9" fmla="*/ 1910773 h 2199409"/>
                <a:gd name="connsiteX10" fmla="*/ 127000 w 4266045"/>
                <a:gd name="connsiteY10" fmla="*/ 1876136 h 2199409"/>
                <a:gd name="connsiteX11" fmla="*/ 138545 w 4266045"/>
                <a:gd name="connsiteY11" fmla="*/ 1824182 h 2199409"/>
                <a:gd name="connsiteX12" fmla="*/ 144318 w 4266045"/>
                <a:gd name="connsiteY12" fmla="*/ 1806863 h 2199409"/>
                <a:gd name="connsiteX13" fmla="*/ 155863 w 4266045"/>
                <a:gd name="connsiteY13" fmla="*/ 1789545 h 2199409"/>
                <a:gd name="connsiteX14" fmla="*/ 167409 w 4266045"/>
                <a:gd name="connsiteY14" fmla="*/ 1754909 h 2199409"/>
                <a:gd name="connsiteX15" fmla="*/ 173182 w 4266045"/>
                <a:gd name="connsiteY15" fmla="*/ 1737591 h 2199409"/>
                <a:gd name="connsiteX16" fmla="*/ 184727 w 4266045"/>
                <a:gd name="connsiteY16" fmla="*/ 1702954 h 2199409"/>
                <a:gd name="connsiteX17" fmla="*/ 190500 w 4266045"/>
                <a:gd name="connsiteY17" fmla="*/ 1685636 h 2199409"/>
                <a:gd name="connsiteX18" fmla="*/ 225136 w 4266045"/>
                <a:gd name="connsiteY18" fmla="*/ 1674091 h 2199409"/>
                <a:gd name="connsiteX19" fmla="*/ 254000 w 4266045"/>
                <a:gd name="connsiteY19" fmla="*/ 1656773 h 2199409"/>
                <a:gd name="connsiteX20" fmla="*/ 265545 w 4266045"/>
                <a:gd name="connsiteY20" fmla="*/ 1645227 h 2199409"/>
                <a:gd name="connsiteX21" fmla="*/ 300182 w 4266045"/>
                <a:gd name="connsiteY21" fmla="*/ 1627909 h 2199409"/>
                <a:gd name="connsiteX22" fmla="*/ 329045 w 4266045"/>
                <a:gd name="connsiteY22" fmla="*/ 1604818 h 2199409"/>
                <a:gd name="connsiteX23" fmla="*/ 340591 w 4266045"/>
                <a:gd name="connsiteY23" fmla="*/ 1593273 h 2199409"/>
                <a:gd name="connsiteX24" fmla="*/ 357909 w 4266045"/>
                <a:gd name="connsiteY24" fmla="*/ 1587500 h 2199409"/>
                <a:gd name="connsiteX25" fmla="*/ 386772 w 4266045"/>
                <a:gd name="connsiteY25" fmla="*/ 1570182 h 2199409"/>
                <a:gd name="connsiteX26" fmla="*/ 398318 w 4266045"/>
                <a:gd name="connsiteY26" fmla="*/ 1558636 h 2199409"/>
                <a:gd name="connsiteX27" fmla="*/ 444500 w 4266045"/>
                <a:gd name="connsiteY27" fmla="*/ 1524000 h 2199409"/>
                <a:gd name="connsiteX28" fmla="*/ 467591 w 4266045"/>
                <a:gd name="connsiteY28" fmla="*/ 1495136 h 2199409"/>
                <a:gd name="connsiteX29" fmla="*/ 479136 w 4266045"/>
                <a:gd name="connsiteY29" fmla="*/ 1477818 h 2199409"/>
                <a:gd name="connsiteX30" fmla="*/ 496454 w 4266045"/>
                <a:gd name="connsiteY30" fmla="*/ 1454727 h 2199409"/>
                <a:gd name="connsiteX31" fmla="*/ 531091 w 4266045"/>
                <a:gd name="connsiteY31" fmla="*/ 1408545 h 2199409"/>
                <a:gd name="connsiteX32" fmla="*/ 536863 w 4266045"/>
                <a:gd name="connsiteY32" fmla="*/ 1391227 h 2199409"/>
                <a:gd name="connsiteX33" fmla="*/ 548409 w 4266045"/>
                <a:gd name="connsiteY33" fmla="*/ 1379682 h 2199409"/>
                <a:gd name="connsiteX34" fmla="*/ 571500 w 4266045"/>
                <a:gd name="connsiteY34" fmla="*/ 1350818 h 2199409"/>
                <a:gd name="connsiteX35" fmla="*/ 577272 w 4266045"/>
                <a:gd name="connsiteY35" fmla="*/ 1333500 h 2199409"/>
                <a:gd name="connsiteX36" fmla="*/ 629227 w 4266045"/>
                <a:gd name="connsiteY36" fmla="*/ 1316182 h 2199409"/>
                <a:gd name="connsiteX37" fmla="*/ 635000 w 4266045"/>
                <a:gd name="connsiteY37" fmla="*/ 1298863 h 2199409"/>
                <a:gd name="connsiteX38" fmla="*/ 665714 w 4266045"/>
                <a:gd name="connsiteY38" fmla="*/ 1264118 h 2199409"/>
                <a:gd name="connsiteX39" fmla="*/ 692727 w 4266045"/>
                <a:gd name="connsiteY39" fmla="*/ 1212273 h 2199409"/>
                <a:gd name="connsiteX40" fmla="*/ 710045 w 4266045"/>
                <a:gd name="connsiteY40" fmla="*/ 1206500 h 2199409"/>
                <a:gd name="connsiteX41" fmla="*/ 738909 w 4266045"/>
                <a:gd name="connsiteY41" fmla="*/ 1166091 h 2199409"/>
                <a:gd name="connsiteX42" fmla="*/ 744682 w 4266045"/>
                <a:gd name="connsiteY42" fmla="*/ 1166091 h 2199409"/>
                <a:gd name="connsiteX43" fmla="*/ 819727 w 4266045"/>
                <a:gd name="connsiteY43" fmla="*/ 1177636 h 2199409"/>
                <a:gd name="connsiteX44" fmla="*/ 819727 w 4266045"/>
                <a:gd name="connsiteY44" fmla="*/ 1177636 h 2199409"/>
                <a:gd name="connsiteX45" fmla="*/ 825390 w 4266045"/>
                <a:gd name="connsiteY45" fmla="*/ 1135702 h 2199409"/>
                <a:gd name="connsiteX46" fmla="*/ 871682 w 4266045"/>
                <a:gd name="connsiteY46" fmla="*/ 1148773 h 2199409"/>
                <a:gd name="connsiteX47" fmla="*/ 866889 w 4266045"/>
                <a:gd name="connsiteY47" fmla="*/ 1102918 h 2199409"/>
                <a:gd name="connsiteX48" fmla="*/ 906318 w 4266045"/>
                <a:gd name="connsiteY48" fmla="*/ 1119909 h 2199409"/>
                <a:gd name="connsiteX49" fmla="*/ 917972 w 4266045"/>
                <a:gd name="connsiteY49" fmla="*/ 1081679 h 2199409"/>
                <a:gd name="connsiteX50" fmla="*/ 975591 w 4266045"/>
                <a:gd name="connsiteY50" fmla="*/ 1091045 h 2199409"/>
                <a:gd name="connsiteX51" fmla="*/ 981363 w 4266045"/>
                <a:gd name="connsiteY51" fmla="*/ 1067954 h 2199409"/>
                <a:gd name="connsiteX52" fmla="*/ 1021772 w 4266045"/>
                <a:gd name="connsiteY52" fmla="*/ 1033318 h 2199409"/>
                <a:gd name="connsiteX53" fmla="*/ 1044863 w 4266045"/>
                <a:gd name="connsiteY53" fmla="*/ 1010227 h 2199409"/>
                <a:gd name="connsiteX54" fmla="*/ 1050636 w 4266045"/>
                <a:gd name="connsiteY54" fmla="*/ 987136 h 2199409"/>
                <a:gd name="connsiteX55" fmla="*/ 1085272 w 4266045"/>
                <a:gd name="connsiteY55" fmla="*/ 998682 h 2199409"/>
                <a:gd name="connsiteX56" fmla="*/ 1102591 w 4266045"/>
                <a:gd name="connsiteY56" fmla="*/ 964045 h 2199409"/>
                <a:gd name="connsiteX57" fmla="*/ 1137227 w 4266045"/>
                <a:gd name="connsiteY57" fmla="*/ 952500 h 2199409"/>
                <a:gd name="connsiteX58" fmla="*/ 1154545 w 4266045"/>
                <a:gd name="connsiteY58" fmla="*/ 923636 h 2199409"/>
                <a:gd name="connsiteX59" fmla="*/ 1177636 w 4266045"/>
                <a:gd name="connsiteY59" fmla="*/ 900545 h 2199409"/>
                <a:gd name="connsiteX60" fmla="*/ 1189182 w 4266045"/>
                <a:gd name="connsiteY60" fmla="*/ 889000 h 2199409"/>
                <a:gd name="connsiteX61" fmla="*/ 1194954 w 4266045"/>
                <a:gd name="connsiteY61" fmla="*/ 871682 h 2199409"/>
                <a:gd name="connsiteX62" fmla="*/ 1200727 w 4266045"/>
                <a:gd name="connsiteY62" fmla="*/ 842818 h 2199409"/>
                <a:gd name="connsiteX63" fmla="*/ 1235363 w 4266045"/>
                <a:gd name="connsiteY63" fmla="*/ 837045 h 2199409"/>
                <a:gd name="connsiteX64" fmla="*/ 1252682 w 4266045"/>
                <a:gd name="connsiteY64" fmla="*/ 842818 h 2199409"/>
                <a:gd name="connsiteX65" fmla="*/ 1270000 w 4266045"/>
                <a:gd name="connsiteY65" fmla="*/ 837045 h 2199409"/>
                <a:gd name="connsiteX66" fmla="*/ 1281545 w 4266045"/>
                <a:gd name="connsiteY66" fmla="*/ 837045 h 2199409"/>
                <a:gd name="connsiteX67" fmla="*/ 1281545 w 4266045"/>
                <a:gd name="connsiteY67" fmla="*/ 813954 h 2199409"/>
                <a:gd name="connsiteX68" fmla="*/ 1310409 w 4266045"/>
                <a:gd name="connsiteY68" fmla="*/ 783130 h 2199409"/>
                <a:gd name="connsiteX69" fmla="*/ 1368136 w 4266045"/>
                <a:gd name="connsiteY69" fmla="*/ 790863 h 2199409"/>
                <a:gd name="connsiteX70" fmla="*/ 1384474 w 4266045"/>
                <a:gd name="connsiteY70" fmla="*/ 752851 h 2199409"/>
                <a:gd name="connsiteX71" fmla="*/ 1454727 w 4266045"/>
                <a:gd name="connsiteY71" fmla="*/ 750454 h 2199409"/>
                <a:gd name="connsiteX72" fmla="*/ 1483591 w 4266045"/>
                <a:gd name="connsiteY72" fmla="*/ 721591 h 2199409"/>
                <a:gd name="connsiteX73" fmla="*/ 1518227 w 4266045"/>
                <a:gd name="connsiteY73" fmla="*/ 681182 h 2199409"/>
                <a:gd name="connsiteX74" fmla="*/ 1535545 w 4266045"/>
                <a:gd name="connsiteY74" fmla="*/ 669636 h 2199409"/>
                <a:gd name="connsiteX75" fmla="*/ 1547091 w 4266045"/>
                <a:gd name="connsiteY75" fmla="*/ 658091 h 2199409"/>
                <a:gd name="connsiteX76" fmla="*/ 1558636 w 4266045"/>
                <a:gd name="connsiteY76" fmla="*/ 617682 h 2199409"/>
                <a:gd name="connsiteX77" fmla="*/ 1596213 w 4266045"/>
                <a:gd name="connsiteY77" fmla="*/ 631514 h 2199409"/>
                <a:gd name="connsiteX78" fmla="*/ 1616363 w 4266045"/>
                <a:gd name="connsiteY78" fmla="*/ 617682 h 2199409"/>
                <a:gd name="connsiteX79" fmla="*/ 1618215 w 4266045"/>
                <a:gd name="connsiteY79" fmla="*/ 596878 h 2199409"/>
                <a:gd name="connsiteX80" fmla="*/ 1651000 w 4266045"/>
                <a:gd name="connsiteY80" fmla="*/ 606136 h 2199409"/>
                <a:gd name="connsiteX81" fmla="*/ 1647297 w 4266045"/>
                <a:gd name="connsiteY81" fmla="*/ 560281 h 2199409"/>
                <a:gd name="connsiteX82" fmla="*/ 1702954 w 4266045"/>
                <a:gd name="connsiteY82" fmla="*/ 571500 h 2199409"/>
                <a:gd name="connsiteX83" fmla="*/ 1719510 w 4266045"/>
                <a:gd name="connsiteY83" fmla="*/ 537082 h 2199409"/>
                <a:gd name="connsiteX84" fmla="*/ 1806863 w 4266045"/>
                <a:gd name="connsiteY84" fmla="*/ 542636 h 2199409"/>
                <a:gd name="connsiteX85" fmla="*/ 1824182 w 4266045"/>
                <a:gd name="connsiteY85" fmla="*/ 519545 h 2199409"/>
                <a:gd name="connsiteX86" fmla="*/ 1858818 w 4266045"/>
                <a:gd name="connsiteY86" fmla="*/ 482948 h 2199409"/>
                <a:gd name="connsiteX87" fmla="*/ 1945409 w 4266045"/>
                <a:gd name="connsiteY87" fmla="*/ 484909 h 2199409"/>
                <a:gd name="connsiteX88" fmla="*/ 1949221 w 4266045"/>
                <a:gd name="connsiteY88" fmla="*/ 456699 h 2199409"/>
                <a:gd name="connsiteX89" fmla="*/ 2095500 w 4266045"/>
                <a:gd name="connsiteY89" fmla="*/ 456045 h 2199409"/>
                <a:gd name="connsiteX90" fmla="*/ 2112818 w 4266045"/>
                <a:gd name="connsiteY90" fmla="*/ 415636 h 2199409"/>
                <a:gd name="connsiteX91" fmla="*/ 2124363 w 4266045"/>
                <a:gd name="connsiteY91" fmla="*/ 363682 h 2199409"/>
                <a:gd name="connsiteX92" fmla="*/ 2135909 w 4266045"/>
                <a:gd name="connsiteY92" fmla="*/ 346363 h 2199409"/>
                <a:gd name="connsiteX93" fmla="*/ 2372591 w 4266045"/>
                <a:gd name="connsiteY93" fmla="*/ 357909 h 2199409"/>
                <a:gd name="connsiteX94" fmla="*/ 2378363 w 4266045"/>
                <a:gd name="connsiteY94" fmla="*/ 300182 h 2199409"/>
                <a:gd name="connsiteX95" fmla="*/ 2661227 w 4266045"/>
                <a:gd name="connsiteY95" fmla="*/ 305954 h 2199409"/>
                <a:gd name="connsiteX96" fmla="*/ 2661227 w 4266045"/>
                <a:gd name="connsiteY96" fmla="*/ 305954 h 2199409"/>
                <a:gd name="connsiteX97" fmla="*/ 2603500 w 4266045"/>
                <a:gd name="connsiteY97" fmla="*/ 161636 h 2199409"/>
                <a:gd name="connsiteX98" fmla="*/ 3048000 w 4266045"/>
                <a:gd name="connsiteY98" fmla="*/ 271318 h 2199409"/>
                <a:gd name="connsiteX99" fmla="*/ 3042227 w 4266045"/>
                <a:gd name="connsiteY99" fmla="*/ 202045 h 2199409"/>
                <a:gd name="connsiteX100" fmla="*/ 3821545 w 4266045"/>
                <a:gd name="connsiteY100" fmla="*/ 207818 h 2199409"/>
                <a:gd name="connsiteX101" fmla="*/ 3827318 w 4266045"/>
                <a:gd name="connsiteY101" fmla="*/ 0 h 2199409"/>
                <a:gd name="connsiteX102" fmla="*/ 4266045 w 4266045"/>
                <a:gd name="connsiteY102" fmla="*/ 0 h 2199409"/>
                <a:gd name="connsiteX0" fmla="*/ 0 w 4266045"/>
                <a:gd name="connsiteY0" fmla="*/ 2199409 h 2199409"/>
                <a:gd name="connsiteX1" fmla="*/ 0 w 4266045"/>
                <a:gd name="connsiteY1" fmla="*/ 2199409 h 2199409"/>
                <a:gd name="connsiteX2" fmla="*/ 17318 w 4266045"/>
                <a:gd name="connsiteY2" fmla="*/ 2147454 h 2199409"/>
                <a:gd name="connsiteX3" fmla="*/ 23091 w 4266045"/>
                <a:gd name="connsiteY3" fmla="*/ 2124363 h 2199409"/>
                <a:gd name="connsiteX4" fmla="*/ 34636 w 4266045"/>
                <a:gd name="connsiteY4" fmla="*/ 2089727 h 2199409"/>
                <a:gd name="connsiteX5" fmla="*/ 46182 w 4266045"/>
                <a:gd name="connsiteY5" fmla="*/ 2043545 h 2199409"/>
                <a:gd name="connsiteX6" fmla="*/ 69272 w 4266045"/>
                <a:gd name="connsiteY6" fmla="*/ 2008909 h 2199409"/>
                <a:gd name="connsiteX7" fmla="*/ 86591 w 4266045"/>
                <a:gd name="connsiteY7" fmla="*/ 1980045 h 2199409"/>
                <a:gd name="connsiteX8" fmla="*/ 109682 w 4266045"/>
                <a:gd name="connsiteY8" fmla="*/ 1933863 h 2199409"/>
                <a:gd name="connsiteX9" fmla="*/ 115454 w 4266045"/>
                <a:gd name="connsiteY9" fmla="*/ 1910773 h 2199409"/>
                <a:gd name="connsiteX10" fmla="*/ 127000 w 4266045"/>
                <a:gd name="connsiteY10" fmla="*/ 1876136 h 2199409"/>
                <a:gd name="connsiteX11" fmla="*/ 138545 w 4266045"/>
                <a:gd name="connsiteY11" fmla="*/ 1824182 h 2199409"/>
                <a:gd name="connsiteX12" fmla="*/ 144318 w 4266045"/>
                <a:gd name="connsiteY12" fmla="*/ 1806863 h 2199409"/>
                <a:gd name="connsiteX13" fmla="*/ 155863 w 4266045"/>
                <a:gd name="connsiteY13" fmla="*/ 1789545 h 2199409"/>
                <a:gd name="connsiteX14" fmla="*/ 167409 w 4266045"/>
                <a:gd name="connsiteY14" fmla="*/ 1754909 h 2199409"/>
                <a:gd name="connsiteX15" fmla="*/ 173182 w 4266045"/>
                <a:gd name="connsiteY15" fmla="*/ 1737591 h 2199409"/>
                <a:gd name="connsiteX16" fmla="*/ 184727 w 4266045"/>
                <a:gd name="connsiteY16" fmla="*/ 1702954 h 2199409"/>
                <a:gd name="connsiteX17" fmla="*/ 190500 w 4266045"/>
                <a:gd name="connsiteY17" fmla="*/ 1685636 h 2199409"/>
                <a:gd name="connsiteX18" fmla="*/ 225136 w 4266045"/>
                <a:gd name="connsiteY18" fmla="*/ 1674091 h 2199409"/>
                <a:gd name="connsiteX19" fmla="*/ 254000 w 4266045"/>
                <a:gd name="connsiteY19" fmla="*/ 1656773 h 2199409"/>
                <a:gd name="connsiteX20" fmla="*/ 265545 w 4266045"/>
                <a:gd name="connsiteY20" fmla="*/ 1645227 h 2199409"/>
                <a:gd name="connsiteX21" fmla="*/ 300182 w 4266045"/>
                <a:gd name="connsiteY21" fmla="*/ 1627909 h 2199409"/>
                <a:gd name="connsiteX22" fmla="*/ 329045 w 4266045"/>
                <a:gd name="connsiteY22" fmla="*/ 1604818 h 2199409"/>
                <a:gd name="connsiteX23" fmla="*/ 340591 w 4266045"/>
                <a:gd name="connsiteY23" fmla="*/ 1593273 h 2199409"/>
                <a:gd name="connsiteX24" fmla="*/ 357909 w 4266045"/>
                <a:gd name="connsiteY24" fmla="*/ 1587500 h 2199409"/>
                <a:gd name="connsiteX25" fmla="*/ 386772 w 4266045"/>
                <a:gd name="connsiteY25" fmla="*/ 1570182 h 2199409"/>
                <a:gd name="connsiteX26" fmla="*/ 398318 w 4266045"/>
                <a:gd name="connsiteY26" fmla="*/ 1558636 h 2199409"/>
                <a:gd name="connsiteX27" fmla="*/ 444500 w 4266045"/>
                <a:gd name="connsiteY27" fmla="*/ 1524000 h 2199409"/>
                <a:gd name="connsiteX28" fmla="*/ 467591 w 4266045"/>
                <a:gd name="connsiteY28" fmla="*/ 1495136 h 2199409"/>
                <a:gd name="connsiteX29" fmla="*/ 479136 w 4266045"/>
                <a:gd name="connsiteY29" fmla="*/ 1477818 h 2199409"/>
                <a:gd name="connsiteX30" fmla="*/ 496454 w 4266045"/>
                <a:gd name="connsiteY30" fmla="*/ 1454727 h 2199409"/>
                <a:gd name="connsiteX31" fmla="*/ 531091 w 4266045"/>
                <a:gd name="connsiteY31" fmla="*/ 1408545 h 2199409"/>
                <a:gd name="connsiteX32" fmla="*/ 536863 w 4266045"/>
                <a:gd name="connsiteY32" fmla="*/ 1391227 h 2199409"/>
                <a:gd name="connsiteX33" fmla="*/ 548409 w 4266045"/>
                <a:gd name="connsiteY33" fmla="*/ 1379682 h 2199409"/>
                <a:gd name="connsiteX34" fmla="*/ 571500 w 4266045"/>
                <a:gd name="connsiteY34" fmla="*/ 1350818 h 2199409"/>
                <a:gd name="connsiteX35" fmla="*/ 577272 w 4266045"/>
                <a:gd name="connsiteY35" fmla="*/ 1333500 h 2199409"/>
                <a:gd name="connsiteX36" fmla="*/ 629227 w 4266045"/>
                <a:gd name="connsiteY36" fmla="*/ 1316182 h 2199409"/>
                <a:gd name="connsiteX37" fmla="*/ 635000 w 4266045"/>
                <a:gd name="connsiteY37" fmla="*/ 1298863 h 2199409"/>
                <a:gd name="connsiteX38" fmla="*/ 665714 w 4266045"/>
                <a:gd name="connsiteY38" fmla="*/ 1264118 h 2199409"/>
                <a:gd name="connsiteX39" fmla="*/ 692727 w 4266045"/>
                <a:gd name="connsiteY39" fmla="*/ 1212273 h 2199409"/>
                <a:gd name="connsiteX40" fmla="*/ 710045 w 4266045"/>
                <a:gd name="connsiteY40" fmla="*/ 1206500 h 2199409"/>
                <a:gd name="connsiteX41" fmla="*/ 738909 w 4266045"/>
                <a:gd name="connsiteY41" fmla="*/ 1166091 h 2199409"/>
                <a:gd name="connsiteX42" fmla="*/ 744682 w 4266045"/>
                <a:gd name="connsiteY42" fmla="*/ 1166091 h 2199409"/>
                <a:gd name="connsiteX43" fmla="*/ 819727 w 4266045"/>
                <a:gd name="connsiteY43" fmla="*/ 1177636 h 2199409"/>
                <a:gd name="connsiteX44" fmla="*/ 819727 w 4266045"/>
                <a:gd name="connsiteY44" fmla="*/ 1177636 h 2199409"/>
                <a:gd name="connsiteX45" fmla="*/ 825390 w 4266045"/>
                <a:gd name="connsiteY45" fmla="*/ 1135702 h 2199409"/>
                <a:gd name="connsiteX46" fmla="*/ 871682 w 4266045"/>
                <a:gd name="connsiteY46" fmla="*/ 1148773 h 2199409"/>
                <a:gd name="connsiteX47" fmla="*/ 866889 w 4266045"/>
                <a:gd name="connsiteY47" fmla="*/ 1102918 h 2199409"/>
                <a:gd name="connsiteX48" fmla="*/ 906318 w 4266045"/>
                <a:gd name="connsiteY48" fmla="*/ 1119909 h 2199409"/>
                <a:gd name="connsiteX49" fmla="*/ 917972 w 4266045"/>
                <a:gd name="connsiteY49" fmla="*/ 1081679 h 2199409"/>
                <a:gd name="connsiteX50" fmla="*/ 975591 w 4266045"/>
                <a:gd name="connsiteY50" fmla="*/ 1091045 h 2199409"/>
                <a:gd name="connsiteX51" fmla="*/ 981363 w 4266045"/>
                <a:gd name="connsiteY51" fmla="*/ 1067954 h 2199409"/>
                <a:gd name="connsiteX52" fmla="*/ 1021772 w 4266045"/>
                <a:gd name="connsiteY52" fmla="*/ 1033318 h 2199409"/>
                <a:gd name="connsiteX53" fmla="*/ 1044863 w 4266045"/>
                <a:gd name="connsiteY53" fmla="*/ 1010227 h 2199409"/>
                <a:gd name="connsiteX54" fmla="*/ 1050636 w 4266045"/>
                <a:gd name="connsiteY54" fmla="*/ 987136 h 2199409"/>
                <a:gd name="connsiteX55" fmla="*/ 1085272 w 4266045"/>
                <a:gd name="connsiteY55" fmla="*/ 998682 h 2199409"/>
                <a:gd name="connsiteX56" fmla="*/ 1102591 w 4266045"/>
                <a:gd name="connsiteY56" fmla="*/ 964045 h 2199409"/>
                <a:gd name="connsiteX57" fmla="*/ 1137227 w 4266045"/>
                <a:gd name="connsiteY57" fmla="*/ 952500 h 2199409"/>
                <a:gd name="connsiteX58" fmla="*/ 1154545 w 4266045"/>
                <a:gd name="connsiteY58" fmla="*/ 923636 h 2199409"/>
                <a:gd name="connsiteX59" fmla="*/ 1177636 w 4266045"/>
                <a:gd name="connsiteY59" fmla="*/ 900545 h 2199409"/>
                <a:gd name="connsiteX60" fmla="*/ 1189182 w 4266045"/>
                <a:gd name="connsiteY60" fmla="*/ 889000 h 2199409"/>
                <a:gd name="connsiteX61" fmla="*/ 1194954 w 4266045"/>
                <a:gd name="connsiteY61" fmla="*/ 871682 h 2199409"/>
                <a:gd name="connsiteX62" fmla="*/ 1200727 w 4266045"/>
                <a:gd name="connsiteY62" fmla="*/ 842818 h 2199409"/>
                <a:gd name="connsiteX63" fmla="*/ 1235363 w 4266045"/>
                <a:gd name="connsiteY63" fmla="*/ 837045 h 2199409"/>
                <a:gd name="connsiteX64" fmla="*/ 1252682 w 4266045"/>
                <a:gd name="connsiteY64" fmla="*/ 842818 h 2199409"/>
                <a:gd name="connsiteX65" fmla="*/ 1270000 w 4266045"/>
                <a:gd name="connsiteY65" fmla="*/ 837045 h 2199409"/>
                <a:gd name="connsiteX66" fmla="*/ 1281545 w 4266045"/>
                <a:gd name="connsiteY66" fmla="*/ 837045 h 2199409"/>
                <a:gd name="connsiteX67" fmla="*/ 1281545 w 4266045"/>
                <a:gd name="connsiteY67" fmla="*/ 813954 h 2199409"/>
                <a:gd name="connsiteX68" fmla="*/ 1310409 w 4266045"/>
                <a:gd name="connsiteY68" fmla="*/ 783130 h 2199409"/>
                <a:gd name="connsiteX69" fmla="*/ 1368136 w 4266045"/>
                <a:gd name="connsiteY69" fmla="*/ 790863 h 2199409"/>
                <a:gd name="connsiteX70" fmla="*/ 1384474 w 4266045"/>
                <a:gd name="connsiteY70" fmla="*/ 752851 h 2199409"/>
                <a:gd name="connsiteX71" fmla="*/ 1454727 w 4266045"/>
                <a:gd name="connsiteY71" fmla="*/ 750454 h 2199409"/>
                <a:gd name="connsiteX72" fmla="*/ 1483591 w 4266045"/>
                <a:gd name="connsiteY72" fmla="*/ 721591 h 2199409"/>
                <a:gd name="connsiteX73" fmla="*/ 1518227 w 4266045"/>
                <a:gd name="connsiteY73" fmla="*/ 681182 h 2199409"/>
                <a:gd name="connsiteX74" fmla="*/ 1535545 w 4266045"/>
                <a:gd name="connsiteY74" fmla="*/ 669636 h 2199409"/>
                <a:gd name="connsiteX75" fmla="*/ 1547091 w 4266045"/>
                <a:gd name="connsiteY75" fmla="*/ 658091 h 2199409"/>
                <a:gd name="connsiteX76" fmla="*/ 1558636 w 4266045"/>
                <a:gd name="connsiteY76" fmla="*/ 617682 h 2199409"/>
                <a:gd name="connsiteX77" fmla="*/ 1596213 w 4266045"/>
                <a:gd name="connsiteY77" fmla="*/ 631514 h 2199409"/>
                <a:gd name="connsiteX78" fmla="*/ 1616363 w 4266045"/>
                <a:gd name="connsiteY78" fmla="*/ 617682 h 2199409"/>
                <a:gd name="connsiteX79" fmla="*/ 1618215 w 4266045"/>
                <a:gd name="connsiteY79" fmla="*/ 596878 h 2199409"/>
                <a:gd name="connsiteX80" fmla="*/ 1651000 w 4266045"/>
                <a:gd name="connsiteY80" fmla="*/ 606136 h 2199409"/>
                <a:gd name="connsiteX81" fmla="*/ 1647297 w 4266045"/>
                <a:gd name="connsiteY81" fmla="*/ 560281 h 2199409"/>
                <a:gd name="connsiteX82" fmla="*/ 1702954 w 4266045"/>
                <a:gd name="connsiteY82" fmla="*/ 571500 h 2199409"/>
                <a:gd name="connsiteX83" fmla="*/ 1719510 w 4266045"/>
                <a:gd name="connsiteY83" fmla="*/ 537082 h 2199409"/>
                <a:gd name="connsiteX84" fmla="*/ 1806863 w 4266045"/>
                <a:gd name="connsiteY84" fmla="*/ 542636 h 2199409"/>
                <a:gd name="connsiteX85" fmla="*/ 1824182 w 4266045"/>
                <a:gd name="connsiteY85" fmla="*/ 519545 h 2199409"/>
                <a:gd name="connsiteX86" fmla="*/ 1858818 w 4266045"/>
                <a:gd name="connsiteY86" fmla="*/ 482948 h 2199409"/>
                <a:gd name="connsiteX87" fmla="*/ 1945409 w 4266045"/>
                <a:gd name="connsiteY87" fmla="*/ 484909 h 2199409"/>
                <a:gd name="connsiteX88" fmla="*/ 1949221 w 4266045"/>
                <a:gd name="connsiteY88" fmla="*/ 456699 h 2199409"/>
                <a:gd name="connsiteX89" fmla="*/ 2095500 w 4266045"/>
                <a:gd name="connsiteY89" fmla="*/ 456045 h 2199409"/>
                <a:gd name="connsiteX90" fmla="*/ 2112818 w 4266045"/>
                <a:gd name="connsiteY90" fmla="*/ 415636 h 2199409"/>
                <a:gd name="connsiteX91" fmla="*/ 2124363 w 4266045"/>
                <a:gd name="connsiteY91" fmla="*/ 363682 h 2199409"/>
                <a:gd name="connsiteX92" fmla="*/ 2135909 w 4266045"/>
                <a:gd name="connsiteY92" fmla="*/ 346363 h 2199409"/>
                <a:gd name="connsiteX93" fmla="*/ 2372591 w 4266045"/>
                <a:gd name="connsiteY93" fmla="*/ 357909 h 2199409"/>
                <a:gd name="connsiteX94" fmla="*/ 2378363 w 4266045"/>
                <a:gd name="connsiteY94" fmla="*/ 300182 h 2199409"/>
                <a:gd name="connsiteX95" fmla="*/ 2661227 w 4266045"/>
                <a:gd name="connsiteY95" fmla="*/ 305954 h 2199409"/>
                <a:gd name="connsiteX96" fmla="*/ 2661227 w 4266045"/>
                <a:gd name="connsiteY96" fmla="*/ 305954 h 2199409"/>
                <a:gd name="connsiteX97" fmla="*/ 2675387 w 4266045"/>
                <a:gd name="connsiteY97" fmla="*/ 262278 h 2199409"/>
                <a:gd name="connsiteX98" fmla="*/ 3048000 w 4266045"/>
                <a:gd name="connsiteY98" fmla="*/ 271318 h 2199409"/>
                <a:gd name="connsiteX99" fmla="*/ 3042227 w 4266045"/>
                <a:gd name="connsiteY99" fmla="*/ 202045 h 2199409"/>
                <a:gd name="connsiteX100" fmla="*/ 3821545 w 4266045"/>
                <a:gd name="connsiteY100" fmla="*/ 207818 h 2199409"/>
                <a:gd name="connsiteX101" fmla="*/ 3827318 w 4266045"/>
                <a:gd name="connsiteY101" fmla="*/ 0 h 2199409"/>
                <a:gd name="connsiteX102" fmla="*/ 4266045 w 4266045"/>
                <a:gd name="connsiteY102" fmla="*/ 0 h 2199409"/>
                <a:gd name="connsiteX0" fmla="*/ 0 w 4266045"/>
                <a:gd name="connsiteY0" fmla="*/ 2199409 h 2199409"/>
                <a:gd name="connsiteX1" fmla="*/ 0 w 4266045"/>
                <a:gd name="connsiteY1" fmla="*/ 2199409 h 2199409"/>
                <a:gd name="connsiteX2" fmla="*/ 17318 w 4266045"/>
                <a:gd name="connsiteY2" fmla="*/ 2147454 h 2199409"/>
                <a:gd name="connsiteX3" fmla="*/ 23091 w 4266045"/>
                <a:gd name="connsiteY3" fmla="*/ 2124363 h 2199409"/>
                <a:gd name="connsiteX4" fmla="*/ 34636 w 4266045"/>
                <a:gd name="connsiteY4" fmla="*/ 2089727 h 2199409"/>
                <a:gd name="connsiteX5" fmla="*/ 46182 w 4266045"/>
                <a:gd name="connsiteY5" fmla="*/ 2043545 h 2199409"/>
                <a:gd name="connsiteX6" fmla="*/ 69272 w 4266045"/>
                <a:gd name="connsiteY6" fmla="*/ 2008909 h 2199409"/>
                <a:gd name="connsiteX7" fmla="*/ 86591 w 4266045"/>
                <a:gd name="connsiteY7" fmla="*/ 1980045 h 2199409"/>
                <a:gd name="connsiteX8" fmla="*/ 109682 w 4266045"/>
                <a:gd name="connsiteY8" fmla="*/ 1933863 h 2199409"/>
                <a:gd name="connsiteX9" fmla="*/ 115454 w 4266045"/>
                <a:gd name="connsiteY9" fmla="*/ 1910773 h 2199409"/>
                <a:gd name="connsiteX10" fmla="*/ 127000 w 4266045"/>
                <a:gd name="connsiteY10" fmla="*/ 1876136 h 2199409"/>
                <a:gd name="connsiteX11" fmla="*/ 138545 w 4266045"/>
                <a:gd name="connsiteY11" fmla="*/ 1824182 h 2199409"/>
                <a:gd name="connsiteX12" fmla="*/ 144318 w 4266045"/>
                <a:gd name="connsiteY12" fmla="*/ 1806863 h 2199409"/>
                <a:gd name="connsiteX13" fmla="*/ 155863 w 4266045"/>
                <a:gd name="connsiteY13" fmla="*/ 1789545 h 2199409"/>
                <a:gd name="connsiteX14" fmla="*/ 167409 w 4266045"/>
                <a:gd name="connsiteY14" fmla="*/ 1754909 h 2199409"/>
                <a:gd name="connsiteX15" fmla="*/ 173182 w 4266045"/>
                <a:gd name="connsiteY15" fmla="*/ 1737591 h 2199409"/>
                <a:gd name="connsiteX16" fmla="*/ 184727 w 4266045"/>
                <a:gd name="connsiteY16" fmla="*/ 1702954 h 2199409"/>
                <a:gd name="connsiteX17" fmla="*/ 190500 w 4266045"/>
                <a:gd name="connsiteY17" fmla="*/ 1685636 h 2199409"/>
                <a:gd name="connsiteX18" fmla="*/ 225136 w 4266045"/>
                <a:gd name="connsiteY18" fmla="*/ 1674091 h 2199409"/>
                <a:gd name="connsiteX19" fmla="*/ 254000 w 4266045"/>
                <a:gd name="connsiteY19" fmla="*/ 1656773 h 2199409"/>
                <a:gd name="connsiteX20" fmla="*/ 265545 w 4266045"/>
                <a:gd name="connsiteY20" fmla="*/ 1645227 h 2199409"/>
                <a:gd name="connsiteX21" fmla="*/ 300182 w 4266045"/>
                <a:gd name="connsiteY21" fmla="*/ 1627909 h 2199409"/>
                <a:gd name="connsiteX22" fmla="*/ 329045 w 4266045"/>
                <a:gd name="connsiteY22" fmla="*/ 1604818 h 2199409"/>
                <a:gd name="connsiteX23" fmla="*/ 340591 w 4266045"/>
                <a:gd name="connsiteY23" fmla="*/ 1593273 h 2199409"/>
                <a:gd name="connsiteX24" fmla="*/ 357909 w 4266045"/>
                <a:gd name="connsiteY24" fmla="*/ 1587500 h 2199409"/>
                <a:gd name="connsiteX25" fmla="*/ 386772 w 4266045"/>
                <a:gd name="connsiteY25" fmla="*/ 1570182 h 2199409"/>
                <a:gd name="connsiteX26" fmla="*/ 398318 w 4266045"/>
                <a:gd name="connsiteY26" fmla="*/ 1558636 h 2199409"/>
                <a:gd name="connsiteX27" fmla="*/ 444500 w 4266045"/>
                <a:gd name="connsiteY27" fmla="*/ 1524000 h 2199409"/>
                <a:gd name="connsiteX28" fmla="*/ 467591 w 4266045"/>
                <a:gd name="connsiteY28" fmla="*/ 1495136 h 2199409"/>
                <a:gd name="connsiteX29" fmla="*/ 479136 w 4266045"/>
                <a:gd name="connsiteY29" fmla="*/ 1477818 h 2199409"/>
                <a:gd name="connsiteX30" fmla="*/ 496454 w 4266045"/>
                <a:gd name="connsiteY30" fmla="*/ 1454727 h 2199409"/>
                <a:gd name="connsiteX31" fmla="*/ 531091 w 4266045"/>
                <a:gd name="connsiteY31" fmla="*/ 1408545 h 2199409"/>
                <a:gd name="connsiteX32" fmla="*/ 536863 w 4266045"/>
                <a:gd name="connsiteY32" fmla="*/ 1391227 h 2199409"/>
                <a:gd name="connsiteX33" fmla="*/ 548409 w 4266045"/>
                <a:gd name="connsiteY33" fmla="*/ 1379682 h 2199409"/>
                <a:gd name="connsiteX34" fmla="*/ 571500 w 4266045"/>
                <a:gd name="connsiteY34" fmla="*/ 1350818 h 2199409"/>
                <a:gd name="connsiteX35" fmla="*/ 577272 w 4266045"/>
                <a:gd name="connsiteY35" fmla="*/ 1333500 h 2199409"/>
                <a:gd name="connsiteX36" fmla="*/ 629227 w 4266045"/>
                <a:gd name="connsiteY36" fmla="*/ 1316182 h 2199409"/>
                <a:gd name="connsiteX37" fmla="*/ 635000 w 4266045"/>
                <a:gd name="connsiteY37" fmla="*/ 1298863 h 2199409"/>
                <a:gd name="connsiteX38" fmla="*/ 665714 w 4266045"/>
                <a:gd name="connsiteY38" fmla="*/ 1264118 h 2199409"/>
                <a:gd name="connsiteX39" fmla="*/ 692727 w 4266045"/>
                <a:gd name="connsiteY39" fmla="*/ 1212273 h 2199409"/>
                <a:gd name="connsiteX40" fmla="*/ 710045 w 4266045"/>
                <a:gd name="connsiteY40" fmla="*/ 1206500 h 2199409"/>
                <a:gd name="connsiteX41" fmla="*/ 738909 w 4266045"/>
                <a:gd name="connsiteY41" fmla="*/ 1166091 h 2199409"/>
                <a:gd name="connsiteX42" fmla="*/ 744682 w 4266045"/>
                <a:gd name="connsiteY42" fmla="*/ 1166091 h 2199409"/>
                <a:gd name="connsiteX43" fmla="*/ 819727 w 4266045"/>
                <a:gd name="connsiteY43" fmla="*/ 1177636 h 2199409"/>
                <a:gd name="connsiteX44" fmla="*/ 819727 w 4266045"/>
                <a:gd name="connsiteY44" fmla="*/ 1177636 h 2199409"/>
                <a:gd name="connsiteX45" fmla="*/ 825390 w 4266045"/>
                <a:gd name="connsiteY45" fmla="*/ 1135702 h 2199409"/>
                <a:gd name="connsiteX46" fmla="*/ 871682 w 4266045"/>
                <a:gd name="connsiteY46" fmla="*/ 1148773 h 2199409"/>
                <a:gd name="connsiteX47" fmla="*/ 866889 w 4266045"/>
                <a:gd name="connsiteY47" fmla="*/ 1102918 h 2199409"/>
                <a:gd name="connsiteX48" fmla="*/ 906318 w 4266045"/>
                <a:gd name="connsiteY48" fmla="*/ 1119909 h 2199409"/>
                <a:gd name="connsiteX49" fmla="*/ 917972 w 4266045"/>
                <a:gd name="connsiteY49" fmla="*/ 1081679 h 2199409"/>
                <a:gd name="connsiteX50" fmla="*/ 975591 w 4266045"/>
                <a:gd name="connsiteY50" fmla="*/ 1091045 h 2199409"/>
                <a:gd name="connsiteX51" fmla="*/ 981363 w 4266045"/>
                <a:gd name="connsiteY51" fmla="*/ 1067954 h 2199409"/>
                <a:gd name="connsiteX52" fmla="*/ 1021772 w 4266045"/>
                <a:gd name="connsiteY52" fmla="*/ 1033318 h 2199409"/>
                <a:gd name="connsiteX53" fmla="*/ 1044863 w 4266045"/>
                <a:gd name="connsiteY53" fmla="*/ 1010227 h 2199409"/>
                <a:gd name="connsiteX54" fmla="*/ 1050636 w 4266045"/>
                <a:gd name="connsiteY54" fmla="*/ 987136 h 2199409"/>
                <a:gd name="connsiteX55" fmla="*/ 1085272 w 4266045"/>
                <a:gd name="connsiteY55" fmla="*/ 998682 h 2199409"/>
                <a:gd name="connsiteX56" fmla="*/ 1102591 w 4266045"/>
                <a:gd name="connsiteY56" fmla="*/ 964045 h 2199409"/>
                <a:gd name="connsiteX57" fmla="*/ 1137227 w 4266045"/>
                <a:gd name="connsiteY57" fmla="*/ 952500 h 2199409"/>
                <a:gd name="connsiteX58" fmla="*/ 1154545 w 4266045"/>
                <a:gd name="connsiteY58" fmla="*/ 923636 h 2199409"/>
                <a:gd name="connsiteX59" fmla="*/ 1177636 w 4266045"/>
                <a:gd name="connsiteY59" fmla="*/ 900545 h 2199409"/>
                <a:gd name="connsiteX60" fmla="*/ 1189182 w 4266045"/>
                <a:gd name="connsiteY60" fmla="*/ 889000 h 2199409"/>
                <a:gd name="connsiteX61" fmla="*/ 1194954 w 4266045"/>
                <a:gd name="connsiteY61" fmla="*/ 871682 h 2199409"/>
                <a:gd name="connsiteX62" fmla="*/ 1200727 w 4266045"/>
                <a:gd name="connsiteY62" fmla="*/ 842818 h 2199409"/>
                <a:gd name="connsiteX63" fmla="*/ 1235363 w 4266045"/>
                <a:gd name="connsiteY63" fmla="*/ 837045 h 2199409"/>
                <a:gd name="connsiteX64" fmla="*/ 1252682 w 4266045"/>
                <a:gd name="connsiteY64" fmla="*/ 842818 h 2199409"/>
                <a:gd name="connsiteX65" fmla="*/ 1270000 w 4266045"/>
                <a:gd name="connsiteY65" fmla="*/ 837045 h 2199409"/>
                <a:gd name="connsiteX66" fmla="*/ 1281545 w 4266045"/>
                <a:gd name="connsiteY66" fmla="*/ 837045 h 2199409"/>
                <a:gd name="connsiteX67" fmla="*/ 1281545 w 4266045"/>
                <a:gd name="connsiteY67" fmla="*/ 813954 h 2199409"/>
                <a:gd name="connsiteX68" fmla="*/ 1310409 w 4266045"/>
                <a:gd name="connsiteY68" fmla="*/ 783130 h 2199409"/>
                <a:gd name="connsiteX69" fmla="*/ 1368136 w 4266045"/>
                <a:gd name="connsiteY69" fmla="*/ 790863 h 2199409"/>
                <a:gd name="connsiteX70" fmla="*/ 1384474 w 4266045"/>
                <a:gd name="connsiteY70" fmla="*/ 752851 h 2199409"/>
                <a:gd name="connsiteX71" fmla="*/ 1454727 w 4266045"/>
                <a:gd name="connsiteY71" fmla="*/ 750454 h 2199409"/>
                <a:gd name="connsiteX72" fmla="*/ 1483591 w 4266045"/>
                <a:gd name="connsiteY72" fmla="*/ 721591 h 2199409"/>
                <a:gd name="connsiteX73" fmla="*/ 1518227 w 4266045"/>
                <a:gd name="connsiteY73" fmla="*/ 681182 h 2199409"/>
                <a:gd name="connsiteX74" fmla="*/ 1535545 w 4266045"/>
                <a:gd name="connsiteY74" fmla="*/ 669636 h 2199409"/>
                <a:gd name="connsiteX75" fmla="*/ 1547091 w 4266045"/>
                <a:gd name="connsiteY75" fmla="*/ 658091 h 2199409"/>
                <a:gd name="connsiteX76" fmla="*/ 1558636 w 4266045"/>
                <a:gd name="connsiteY76" fmla="*/ 617682 h 2199409"/>
                <a:gd name="connsiteX77" fmla="*/ 1596213 w 4266045"/>
                <a:gd name="connsiteY77" fmla="*/ 631514 h 2199409"/>
                <a:gd name="connsiteX78" fmla="*/ 1616363 w 4266045"/>
                <a:gd name="connsiteY78" fmla="*/ 617682 h 2199409"/>
                <a:gd name="connsiteX79" fmla="*/ 1618215 w 4266045"/>
                <a:gd name="connsiteY79" fmla="*/ 596878 h 2199409"/>
                <a:gd name="connsiteX80" fmla="*/ 1651000 w 4266045"/>
                <a:gd name="connsiteY80" fmla="*/ 606136 h 2199409"/>
                <a:gd name="connsiteX81" fmla="*/ 1647297 w 4266045"/>
                <a:gd name="connsiteY81" fmla="*/ 560281 h 2199409"/>
                <a:gd name="connsiteX82" fmla="*/ 1702954 w 4266045"/>
                <a:gd name="connsiteY82" fmla="*/ 571500 h 2199409"/>
                <a:gd name="connsiteX83" fmla="*/ 1719510 w 4266045"/>
                <a:gd name="connsiteY83" fmla="*/ 537082 h 2199409"/>
                <a:gd name="connsiteX84" fmla="*/ 1806863 w 4266045"/>
                <a:gd name="connsiteY84" fmla="*/ 542636 h 2199409"/>
                <a:gd name="connsiteX85" fmla="*/ 1824182 w 4266045"/>
                <a:gd name="connsiteY85" fmla="*/ 519545 h 2199409"/>
                <a:gd name="connsiteX86" fmla="*/ 1858818 w 4266045"/>
                <a:gd name="connsiteY86" fmla="*/ 482948 h 2199409"/>
                <a:gd name="connsiteX87" fmla="*/ 1945409 w 4266045"/>
                <a:gd name="connsiteY87" fmla="*/ 484909 h 2199409"/>
                <a:gd name="connsiteX88" fmla="*/ 1949221 w 4266045"/>
                <a:gd name="connsiteY88" fmla="*/ 456699 h 2199409"/>
                <a:gd name="connsiteX89" fmla="*/ 2095500 w 4266045"/>
                <a:gd name="connsiteY89" fmla="*/ 456045 h 2199409"/>
                <a:gd name="connsiteX90" fmla="*/ 2112818 w 4266045"/>
                <a:gd name="connsiteY90" fmla="*/ 415636 h 2199409"/>
                <a:gd name="connsiteX91" fmla="*/ 2124363 w 4266045"/>
                <a:gd name="connsiteY91" fmla="*/ 363682 h 2199409"/>
                <a:gd name="connsiteX92" fmla="*/ 2135909 w 4266045"/>
                <a:gd name="connsiteY92" fmla="*/ 346363 h 2199409"/>
                <a:gd name="connsiteX93" fmla="*/ 2372591 w 4266045"/>
                <a:gd name="connsiteY93" fmla="*/ 357909 h 2199409"/>
                <a:gd name="connsiteX94" fmla="*/ 2373571 w 4266045"/>
                <a:gd name="connsiteY94" fmla="*/ 314559 h 2199409"/>
                <a:gd name="connsiteX95" fmla="*/ 2661227 w 4266045"/>
                <a:gd name="connsiteY95" fmla="*/ 305954 h 2199409"/>
                <a:gd name="connsiteX96" fmla="*/ 2661227 w 4266045"/>
                <a:gd name="connsiteY96" fmla="*/ 305954 h 2199409"/>
                <a:gd name="connsiteX97" fmla="*/ 2675387 w 4266045"/>
                <a:gd name="connsiteY97" fmla="*/ 262278 h 2199409"/>
                <a:gd name="connsiteX98" fmla="*/ 3048000 w 4266045"/>
                <a:gd name="connsiteY98" fmla="*/ 271318 h 2199409"/>
                <a:gd name="connsiteX99" fmla="*/ 3042227 w 4266045"/>
                <a:gd name="connsiteY99" fmla="*/ 202045 h 2199409"/>
                <a:gd name="connsiteX100" fmla="*/ 3821545 w 4266045"/>
                <a:gd name="connsiteY100" fmla="*/ 207818 h 2199409"/>
                <a:gd name="connsiteX101" fmla="*/ 3827318 w 4266045"/>
                <a:gd name="connsiteY101" fmla="*/ 0 h 2199409"/>
                <a:gd name="connsiteX102" fmla="*/ 4266045 w 4266045"/>
                <a:gd name="connsiteY102" fmla="*/ 0 h 2199409"/>
                <a:gd name="connsiteX0" fmla="*/ 0 w 4266045"/>
                <a:gd name="connsiteY0" fmla="*/ 2208994 h 2208994"/>
                <a:gd name="connsiteX1" fmla="*/ 0 w 4266045"/>
                <a:gd name="connsiteY1" fmla="*/ 2208994 h 2208994"/>
                <a:gd name="connsiteX2" fmla="*/ 17318 w 4266045"/>
                <a:gd name="connsiteY2" fmla="*/ 2157039 h 2208994"/>
                <a:gd name="connsiteX3" fmla="*/ 23091 w 4266045"/>
                <a:gd name="connsiteY3" fmla="*/ 2133948 h 2208994"/>
                <a:gd name="connsiteX4" fmla="*/ 34636 w 4266045"/>
                <a:gd name="connsiteY4" fmla="*/ 2099312 h 2208994"/>
                <a:gd name="connsiteX5" fmla="*/ 46182 w 4266045"/>
                <a:gd name="connsiteY5" fmla="*/ 2053130 h 2208994"/>
                <a:gd name="connsiteX6" fmla="*/ 69272 w 4266045"/>
                <a:gd name="connsiteY6" fmla="*/ 2018494 h 2208994"/>
                <a:gd name="connsiteX7" fmla="*/ 86591 w 4266045"/>
                <a:gd name="connsiteY7" fmla="*/ 1989630 h 2208994"/>
                <a:gd name="connsiteX8" fmla="*/ 109682 w 4266045"/>
                <a:gd name="connsiteY8" fmla="*/ 1943448 h 2208994"/>
                <a:gd name="connsiteX9" fmla="*/ 115454 w 4266045"/>
                <a:gd name="connsiteY9" fmla="*/ 1920358 h 2208994"/>
                <a:gd name="connsiteX10" fmla="*/ 127000 w 4266045"/>
                <a:gd name="connsiteY10" fmla="*/ 1885721 h 2208994"/>
                <a:gd name="connsiteX11" fmla="*/ 138545 w 4266045"/>
                <a:gd name="connsiteY11" fmla="*/ 1833767 h 2208994"/>
                <a:gd name="connsiteX12" fmla="*/ 144318 w 4266045"/>
                <a:gd name="connsiteY12" fmla="*/ 1816448 h 2208994"/>
                <a:gd name="connsiteX13" fmla="*/ 155863 w 4266045"/>
                <a:gd name="connsiteY13" fmla="*/ 1799130 h 2208994"/>
                <a:gd name="connsiteX14" fmla="*/ 167409 w 4266045"/>
                <a:gd name="connsiteY14" fmla="*/ 1764494 h 2208994"/>
                <a:gd name="connsiteX15" fmla="*/ 173182 w 4266045"/>
                <a:gd name="connsiteY15" fmla="*/ 1747176 h 2208994"/>
                <a:gd name="connsiteX16" fmla="*/ 184727 w 4266045"/>
                <a:gd name="connsiteY16" fmla="*/ 1712539 h 2208994"/>
                <a:gd name="connsiteX17" fmla="*/ 190500 w 4266045"/>
                <a:gd name="connsiteY17" fmla="*/ 1695221 h 2208994"/>
                <a:gd name="connsiteX18" fmla="*/ 225136 w 4266045"/>
                <a:gd name="connsiteY18" fmla="*/ 1683676 h 2208994"/>
                <a:gd name="connsiteX19" fmla="*/ 254000 w 4266045"/>
                <a:gd name="connsiteY19" fmla="*/ 1666358 h 2208994"/>
                <a:gd name="connsiteX20" fmla="*/ 265545 w 4266045"/>
                <a:gd name="connsiteY20" fmla="*/ 1654812 h 2208994"/>
                <a:gd name="connsiteX21" fmla="*/ 300182 w 4266045"/>
                <a:gd name="connsiteY21" fmla="*/ 1637494 h 2208994"/>
                <a:gd name="connsiteX22" fmla="*/ 329045 w 4266045"/>
                <a:gd name="connsiteY22" fmla="*/ 1614403 h 2208994"/>
                <a:gd name="connsiteX23" fmla="*/ 340591 w 4266045"/>
                <a:gd name="connsiteY23" fmla="*/ 1602858 h 2208994"/>
                <a:gd name="connsiteX24" fmla="*/ 357909 w 4266045"/>
                <a:gd name="connsiteY24" fmla="*/ 1597085 h 2208994"/>
                <a:gd name="connsiteX25" fmla="*/ 386772 w 4266045"/>
                <a:gd name="connsiteY25" fmla="*/ 1579767 h 2208994"/>
                <a:gd name="connsiteX26" fmla="*/ 398318 w 4266045"/>
                <a:gd name="connsiteY26" fmla="*/ 1568221 h 2208994"/>
                <a:gd name="connsiteX27" fmla="*/ 444500 w 4266045"/>
                <a:gd name="connsiteY27" fmla="*/ 1533585 h 2208994"/>
                <a:gd name="connsiteX28" fmla="*/ 467591 w 4266045"/>
                <a:gd name="connsiteY28" fmla="*/ 1504721 h 2208994"/>
                <a:gd name="connsiteX29" fmla="*/ 479136 w 4266045"/>
                <a:gd name="connsiteY29" fmla="*/ 1487403 h 2208994"/>
                <a:gd name="connsiteX30" fmla="*/ 496454 w 4266045"/>
                <a:gd name="connsiteY30" fmla="*/ 1464312 h 2208994"/>
                <a:gd name="connsiteX31" fmla="*/ 531091 w 4266045"/>
                <a:gd name="connsiteY31" fmla="*/ 1418130 h 2208994"/>
                <a:gd name="connsiteX32" fmla="*/ 536863 w 4266045"/>
                <a:gd name="connsiteY32" fmla="*/ 1400812 h 2208994"/>
                <a:gd name="connsiteX33" fmla="*/ 548409 w 4266045"/>
                <a:gd name="connsiteY33" fmla="*/ 1389267 h 2208994"/>
                <a:gd name="connsiteX34" fmla="*/ 571500 w 4266045"/>
                <a:gd name="connsiteY34" fmla="*/ 1360403 h 2208994"/>
                <a:gd name="connsiteX35" fmla="*/ 577272 w 4266045"/>
                <a:gd name="connsiteY35" fmla="*/ 1343085 h 2208994"/>
                <a:gd name="connsiteX36" fmla="*/ 629227 w 4266045"/>
                <a:gd name="connsiteY36" fmla="*/ 1325767 h 2208994"/>
                <a:gd name="connsiteX37" fmla="*/ 635000 w 4266045"/>
                <a:gd name="connsiteY37" fmla="*/ 1308448 h 2208994"/>
                <a:gd name="connsiteX38" fmla="*/ 665714 w 4266045"/>
                <a:gd name="connsiteY38" fmla="*/ 1273703 h 2208994"/>
                <a:gd name="connsiteX39" fmla="*/ 692727 w 4266045"/>
                <a:gd name="connsiteY39" fmla="*/ 1221858 h 2208994"/>
                <a:gd name="connsiteX40" fmla="*/ 710045 w 4266045"/>
                <a:gd name="connsiteY40" fmla="*/ 1216085 h 2208994"/>
                <a:gd name="connsiteX41" fmla="*/ 738909 w 4266045"/>
                <a:gd name="connsiteY41" fmla="*/ 1175676 h 2208994"/>
                <a:gd name="connsiteX42" fmla="*/ 744682 w 4266045"/>
                <a:gd name="connsiteY42" fmla="*/ 1175676 h 2208994"/>
                <a:gd name="connsiteX43" fmla="*/ 819727 w 4266045"/>
                <a:gd name="connsiteY43" fmla="*/ 1187221 h 2208994"/>
                <a:gd name="connsiteX44" fmla="*/ 819727 w 4266045"/>
                <a:gd name="connsiteY44" fmla="*/ 1187221 h 2208994"/>
                <a:gd name="connsiteX45" fmla="*/ 825390 w 4266045"/>
                <a:gd name="connsiteY45" fmla="*/ 1145287 h 2208994"/>
                <a:gd name="connsiteX46" fmla="*/ 871682 w 4266045"/>
                <a:gd name="connsiteY46" fmla="*/ 1158358 h 2208994"/>
                <a:gd name="connsiteX47" fmla="*/ 866889 w 4266045"/>
                <a:gd name="connsiteY47" fmla="*/ 1112503 h 2208994"/>
                <a:gd name="connsiteX48" fmla="*/ 906318 w 4266045"/>
                <a:gd name="connsiteY48" fmla="*/ 1129494 h 2208994"/>
                <a:gd name="connsiteX49" fmla="*/ 917972 w 4266045"/>
                <a:gd name="connsiteY49" fmla="*/ 1091264 h 2208994"/>
                <a:gd name="connsiteX50" fmla="*/ 975591 w 4266045"/>
                <a:gd name="connsiteY50" fmla="*/ 1100630 h 2208994"/>
                <a:gd name="connsiteX51" fmla="*/ 981363 w 4266045"/>
                <a:gd name="connsiteY51" fmla="*/ 1077539 h 2208994"/>
                <a:gd name="connsiteX52" fmla="*/ 1021772 w 4266045"/>
                <a:gd name="connsiteY52" fmla="*/ 1042903 h 2208994"/>
                <a:gd name="connsiteX53" fmla="*/ 1044863 w 4266045"/>
                <a:gd name="connsiteY53" fmla="*/ 1019812 h 2208994"/>
                <a:gd name="connsiteX54" fmla="*/ 1050636 w 4266045"/>
                <a:gd name="connsiteY54" fmla="*/ 996721 h 2208994"/>
                <a:gd name="connsiteX55" fmla="*/ 1085272 w 4266045"/>
                <a:gd name="connsiteY55" fmla="*/ 1008267 h 2208994"/>
                <a:gd name="connsiteX56" fmla="*/ 1102591 w 4266045"/>
                <a:gd name="connsiteY56" fmla="*/ 973630 h 2208994"/>
                <a:gd name="connsiteX57" fmla="*/ 1137227 w 4266045"/>
                <a:gd name="connsiteY57" fmla="*/ 962085 h 2208994"/>
                <a:gd name="connsiteX58" fmla="*/ 1154545 w 4266045"/>
                <a:gd name="connsiteY58" fmla="*/ 933221 h 2208994"/>
                <a:gd name="connsiteX59" fmla="*/ 1177636 w 4266045"/>
                <a:gd name="connsiteY59" fmla="*/ 910130 h 2208994"/>
                <a:gd name="connsiteX60" fmla="*/ 1189182 w 4266045"/>
                <a:gd name="connsiteY60" fmla="*/ 898585 h 2208994"/>
                <a:gd name="connsiteX61" fmla="*/ 1194954 w 4266045"/>
                <a:gd name="connsiteY61" fmla="*/ 881267 h 2208994"/>
                <a:gd name="connsiteX62" fmla="*/ 1200727 w 4266045"/>
                <a:gd name="connsiteY62" fmla="*/ 852403 h 2208994"/>
                <a:gd name="connsiteX63" fmla="*/ 1235363 w 4266045"/>
                <a:gd name="connsiteY63" fmla="*/ 846630 h 2208994"/>
                <a:gd name="connsiteX64" fmla="*/ 1252682 w 4266045"/>
                <a:gd name="connsiteY64" fmla="*/ 852403 h 2208994"/>
                <a:gd name="connsiteX65" fmla="*/ 1270000 w 4266045"/>
                <a:gd name="connsiteY65" fmla="*/ 846630 h 2208994"/>
                <a:gd name="connsiteX66" fmla="*/ 1281545 w 4266045"/>
                <a:gd name="connsiteY66" fmla="*/ 846630 h 2208994"/>
                <a:gd name="connsiteX67" fmla="*/ 1281545 w 4266045"/>
                <a:gd name="connsiteY67" fmla="*/ 823539 h 2208994"/>
                <a:gd name="connsiteX68" fmla="*/ 1310409 w 4266045"/>
                <a:gd name="connsiteY68" fmla="*/ 792715 h 2208994"/>
                <a:gd name="connsiteX69" fmla="*/ 1368136 w 4266045"/>
                <a:gd name="connsiteY69" fmla="*/ 800448 h 2208994"/>
                <a:gd name="connsiteX70" fmla="*/ 1384474 w 4266045"/>
                <a:gd name="connsiteY70" fmla="*/ 762436 h 2208994"/>
                <a:gd name="connsiteX71" fmla="*/ 1454727 w 4266045"/>
                <a:gd name="connsiteY71" fmla="*/ 760039 h 2208994"/>
                <a:gd name="connsiteX72" fmla="*/ 1483591 w 4266045"/>
                <a:gd name="connsiteY72" fmla="*/ 731176 h 2208994"/>
                <a:gd name="connsiteX73" fmla="*/ 1518227 w 4266045"/>
                <a:gd name="connsiteY73" fmla="*/ 690767 h 2208994"/>
                <a:gd name="connsiteX74" fmla="*/ 1535545 w 4266045"/>
                <a:gd name="connsiteY74" fmla="*/ 679221 h 2208994"/>
                <a:gd name="connsiteX75" fmla="*/ 1547091 w 4266045"/>
                <a:gd name="connsiteY75" fmla="*/ 667676 h 2208994"/>
                <a:gd name="connsiteX76" fmla="*/ 1558636 w 4266045"/>
                <a:gd name="connsiteY76" fmla="*/ 627267 h 2208994"/>
                <a:gd name="connsiteX77" fmla="*/ 1596213 w 4266045"/>
                <a:gd name="connsiteY77" fmla="*/ 641099 h 2208994"/>
                <a:gd name="connsiteX78" fmla="*/ 1616363 w 4266045"/>
                <a:gd name="connsiteY78" fmla="*/ 627267 h 2208994"/>
                <a:gd name="connsiteX79" fmla="*/ 1618215 w 4266045"/>
                <a:gd name="connsiteY79" fmla="*/ 606463 h 2208994"/>
                <a:gd name="connsiteX80" fmla="*/ 1651000 w 4266045"/>
                <a:gd name="connsiteY80" fmla="*/ 615721 h 2208994"/>
                <a:gd name="connsiteX81" fmla="*/ 1647297 w 4266045"/>
                <a:gd name="connsiteY81" fmla="*/ 569866 h 2208994"/>
                <a:gd name="connsiteX82" fmla="*/ 1702954 w 4266045"/>
                <a:gd name="connsiteY82" fmla="*/ 581085 h 2208994"/>
                <a:gd name="connsiteX83" fmla="*/ 1719510 w 4266045"/>
                <a:gd name="connsiteY83" fmla="*/ 546667 h 2208994"/>
                <a:gd name="connsiteX84" fmla="*/ 1806863 w 4266045"/>
                <a:gd name="connsiteY84" fmla="*/ 552221 h 2208994"/>
                <a:gd name="connsiteX85" fmla="*/ 1824182 w 4266045"/>
                <a:gd name="connsiteY85" fmla="*/ 529130 h 2208994"/>
                <a:gd name="connsiteX86" fmla="*/ 1858818 w 4266045"/>
                <a:gd name="connsiteY86" fmla="*/ 492533 h 2208994"/>
                <a:gd name="connsiteX87" fmla="*/ 1945409 w 4266045"/>
                <a:gd name="connsiteY87" fmla="*/ 494494 h 2208994"/>
                <a:gd name="connsiteX88" fmla="*/ 1949221 w 4266045"/>
                <a:gd name="connsiteY88" fmla="*/ 466284 h 2208994"/>
                <a:gd name="connsiteX89" fmla="*/ 2095500 w 4266045"/>
                <a:gd name="connsiteY89" fmla="*/ 465630 h 2208994"/>
                <a:gd name="connsiteX90" fmla="*/ 2112818 w 4266045"/>
                <a:gd name="connsiteY90" fmla="*/ 425221 h 2208994"/>
                <a:gd name="connsiteX91" fmla="*/ 2124363 w 4266045"/>
                <a:gd name="connsiteY91" fmla="*/ 373267 h 2208994"/>
                <a:gd name="connsiteX92" fmla="*/ 2135909 w 4266045"/>
                <a:gd name="connsiteY92" fmla="*/ 355948 h 2208994"/>
                <a:gd name="connsiteX93" fmla="*/ 2372591 w 4266045"/>
                <a:gd name="connsiteY93" fmla="*/ 367494 h 2208994"/>
                <a:gd name="connsiteX94" fmla="*/ 2373571 w 4266045"/>
                <a:gd name="connsiteY94" fmla="*/ 324144 h 2208994"/>
                <a:gd name="connsiteX95" fmla="*/ 2661227 w 4266045"/>
                <a:gd name="connsiteY95" fmla="*/ 315539 h 2208994"/>
                <a:gd name="connsiteX96" fmla="*/ 2661227 w 4266045"/>
                <a:gd name="connsiteY96" fmla="*/ 315539 h 2208994"/>
                <a:gd name="connsiteX97" fmla="*/ 2675387 w 4266045"/>
                <a:gd name="connsiteY97" fmla="*/ 271863 h 2208994"/>
                <a:gd name="connsiteX98" fmla="*/ 3048000 w 4266045"/>
                <a:gd name="connsiteY98" fmla="*/ 280903 h 2208994"/>
                <a:gd name="connsiteX99" fmla="*/ 3042227 w 4266045"/>
                <a:gd name="connsiteY99" fmla="*/ 211630 h 2208994"/>
                <a:gd name="connsiteX100" fmla="*/ 3821545 w 4266045"/>
                <a:gd name="connsiteY100" fmla="*/ 217403 h 2208994"/>
                <a:gd name="connsiteX101" fmla="*/ 3812941 w 4266045"/>
                <a:gd name="connsiteY101" fmla="*/ 0 h 2208994"/>
                <a:gd name="connsiteX102" fmla="*/ 4266045 w 4266045"/>
                <a:gd name="connsiteY102" fmla="*/ 9585 h 2208994"/>
                <a:gd name="connsiteX0" fmla="*/ 0 w 4266045"/>
                <a:gd name="connsiteY0" fmla="*/ 2208994 h 2208994"/>
                <a:gd name="connsiteX1" fmla="*/ 0 w 4266045"/>
                <a:gd name="connsiteY1" fmla="*/ 2208994 h 2208994"/>
                <a:gd name="connsiteX2" fmla="*/ 17318 w 4266045"/>
                <a:gd name="connsiteY2" fmla="*/ 2157039 h 2208994"/>
                <a:gd name="connsiteX3" fmla="*/ 23091 w 4266045"/>
                <a:gd name="connsiteY3" fmla="*/ 2133948 h 2208994"/>
                <a:gd name="connsiteX4" fmla="*/ 34636 w 4266045"/>
                <a:gd name="connsiteY4" fmla="*/ 2099312 h 2208994"/>
                <a:gd name="connsiteX5" fmla="*/ 46182 w 4266045"/>
                <a:gd name="connsiteY5" fmla="*/ 2053130 h 2208994"/>
                <a:gd name="connsiteX6" fmla="*/ 69272 w 4266045"/>
                <a:gd name="connsiteY6" fmla="*/ 2018494 h 2208994"/>
                <a:gd name="connsiteX7" fmla="*/ 86591 w 4266045"/>
                <a:gd name="connsiteY7" fmla="*/ 1989630 h 2208994"/>
                <a:gd name="connsiteX8" fmla="*/ 109682 w 4266045"/>
                <a:gd name="connsiteY8" fmla="*/ 1943448 h 2208994"/>
                <a:gd name="connsiteX9" fmla="*/ 115454 w 4266045"/>
                <a:gd name="connsiteY9" fmla="*/ 1920358 h 2208994"/>
                <a:gd name="connsiteX10" fmla="*/ 127000 w 4266045"/>
                <a:gd name="connsiteY10" fmla="*/ 1885721 h 2208994"/>
                <a:gd name="connsiteX11" fmla="*/ 138545 w 4266045"/>
                <a:gd name="connsiteY11" fmla="*/ 1833767 h 2208994"/>
                <a:gd name="connsiteX12" fmla="*/ 144318 w 4266045"/>
                <a:gd name="connsiteY12" fmla="*/ 1816448 h 2208994"/>
                <a:gd name="connsiteX13" fmla="*/ 155863 w 4266045"/>
                <a:gd name="connsiteY13" fmla="*/ 1799130 h 2208994"/>
                <a:gd name="connsiteX14" fmla="*/ 167409 w 4266045"/>
                <a:gd name="connsiteY14" fmla="*/ 1764494 h 2208994"/>
                <a:gd name="connsiteX15" fmla="*/ 173182 w 4266045"/>
                <a:gd name="connsiteY15" fmla="*/ 1747176 h 2208994"/>
                <a:gd name="connsiteX16" fmla="*/ 184727 w 4266045"/>
                <a:gd name="connsiteY16" fmla="*/ 1712539 h 2208994"/>
                <a:gd name="connsiteX17" fmla="*/ 190500 w 4266045"/>
                <a:gd name="connsiteY17" fmla="*/ 1695221 h 2208994"/>
                <a:gd name="connsiteX18" fmla="*/ 225136 w 4266045"/>
                <a:gd name="connsiteY18" fmla="*/ 1683676 h 2208994"/>
                <a:gd name="connsiteX19" fmla="*/ 254000 w 4266045"/>
                <a:gd name="connsiteY19" fmla="*/ 1666358 h 2208994"/>
                <a:gd name="connsiteX20" fmla="*/ 265545 w 4266045"/>
                <a:gd name="connsiteY20" fmla="*/ 1654812 h 2208994"/>
                <a:gd name="connsiteX21" fmla="*/ 300182 w 4266045"/>
                <a:gd name="connsiteY21" fmla="*/ 1637494 h 2208994"/>
                <a:gd name="connsiteX22" fmla="*/ 329045 w 4266045"/>
                <a:gd name="connsiteY22" fmla="*/ 1614403 h 2208994"/>
                <a:gd name="connsiteX23" fmla="*/ 340591 w 4266045"/>
                <a:gd name="connsiteY23" fmla="*/ 1602858 h 2208994"/>
                <a:gd name="connsiteX24" fmla="*/ 357909 w 4266045"/>
                <a:gd name="connsiteY24" fmla="*/ 1597085 h 2208994"/>
                <a:gd name="connsiteX25" fmla="*/ 386772 w 4266045"/>
                <a:gd name="connsiteY25" fmla="*/ 1579767 h 2208994"/>
                <a:gd name="connsiteX26" fmla="*/ 398318 w 4266045"/>
                <a:gd name="connsiteY26" fmla="*/ 1568221 h 2208994"/>
                <a:gd name="connsiteX27" fmla="*/ 444500 w 4266045"/>
                <a:gd name="connsiteY27" fmla="*/ 1533585 h 2208994"/>
                <a:gd name="connsiteX28" fmla="*/ 467591 w 4266045"/>
                <a:gd name="connsiteY28" fmla="*/ 1504721 h 2208994"/>
                <a:gd name="connsiteX29" fmla="*/ 479136 w 4266045"/>
                <a:gd name="connsiteY29" fmla="*/ 1487403 h 2208994"/>
                <a:gd name="connsiteX30" fmla="*/ 496454 w 4266045"/>
                <a:gd name="connsiteY30" fmla="*/ 1464312 h 2208994"/>
                <a:gd name="connsiteX31" fmla="*/ 531091 w 4266045"/>
                <a:gd name="connsiteY31" fmla="*/ 1418130 h 2208994"/>
                <a:gd name="connsiteX32" fmla="*/ 536863 w 4266045"/>
                <a:gd name="connsiteY32" fmla="*/ 1400812 h 2208994"/>
                <a:gd name="connsiteX33" fmla="*/ 548409 w 4266045"/>
                <a:gd name="connsiteY33" fmla="*/ 1389267 h 2208994"/>
                <a:gd name="connsiteX34" fmla="*/ 571500 w 4266045"/>
                <a:gd name="connsiteY34" fmla="*/ 1360403 h 2208994"/>
                <a:gd name="connsiteX35" fmla="*/ 577272 w 4266045"/>
                <a:gd name="connsiteY35" fmla="*/ 1343085 h 2208994"/>
                <a:gd name="connsiteX36" fmla="*/ 629227 w 4266045"/>
                <a:gd name="connsiteY36" fmla="*/ 1325767 h 2208994"/>
                <a:gd name="connsiteX37" fmla="*/ 635000 w 4266045"/>
                <a:gd name="connsiteY37" fmla="*/ 1308448 h 2208994"/>
                <a:gd name="connsiteX38" fmla="*/ 665714 w 4266045"/>
                <a:gd name="connsiteY38" fmla="*/ 1273703 h 2208994"/>
                <a:gd name="connsiteX39" fmla="*/ 692727 w 4266045"/>
                <a:gd name="connsiteY39" fmla="*/ 1221858 h 2208994"/>
                <a:gd name="connsiteX40" fmla="*/ 710045 w 4266045"/>
                <a:gd name="connsiteY40" fmla="*/ 1216085 h 2208994"/>
                <a:gd name="connsiteX41" fmla="*/ 743527 w 4266045"/>
                <a:gd name="connsiteY41" fmla="*/ 1201653 h 2208994"/>
                <a:gd name="connsiteX42" fmla="*/ 738909 w 4266045"/>
                <a:gd name="connsiteY42" fmla="*/ 1175676 h 2208994"/>
                <a:gd name="connsiteX43" fmla="*/ 744682 w 4266045"/>
                <a:gd name="connsiteY43" fmla="*/ 1175676 h 2208994"/>
                <a:gd name="connsiteX44" fmla="*/ 819727 w 4266045"/>
                <a:gd name="connsiteY44" fmla="*/ 1187221 h 2208994"/>
                <a:gd name="connsiteX45" fmla="*/ 819727 w 4266045"/>
                <a:gd name="connsiteY45" fmla="*/ 1187221 h 2208994"/>
                <a:gd name="connsiteX46" fmla="*/ 825390 w 4266045"/>
                <a:gd name="connsiteY46" fmla="*/ 1145287 h 2208994"/>
                <a:gd name="connsiteX47" fmla="*/ 871682 w 4266045"/>
                <a:gd name="connsiteY47" fmla="*/ 1158358 h 2208994"/>
                <a:gd name="connsiteX48" fmla="*/ 866889 w 4266045"/>
                <a:gd name="connsiteY48" fmla="*/ 1112503 h 2208994"/>
                <a:gd name="connsiteX49" fmla="*/ 906318 w 4266045"/>
                <a:gd name="connsiteY49" fmla="*/ 1129494 h 2208994"/>
                <a:gd name="connsiteX50" fmla="*/ 917972 w 4266045"/>
                <a:gd name="connsiteY50" fmla="*/ 1091264 h 2208994"/>
                <a:gd name="connsiteX51" fmla="*/ 975591 w 4266045"/>
                <a:gd name="connsiteY51" fmla="*/ 1100630 h 2208994"/>
                <a:gd name="connsiteX52" fmla="*/ 981363 w 4266045"/>
                <a:gd name="connsiteY52" fmla="*/ 1077539 h 2208994"/>
                <a:gd name="connsiteX53" fmla="*/ 1021772 w 4266045"/>
                <a:gd name="connsiteY53" fmla="*/ 1042903 h 2208994"/>
                <a:gd name="connsiteX54" fmla="*/ 1044863 w 4266045"/>
                <a:gd name="connsiteY54" fmla="*/ 1019812 h 2208994"/>
                <a:gd name="connsiteX55" fmla="*/ 1050636 w 4266045"/>
                <a:gd name="connsiteY55" fmla="*/ 996721 h 2208994"/>
                <a:gd name="connsiteX56" fmla="*/ 1085272 w 4266045"/>
                <a:gd name="connsiteY56" fmla="*/ 1008267 h 2208994"/>
                <a:gd name="connsiteX57" fmla="*/ 1102591 w 4266045"/>
                <a:gd name="connsiteY57" fmla="*/ 973630 h 2208994"/>
                <a:gd name="connsiteX58" fmla="*/ 1137227 w 4266045"/>
                <a:gd name="connsiteY58" fmla="*/ 962085 h 2208994"/>
                <a:gd name="connsiteX59" fmla="*/ 1154545 w 4266045"/>
                <a:gd name="connsiteY59" fmla="*/ 933221 h 2208994"/>
                <a:gd name="connsiteX60" fmla="*/ 1177636 w 4266045"/>
                <a:gd name="connsiteY60" fmla="*/ 910130 h 2208994"/>
                <a:gd name="connsiteX61" fmla="*/ 1189182 w 4266045"/>
                <a:gd name="connsiteY61" fmla="*/ 898585 h 2208994"/>
                <a:gd name="connsiteX62" fmla="*/ 1194954 w 4266045"/>
                <a:gd name="connsiteY62" fmla="*/ 881267 h 2208994"/>
                <a:gd name="connsiteX63" fmla="*/ 1200727 w 4266045"/>
                <a:gd name="connsiteY63" fmla="*/ 852403 h 2208994"/>
                <a:gd name="connsiteX64" fmla="*/ 1235363 w 4266045"/>
                <a:gd name="connsiteY64" fmla="*/ 846630 h 2208994"/>
                <a:gd name="connsiteX65" fmla="*/ 1252682 w 4266045"/>
                <a:gd name="connsiteY65" fmla="*/ 852403 h 2208994"/>
                <a:gd name="connsiteX66" fmla="*/ 1270000 w 4266045"/>
                <a:gd name="connsiteY66" fmla="*/ 846630 h 2208994"/>
                <a:gd name="connsiteX67" fmla="*/ 1281545 w 4266045"/>
                <a:gd name="connsiteY67" fmla="*/ 846630 h 2208994"/>
                <a:gd name="connsiteX68" fmla="*/ 1281545 w 4266045"/>
                <a:gd name="connsiteY68" fmla="*/ 823539 h 2208994"/>
                <a:gd name="connsiteX69" fmla="*/ 1310409 w 4266045"/>
                <a:gd name="connsiteY69" fmla="*/ 792715 h 2208994"/>
                <a:gd name="connsiteX70" fmla="*/ 1368136 w 4266045"/>
                <a:gd name="connsiteY70" fmla="*/ 800448 h 2208994"/>
                <a:gd name="connsiteX71" fmla="*/ 1384474 w 4266045"/>
                <a:gd name="connsiteY71" fmla="*/ 762436 h 2208994"/>
                <a:gd name="connsiteX72" fmla="*/ 1454727 w 4266045"/>
                <a:gd name="connsiteY72" fmla="*/ 760039 h 2208994"/>
                <a:gd name="connsiteX73" fmla="*/ 1483591 w 4266045"/>
                <a:gd name="connsiteY73" fmla="*/ 731176 h 2208994"/>
                <a:gd name="connsiteX74" fmla="*/ 1518227 w 4266045"/>
                <a:gd name="connsiteY74" fmla="*/ 690767 h 2208994"/>
                <a:gd name="connsiteX75" fmla="*/ 1535545 w 4266045"/>
                <a:gd name="connsiteY75" fmla="*/ 679221 h 2208994"/>
                <a:gd name="connsiteX76" fmla="*/ 1547091 w 4266045"/>
                <a:gd name="connsiteY76" fmla="*/ 667676 h 2208994"/>
                <a:gd name="connsiteX77" fmla="*/ 1558636 w 4266045"/>
                <a:gd name="connsiteY77" fmla="*/ 627267 h 2208994"/>
                <a:gd name="connsiteX78" fmla="*/ 1596213 w 4266045"/>
                <a:gd name="connsiteY78" fmla="*/ 641099 h 2208994"/>
                <a:gd name="connsiteX79" fmla="*/ 1616363 w 4266045"/>
                <a:gd name="connsiteY79" fmla="*/ 627267 h 2208994"/>
                <a:gd name="connsiteX80" fmla="*/ 1618215 w 4266045"/>
                <a:gd name="connsiteY80" fmla="*/ 606463 h 2208994"/>
                <a:gd name="connsiteX81" fmla="*/ 1651000 w 4266045"/>
                <a:gd name="connsiteY81" fmla="*/ 615721 h 2208994"/>
                <a:gd name="connsiteX82" fmla="*/ 1647297 w 4266045"/>
                <a:gd name="connsiteY82" fmla="*/ 569866 h 2208994"/>
                <a:gd name="connsiteX83" fmla="*/ 1702954 w 4266045"/>
                <a:gd name="connsiteY83" fmla="*/ 581085 h 2208994"/>
                <a:gd name="connsiteX84" fmla="*/ 1719510 w 4266045"/>
                <a:gd name="connsiteY84" fmla="*/ 546667 h 2208994"/>
                <a:gd name="connsiteX85" fmla="*/ 1806863 w 4266045"/>
                <a:gd name="connsiteY85" fmla="*/ 552221 h 2208994"/>
                <a:gd name="connsiteX86" fmla="*/ 1824182 w 4266045"/>
                <a:gd name="connsiteY86" fmla="*/ 529130 h 2208994"/>
                <a:gd name="connsiteX87" fmla="*/ 1858818 w 4266045"/>
                <a:gd name="connsiteY87" fmla="*/ 492533 h 2208994"/>
                <a:gd name="connsiteX88" fmla="*/ 1945409 w 4266045"/>
                <a:gd name="connsiteY88" fmla="*/ 494494 h 2208994"/>
                <a:gd name="connsiteX89" fmla="*/ 1949221 w 4266045"/>
                <a:gd name="connsiteY89" fmla="*/ 466284 h 2208994"/>
                <a:gd name="connsiteX90" fmla="*/ 2095500 w 4266045"/>
                <a:gd name="connsiteY90" fmla="*/ 465630 h 2208994"/>
                <a:gd name="connsiteX91" fmla="*/ 2112818 w 4266045"/>
                <a:gd name="connsiteY91" fmla="*/ 425221 h 2208994"/>
                <a:gd name="connsiteX92" fmla="*/ 2124363 w 4266045"/>
                <a:gd name="connsiteY92" fmla="*/ 373267 h 2208994"/>
                <a:gd name="connsiteX93" fmla="*/ 2135909 w 4266045"/>
                <a:gd name="connsiteY93" fmla="*/ 355948 h 2208994"/>
                <a:gd name="connsiteX94" fmla="*/ 2372591 w 4266045"/>
                <a:gd name="connsiteY94" fmla="*/ 367494 h 2208994"/>
                <a:gd name="connsiteX95" fmla="*/ 2373571 w 4266045"/>
                <a:gd name="connsiteY95" fmla="*/ 324144 h 2208994"/>
                <a:gd name="connsiteX96" fmla="*/ 2661227 w 4266045"/>
                <a:gd name="connsiteY96" fmla="*/ 315539 h 2208994"/>
                <a:gd name="connsiteX97" fmla="*/ 2661227 w 4266045"/>
                <a:gd name="connsiteY97" fmla="*/ 315539 h 2208994"/>
                <a:gd name="connsiteX98" fmla="*/ 2675387 w 4266045"/>
                <a:gd name="connsiteY98" fmla="*/ 271863 h 2208994"/>
                <a:gd name="connsiteX99" fmla="*/ 3048000 w 4266045"/>
                <a:gd name="connsiteY99" fmla="*/ 280903 h 2208994"/>
                <a:gd name="connsiteX100" fmla="*/ 3042227 w 4266045"/>
                <a:gd name="connsiteY100" fmla="*/ 211630 h 2208994"/>
                <a:gd name="connsiteX101" fmla="*/ 3821545 w 4266045"/>
                <a:gd name="connsiteY101" fmla="*/ 217403 h 2208994"/>
                <a:gd name="connsiteX102" fmla="*/ 3812941 w 4266045"/>
                <a:gd name="connsiteY102" fmla="*/ 0 h 2208994"/>
                <a:gd name="connsiteX103" fmla="*/ 4266045 w 4266045"/>
                <a:gd name="connsiteY103" fmla="*/ 9585 h 2208994"/>
                <a:gd name="connsiteX0" fmla="*/ 0 w 4266045"/>
                <a:gd name="connsiteY0" fmla="*/ 2208994 h 2208994"/>
                <a:gd name="connsiteX1" fmla="*/ 0 w 4266045"/>
                <a:gd name="connsiteY1" fmla="*/ 2208994 h 2208994"/>
                <a:gd name="connsiteX2" fmla="*/ 17318 w 4266045"/>
                <a:gd name="connsiteY2" fmla="*/ 2157039 h 2208994"/>
                <a:gd name="connsiteX3" fmla="*/ 23091 w 4266045"/>
                <a:gd name="connsiteY3" fmla="*/ 2133948 h 2208994"/>
                <a:gd name="connsiteX4" fmla="*/ 34636 w 4266045"/>
                <a:gd name="connsiteY4" fmla="*/ 2099312 h 2208994"/>
                <a:gd name="connsiteX5" fmla="*/ 46182 w 4266045"/>
                <a:gd name="connsiteY5" fmla="*/ 2053130 h 2208994"/>
                <a:gd name="connsiteX6" fmla="*/ 69272 w 4266045"/>
                <a:gd name="connsiteY6" fmla="*/ 2018494 h 2208994"/>
                <a:gd name="connsiteX7" fmla="*/ 86591 w 4266045"/>
                <a:gd name="connsiteY7" fmla="*/ 1989630 h 2208994"/>
                <a:gd name="connsiteX8" fmla="*/ 109682 w 4266045"/>
                <a:gd name="connsiteY8" fmla="*/ 1943448 h 2208994"/>
                <a:gd name="connsiteX9" fmla="*/ 115454 w 4266045"/>
                <a:gd name="connsiteY9" fmla="*/ 1920358 h 2208994"/>
                <a:gd name="connsiteX10" fmla="*/ 127000 w 4266045"/>
                <a:gd name="connsiteY10" fmla="*/ 1885721 h 2208994"/>
                <a:gd name="connsiteX11" fmla="*/ 138545 w 4266045"/>
                <a:gd name="connsiteY11" fmla="*/ 1833767 h 2208994"/>
                <a:gd name="connsiteX12" fmla="*/ 144318 w 4266045"/>
                <a:gd name="connsiteY12" fmla="*/ 1816448 h 2208994"/>
                <a:gd name="connsiteX13" fmla="*/ 155863 w 4266045"/>
                <a:gd name="connsiteY13" fmla="*/ 1799130 h 2208994"/>
                <a:gd name="connsiteX14" fmla="*/ 167409 w 4266045"/>
                <a:gd name="connsiteY14" fmla="*/ 1764494 h 2208994"/>
                <a:gd name="connsiteX15" fmla="*/ 173182 w 4266045"/>
                <a:gd name="connsiteY15" fmla="*/ 1747176 h 2208994"/>
                <a:gd name="connsiteX16" fmla="*/ 184727 w 4266045"/>
                <a:gd name="connsiteY16" fmla="*/ 1712539 h 2208994"/>
                <a:gd name="connsiteX17" fmla="*/ 190500 w 4266045"/>
                <a:gd name="connsiteY17" fmla="*/ 1695221 h 2208994"/>
                <a:gd name="connsiteX18" fmla="*/ 225136 w 4266045"/>
                <a:gd name="connsiteY18" fmla="*/ 1683676 h 2208994"/>
                <a:gd name="connsiteX19" fmla="*/ 254000 w 4266045"/>
                <a:gd name="connsiteY19" fmla="*/ 1666358 h 2208994"/>
                <a:gd name="connsiteX20" fmla="*/ 265545 w 4266045"/>
                <a:gd name="connsiteY20" fmla="*/ 1654812 h 2208994"/>
                <a:gd name="connsiteX21" fmla="*/ 300182 w 4266045"/>
                <a:gd name="connsiteY21" fmla="*/ 1637494 h 2208994"/>
                <a:gd name="connsiteX22" fmla="*/ 329045 w 4266045"/>
                <a:gd name="connsiteY22" fmla="*/ 1614403 h 2208994"/>
                <a:gd name="connsiteX23" fmla="*/ 340591 w 4266045"/>
                <a:gd name="connsiteY23" fmla="*/ 1602858 h 2208994"/>
                <a:gd name="connsiteX24" fmla="*/ 357909 w 4266045"/>
                <a:gd name="connsiteY24" fmla="*/ 1597085 h 2208994"/>
                <a:gd name="connsiteX25" fmla="*/ 386772 w 4266045"/>
                <a:gd name="connsiteY25" fmla="*/ 1579767 h 2208994"/>
                <a:gd name="connsiteX26" fmla="*/ 398318 w 4266045"/>
                <a:gd name="connsiteY26" fmla="*/ 1568221 h 2208994"/>
                <a:gd name="connsiteX27" fmla="*/ 444500 w 4266045"/>
                <a:gd name="connsiteY27" fmla="*/ 1533585 h 2208994"/>
                <a:gd name="connsiteX28" fmla="*/ 467591 w 4266045"/>
                <a:gd name="connsiteY28" fmla="*/ 1504721 h 2208994"/>
                <a:gd name="connsiteX29" fmla="*/ 479136 w 4266045"/>
                <a:gd name="connsiteY29" fmla="*/ 1487403 h 2208994"/>
                <a:gd name="connsiteX30" fmla="*/ 496454 w 4266045"/>
                <a:gd name="connsiteY30" fmla="*/ 1464312 h 2208994"/>
                <a:gd name="connsiteX31" fmla="*/ 531091 w 4266045"/>
                <a:gd name="connsiteY31" fmla="*/ 1418130 h 2208994"/>
                <a:gd name="connsiteX32" fmla="*/ 536863 w 4266045"/>
                <a:gd name="connsiteY32" fmla="*/ 1400812 h 2208994"/>
                <a:gd name="connsiteX33" fmla="*/ 548409 w 4266045"/>
                <a:gd name="connsiteY33" fmla="*/ 1389267 h 2208994"/>
                <a:gd name="connsiteX34" fmla="*/ 571500 w 4266045"/>
                <a:gd name="connsiteY34" fmla="*/ 1360403 h 2208994"/>
                <a:gd name="connsiteX35" fmla="*/ 577272 w 4266045"/>
                <a:gd name="connsiteY35" fmla="*/ 1343085 h 2208994"/>
                <a:gd name="connsiteX36" fmla="*/ 603827 w 4266045"/>
                <a:gd name="connsiteY36" fmla="*/ 1357228 h 2208994"/>
                <a:gd name="connsiteX37" fmla="*/ 629227 w 4266045"/>
                <a:gd name="connsiteY37" fmla="*/ 1325767 h 2208994"/>
                <a:gd name="connsiteX38" fmla="*/ 635000 w 4266045"/>
                <a:gd name="connsiteY38" fmla="*/ 1308448 h 2208994"/>
                <a:gd name="connsiteX39" fmla="*/ 665714 w 4266045"/>
                <a:gd name="connsiteY39" fmla="*/ 1273703 h 2208994"/>
                <a:gd name="connsiteX40" fmla="*/ 692727 w 4266045"/>
                <a:gd name="connsiteY40" fmla="*/ 1221858 h 2208994"/>
                <a:gd name="connsiteX41" fmla="*/ 710045 w 4266045"/>
                <a:gd name="connsiteY41" fmla="*/ 1216085 h 2208994"/>
                <a:gd name="connsiteX42" fmla="*/ 743527 w 4266045"/>
                <a:gd name="connsiteY42" fmla="*/ 1201653 h 2208994"/>
                <a:gd name="connsiteX43" fmla="*/ 738909 w 4266045"/>
                <a:gd name="connsiteY43" fmla="*/ 1175676 h 2208994"/>
                <a:gd name="connsiteX44" fmla="*/ 744682 w 4266045"/>
                <a:gd name="connsiteY44" fmla="*/ 1175676 h 2208994"/>
                <a:gd name="connsiteX45" fmla="*/ 819727 w 4266045"/>
                <a:gd name="connsiteY45" fmla="*/ 1187221 h 2208994"/>
                <a:gd name="connsiteX46" fmla="*/ 819727 w 4266045"/>
                <a:gd name="connsiteY46" fmla="*/ 1187221 h 2208994"/>
                <a:gd name="connsiteX47" fmla="*/ 825390 w 4266045"/>
                <a:gd name="connsiteY47" fmla="*/ 1145287 h 2208994"/>
                <a:gd name="connsiteX48" fmla="*/ 871682 w 4266045"/>
                <a:gd name="connsiteY48" fmla="*/ 1158358 h 2208994"/>
                <a:gd name="connsiteX49" fmla="*/ 866889 w 4266045"/>
                <a:gd name="connsiteY49" fmla="*/ 1112503 h 2208994"/>
                <a:gd name="connsiteX50" fmla="*/ 906318 w 4266045"/>
                <a:gd name="connsiteY50" fmla="*/ 1129494 h 2208994"/>
                <a:gd name="connsiteX51" fmla="*/ 917972 w 4266045"/>
                <a:gd name="connsiteY51" fmla="*/ 1091264 h 2208994"/>
                <a:gd name="connsiteX52" fmla="*/ 975591 w 4266045"/>
                <a:gd name="connsiteY52" fmla="*/ 1100630 h 2208994"/>
                <a:gd name="connsiteX53" fmla="*/ 981363 w 4266045"/>
                <a:gd name="connsiteY53" fmla="*/ 1077539 h 2208994"/>
                <a:gd name="connsiteX54" fmla="*/ 1021772 w 4266045"/>
                <a:gd name="connsiteY54" fmla="*/ 1042903 h 2208994"/>
                <a:gd name="connsiteX55" fmla="*/ 1044863 w 4266045"/>
                <a:gd name="connsiteY55" fmla="*/ 1019812 h 2208994"/>
                <a:gd name="connsiteX56" fmla="*/ 1050636 w 4266045"/>
                <a:gd name="connsiteY56" fmla="*/ 996721 h 2208994"/>
                <a:gd name="connsiteX57" fmla="*/ 1085272 w 4266045"/>
                <a:gd name="connsiteY57" fmla="*/ 1008267 h 2208994"/>
                <a:gd name="connsiteX58" fmla="*/ 1102591 w 4266045"/>
                <a:gd name="connsiteY58" fmla="*/ 973630 h 2208994"/>
                <a:gd name="connsiteX59" fmla="*/ 1137227 w 4266045"/>
                <a:gd name="connsiteY59" fmla="*/ 962085 h 2208994"/>
                <a:gd name="connsiteX60" fmla="*/ 1154545 w 4266045"/>
                <a:gd name="connsiteY60" fmla="*/ 933221 h 2208994"/>
                <a:gd name="connsiteX61" fmla="*/ 1177636 w 4266045"/>
                <a:gd name="connsiteY61" fmla="*/ 910130 h 2208994"/>
                <a:gd name="connsiteX62" fmla="*/ 1189182 w 4266045"/>
                <a:gd name="connsiteY62" fmla="*/ 898585 h 2208994"/>
                <a:gd name="connsiteX63" fmla="*/ 1194954 w 4266045"/>
                <a:gd name="connsiteY63" fmla="*/ 881267 h 2208994"/>
                <a:gd name="connsiteX64" fmla="*/ 1200727 w 4266045"/>
                <a:gd name="connsiteY64" fmla="*/ 852403 h 2208994"/>
                <a:gd name="connsiteX65" fmla="*/ 1235363 w 4266045"/>
                <a:gd name="connsiteY65" fmla="*/ 846630 h 2208994"/>
                <a:gd name="connsiteX66" fmla="*/ 1252682 w 4266045"/>
                <a:gd name="connsiteY66" fmla="*/ 852403 h 2208994"/>
                <a:gd name="connsiteX67" fmla="*/ 1270000 w 4266045"/>
                <a:gd name="connsiteY67" fmla="*/ 846630 h 2208994"/>
                <a:gd name="connsiteX68" fmla="*/ 1281545 w 4266045"/>
                <a:gd name="connsiteY68" fmla="*/ 846630 h 2208994"/>
                <a:gd name="connsiteX69" fmla="*/ 1281545 w 4266045"/>
                <a:gd name="connsiteY69" fmla="*/ 823539 h 2208994"/>
                <a:gd name="connsiteX70" fmla="*/ 1310409 w 4266045"/>
                <a:gd name="connsiteY70" fmla="*/ 792715 h 2208994"/>
                <a:gd name="connsiteX71" fmla="*/ 1368136 w 4266045"/>
                <a:gd name="connsiteY71" fmla="*/ 800448 h 2208994"/>
                <a:gd name="connsiteX72" fmla="*/ 1384474 w 4266045"/>
                <a:gd name="connsiteY72" fmla="*/ 762436 h 2208994"/>
                <a:gd name="connsiteX73" fmla="*/ 1454727 w 4266045"/>
                <a:gd name="connsiteY73" fmla="*/ 760039 h 2208994"/>
                <a:gd name="connsiteX74" fmla="*/ 1483591 w 4266045"/>
                <a:gd name="connsiteY74" fmla="*/ 731176 h 2208994"/>
                <a:gd name="connsiteX75" fmla="*/ 1518227 w 4266045"/>
                <a:gd name="connsiteY75" fmla="*/ 690767 h 2208994"/>
                <a:gd name="connsiteX76" fmla="*/ 1535545 w 4266045"/>
                <a:gd name="connsiteY76" fmla="*/ 679221 h 2208994"/>
                <a:gd name="connsiteX77" fmla="*/ 1547091 w 4266045"/>
                <a:gd name="connsiteY77" fmla="*/ 667676 h 2208994"/>
                <a:gd name="connsiteX78" fmla="*/ 1558636 w 4266045"/>
                <a:gd name="connsiteY78" fmla="*/ 627267 h 2208994"/>
                <a:gd name="connsiteX79" fmla="*/ 1596213 w 4266045"/>
                <a:gd name="connsiteY79" fmla="*/ 641099 h 2208994"/>
                <a:gd name="connsiteX80" fmla="*/ 1616363 w 4266045"/>
                <a:gd name="connsiteY80" fmla="*/ 627267 h 2208994"/>
                <a:gd name="connsiteX81" fmla="*/ 1618215 w 4266045"/>
                <a:gd name="connsiteY81" fmla="*/ 606463 h 2208994"/>
                <a:gd name="connsiteX82" fmla="*/ 1651000 w 4266045"/>
                <a:gd name="connsiteY82" fmla="*/ 615721 h 2208994"/>
                <a:gd name="connsiteX83" fmla="*/ 1647297 w 4266045"/>
                <a:gd name="connsiteY83" fmla="*/ 569866 h 2208994"/>
                <a:gd name="connsiteX84" fmla="*/ 1702954 w 4266045"/>
                <a:gd name="connsiteY84" fmla="*/ 581085 h 2208994"/>
                <a:gd name="connsiteX85" fmla="*/ 1719510 w 4266045"/>
                <a:gd name="connsiteY85" fmla="*/ 546667 h 2208994"/>
                <a:gd name="connsiteX86" fmla="*/ 1806863 w 4266045"/>
                <a:gd name="connsiteY86" fmla="*/ 552221 h 2208994"/>
                <a:gd name="connsiteX87" fmla="*/ 1824182 w 4266045"/>
                <a:gd name="connsiteY87" fmla="*/ 529130 h 2208994"/>
                <a:gd name="connsiteX88" fmla="*/ 1858818 w 4266045"/>
                <a:gd name="connsiteY88" fmla="*/ 492533 h 2208994"/>
                <a:gd name="connsiteX89" fmla="*/ 1945409 w 4266045"/>
                <a:gd name="connsiteY89" fmla="*/ 494494 h 2208994"/>
                <a:gd name="connsiteX90" fmla="*/ 1949221 w 4266045"/>
                <a:gd name="connsiteY90" fmla="*/ 466284 h 2208994"/>
                <a:gd name="connsiteX91" fmla="*/ 2095500 w 4266045"/>
                <a:gd name="connsiteY91" fmla="*/ 465630 h 2208994"/>
                <a:gd name="connsiteX92" fmla="*/ 2112818 w 4266045"/>
                <a:gd name="connsiteY92" fmla="*/ 425221 h 2208994"/>
                <a:gd name="connsiteX93" fmla="*/ 2124363 w 4266045"/>
                <a:gd name="connsiteY93" fmla="*/ 373267 h 2208994"/>
                <a:gd name="connsiteX94" fmla="*/ 2135909 w 4266045"/>
                <a:gd name="connsiteY94" fmla="*/ 355948 h 2208994"/>
                <a:gd name="connsiteX95" fmla="*/ 2372591 w 4266045"/>
                <a:gd name="connsiteY95" fmla="*/ 367494 h 2208994"/>
                <a:gd name="connsiteX96" fmla="*/ 2373571 w 4266045"/>
                <a:gd name="connsiteY96" fmla="*/ 324144 h 2208994"/>
                <a:gd name="connsiteX97" fmla="*/ 2661227 w 4266045"/>
                <a:gd name="connsiteY97" fmla="*/ 315539 h 2208994"/>
                <a:gd name="connsiteX98" fmla="*/ 2661227 w 4266045"/>
                <a:gd name="connsiteY98" fmla="*/ 315539 h 2208994"/>
                <a:gd name="connsiteX99" fmla="*/ 2675387 w 4266045"/>
                <a:gd name="connsiteY99" fmla="*/ 271863 h 2208994"/>
                <a:gd name="connsiteX100" fmla="*/ 3048000 w 4266045"/>
                <a:gd name="connsiteY100" fmla="*/ 280903 h 2208994"/>
                <a:gd name="connsiteX101" fmla="*/ 3042227 w 4266045"/>
                <a:gd name="connsiteY101" fmla="*/ 211630 h 2208994"/>
                <a:gd name="connsiteX102" fmla="*/ 3821545 w 4266045"/>
                <a:gd name="connsiteY102" fmla="*/ 217403 h 2208994"/>
                <a:gd name="connsiteX103" fmla="*/ 3812941 w 4266045"/>
                <a:gd name="connsiteY103" fmla="*/ 0 h 2208994"/>
                <a:gd name="connsiteX104" fmla="*/ 4266045 w 4266045"/>
                <a:gd name="connsiteY104" fmla="*/ 9585 h 2208994"/>
                <a:gd name="connsiteX0" fmla="*/ 0 w 4266045"/>
                <a:gd name="connsiteY0" fmla="*/ 2208994 h 2208994"/>
                <a:gd name="connsiteX1" fmla="*/ 0 w 4266045"/>
                <a:gd name="connsiteY1" fmla="*/ 2208994 h 2208994"/>
                <a:gd name="connsiteX2" fmla="*/ 17318 w 4266045"/>
                <a:gd name="connsiteY2" fmla="*/ 2157039 h 2208994"/>
                <a:gd name="connsiteX3" fmla="*/ 23091 w 4266045"/>
                <a:gd name="connsiteY3" fmla="*/ 2133948 h 2208994"/>
                <a:gd name="connsiteX4" fmla="*/ 34636 w 4266045"/>
                <a:gd name="connsiteY4" fmla="*/ 2099312 h 2208994"/>
                <a:gd name="connsiteX5" fmla="*/ 46182 w 4266045"/>
                <a:gd name="connsiteY5" fmla="*/ 2053130 h 2208994"/>
                <a:gd name="connsiteX6" fmla="*/ 69272 w 4266045"/>
                <a:gd name="connsiteY6" fmla="*/ 2018494 h 2208994"/>
                <a:gd name="connsiteX7" fmla="*/ 86591 w 4266045"/>
                <a:gd name="connsiteY7" fmla="*/ 1989630 h 2208994"/>
                <a:gd name="connsiteX8" fmla="*/ 109682 w 4266045"/>
                <a:gd name="connsiteY8" fmla="*/ 1943448 h 2208994"/>
                <a:gd name="connsiteX9" fmla="*/ 115454 w 4266045"/>
                <a:gd name="connsiteY9" fmla="*/ 1920358 h 2208994"/>
                <a:gd name="connsiteX10" fmla="*/ 127000 w 4266045"/>
                <a:gd name="connsiteY10" fmla="*/ 1885721 h 2208994"/>
                <a:gd name="connsiteX11" fmla="*/ 138545 w 4266045"/>
                <a:gd name="connsiteY11" fmla="*/ 1833767 h 2208994"/>
                <a:gd name="connsiteX12" fmla="*/ 144318 w 4266045"/>
                <a:gd name="connsiteY12" fmla="*/ 1816448 h 2208994"/>
                <a:gd name="connsiteX13" fmla="*/ 155863 w 4266045"/>
                <a:gd name="connsiteY13" fmla="*/ 1799130 h 2208994"/>
                <a:gd name="connsiteX14" fmla="*/ 167409 w 4266045"/>
                <a:gd name="connsiteY14" fmla="*/ 1764494 h 2208994"/>
                <a:gd name="connsiteX15" fmla="*/ 173182 w 4266045"/>
                <a:gd name="connsiteY15" fmla="*/ 1747176 h 2208994"/>
                <a:gd name="connsiteX16" fmla="*/ 184727 w 4266045"/>
                <a:gd name="connsiteY16" fmla="*/ 1712539 h 2208994"/>
                <a:gd name="connsiteX17" fmla="*/ 190500 w 4266045"/>
                <a:gd name="connsiteY17" fmla="*/ 1695221 h 2208994"/>
                <a:gd name="connsiteX18" fmla="*/ 225136 w 4266045"/>
                <a:gd name="connsiteY18" fmla="*/ 1683676 h 2208994"/>
                <a:gd name="connsiteX19" fmla="*/ 254000 w 4266045"/>
                <a:gd name="connsiteY19" fmla="*/ 1666358 h 2208994"/>
                <a:gd name="connsiteX20" fmla="*/ 265545 w 4266045"/>
                <a:gd name="connsiteY20" fmla="*/ 1654812 h 2208994"/>
                <a:gd name="connsiteX21" fmla="*/ 300182 w 4266045"/>
                <a:gd name="connsiteY21" fmla="*/ 1637494 h 2208994"/>
                <a:gd name="connsiteX22" fmla="*/ 329045 w 4266045"/>
                <a:gd name="connsiteY22" fmla="*/ 1614403 h 2208994"/>
                <a:gd name="connsiteX23" fmla="*/ 340591 w 4266045"/>
                <a:gd name="connsiteY23" fmla="*/ 1602858 h 2208994"/>
                <a:gd name="connsiteX24" fmla="*/ 357909 w 4266045"/>
                <a:gd name="connsiteY24" fmla="*/ 1597085 h 2208994"/>
                <a:gd name="connsiteX25" fmla="*/ 386772 w 4266045"/>
                <a:gd name="connsiteY25" fmla="*/ 1579767 h 2208994"/>
                <a:gd name="connsiteX26" fmla="*/ 398318 w 4266045"/>
                <a:gd name="connsiteY26" fmla="*/ 1568221 h 2208994"/>
                <a:gd name="connsiteX27" fmla="*/ 444500 w 4266045"/>
                <a:gd name="connsiteY27" fmla="*/ 1533585 h 2208994"/>
                <a:gd name="connsiteX28" fmla="*/ 467591 w 4266045"/>
                <a:gd name="connsiteY28" fmla="*/ 1504721 h 2208994"/>
                <a:gd name="connsiteX29" fmla="*/ 479136 w 4266045"/>
                <a:gd name="connsiteY29" fmla="*/ 1487403 h 2208994"/>
                <a:gd name="connsiteX30" fmla="*/ 496454 w 4266045"/>
                <a:gd name="connsiteY30" fmla="*/ 1464312 h 2208994"/>
                <a:gd name="connsiteX31" fmla="*/ 531091 w 4266045"/>
                <a:gd name="connsiteY31" fmla="*/ 1418130 h 2208994"/>
                <a:gd name="connsiteX32" fmla="*/ 536863 w 4266045"/>
                <a:gd name="connsiteY32" fmla="*/ 1400812 h 2208994"/>
                <a:gd name="connsiteX33" fmla="*/ 548409 w 4266045"/>
                <a:gd name="connsiteY33" fmla="*/ 1389267 h 2208994"/>
                <a:gd name="connsiteX34" fmla="*/ 571500 w 4266045"/>
                <a:gd name="connsiteY34" fmla="*/ 1360403 h 2208994"/>
                <a:gd name="connsiteX35" fmla="*/ 577272 w 4266045"/>
                <a:gd name="connsiteY35" fmla="*/ 1343085 h 2208994"/>
                <a:gd name="connsiteX36" fmla="*/ 600652 w 4266045"/>
                <a:gd name="connsiteY36" fmla="*/ 1335003 h 2208994"/>
                <a:gd name="connsiteX37" fmla="*/ 629227 w 4266045"/>
                <a:gd name="connsiteY37" fmla="*/ 1325767 h 2208994"/>
                <a:gd name="connsiteX38" fmla="*/ 635000 w 4266045"/>
                <a:gd name="connsiteY38" fmla="*/ 1308448 h 2208994"/>
                <a:gd name="connsiteX39" fmla="*/ 665714 w 4266045"/>
                <a:gd name="connsiteY39" fmla="*/ 1273703 h 2208994"/>
                <a:gd name="connsiteX40" fmla="*/ 692727 w 4266045"/>
                <a:gd name="connsiteY40" fmla="*/ 1221858 h 2208994"/>
                <a:gd name="connsiteX41" fmla="*/ 710045 w 4266045"/>
                <a:gd name="connsiteY41" fmla="*/ 1216085 h 2208994"/>
                <a:gd name="connsiteX42" fmla="*/ 743527 w 4266045"/>
                <a:gd name="connsiteY42" fmla="*/ 1201653 h 2208994"/>
                <a:gd name="connsiteX43" fmla="*/ 738909 w 4266045"/>
                <a:gd name="connsiteY43" fmla="*/ 1175676 h 2208994"/>
                <a:gd name="connsiteX44" fmla="*/ 744682 w 4266045"/>
                <a:gd name="connsiteY44" fmla="*/ 1175676 h 2208994"/>
                <a:gd name="connsiteX45" fmla="*/ 819727 w 4266045"/>
                <a:gd name="connsiteY45" fmla="*/ 1187221 h 2208994"/>
                <a:gd name="connsiteX46" fmla="*/ 819727 w 4266045"/>
                <a:gd name="connsiteY46" fmla="*/ 1187221 h 2208994"/>
                <a:gd name="connsiteX47" fmla="*/ 825390 w 4266045"/>
                <a:gd name="connsiteY47" fmla="*/ 1145287 h 2208994"/>
                <a:gd name="connsiteX48" fmla="*/ 871682 w 4266045"/>
                <a:gd name="connsiteY48" fmla="*/ 1158358 h 2208994"/>
                <a:gd name="connsiteX49" fmla="*/ 866889 w 4266045"/>
                <a:gd name="connsiteY49" fmla="*/ 1112503 h 2208994"/>
                <a:gd name="connsiteX50" fmla="*/ 906318 w 4266045"/>
                <a:gd name="connsiteY50" fmla="*/ 1129494 h 2208994"/>
                <a:gd name="connsiteX51" fmla="*/ 917972 w 4266045"/>
                <a:gd name="connsiteY51" fmla="*/ 1091264 h 2208994"/>
                <a:gd name="connsiteX52" fmla="*/ 975591 w 4266045"/>
                <a:gd name="connsiteY52" fmla="*/ 1100630 h 2208994"/>
                <a:gd name="connsiteX53" fmla="*/ 981363 w 4266045"/>
                <a:gd name="connsiteY53" fmla="*/ 1077539 h 2208994"/>
                <a:gd name="connsiteX54" fmla="*/ 1021772 w 4266045"/>
                <a:gd name="connsiteY54" fmla="*/ 1042903 h 2208994"/>
                <a:gd name="connsiteX55" fmla="*/ 1044863 w 4266045"/>
                <a:gd name="connsiteY55" fmla="*/ 1019812 h 2208994"/>
                <a:gd name="connsiteX56" fmla="*/ 1050636 w 4266045"/>
                <a:gd name="connsiteY56" fmla="*/ 996721 h 2208994"/>
                <a:gd name="connsiteX57" fmla="*/ 1085272 w 4266045"/>
                <a:gd name="connsiteY57" fmla="*/ 1008267 h 2208994"/>
                <a:gd name="connsiteX58" fmla="*/ 1102591 w 4266045"/>
                <a:gd name="connsiteY58" fmla="*/ 973630 h 2208994"/>
                <a:gd name="connsiteX59" fmla="*/ 1137227 w 4266045"/>
                <a:gd name="connsiteY59" fmla="*/ 962085 h 2208994"/>
                <a:gd name="connsiteX60" fmla="*/ 1154545 w 4266045"/>
                <a:gd name="connsiteY60" fmla="*/ 933221 h 2208994"/>
                <a:gd name="connsiteX61" fmla="*/ 1177636 w 4266045"/>
                <a:gd name="connsiteY61" fmla="*/ 910130 h 2208994"/>
                <a:gd name="connsiteX62" fmla="*/ 1189182 w 4266045"/>
                <a:gd name="connsiteY62" fmla="*/ 898585 h 2208994"/>
                <a:gd name="connsiteX63" fmla="*/ 1194954 w 4266045"/>
                <a:gd name="connsiteY63" fmla="*/ 881267 h 2208994"/>
                <a:gd name="connsiteX64" fmla="*/ 1200727 w 4266045"/>
                <a:gd name="connsiteY64" fmla="*/ 852403 h 2208994"/>
                <a:gd name="connsiteX65" fmla="*/ 1235363 w 4266045"/>
                <a:gd name="connsiteY65" fmla="*/ 846630 h 2208994"/>
                <a:gd name="connsiteX66" fmla="*/ 1252682 w 4266045"/>
                <a:gd name="connsiteY66" fmla="*/ 852403 h 2208994"/>
                <a:gd name="connsiteX67" fmla="*/ 1270000 w 4266045"/>
                <a:gd name="connsiteY67" fmla="*/ 846630 h 2208994"/>
                <a:gd name="connsiteX68" fmla="*/ 1281545 w 4266045"/>
                <a:gd name="connsiteY68" fmla="*/ 846630 h 2208994"/>
                <a:gd name="connsiteX69" fmla="*/ 1281545 w 4266045"/>
                <a:gd name="connsiteY69" fmla="*/ 823539 h 2208994"/>
                <a:gd name="connsiteX70" fmla="*/ 1310409 w 4266045"/>
                <a:gd name="connsiteY70" fmla="*/ 792715 h 2208994"/>
                <a:gd name="connsiteX71" fmla="*/ 1368136 w 4266045"/>
                <a:gd name="connsiteY71" fmla="*/ 800448 h 2208994"/>
                <a:gd name="connsiteX72" fmla="*/ 1384474 w 4266045"/>
                <a:gd name="connsiteY72" fmla="*/ 762436 h 2208994"/>
                <a:gd name="connsiteX73" fmla="*/ 1454727 w 4266045"/>
                <a:gd name="connsiteY73" fmla="*/ 760039 h 2208994"/>
                <a:gd name="connsiteX74" fmla="*/ 1483591 w 4266045"/>
                <a:gd name="connsiteY74" fmla="*/ 731176 h 2208994"/>
                <a:gd name="connsiteX75" fmla="*/ 1518227 w 4266045"/>
                <a:gd name="connsiteY75" fmla="*/ 690767 h 2208994"/>
                <a:gd name="connsiteX76" fmla="*/ 1535545 w 4266045"/>
                <a:gd name="connsiteY76" fmla="*/ 679221 h 2208994"/>
                <a:gd name="connsiteX77" fmla="*/ 1547091 w 4266045"/>
                <a:gd name="connsiteY77" fmla="*/ 667676 h 2208994"/>
                <a:gd name="connsiteX78" fmla="*/ 1558636 w 4266045"/>
                <a:gd name="connsiteY78" fmla="*/ 627267 h 2208994"/>
                <a:gd name="connsiteX79" fmla="*/ 1596213 w 4266045"/>
                <a:gd name="connsiteY79" fmla="*/ 641099 h 2208994"/>
                <a:gd name="connsiteX80" fmla="*/ 1616363 w 4266045"/>
                <a:gd name="connsiteY80" fmla="*/ 627267 h 2208994"/>
                <a:gd name="connsiteX81" fmla="*/ 1618215 w 4266045"/>
                <a:gd name="connsiteY81" fmla="*/ 606463 h 2208994"/>
                <a:gd name="connsiteX82" fmla="*/ 1651000 w 4266045"/>
                <a:gd name="connsiteY82" fmla="*/ 615721 h 2208994"/>
                <a:gd name="connsiteX83" fmla="*/ 1647297 w 4266045"/>
                <a:gd name="connsiteY83" fmla="*/ 569866 h 2208994"/>
                <a:gd name="connsiteX84" fmla="*/ 1702954 w 4266045"/>
                <a:gd name="connsiteY84" fmla="*/ 581085 h 2208994"/>
                <a:gd name="connsiteX85" fmla="*/ 1719510 w 4266045"/>
                <a:gd name="connsiteY85" fmla="*/ 546667 h 2208994"/>
                <a:gd name="connsiteX86" fmla="*/ 1806863 w 4266045"/>
                <a:gd name="connsiteY86" fmla="*/ 552221 h 2208994"/>
                <a:gd name="connsiteX87" fmla="*/ 1824182 w 4266045"/>
                <a:gd name="connsiteY87" fmla="*/ 529130 h 2208994"/>
                <a:gd name="connsiteX88" fmla="*/ 1858818 w 4266045"/>
                <a:gd name="connsiteY88" fmla="*/ 492533 h 2208994"/>
                <a:gd name="connsiteX89" fmla="*/ 1945409 w 4266045"/>
                <a:gd name="connsiteY89" fmla="*/ 494494 h 2208994"/>
                <a:gd name="connsiteX90" fmla="*/ 1949221 w 4266045"/>
                <a:gd name="connsiteY90" fmla="*/ 466284 h 2208994"/>
                <a:gd name="connsiteX91" fmla="*/ 2095500 w 4266045"/>
                <a:gd name="connsiteY91" fmla="*/ 465630 h 2208994"/>
                <a:gd name="connsiteX92" fmla="*/ 2112818 w 4266045"/>
                <a:gd name="connsiteY92" fmla="*/ 425221 h 2208994"/>
                <a:gd name="connsiteX93" fmla="*/ 2124363 w 4266045"/>
                <a:gd name="connsiteY93" fmla="*/ 373267 h 2208994"/>
                <a:gd name="connsiteX94" fmla="*/ 2135909 w 4266045"/>
                <a:gd name="connsiteY94" fmla="*/ 355948 h 2208994"/>
                <a:gd name="connsiteX95" fmla="*/ 2372591 w 4266045"/>
                <a:gd name="connsiteY95" fmla="*/ 367494 h 2208994"/>
                <a:gd name="connsiteX96" fmla="*/ 2373571 w 4266045"/>
                <a:gd name="connsiteY96" fmla="*/ 324144 h 2208994"/>
                <a:gd name="connsiteX97" fmla="*/ 2661227 w 4266045"/>
                <a:gd name="connsiteY97" fmla="*/ 315539 h 2208994"/>
                <a:gd name="connsiteX98" fmla="*/ 2661227 w 4266045"/>
                <a:gd name="connsiteY98" fmla="*/ 315539 h 2208994"/>
                <a:gd name="connsiteX99" fmla="*/ 2675387 w 4266045"/>
                <a:gd name="connsiteY99" fmla="*/ 271863 h 2208994"/>
                <a:gd name="connsiteX100" fmla="*/ 3048000 w 4266045"/>
                <a:gd name="connsiteY100" fmla="*/ 280903 h 2208994"/>
                <a:gd name="connsiteX101" fmla="*/ 3042227 w 4266045"/>
                <a:gd name="connsiteY101" fmla="*/ 211630 h 2208994"/>
                <a:gd name="connsiteX102" fmla="*/ 3821545 w 4266045"/>
                <a:gd name="connsiteY102" fmla="*/ 217403 h 2208994"/>
                <a:gd name="connsiteX103" fmla="*/ 3812941 w 4266045"/>
                <a:gd name="connsiteY103" fmla="*/ 0 h 2208994"/>
                <a:gd name="connsiteX104" fmla="*/ 4266045 w 4266045"/>
                <a:gd name="connsiteY104" fmla="*/ 9585 h 2208994"/>
                <a:gd name="connsiteX0" fmla="*/ 0 w 4266045"/>
                <a:gd name="connsiteY0" fmla="*/ 2208994 h 2208994"/>
                <a:gd name="connsiteX1" fmla="*/ 0 w 4266045"/>
                <a:gd name="connsiteY1" fmla="*/ 2208994 h 2208994"/>
                <a:gd name="connsiteX2" fmla="*/ 17318 w 4266045"/>
                <a:gd name="connsiteY2" fmla="*/ 2157039 h 2208994"/>
                <a:gd name="connsiteX3" fmla="*/ 23091 w 4266045"/>
                <a:gd name="connsiteY3" fmla="*/ 2133948 h 2208994"/>
                <a:gd name="connsiteX4" fmla="*/ 34636 w 4266045"/>
                <a:gd name="connsiteY4" fmla="*/ 2099312 h 2208994"/>
                <a:gd name="connsiteX5" fmla="*/ 46182 w 4266045"/>
                <a:gd name="connsiteY5" fmla="*/ 2053130 h 2208994"/>
                <a:gd name="connsiteX6" fmla="*/ 69272 w 4266045"/>
                <a:gd name="connsiteY6" fmla="*/ 2018494 h 2208994"/>
                <a:gd name="connsiteX7" fmla="*/ 86591 w 4266045"/>
                <a:gd name="connsiteY7" fmla="*/ 1989630 h 2208994"/>
                <a:gd name="connsiteX8" fmla="*/ 109682 w 4266045"/>
                <a:gd name="connsiteY8" fmla="*/ 1943448 h 2208994"/>
                <a:gd name="connsiteX9" fmla="*/ 115454 w 4266045"/>
                <a:gd name="connsiteY9" fmla="*/ 1920358 h 2208994"/>
                <a:gd name="connsiteX10" fmla="*/ 127000 w 4266045"/>
                <a:gd name="connsiteY10" fmla="*/ 1885721 h 2208994"/>
                <a:gd name="connsiteX11" fmla="*/ 138545 w 4266045"/>
                <a:gd name="connsiteY11" fmla="*/ 1833767 h 2208994"/>
                <a:gd name="connsiteX12" fmla="*/ 144318 w 4266045"/>
                <a:gd name="connsiteY12" fmla="*/ 1816448 h 2208994"/>
                <a:gd name="connsiteX13" fmla="*/ 155863 w 4266045"/>
                <a:gd name="connsiteY13" fmla="*/ 1799130 h 2208994"/>
                <a:gd name="connsiteX14" fmla="*/ 167409 w 4266045"/>
                <a:gd name="connsiteY14" fmla="*/ 1764494 h 2208994"/>
                <a:gd name="connsiteX15" fmla="*/ 173182 w 4266045"/>
                <a:gd name="connsiteY15" fmla="*/ 1747176 h 2208994"/>
                <a:gd name="connsiteX16" fmla="*/ 184727 w 4266045"/>
                <a:gd name="connsiteY16" fmla="*/ 1712539 h 2208994"/>
                <a:gd name="connsiteX17" fmla="*/ 190500 w 4266045"/>
                <a:gd name="connsiteY17" fmla="*/ 1695221 h 2208994"/>
                <a:gd name="connsiteX18" fmla="*/ 225136 w 4266045"/>
                <a:gd name="connsiteY18" fmla="*/ 1683676 h 2208994"/>
                <a:gd name="connsiteX19" fmla="*/ 254000 w 4266045"/>
                <a:gd name="connsiteY19" fmla="*/ 1666358 h 2208994"/>
                <a:gd name="connsiteX20" fmla="*/ 265545 w 4266045"/>
                <a:gd name="connsiteY20" fmla="*/ 1654812 h 2208994"/>
                <a:gd name="connsiteX21" fmla="*/ 300182 w 4266045"/>
                <a:gd name="connsiteY21" fmla="*/ 1637494 h 2208994"/>
                <a:gd name="connsiteX22" fmla="*/ 329045 w 4266045"/>
                <a:gd name="connsiteY22" fmla="*/ 1614403 h 2208994"/>
                <a:gd name="connsiteX23" fmla="*/ 340591 w 4266045"/>
                <a:gd name="connsiteY23" fmla="*/ 1602858 h 2208994"/>
                <a:gd name="connsiteX24" fmla="*/ 357909 w 4266045"/>
                <a:gd name="connsiteY24" fmla="*/ 1597085 h 2208994"/>
                <a:gd name="connsiteX25" fmla="*/ 386772 w 4266045"/>
                <a:gd name="connsiteY25" fmla="*/ 1579767 h 2208994"/>
                <a:gd name="connsiteX26" fmla="*/ 398318 w 4266045"/>
                <a:gd name="connsiteY26" fmla="*/ 1568221 h 2208994"/>
                <a:gd name="connsiteX27" fmla="*/ 444500 w 4266045"/>
                <a:gd name="connsiteY27" fmla="*/ 1533585 h 2208994"/>
                <a:gd name="connsiteX28" fmla="*/ 467591 w 4266045"/>
                <a:gd name="connsiteY28" fmla="*/ 1504721 h 2208994"/>
                <a:gd name="connsiteX29" fmla="*/ 479136 w 4266045"/>
                <a:gd name="connsiteY29" fmla="*/ 1487403 h 2208994"/>
                <a:gd name="connsiteX30" fmla="*/ 496454 w 4266045"/>
                <a:gd name="connsiteY30" fmla="*/ 1464312 h 2208994"/>
                <a:gd name="connsiteX31" fmla="*/ 531091 w 4266045"/>
                <a:gd name="connsiteY31" fmla="*/ 1418130 h 2208994"/>
                <a:gd name="connsiteX32" fmla="*/ 536863 w 4266045"/>
                <a:gd name="connsiteY32" fmla="*/ 1400812 h 2208994"/>
                <a:gd name="connsiteX33" fmla="*/ 548409 w 4266045"/>
                <a:gd name="connsiteY33" fmla="*/ 1389267 h 2208994"/>
                <a:gd name="connsiteX34" fmla="*/ 571500 w 4266045"/>
                <a:gd name="connsiteY34" fmla="*/ 1360403 h 2208994"/>
                <a:gd name="connsiteX35" fmla="*/ 577272 w 4266045"/>
                <a:gd name="connsiteY35" fmla="*/ 1343085 h 2208994"/>
                <a:gd name="connsiteX36" fmla="*/ 600652 w 4266045"/>
                <a:gd name="connsiteY36" fmla="*/ 1335003 h 2208994"/>
                <a:gd name="connsiteX37" fmla="*/ 648277 w 4266045"/>
                <a:gd name="connsiteY37" fmla="*/ 1328942 h 2208994"/>
                <a:gd name="connsiteX38" fmla="*/ 635000 w 4266045"/>
                <a:gd name="connsiteY38" fmla="*/ 1308448 h 2208994"/>
                <a:gd name="connsiteX39" fmla="*/ 665714 w 4266045"/>
                <a:gd name="connsiteY39" fmla="*/ 1273703 h 2208994"/>
                <a:gd name="connsiteX40" fmla="*/ 692727 w 4266045"/>
                <a:gd name="connsiteY40" fmla="*/ 1221858 h 2208994"/>
                <a:gd name="connsiteX41" fmla="*/ 710045 w 4266045"/>
                <a:gd name="connsiteY41" fmla="*/ 1216085 h 2208994"/>
                <a:gd name="connsiteX42" fmla="*/ 743527 w 4266045"/>
                <a:gd name="connsiteY42" fmla="*/ 1201653 h 2208994"/>
                <a:gd name="connsiteX43" fmla="*/ 738909 w 4266045"/>
                <a:gd name="connsiteY43" fmla="*/ 1175676 h 2208994"/>
                <a:gd name="connsiteX44" fmla="*/ 744682 w 4266045"/>
                <a:gd name="connsiteY44" fmla="*/ 1175676 h 2208994"/>
                <a:gd name="connsiteX45" fmla="*/ 819727 w 4266045"/>
                <a:gd name="connsiteY45" fmla="*/ 1187221 h 2208994"/>
                <a:gd name="connsiteX46" fmla="*/ 819727 w 4266045"/>
                <a:gd name="connsiteY46" fmla="*/ 1187221 h 2208994"/>
                <a:gd name="connsiteX47" fmla="*/ 825390 w 4266045"/>
                <a:gd name="connsiteY47" fmla="*/ 1145287 h 2208994"/>
                <a:gd name="connsiteX48" fmla="*/ 871682 w 4266045"/>
                <a:gd name="connsiteY48" fmla="*/ 1158358 h 2208994"/>
                <a:gd name="connsiteX49" fmla="*/ 866889 w 4266045"/>
                <a:gd name="connsiteY49" fmla="*/ 1112503 h 2208994"/>
                <a:gd name="connsiteX50" fmla="*/ 906318 w 4266045"/>
                <a:gd name="connsiteY50" fmla="*/ 1129494 h 2208994"/>
                <a:gd name="connsiteX51" fmla="*/ 917972 w 4266045"/>
                <a:gd name="connsiteY51" fmla="*/ 1091264 h 2208994"/>
                <a:gd name="connsiteX52" fmla="*/ 975591 w 4266045"/>
                <a:gd name="connsiteY52" fmla="*/ 1100630 h 2208994"/>
                <a:gd name="connsiteX53" fmla="*/ 981363 w 4266045"/>
                <a:gd name="connsiteY53" fmla="*/ 1077539 h 2208994"/>
                <a:gd name="connsiteX54" fmla="*/ 1021772 w 4266045"/>
                <a:gd name="connsiteY54" fmla="*/ 1042903 h 2208994"/>
                <a:gd name="connsiteX55" fmla="*/ 1044863 w 4266045"/>
                <a:gd name="connsiteY55" fmla="*/ 1019812 h 2208994"/>
                <a:gd name="connsiteX56" fmla="*/ 1050636 w 4266045"/>
                <a:gd name="connsiteY56" fmla="*/ 996721 h 2208994"/>
                <a:gd name="connsiteX57" fmla="*/ 1085272 w 4266045"/>
                <a:gd name="connsiteY57" fmla="*/ 1008267 h 2208994"/>
                <a:gd name="connsiteX58" fmla="*/ 1102591 w 4266045"/>
                <a:gd name="connsiteY58" fmla="*/ 973630 h 2208994"/>
                <a:gd name="connsiteX59" fmla="*/ 1137227 w 4266045"/>
                <a:gd name="connsiteY59" fmla="*/ 962085 h 2208994"/>
                <a:gd name="connsiteX60" fmla="*/ 1154545 w 4266045"/>
                <a:gd name="connsiteY60" fmla="*/ 933221 h 2208994"/>
                <a:gd name="connsiteX61" fmla="*/ 1177636 w 4266045"/>
                <a:gd name="connsiteY61" fmla="*/ 910130 h 2208994"/>
                <a:gd name="connsiteX62" fmla="*/ 1189182 w 4266045"/>
                <a:gd name="connsiteY62" fmla="*/ 898585 h 2208994"/>
                <a:gd name="connsiteX63" fmla="*/ 1194954 w 4266045"/>
                <a:gd name="connsiteY63" fmla="*/ 881267 h 2208994"/>
                <a:gd name="connsiteX64" fmla="*/ 1200727 w 4266045"/>
                <a:gd name="connsiteY64" fmla="*/ 852403 h 2208994"/>
                <a:gd name="connsiteX65" fmla="*/ 1235363 w 4266045"/>
                <a:gd name="connsiteY65" fmla="*/ 846630 h 2208994"/>
                <a:gd name="connsiteX66" fmla="*/ 1252682 w 4266045"/>
                <a:gd name="connsiteY66" fmla="*/ 852403 h 2208994"/>
                <a:gd name="connsiteX67" fmla="*/ 1270000 w 4266045"/>
                <a:gd name="connsiteY67" fmla="*/ 846630 h 2208994"/>
                <a:gd name="connsiteX68" fmla="*/ 1281545 w 4266045"/>
                <a:gd name="connsiteY68" fmla="*/ 846630 h 2208994"/>
                <a:gd name="connsiteX69" fmla="*/ 1281545 w 4266045"/>
                <a:gd name="connsiteY69" fmla="*/ 823539 h 2208994"/>
                <a:gd name="connsiteX70" fmla="*/ 1310409 w 4266045"/>
                <a:gd name="connsiteY70" fmla="*/ 792715 h 2208994"/>
                <a:gd name="connsiteX71" fmla="*/ 1368136 w 4266045"/>
                <a:gd name="connsiteY71" fmla="*/ 800448 h 2208994"/>
                <a:gd name="connsiteX72" fmla="*/ 1384474 w 4266045"/>
                <a:gd name="connsiteY72" fmla="*/ 762436 h 2208994"/>
                <a:gd name="connsiteX73" fmla="*/ 1454727 w 4266045"/>
                <a:gd name="connsiteY73" fmla="*/ 760039 h 2208994"/>
                <a:gd name="connsiteX74" fmla="*/ 1483591 w 4266045"/>
                <a:gd name="connsiteY74" fmla="*/ 731176 h 2208994"/>
                <a:gd name="connsiteX75" fmla="*/ 1518227 w 4266045"/>
                <a:gd name="connsiteY75" fmla="*/ 690767 h 2208994"/>
                <a:gd name="connsiteX76" fmla="*/ 1535545 w 4266045"/>
                <a:gd name="connsiteY76" fmla="*/ 679221 h 2208994"/>
                <a:gd name="connsiteX77" fmla="*/ 1547091 w 4266045"/>
                <a:gd name="connsiteY77" fmla="*/ 667676 h 2208994"/>
                <a:gd name="connsiteX78" fmla="*/ 1558636 w 4266045"/>
                <a:gd name="connsiteY78" fmla="*/ 627267 h 2208994"/>
                <a:gd name="connsiteX79" fmla="*/ 1596213 w 4266045"/>
                <a:gd name="connsiteY79" fmla="*/ 641099 h 2208994"/>
                <a:gd name="connsiteX80" fmla="*/ 1616363 w 4266045"/>
                <a:gd name="connsiteY80" fmla="*/ 627267 h 2208994"/>
                <a:gd name="connsiteX81" fmla="*/ 1618215 w 4266045"/>
                <a:gd name="connsiteY81" fmla="*/ 606463 h 2208994"/>
                <a:gd name="connsiteX82" fmla="*/ 1651000 w 4266045"/>
                <a:gd name="connsiteY82" fmla="*/ 615721 h 2208994"/>
                <a:gd name="connsiteX83" fmla="*/ 1647297 w 4266045"/>
                <a:gd name="connsiteY83" fmla="*/ 569866 h 2208994"/>
                <a:gd name="connsiteX84" fmla="*/ 1702954 w 4266045"/>
                <a:gd name="connsiteY84" fmla="*/ 581085 h 2208994"/>
                <a:gd name="connsiteX85" fmla="*/ 1719510 w 4266045"/>
                <a:gd name="connsiteY85" fmla="*/ 546667 h 2208994"/>
                <a:gd name="connsiteX86" fmla="*/ 1806863 w 4266045"/>
                <a:gd name="connsiteY86" fmla="*/ 552221 h 2208994"/>
                <a:gd name="connsiteX87" fmla="*/ 1824182 w 4266045"/>
                <a:gd name="connsiteY87" fmla="*/ 529130 h 2208994"/>
                <a:gd name="connsiteX88" fmla="*/ 1858818 w 4266045"/>
                <a:gd name="connsiteY88" fmla="*/ 492533 h 2208994"/>
                <a:gd name="connsiteX89" fmla="*/ 1945409 w 4266045"/>
                <a:gd name="connsiteY89" fmla="*/ 494494 h 2208994"/>
                <a:gd name="connsiteX90" fmla="*/ 1949221 w 4266045"/>
                <a:gd name="connsiteY90" fmla="*/ 466284 h 2208994"/>
                <a:gd name="connsiteX91" fmla="*/ 2095500 w 4266045"/>
                <a:gd name="connsiteY91" fmla="*/ 465630 h 2208994"/>
                <a:gd name="connsiteX92" fmla="*/ 2112818 w 4266045"/>
                <a:gd name="connsiteY92" fmla="*/ 425221 h 2208994"/>
                <a:gd name="connsiteX93" fmla="*/ 2124363 w 4266045"/>
                <a:gd name="connsiteY93" fmla="*/ 373267 h 2208994"/>
                <a:gd name="connsiteX94" fmla="*/ 2135909 w 4266045"/>
                <a:gd name="connsiteY94" fmla="*/ 355948 h 2208994"/>
                <a:gd name="connsiteX95" fmla="*/ 2372591 w 4266045"/>
                <a:gd name="connsiteY95" fmla="*/ 367494 h 2208994"/>
                <a:gd name="connsiteX96" fmla="*/ 2373571 w 4266045"/>
                <a:gd name="connsiteY96" fmla="*/ 324144 h 2208994"/>
                <a:gd name="connsiteX97" fmla="*/ 2661227 w 4266045"/>
                <a:gd name="connsiteY97" fmla="*/ 315539 h 2208994"/>
                <a:gd name="connsiteX98" fmla="*/ 2661227 w 4266045"/>
                <a:gd name="connsiteY98" fmla="*/ 315539 h 2208994"/>
                <a:gd name="connsiteX99" fmla="*/ 2675387 w 4266045"/>
                <a:gd name="connsiteY99" fmla="*/ 271863 h 2208994"/>
                <a:gd name="connsiteX100" fmla="*/ 3048000 w 4266045"/>
                <a:gd name="connsiteY100" fmla="*/ 280903 h 2208994"/>
                <a:gd name="connsiteX101" fmla="*/ 3042227 w 4266045"/>
                <a:gd name="connsiteY101" fmla="*/ 211630 h 2208994"/>
                <a:gd name="connsiteX102" fmla="*/ 3821545 w 4266045"/>
                <a:gd name="connsiteY102" fmla="*/ 217403 h 2208994"/>
                <a:gd name="connsiteX103" fmla="*/ 3812941 w 4266045"/>
                <a:gd name="connsiteY103" fmla="*/ 0 h 2208994"/>
                <a:gd name="connsiteX104" fmla="*/ 4266045 w 4266045"/>
                <a:gd name="connsiteY104" fmla="*/ 9585 h 2208994"/>
                <a:gd name="connsiteX0" fmla="*/ 0 w 4266045"/>
                <a:gd name="connsiteY0" fmla="*/ 2208994 h 2208994"/>
                <a:gd name="connsiteX1" fmla="*/ 0 w 4266045"/>
                <a:gd name="connsiteY1" fmla="*/ 2208994 h 2208994"/>
                <a:gd name="connsiteX2" fmla="*/ 17318 w 4266045"/>
                <a:gd name="connsiteY2" fmla="*/ 2157039 h 2208994"/>
                <a:gd name="connsiteX3" fmla="*/ 23091 w 4266045"/>
                <a:gd name="connsiteY3" fmla="*/ 2133948 h 2208994"/>
                <a:gd name="connsiteX4" fmla="*/ 34636 w 4266045"/>
                <a:gd name="connsiteY4" fmla="*/ 2099312 h 2208994"/>
                <a:gd name="connsiteX5" fmla="*/ 46182 w 4266045"/>
                <a:gd name="connsiteY5" fmla="*/ 2053130 h 2208994"/>
                <a:gd name="connsiteX6" fmla="*/ 69272 w 4266045"/>
                <a:gd name="connsiteY6" fmla="*/ 2018494 h 2208994"/>
                <a:gd name="connsiteX7" fmla="*/ 86591 w 4266045"/>
                <a:gd name="connsiteY7" fmla="*/ 1989630 h 2208994"/>
                <a:gd name="connsiteX8" fmla="*/ 109682 w 4266045"/>
                <a:gd name="connsiteY8" fmla="*/ 1943448 h 2208994"/>
                <a:gd name="connsiteX9" fmla="*/ 115454 w 4266045"/>
                <a:gd name="connsiteY9" fmla="*/ 1920358 h 2208994"/>
                <a:gd name="connsiteX10" fmla="*/ 127000 w 4266045"/>
                <a:gd name="connsiteY10" fmla="*/ 1885721 h 2208994"/>
                <a:gd name="connsiteX11" fmla="*/ 138545 w 4266045"/>
                <a:gd name="connsiteY11" fmla="*/ 1833767 h 2208994"/>
                <a:gd name="connsiteX12" fmla="*/ 144318 w 4266045"/>
                <a:gd name="connsiteY12" fmla="*/ 1816448 h 2208994"/>
                <a:gd name="connsiteX13" fmla="*/ 155863 w 4266045"/>
                <a:gd name="connsiteY13" fmla="*/ 1799130 h 2208994"/>
                <a:gd name="connsiteX14" fmla="*/ 167409 w 4266045"/>
                <a:gd name="connsiteY14" fmla="*/ 1764494 h 2208994"/>
                <a:gd name="connsiteX15" fmla="*/ 173182 w 4266045"/>
                <a:gd name="connsiteY15" fmla="*/ 1747176 h 2208994"/>
                <a:gd name="connsiteX16" fmla="*/ 184727 w 4266045"/>
                <a:gd name="connsiteY16" fmla="*/ 1712539 h 2208994"/>
                <a:gd name="connsiteX17" fmla="*/ 190500 w 4266045"/>
                <a:gd name="connsiteY17" fmla="*/ 1695221 h 2208994"/>
                <a:gd name="connsiteX18" fmla="*/ 225136 w 4266045"/>
                <a:gd name="connsiteY18" fmla="*/ 1683676 h 2208994"/>
                <a:gd name="connsiteX19" fmla="*/ 254000 w 4266045"/>
                <a:gd name="connsiteY19" fmla="*/ 1666358 h 2208994"/>
                <a:gd name="connsiteX20" fmla="*/ 265545 w 4266045"/>
                <a:gd name="connsiteY20" fmla="*/ 1654812 h 2208994"/>
                <a:gd name="connsiteX21" fmla="*/ 300182 w 4266045"/>
                <a:gd name="connsiteY21" fmla="*/ 1637494 h 2208994"/>
                <a:gd name="connsiteX22" fmla="*/ 329045 w 4266045"/>
                <a:gd name="connsiteY22" fmla="*/ 1614403 h 2208994"/>
                <a:gd name="connsiteX23" fmla="*/ 340591 w 4266045"/>
                <a:gd name="connsiteY23" fmla="*/ 1602858 h 2208994"/>
                <a:gd name="connsiteX24" fmla="*/ 357909 w 4266045"/>
                <a:gd name="connsiteY24" fmla="*/ 1597085 h 2208994"/>
                <a:gd name="connsiteX25" fmla="*/ 386772 w 4266045"/>
                <a:gd name="connsiteY25" fmla="*/ 1579767 h 2208994"/>
                <a:gd name="connsiteX26" fmla="*/ 398318 w 4266045"/>
                <a:gd name="connsiteY26" fmla="*/ 1568221 h 2208994"/>
                <a:gd name="connsiteX27" fmla="*/ 444500 w 4266045"/>
                <a:gd name="connsiteY27" fmla="*/ 1533585 h 2208994"/>
                <a:gd name="connsiteX28" fmla="*/ 467591 w 4266045"/>
                <a:gd name="connsiteY28" fmla="*/ 1504721 h 2208994"/>
                <a:gd name="connsiteX29" fmla="*/ 479136 w 4266045"/>
                <a:gd name="connsiteY29" fmla="*/ 1487403 h 2208994"/>
                <a:gd name="connsiteX30" fmla="*/ 496454 w 4266045"/>
                <a:gd name="connsiteY30" fmla="*/ 1464312 h 2208994"/>
                <a:gd name="connsiteX31" fmla="*/ 531091 w 4266045"/>
                <a:gd name="connsiteY31" fmla="*/ 1418130 h 2208994"/>
                <a:gd name="connsiteX32" fmla="*/ 536863 w 4266045"/>
                <a:gd name="connsiteY32" fmla="*/ 1400812 h 2208994"/>
                <a:gd name="connsiteX33" fmla="*/ 548409 w 4266045"/>
                <a:gd name="connsiteY33" fmla="*/ 1389267 h 2208994"/>
                <a:gd name="connsiteX34" fmla="*/ 571500 w 4266045"/>
                <a:gd name="connsiteY34" fmla="*/ 1360403 h 2208994"/>
                <a:gd name="connsiteX35" fmla="*/ 609022 w 4266045"/>
                <a:gd name="connsiteY35" fmla="*/ 1352610 h 2208994"/>
                <a:gd name="connsiteX36" fmla="*/ 600652 w 4266045"/>
                <a:gd name="connsiteY36" fmla="*/ 1335003 h 2208994"/>
                <a:gd name="connsiteX37" fmla="*/ 648277 w 4266045"/>
                <a:gd name="connsiteY37" fmla="*/ 1328942 h 2208994"/>
                <a:gd name="connsiteX38" fmla="*/ 635000 w 4266045"/>
                <a:gd name="connsiteY38" fmla="*/ 1308448 h 2208994"/>
                <a:gd name="connsiteX39" fmla="*/ 665714 w 4266045"/>
                <a:gd name="connsiteY39" fmla="*/ 1273703 h 2208994"/>
                <a:gd name="connsiteX40" fmla="*/ 692727 w 4266045"/>
                <a:gd name="connsiteY40" fmla="*/ 1221858 h 2208994"/>
                <a:gd name="connsiteX41" fmla="*/ 710045 w 4266045"/>
                <a:gd name="connsiteY41" fmla="*/ 1216085 h 2208994"/>
                <a:gd name="connsiteX42" fmla="*/ 743527 w 4266045"/>
                <a:gd name="connsiteY42" fmla="*/ 1201653 h 2208994"/>
                <a:gd name="connsiteX43" fmla="*/ 738909 w 4266045"/>
                <a:gd name="connsiteY43" fmla="*/ 1175676 h 2208994"/>
                <a:gd name="connsiteX44" fmla="*/ 744682 w 4266045"/>
                <a:gd name="connsiteY44" fmla="*/ 1175676 h 2208994"/>
                <a:gd name="connsiteX45" fmla="*/ 819727 w 4266045"/>
                <a:gd name="connsiteY45" fmla="*/ 1187221 h 2208994"/>
                <a:gd name="connsiteX46" fmla="*/ 819727 w 4266045"/>
                <a:gd name="connsiteY46" fmla="*/ 1187221 h 2208994"/>
                <a:gd name="connsiteX47" fmla="*/ 825390 w 4266045"/>
                <a:gd name="connsiteY47" fmla="*/ 1145287 h 2208994"/>
                <a:gd name="connsiteX48" fmla="*/ 871682 w 4266045"/>
                <a:gd name="connsiteY48" fmla="*/ 1158358 h 2208994"/>
                <a:gd name="connsiteX49" fmla="*/ 866889 w 4266045"/>
                <a:gd name="connsiteY49" fmla="*/ 1112503 h 2208994"/>
                <a:gd name="connsiteX50" fmla="*/ 906318 w 4266045"/>
                <a:gd name="connsiteY50" fmla="*/ 1129494 h 2208994"/>
                <a:gd name="connsiteX51" fmla="*/ 917972 w 4266045"/>
                <a:gd name="connsiteY51" fmla="*/ 1091264 h 2208994"/>
                <a:gd name="connsiteX52" fmla="*/ 975591 w 4266045"/>
                <a:gd name="connsiteY52" fmla="*/ 1100630 h 2208994"/>
                <a:gd name="connsiteX53" fmla="*/ 981363 w 4266045"/>
                <a:gd name="connsiteY53" fmla="*/ 1077539 h 2208994"/>
                <a:gd name="connsiteX54" fmla="*/ 1021772 w 4266045"/>
                <a:gd name="connsiteY54" fmla="*/ 1042903 h 2208994"/>
                <a:gd name="connsiteX55" fmla="*/ 1044863 w 4266045"/>
                <a:gd name="connsiteY55" fmla="*/ 1019812 h 2208994"/>
                <a:gd name="connsiteX56" fmla="*/ 1050636 w 4266045"/>
                <a:gd name="connsiteY56" fmla="*/ 996721 h 2208994"/>
                <a:gd name="connsiteX57" fmla="*/ 1085272 w 4266045"/>
                <a:gd name="connsiteY57" fmla="*/ 1008267 h 2208994"/>
                <a:gd name="connsiteX58" fmla="*/ 1102591 w 4266045"/>
                <a:gd name="connsiteY58" fmla="*/ 973630 h 2208994"/>
                <a:gd name="connsiteX59" fmla="*/ 1137227 w 4266045"/>
                <a:gd name="connsiteY59" fmla="*/ 962085 h 2208994"/>
                <a:gd name="connsiteX60" fmla="*/ 1154545 w 4266045"/>
                <a:gd name="connsiteY60" fmla="*/ 933221 h 2208994"/>
                <a:gd name="connsiteX61" fmla="*/ 1177636 w 4266045"/>
                <a:gd name="connsiteY61" fmla="*/ 910130 h 2208994"/>
                <a:gd name="connsiteX62" fmla="*/ 1189182 w 4266045"/>
                <a:gd name="connsiteY62" fmla="*/ 898585 h 2208994"/>
                <a:gd name="connsiteX63" fmla="*/ 1194954 w 4266045"/>
                <a:gd name="connsiteY63" fmla="*/ 881267 h 2208994"/>
                <a:gd name="connsiteX64" fmla="*/ 1200727 w 4266045"/>
                <a:gd name="connsiteY64" fmla="*/ 852403 h 2208994"/>
                <a:gd name="connsiteX65" fmla="*/ 1235363 w 4266045"/>
                <a:gd name="connsiteY65" fmla="*/ 846630 h 2208994"/>
                <a:gd name="connsiteX66" fmla="*/ 1252682 w 4266045"/>
                <a:gd name="connsiteY66" fmla="*/ 852403 h 2208994"/>
                <a:gd name="connsiteX67" fmla="*/ 1270000 w 4266045"/>
                <a:gd name="connsiteY67" fmla="*/ 846630 h 2208994"/>
                <a:gd name="connsiteX68" fmla="*/ 1281545 w 4266045"/>
                <a:gd name="connsiteY68" fmla="*/ 846630 h 2208994"/>
                <a:gd name="connsiteX69" fmla="*/ 1281545 w 4266045"/>
                <a:gd name="connsiteY69" fmla="*/ 823539 h 2208994"/>
                <a:gd name="connsiteX70" fmla="*/ 1310409 w 4266045"/>
                <a:gd name="connsiteY70" fmla="*/ 792715 h 2208994"/>
                <a:gd name="connsiteX71" fmla="*/ 1368136 w 4266045"/>
                <a:gd name="connsiteY71" fmla="*/ 800448 h 2208994"/>
                <a:gd name="connsiteX72" fmla="*/ 1384474 w 4266045"/>
                <a:gd name="connsiteY72" fmla="*/ 762436 h 2208994"/>
                <a:gd name="connsiteX73" fmla="*/ 1454727 w 4266045"/>
                <a:gd name="connsiteY73" fmla="*/ 760039 h 2208994"/>
                <a:gd name="connsiteX74" fmla="*/ 1483591 w 4266045"/>
                <a:gd name="connsiteY74" fmla="*/ 731176 h 2208994"/>
                <a:gd name="connsiteX75" fmla="*/ 1518227 w 4266045"/>
                <a:gd name="connsiteY75" fmla="*/ 690767 h 2208994"/>
                <a:gd name="connsiteX76" fmla="*/ 1535545 w 4266045"/>
                <a:gd name="connsiteY76" fmla="*/ 679221 h 2208994"/>
                <a:gd name="connsiteX77" fmla="*/ 1547091 w 4266045"/>
                <a:gd name="connsiteY77" fmla="*/ 667676 h 2208994"/>
                <a:gd name="connsiteX78" fmla="*/ 1558636 w 4266045"/>
                <a:gd name="connsiteY78" fmla="*/ 627267 h 2208994"/>
                <a:gd name="connsiteX79" fmla="*/ 1596213 w 4266045"/>
                <a:gd name="connsiteY79" fmla="*/ 641099 h 2208994"/>
                <a:gd name="connsiteX80" fmla="*/ 1616363 w 4266045"/>
                <a:gd name="connsiteY80" fmla="*/ 627267 h 2208994"/>
                <a:gd name="connsiteX81" fmla="*/ 1618215 w 4266045"/>
                <a:gd name="connsiteY81" fmla="*/ 606463 h 2208994"/>
                <a:gd name="connsiteX82" fmla="*/ 1651000 w 4266045"/>
                <a:gd name="connsiteY82" fmla="*/ 615721 h 2208994"/>
                <a:gd name="connsiteX83" fmla="*/ 1647297 w 4266045"/>
                <a:gd name="connsiteY83" fmla="*/ 569866 h 2208994"/>
                <a:gd name="connsiteX84" fmla="*/ 1702954 w 4266045"/>
                <a:gd name="connsiteY84" fmla="*/ 581085 h 2208994"/>
                <a:gd name="connsiteX85" fmla="*/ 1719510 w 4266045"/>
                <a:gd name="connsiteY85" fmla="*/ 546667 h 2208994"/>
                <a:gd name="connsiteX86" fmla="*/ 1806863 w 4266045"/>
                <a:gd name="connsiteY86" fmla="*/ 552221 h 2208994"/>
                <a:gd name="connsiteX87" fmla="*/ 1824182 w 4266045"/>
                <a:gd name="connsiteY87" fmla="*/ 529130 h 2208994"/>
                <a:gd name="connsiteX88" fmla="*/ 1858818 w 4266045"/>
                <a:gd name="connsiteY88" fmla="*/ 492533 h 2208994"/>
                <a:gd name="connsiteX89" fmla="*/ 1945409 w 4266045"/>
                <a:gd name="connsiteY89" fmla="*/ 494494 h 2208994"/>
                <a:gd name="connsiteX90" fmla="*/ 1949221 w 4266045"/>
                <a:gd name="connsiteY90" fmla="*/ 466284 h 2208994"/>
                <a:gd name="connsiteX91" fmla="*/ 2095500 w 4266045"/>
                <a:gd name="connsiteY91" fmla="*/ 465630 h 2208994"/>
                <a:gd name="connsiteX92" fmla="*/ 2112818 w 4266045"/>
                <a:gd name="connsiteY92" fmla="*/ 425221 h 2208994"/>
                <a:gd name="connsiteX93" fmla="*/ 2124363 w 4266045"/>
                <a:gd name="connsiteY93" fmla="*/ 373267 h 2208994"/>
                <a:gd name="connsiteX94" fmla="*/ 2135909 w 4266045"/>
                <a:gd name="connsiteY94" fmla="*/ 355948 h 2208994"/>
                <a:gd name="connsiteX95" fmla="*/ 2372591 w 4266045"/>
                <a:gd name="connsiteY95" fmla="*/ 367494 h 2208994"/>
                <a:gd name="connsiteX96" fmla="*/ 2373571 w 4266045"/>
                <a:gd name="connsiteY96" fmla="*/ 324144 h 2208994"/>
                <a:gd name="connsiteX97" fmla="*/ 2661227 w 4266045"/>
                <a:gd name="connsiteY97" fmla="*/ 315539 h 2208994"/>
                <a:gd name="connsiteX98" fmla="*/ 2661227 w 4266045"/>
                <a:gd name="connsiteY98" fmla="*/ 315539 h 2208994"/>
                <a:gd name="connsiteX99" fmla="*/ 2675387 w 4266045"/>
                <a:gd name="connsiteY99" fmla="*/ 271863 h 2208994"/>
                <a:gd name="connsiteX100" fmla="*/ 3048000 w 4266045"/>
                <a:gd name="connsiteY100" fmla="*/ 280903 h 2208994"/>
                <a:gd name="connsiteX101" fmla="*/ 3042227 w 4266045"/>
                <a:gd name="connsiteY101" fmla="*/ 211630 h 2208994"/>
                <a:gd name="connsiteX102" fmla="*/ 3821545 w 4266045"/>
                <a:gd name="connsiteY102" fmla="*/ 217403 h 2208994"/>
                <a:gd name="connsiteX103" fmla="*/ 3812941 w 4266045"/>
                <a:gd name="connsiteY103" fmla="*/ 0 h 2208994"/>
                <a:gd name="connsiteX104" fmla="*/ 4266045 w 4266045"/>
                <a:gd name="connsiteY104" fmla="*/ 9585 h 2208994"/>
                <a:gd name="connsiteX0" fmla="*/ 0 w 4266045"/>
                <a:gd name="connsiteY0" fmla="*/ 2208994 h 2208994"/>
                <a:gd name="connsiteX1" fmla="*/ 0 w 4266045"/>
                <a:gd name="connsiteY1" fmla="*/ 2208994 h 2208994"/>
                <a:gd name="connsiteX2" fmla="*/ 17318 w 4266045"/>
                <a:gd name="connsiteY2" fmla="*/ 2157039 h 2208994"/>
                <a:gd name="connsiteX3" fmla="*/ 23091 w 4266045"/>
                <a:gd name="connsiteY3" fmla="*/ 2133948 h 2208994"/>
                <a:gd name="connsiteX4" fmla="*/ 34636 w 4266045"/>
                <a:gd name="connsiteY4" fmla="*/ 2099312 h 2208994"/>
                <a:gd name="connsiteX5" fmla="*/ 46182 w 4266045"/>
                <a:gd name="connsiteY5" fmla="*/ 2053130 h 2208994"/>
                <a:gd name="connsiteX6" fmla="*/ 69272 w 4266045"/>
                <a:gd name="connsiteY6" fmla="*/ 2018494 h 2208994"/>
                <a:gd name="connsiteX7" fmla="*/ 86591 w 4266045"/>
                <a:gd name="connsiteY7" fmla="*/ 1989630 h 2208994"/>
                <a:gd name="connsiteX8" fmla="*/ 109682 w 4266045"/>
                <a:gd name="connsiteY8" fmla="*/ 1943448 h 2208994"/>
                <a:gd name="connsiteX9" fmla="*/ 115454 w 4266045"/>
                <a:gd name="connsiteY9" fmla="*/ 1920358 h 2208994"/>
                <a:gd name="connsiteX10" fmla="*/ 127000 w 4266045"/>
                <a:gd name="connsiteY10" fmla="*/ 1885721 h 2208994"/>
                <a:gd name="connsiteX11" fmla="*/ 138545 w 4266045"/>
                <a:gd name="connsiteY11" fmla="*/ 1833767 h 2208994"/>
                <a:gd name="connsiteX12" fmla="*/ 144318 w 4266045"/>
                <a:gd name="connsiteY12" fmla="*/ 1816448 h 2208994"/>
                <a:gd name="connsiteX13" fmla="*/ 155863 w 4266045"/>
                <a:gd name="connsiteY13" fmla="*/ 1799130 h 2208994"/>
                <a:gd name="connsiteX14" fmla="*/ 167409 w 4266045"/>
                <a:gd name="connsiteY14" fmla="*/ 1764494 h 2208994"/>
                <a:gd name="connsiteX15" fmla="*/ 173182 w 4266045"/>
                <a:gd name="connsiteY15" fmla="*/ 1747176 h 2208994"/>
                <a:gd name="connsiteX16" fmla="*/ 184727 w 4266045"/>
                <a:gd name="connsiteY16" fmla="*/ 1712539 h 2208994"/>
                <a:gd name="connsiteX17" fmla="*/ 190500 w 4266045"/>
                <a:gd name="connsiteY17" fmla="*/ 1695221 h 2208994"/>
                <a:gd name="connsiteX18" fmla="*/ 225136 w 4266045"/>
                <a:gd name="connsiteY18" fmla="*/ 1683676 h 2208994"/>
                <a:gd name="connsiteX19" fmla="*/ 254000 w 4266045"/>
                <a:gd name="connsiteY19" fmla="*/ 1666358 h 2208994"/>
                <a:gd name="connsiteX20" fmla="*/ 265545 w 4266045"/>
                <a:gd name="connsiteY20" fmla="*/ 1654812 h 2208994"/>
                <a:gd name="connsiteX21" fmla="*/ 300182 w 4266045"/>
                <a:gd name="connsiteY21" fmla="*/ 1637494 h 2208994"/>
                <a:gd name="connsiteX22" fmla="*/ 329045 w 4266045"/>
                <a:gd name="connsiteY22" fmla="*/ 1614403 h 2208994"/>
                <a:gd name="connsiteX23" fmla="*/ 340591 w 4266045"/>
                <a:gd name="connsiteY23" fmla="*/ 1602858 h 2208994"/>
                <a:gd name="connsiteX24" fmla="*/ 357909 w 4266045"/>
                <a:gd name="connsiteY24" fmla="*/ 1597085 h 2208994"/>
                <a:gd name="connsiteX25" fmla="*/ 386772 w 4266045"/>
                <a:gd name="connsiteY25" fmla="*/ 1579767 h 2208994"/>
                <a:gd name="connsiteX26" fmla="*/ 398318 w 4266045"/>
                <a:gd name="connsiteY26" fmla="*/ 1568221 h 2208994"/>
                <a:gd name="connsiteX27" fmla="*/ 444500 w 4266045"/>
                <a:gd name="connsiteY27" fmla="*/ 1533585 h 2208994"/>
                <a:gd name="connsiteX28" fmla="*/ 467591 w 4266045"/>
                <a:gd name="connsiteY28" fmla="*/ 1504721 h 2208994"/>
                <a:gd name="connsiteX29" fmla="*/ 479136 w 4266045"/>
                <a:gd name="connsiteY29" fmla="*/ 1487403 h 2208994"/>
                <a:gd name="connsiteX30" fmla="*/ 496454 w 4266045"/>
                <a:gd name="connsiteY30" fmla="*/ 1464312 h 2208994"/>
                <a:gd name="connsiteX31" fmla="*/ 521277 w 4266045"/>
                <a:gd name="connsiteY31" fmla="*/ 1458828 h 2208994"/>
                <a:gd name="connsiteX32" fmla="*/ 531091 w 4266045"/>
                <a:gd name="connsiteY32" fmla="*/ 1418130 h 2208994"/>
                <a:gd name="connsiteX33" fmla="*/ 536863 w 4266045"/>
                <a:gd name="connsiteY33" fmla="*/ 1400812 h 2208994"/>
                <a:gd name="connsiteX34" fmla="*/ 548409 w 4266045"/>
                <a:gd name="connsiteY34" fmla="*/ 1389267 h 2208994"/>
                <a:gd name="connsiteX35" fmla="*/ 571500 w 4266045"/>
                <a:gd name="connsiteY35" fmla="*/ 1360403 h 2208994"/>
                <a:gd name="connsiteX36" fmla="*/ 609022 w 4266045"/>
                <a:gd name="connsiteY36" fmla="*/ 1352610 h 2208994"/>
                <a:gd name="connsiteX37" fmla="*/ 600652 w 4266045"/>
                <a:gd name="connsiteY37" fmla="*/ 1335003 h 2208994"/>
                <a:gd name="connsiteX38" fmla="*/ 648277 w 4266045"/>
                <a:gd name="connsiteY38" fmla="*/ 1328942 h 2208994"/>
                <a:gd name="connsiteX39" fmla="*/ 635000 w 4266045"/>
                <a:gd name="connsiteY39" fmla="*/ 1308448 h 2208994"/>
                <a:gd name="connsiteX40" fmla="*/ 665714 w 4266045"/>
                <a:gd name="connsiteY40" fmla="*/ 1273703 h 2208994"/>
                <a:gd name="connsiteX41" fmla="*/ 692727 w 4266045"/>
                <a:gd name="connsiteY41" fmla="*/ 1221858 h 2208994"/>
                <a:gd name="connsiteX42" fmla="*/ 710045 w 4266045"/>
                <a:gd name="connsiteY42" fmla="*/ 1216085 h 2208994"/>
                <a:gd name="connsiteX43" fmla="*/ 743527 w 4266045"/>
                <a:gd name="connsiteY43" fmla="*/ 1201653 h 2208994"/>
                <a:gd name="connsiteX44" fmla="*/ 738909 w 4266045"/>
                <a:gd name="connsiteY44" fmla="*/ 1175676 h 2208994"/>
                <a:gd name="connsiteX45" fmla="*/ 744682 w 4266045"/>
                <a:gd name="connsiteY45" fmla="*/ 1175676 h 2208994"/>
                <a:gd name="connsiteX46" fmla="*/ 819727 w 4266045"/>
                <a:gd name="connsiteY46" fmla="*/ 1187221 h 2208994"/>
                <a:gd name="connsiteX47" fmla="*/ 819727 w 4266045"/>
                <a:gd name="connsiteY47" fmla="*/ 1187221 h 2208994"/>
                <a:gd name="connsiteX48" fmla="*/ 825390 w 4266045"/>
                <a:gd name="connsiteY48" fmla="*/ 1145287 h 2208994"/>
                <a:gd name="connsiteX49" fmla="*/ 871682 w 4266045"/>
                <a:gd name="connsiteY49" fmla="*/ 1158358 h 2208994"/>
                <a:gd name="connsiteX50" fmla="*/ 866889 w 4266045"/>
                <a:gd name="connsiteY50" fmla="*/ 1112503 h 2208994"/>
                <a:gd name="connsiteX51" fmla="*/ 906318 w 4266045"/>
                <a:gd name="connsiteY51" fmla="*/ 1129494 h 2208994"/>
                <a:gd name="connsiteX52" fmla="*/ 917972 w 4266045"/>
                <a:gd name="connsiteY52" fmla="*/ 1091264 h 2208994"/>
                <a:gd name="connsiteX53" fmla="*/ 975591 w 4266045"/>
                <a:gd name="connsiteY53" fmla="*/ 1100630 h 2208994"/>
                <a:gd name="connsiteX54" fmla="*/ 981363 w 4266045"/>
                <a:gd name="connsiteY54" fmla="*/ 1077539 h 2208994"/>
                <a:gd name="connsiteX55" fmla="*/ 1021772 w 4266045"/>
                <a:gd name="connsiteY55" fmla="*/ 1042903 h 2208994"/>
                <a:gd name="connsiteX56" fmla="*/ 1044863 w 4266045"/>
                <a:gd name="connsiteY56" fmla="*/ 1019812 h 2208994"/>
                <a:gd name="connsiteX57" fmla="*/ 1050636 w 4266045"/>
                <a:gd name="connsiteY57" fmla="*/ 996721 h 2208994"/>
                <a:gd name="connsiteX58" fmla="*/ 1085272 w 4266045"/>
                <a:gd name="connsiteY58" fmla="*/ 1008267 h 2208994"/>
                <a:gd name="connsiteX59" fmla="*/ 1102591 w 4266045"/>
                <a:gd name="connsiteY59" fmla="*/ 973630 h 2208994"/>
                <a:gd name="connsiteX60" fmla="*/ 1137227 w 4266045"/>
                <a:gd name="connsiteY60" fmla="*/ 962085 h 2208994"/>
                <a:gd name="connsiteX61" fmla="*/ 1154545 w 4266045"/>
                <a:gd name="connsiteY61" fmla="*/ 933221 h 2208994"/>
                <a:gd name="connsiteX62" fmla="*/ 1177636 w 4266045"/>
                <a:gd name="connsiteY62" fmla="*/ 910130 h 2208994"/>
                <a:gd name="connsiteX63" fmla="*/ 1189182 w 4266045"/>
                <a:gd name="connsiteY63" fmla="*/ 898585 h 2208994"/>
                <a:gd name="connsiteX64" fmla="*/ 1194954 w 4266045"/>
                <a:gd name="connsiteY64" fmla="*/ 881267 h 2208994"/>
                <a:gd name="connsiteX65" fmla="*/ 1200727 w 4266045"/>
                <a:gd name="connsiteY65" fmla="*/ 852403 h 2208994"/>
                <a:gd name="connsiteX66" fmla="*/ 1235363 w 4266045"/>
                <a:gd name="connsiteY66" fmla="*/ 846630 h 2208994"/>
                <a:gd name="connsiteX67" fmla="*/ 1252682 w 4266045"/>
                <a:gd name="connsiteY67" fmla="*/ 852403 h 2208994"/>
                <a:gd name="connsiteX68" fmla="*/ 1270000 w 4266045"/>
                <a:gd name="connsiteY68" fmla="*/ 846630 h 2208994"/>
                <a:gd name="connsiteX69" fmla="*/ 1281545 w 4266045"/>
                <a:gd name="connsiteY69" fmla="*/ 846630 h 2208994"/>
                <a:gd name="connsiteX70" fmla="*/ 1281545 w 4266045"/>
                <a:gd name="connsiteY70" fmla="*/ 823539 h 2208994"/>
                <a:gd name="connsiteX71" fmla="*/ 1310409 w 4266045"/>
                <a:gd name="connsiteY71" fmla="*/ 792715 h 2208994"/>
                <a:gd name="connsiteX72" fmla="*/ 1368136 w 4266045"/>
                <a:gd name="connsiteY72" fmla="*/ 800448 h 2208994"/>
                <a:gd name="connsiteX73" fmla="*/ 1384474 w 4266045"/>
                <a:gd name="connsiteY73" fmla="*/ 762436 h 2208994"/>
                <a:gd name="connsiteX74" fmla="*/ 1454727 w 4266045"/>
                <a:gd name="connsiteY74" fmla="*/ 760039 h 2208994"/>
                <a:gd name="connsiteX75" fmla="*/ 1483591 w 4266045"/>
                <a:gd name="connsiteY75" fmla="*/ 731176 h 2208994"/>
                <a:gd name="connsiteX76" fmla="*/ 1518227 w 4266045"/>
                <a:gd name="connsiteY76" fmla="*/ 690767 h 2208994"/>
                <a:gd name="connsiteX77" fmla="*/ 1535545 w 4266045"/>
                <a:gd name="connsiteY77" fmla="*/ 679221 h 2208994"/>
                <a:gd name="connsiteX78" fmla="*/ 1547091 w 4266045"/>
                <a:gd name="connsiteY78" fmla="*/ 667676 h 2208994"/>
                <a:gd name="connsiteX79" fmla="*/ 1558636 w 4266045"/>
                <a:gd name="connsiteY79" fmla="*/ 627267 h 2208994"/>
                <a:gd name="connsiteX80" fmla="*/ 1596213 w 4266045"/>
                <a:gd name="connsiteY80" fmla="*/ 641099 h 2208994"/>
                <a:gd name="connsiteX81" fmla="*/ 1616363 w 4266045"/>
                <a:gd name="connsiteY81" fmla="*/ 627267 h 2208994"/>
                <a:gd name="connsiteX82" fmla="*/ 1618215 w 4266045"/>
                <a:gd name="connsiteY82" fmla="*/ 606463 h 2208994"/>
                <a:gd name="connsiteX83" fmla="*/ 1651000 w 4266045"/>
                <a:gd name="connsiteY83" fmla="*/ 615721 h 2208994"/>
                <a:gd name="connsiteX84" fmla="*/ 1647297 w 4266045"/>
                <a:gd name="connsiteY84" fmla="*/ 569866 h 2208994"/>
                <a:gd name="connsiteX85" fmla="*/ 1702954 w 4266045"/>
                <a:gd name="connsiteY85" fmla="*/ 581085 h 2208994"/>
                <a:gd name="connsiteX86" fmla="*/ 1719510 w 4266045"/>
                <a:gd name="connsiteY86" fmla="*/ 546667 h 2208994"/>
                <a:gd name="connsiteX87" fmla="*/ 1806863 w 4266045"/>
                <a:gd name="connsiteY87" fmla="*/ 552221 h 2208994"/>
                <a:gd name="connsiteX88" fmla="*/ 1824182 w 4266045"/>
                <a:gd name="connsiteY88" fmla="*/ 529130 h 2208994"/>
                <a:gd name="connsiteX89" fmla="*/ 1858818 w 4266045"/>
                <a:gd name="connsiteY89" fmla="*/ 492533 h 2208994"/>
                <a:gd name="connsiteX90" fmla="*/ 1945409 w 4266045"/>
                <a:gd name="connsiteY90" fmla="*/ 494494 h 2208994"/>
                <a:gd name="connsiteX91" fmla="*/ 1949221 w 4266045"/>
                <a:gd name="connsiteY91" fmla="*/ 466284 h 2208994"/>
                <a:gd name="connsiteX92" fmla="*/ 2095500 w 4266045"/>
                <a:gd name="connsiteY92" fmla="*/ 465630 h 2208994"/>
                <a:gd name="connsiteX93" fmla="*/ 2112818 w 4266045"/>
                <a:gd name="connsiteY93" fmla="*/ 425221 h 2208994"/>
                <a:gd name="connsiteX94" fmla="*/ 2124363 w 4266045"/>
                <a:gd name="connsiteY94" fmla="*/ 373267 h 2208994"/>
                <a:gd name="connsiteX95" fmla="*/ 2135909 w 4266045"/>
                <a:gd name="connsiteY95" fmla="*/ 355948 h 2208994"/>
                <a:gd name="connsiteX96" fmla="*/ 2372591 w 4266045"/>
                <a:gd name="connsiteY96" fmla="*/ 367494 h 2208994"/>
                <a:gd name="connsiteX97" fmla="*/ 2373571 w 4266045"/>
                <a:gd name="connsiteY97" fmla="*/ 324144 h 2208994"/>
                <a:gd name="connsiteX98" fmla="*/ 2661227 w 4266045"/>
                <a:gd name="connsiteY98" fmla="*/ 315539 h 2208994"/>
                <a:gd name="connsiteX99" fmla="*/ 2661227 w 4266045"/>
                <a:gd name="connsiteY99" fmla="*/ 315539 h 2208994"/>
                <a:gd name="connsiteX100" fmla="*/ 2675387 w 4266045"/>
                <a:gd name="connsiteY100" fmla="*/ 271863 h 2208994"/>
                <a:gd name="connsiteX101" fmla="*/ 3048000 w 4266045"/>
                <a:gd name="connsiteY101" fmla="*/ 280903 h 2208994"/>
                <a:gd name="connsiteX102" fmla="*/ 3042227 w 4266045"/>
                <a:gd name="connsiteY102" fmla="*/ 211630 h 2208994"/>
                <a:gd name="connsiteX103" fmla="*/ 3821545 w 4266045"/>
                <a:gd name="connsiteY103" fmla="*/ 217403 h 2208994"/>
                <a:gd name="connsiteX104" fmla="*/ 3812941 w 4266045"/>
                <a:gd name="connsiteY104" fmla="*/ 0 h 2208994"/>
                <a:gd name="connsiteX105" fmla="*/ 4266045 w 4266045"/>
                <a:gd name="connsiteY105" fmla="*/ 9585 h 2208994"/>
                <a:gd name="connsiteX0" fmla="*/ 0 w 4266045"/>
                <a:gd name="connsiteY0" fmla="*/ 2208994 h 2208994"/>
                <a:gd name="connsiteX1" fmla="*/ 0 w 4266045"/>
                <a:gd name="connsiteY1" fmla="*/ 2208994 h 2208994"/>
                <a:gd name="connsiteX2" fmla="*/ 17318 w 4266045"/>
                <a:gd name="connsiteY2" fmla="*/ 2157039 h 2208994"/>
                <a:gd name="connsiteX3" fmla="*/ 23091 w 4266045"/>
                <a:gd name="connsiteY3" fmla="*/ 2133948 h 2208994"/>
                <a:gd name="connsiteX4" fmla="*/ 34636 w 4266045"/>
                <a:gd name="connsiteY4" fmla="*/ 2099312 h 2208994"/>
                <a:gd name="connsiteX5" fmla="*/ 46182 w 4266045"/>
                <a:gd name="connsiteY5" fmla="*/ 2053130 h 2208994"/>
                <a:gd name="connsiteX6" fmla="*/ 69272 w 4266045"/>
                <a:gd name="connsiteY6" fmla="*/ 2018494 h 2208994"/>
                <a:gd name="connsiteX7" fmla="*/ 86591 w 4266045"/>
                <a:gd name="connsiteY7" fmla="*/ 1989630 h 2208994"/>
                <a:gd name="connsiteX8" fmla="*/ 109682 w 4266045"/>
                <a:gd name="connsiteY8" fmla="*/ 1943448 h 2208994"/>
                <a:gd name="connsiteX9" fmla="*/ 115454 w 4266045"/>
                <a:gd name="connsiteY9" fmla="*/ 1920358 h 2208994"/>
                <a:gd name="connsiteX10" fmla="*/ 127000 w 4266045"/>
                <a:gd name="connsiteY10" fmla="*/ 1885721 h 2208994"/>
                <a:gd name="connsiteX11" fmla="*/ 138545 w 4266045"/>
                <a:gd name="connsiteY11" fmla="*/ 1833767 h 2208994"/>
                <a:gd name="connsiteX12" fmla="*/ 144318 w 4266045"/>
                <a:gd name="connsiteY12" fmla="*/ 1816448 h 2208994"/>
                <a:gd name="connsiteX13" fmla="*/ 155863 w 4266045"/>
                <a:gd name="connsiteY13" fmla="*/ 1799130 h 2208994"/>
                <a:gd name="connsiteX14" fmla="*/ 167409 w 4266045"/>
                <a:gd name="connsiteY14" fmla="*/ 1764494 h 2208994"/>
                <a:gd name="connsiteX15" fmla="*/ 173182 w 4266045"/>
                <a:gd name="connsiteY15" fmla="*/ 1747176 h 2208994"/>
                <a:gd name="connsiteX16" fmla="*/ 184727 w 4266045"/>
                <a:gd name="connsiteY16" fmla="*/ 1712539 h 2208994"/>
                <a:gd name="connsiteX17" fmla="*/ 190500 w 4266045"/>
                <a:gd name="connsiteY17" fmla="*/ 1695221 h 2208994"/>
                <a:gd name="connsiteX18" fmla="*/ 225136 w 4266045"/>
                <a:gd name="connsiteY18" fmla="*/ 1683676 h 2208994"/>
                <a:gd name="connsiteX19" fmla="*/ 254000 w 4266045"/>
                <a:gd name="connsiteY19" fmla="*/ 1666358 h 2208994"/>
                <a:gd name="connsiteX20" fmla="*/ 265545 w 4266045"/>
                <a:gd name="connsiteY20" fmla="*/ 1654812 h 2208994"/>
                <a:gd name="connsiteX21" fmla="*/ 300182 w 4266045"/>
                <a:gd name="connsiteY21" fmla="*/ 1637494 h 2208994"/>
                <a:gd name="connsiteX22" fmla="*/ 329045 w 4266045"/>
                <a:gd name="connsiteY22" fmla="*/ 1614403 h 2208994"/>
                <a:gd name="connsiteX23" fmla="*/ 340591 w 4266045"/>
                <a:gd name="connsiteY23" fmla="*/ 1602858 h 2208994"/>
                <a:gd name="connsiteX24" fmla="*/ 357909 w 4266045"/>
                <a:gd name="connsiteY24" fmla="*/ 1597085 h 2208994"/>
                <a:gd name="connsiteX25" fmla="*/ 386772 w 4266045"/>
                <a:gd name="connsiteY25" fmla="*/ 1579767 h 2208994"/>
                <a:gd name="connsiteX26" fmla="*/ 398318 w 4266045"/>
                <a:gd name="connsiteY26" fmla="*/ 1568221 h 2208994"/>
                <a:gd name="connsiteX27" fmla="*/ 429202 w 4266045"/>
                <a:gd name="connsiteY27" fmla="*/ 1560428 h 2208994"/>
                <a:gd name="connsiteX28" fmla="*/ 444500 w 4266045"/>
                <a:gd name="connsiteY28" fmla="*/ 1533585 h 2208994"/>
                <a:gd name="connsiteX29" fmla="*/ 467591 w 4266045"/>
                <a:gd name="connsiteY29" fmla="*/ 1504721 h 2208994"/>
                <a:gd name="connsiteX30" fmla="*/ 479136 w 4266045"/>
                <a:gd name="connsiteY30" fmla="*/ 1487403 h 2208994"/>
                <a:gd name="connsiteX31" fmla="*/ 496454 w 4266045"/>
                <a:gd name="connsiteY31" fmla="*/ 1464312 h 2208994"/>
                <a:gd name="connsiteX32" fmla="*/ 521277 w 4266045"/>
                <a:gd name="connsiteY32" fmla="*/ 1458828 h 2208994"/>
                <a:gd name="connsiteX33" fmla="*/ 531091 w 4266045"/>
                <a:gd name="connsiteY33" fmla="*/ 1418130 h 2208994"/>
                <a:gd name="connsiteX34" fmla="*/ 536863 w 4266045"/>
                <a:gd name="connsiteY34" fmla="*/ 1400812 h 2208994"/>
                <a:gd name="connsiteX35" fmla="*/ 548409 w 4266045"/>
                <a:gd name="connsiteY35" fmla="*/ 1389267 h 2208994"/>
                <a:gd name="connsiteX36" fmla="*/ 571500 w 4266045"/>
                <a:gd name="connsiteY36" fmla="*/ 1360403 h 2208994"/>
                <a:gd name="connsiteX37" fmla="*/ 609022 w 4266045"/>
                <a:gd name="connsiteY37" fmla="*/ 1352610 h 2208994"/>
                <a:gd name="connsiteX38" fmla="*/ 600652 w 4266045"/>
                <a:gd name="connsiteY38" fmla="*/ 1335003 h 2208994"/>
                <a:gd name="connsiteX39" fmla="*/ 648277 w 4266045"/>
                <a:gd name="connsiteY39" fmla="*/ 1328942 h 2208994"/>
                <a:gd name="connsiteX40" fmla="*/ 635000 w 4266045"/>
                <a:gd name="connsiteY40" fmla="*/ 1308448 h 2208994"/>
                <a:gd name="connsiteX41" fmla="*/ 665714 w 4266045"/>
                <a:gd name="connsiteY41" fmla="*/ 1273703 h 2208994"/>
                <a:gd name="connsiteX42" fmla="*/ 692727 w 4266045"/>
                <a:gd name="connsiteY42" fmla="*/ 1221858 h 2208994"/>
                <a:gd name="connsiteX43" fmla="*/ 710045 w 4266045"/>
                <a:gd name="connsiteY43" fmla="*/ 1216085 h 2208994"/>
                <a:gd name="connsiteX44" fmla="*/ 743527 w 4266045"/>
                <a:gd name="connsiteY44" fmla="*/ 1201653 h 2208994"/>
                <a:gd name="connsiteX45" fmla="*/ 738909 w 4266045"/>
                <a:gd name="connsiteY45" fmla="*/ 1175676 h 2208994"/>
                <a:gd name="connsiteX46" fmla="*/ 744682 w 4266045"/>
                <a:gd name="connsiteY46" fmla="*/ 1175676 h 2208994"/>
                <a:gd name="connsiteX47" fmla="*/ 819727 w 4266045"/>
                <a:gd name="connsiteY47" fmla="*/ 1187221 h 2208994"/>
                <a:gd name="connsiteX48" fmla="*/ 819727 w 4266045"/>
                <a:gd name="connsiteY48" fmla="*/ 1187221 h 2208994"/>
                <a:gd name="connsiteX49" fmla="*/ 825390 w 4266045"/>
                <a:gd name="connsiteY49" fmla="*/ 1145287 h 2208994"/>
                <a:gd name="connsiteX50" fmla="*/ 871682 w 4266045"/>
                <a:gd name="connsiteY50" fmla="*/ 1158358 h 2208994"/>
                <a:gd name="connsiteX51" fmla="*/ 866889 w 4266045"/>
                <a:gd name="connsiteY51" fmla="*/ 1112503 h 2208994"/>
                <a:gd name="connsiteX52" fmla="*/ 906318 w 4266045"/>
                <a:gd name="connsiteY52" fmla="*/ 1129494 h 2208994"/>
                <a:gd name="connsiteX53" fmla="*/ 917972 w 4266045"/>
                <a:gd name="connsiteY53" fmla="*/ 1091264 h 2208994"/>
                <a:gd name="connsiteX54" fmla="*/ 975591 w 4266045"/>
                <a:gd name="connsiteY54" fmla="*/ 1100630 h 2208994"/>
                <a:gd name="connsiteX55" fmla="*/ 981363 w 4266045"/>
                <a:gd name="connsiteY55" fmla="*/ 1077539 h 2208994"/>
                <a:gd name="connsiteX56" fmla="*/ 1021772 w 4266045"/>
                <a:gd name="connsiteY56" fmla="*/ 1042903 h 2208994"/>
                <a:gd name="connsiteX57" fmla="*/ 1044863 w 4266045"/>
                <a:gd name="connsiteY57" fmla="*/ 1019812 h 2208994"/>
                <a:gd name="connsiteX58" fmla="*/ 1050636 w 4266045"/>
                <a:gd name="connsiteY58" fmla="*/ 996721 h 2208994"/>
                <a:gd name="connsiteX59" fmla="*/ 1085272 w 4266045"/>
                <a:gd name="connsiteY59" fmla="*/ 1008267 h 2208994"/>
                <a:gd name="connsiteX60" fmla="*/ 1102591 w 4266045"/>
                <a:gd name="connsiteY60" fmla="*/ 973630 h 2208994"/>
                <a:gd name="connsiteX61" fmla="*/ 1137227 w 4266045"/>
                <a:gd name="connsiteY61" fmla="*/ 962085 h 2208994"/>
                <a:gd name="connsiteX62" fmla="*/ 1154545 w 4266045"/>
                <a:gd name="connsiteY62" fmla="*/ 933221 h 2208994"/>
                <a:gd name="connsiteX63" fmla="*/ 1177636 w 4266045"/>
                <a:gd name="connsiteY63" fmla="*/ 910130 h 2208994"/>
                <a:gd name="connsiteX64" fmla="*/ 1189182 w 4266045"/>
                <a:gd name="connsiteY64" fmla="*/ 898585 h 2208994"/>
                <a:gd name="connsiteX65" fmla="*/ 1194954 w 4266045"/>
                <a:gd name="connsiteY65" fmla="*/ 881267 h 2208994"/>
                <a:gd name="connsiteX66" fmla="*/ 1200727 w 4266045"/>
                <a:gd name="connsiteY66" fmla="*/ 852403 h 2208994"/>
                <a:gd name="connsiteX67" fmla="*/ 1235363 w 4266045"/>
                <a:gd name="connsiteY67" fmla="*/ 846630 h 2208994"/>
                <a:gd name="connsiteX68" fmla="*/ 1252682 w 4266045"/>
                <a:gd name="connsiteY68" fmla="*/ 852403 h 2208994"/>
                <a:gd name="connsiteX69" fmla="*/ 1270000 w 4266045"/>
                <a:gd name="connsiteY69" fmla="*/ 846630 h 2208994"/>
                <a:gd name="connsiteX70" fmla="*/ 1281545 w 4266045"/>
                <a:gd name="connsiteY70" fmla="*/ 846630 h 2208994"/>
                <a:gd name="connsiteX71" fmla="*/ 1281545 w 4266045"/>
                <a:gd name="connsiteY71" fmla="*/ 823539 h 2208994"/>
                <a:gd name="connsiteX72" fmla="*/ 1310409 w 4266045"/>
                <a:gd name="connsiteY72" fmla="*/ 792715 h 2208994"/>
                <a:gd name="connsiteX73" fmla="*/ 1368136 w 4266045"/>
                <a:gd name="connsiteY73" fmla="*/ 800448 h 2208994"/>
                <a:gd name="connsiteX74" fmla="*/ 1384474 w 4266045"/>
                <a:gd name="connsiteY74" fmla="*/ 762436 h 2208994"/>
                <a:gd name="connsiteX75" fmla="*/ 1454727 w 4266045"/>
                <a:gd name="connsiteY75" fmla="*/ 760039 h 2208994"/>
                <a:gd name="connsiteX76" fmla="*/ 1483591 w 4266045"/>
                <a:gd name="connsiteY76" fmla="*/ 731176 h 2208994"/>
                <a:gd name="connsiteX77" fmla="*/ 1518227 w 4266045"/>
                <a:gd name="connsiteY77" fmla="*/ 690767 h 2208994"/>
                <a:gd name="connsiteX78" fmla="*/ 1535545 w 4266045"/>
                <a:gd name="connsiteY78" fmla="*/ 679221 h 2208994"/>
                <a:gd name="connsiteX79" fmla="*/ 1547091 w 4266045"/>
                <a:gd name="connsiteY79" fmla="*/ 667676 h 2208994"/>
                <a:gd name="connsiteX80" fmla="*/ 1558636 w 4266045"/>
                <a:gd name="connsiteY80" fmla="*/ 627267 h 2208994"/>
                <a:gd name="connsiteX81" fmla="*/ 1596213 w 4266045"/>
                <a:gd name="connsiteY81" fmla="*/ 641099 h 2208994"/>
                <a:gd name="connsiteX82" fmla="*/ 1616363 w 4266045"/>
                <a:gd name="connsiteY82" fmla="*/ 627267 h 2208994"/>
                <a:gd name="connsiteX83" fmla="*/ 1618215 w 4266045"/>
                <a:gd name="connsiteY83" fmla="*/ 606463 h 2208994"/>
                <a:gd name="connsiteX84" fmla="*/ 1651000 w 4266045"/>
                <a:gd name="connsiteY84" fmla="*/ 615721 h 2208994"/>
                <a:gd name="connsiteX85" fmla="*/ 1647297 w 4266045"/>
                <a:gd name="connsiteY85" fmla="*/ 569866 h 2208994"/>
                <a:gd name="connsiteX86" fmla="*/ 1702954 w 4266045"/>
                <a:gd name="connsiteY86" fmla="*/ 581085 h 2208994"/>
                <a:gd name="connsiteX87" fmla="*/ 1719510 w 4266045"/>
                <a:gd name="connsiteY87" fmla="*/ 546667 h 2208994"/>
                <a:gd name="connsiteX88" fmla="*/ 1806863 w 4266045"/>
                <a:gd name="connsiteY88" fmla="*/ 552221 h 2208994"/>
                <a:gd name="connsiteX89" fmla="*/ 1824182 w 4266045"/>
                <a:gd name="connsiteY89" fmla="*/ 529130 h 2208994"/>
                <a:gd name="connsiteX90" fmla="*/ 1858818 w 4266045"/>
                <a:gd name="connsiteY90" fmla="*/ 492533 h 2208994"/>
                <a:gd name="connsiteX91" fmla="*/ 1945409 w 4266045"/>
                <a:gd name="connsiteY91" fmla="*/ 494494 h 2208994"/>
                <a:gd name="connsiteX92" fmla="*/ 1949221 w 4266045"/>
                <a:gd name="connsiteY92" fmla="*/ 466284 h 2208994"/>
                <a:gd name="connsiteX93" fmla="*/ 2095500 w 4266045"/>
                <a:gd name="connsiteY93" fmla="*/ 465630 h 2208994"/>
                <a:gd name="connsiteX94" fmla="*/ 2112818 w 4266045"/>
                <a:gd name="connsiteY94" fmla="*/ 425221 h 2208994"/>
                <a:gd name="connsiteX95" fmla="*/ 2124363 w 4266045"/>
                <a:gd name="connsiteY95" fmla="*/ 373267 h 2208994"/>
                <a:gd name="connsiteX96" fmla="*/ 2135909 w 4266045"/>
                <a:gd name="connsiteY96" fmla="*/ 355948 h 2208994"/>
                <a:gd name="connsiteX97" fmla="*/ 2372591 w 4266045"/>
                <a:gd name="connsiteY97" fmla="*/ 367494 h 2208994"/>
                <a:gd name="connsiteX98" fmla="*/ 2373571 w 4266045"/>
                <a:gd name="connsiteY98" fmla="*/ 324144 h 2208994"/>
                <a:gd name="connsiteX99" fmla="*/ 2661227 w 4266045"/>
                <a:gd name="connsiteY99" fmla="*/ 315539 h 2208994"/>
                <a:gd name="connsiteX100" fmla="*/ 2661227 w 4266045"/>
                <a:gd name="connsiteY100" fmla="*/ 315539 h 2208994"/>
                <a:gd name="connsiteX101" fmla="*/ 2675387 w 4266045"/>
                <a:gd name="connsiteY101" fmla="*/ 271863 h 2208994"/>
                <a:gd name="connsiteX102" fmla="*/ 3048000 w 4266045"/>
                <a:gd name="connsiteY102" fmla="*/ 280903 h 2208994"/>
                <a:gd name="connsiteX103" fmla="*/ 3042227 w 4266045"/>
                <a:gd name="connsiteY103" fmla="*/ 211630 h 2208994"/>
                <a:gd name="connsiteX104" fmla="*/ 3821545 w 4266045"/>
                <a:gd name="connsiteY104" fmla="*/ 217403 h 2208994"/>
                <a:gd name="connsiteX105" fmla="*/ 3812941 w 4266045"/>
                <a:gd name="connsiteY105" fmla="*/ 0 h 2208994"/>
                <a:gd name="connsiteX106" fmla="*/ 4266045 w 4266045"/>
                <a:gd name="connsiteY106" fmla="*/ 9585 h 2208994"/>
                <a:gd name="connsiteX0" fmla="*/ 0 w 4266045"/>
                <a:gd name="connsiteY0" fmla="*/ 2208994 h 2208994"/>
                <a:gd name="connsiteX1" fmla="*/ 0 w 4266045"/>
                <a:gd name="connsiteY1" fmla="*/ 2208994 h 2208994"/>
                <a:gd name="connsiteX2" fmla="*/ 17318 w 4266045"/>
                <a:gd name="connsiteY2" fmla="*/ 2157039 h 2208994"/>
                <a:gd name="connsiteX3" fmla="*/ 23091 w 4266045"/>
                <a:gd name="connsiteY3" fmla="*/ 2133948 h 2208994"/>
                <a:gd name="connsiteX4" fmla="*/ 34636 w 4266045"/>
                <a:gd name="connsiteY4" fmla="*/ 2099312 h 2208994"/>
                <a:gd name="connsiteX5" fmla="*/ 46182 w 4266045"/>
                <a:gd name="connsiteY5" fmla="*/ 2053130 h 2208994"/>
                <a:gd name="connsiteX6" fmla="*/ 69272 w 4266045"/>
                <a:gd name="connsiteY6" fmla="*/ 2018494 h 2208994"/>
                <a:gd name="connsiteX7" fmla="*/ 86591 w 4266045"/>
                <a:gd name="connsiteY7" fmla="*/ 1989630 h 2208994"/>
                <a:gd name="connsiteX8" fmla="*/ 109682 w 4266045"/>
                <a:gd name="connsiteY8" fmla="*/ 1943448 h 2208994"/>
                <a:gd name="connsiteX9" fmla="*/ 115454 w 4266045"/>
                <a:gd name="connsiteY9" fmla="*/ 1920358 h 2208994"/>
                <a:gd name="connsiteX10" fmla="*/ 127000 w 4266045"/>
                <a:gd name="connsiteY10" fmla="*/ 1885721 h 2208994"/>
                <a:gd name="connsiteX11" fmla="*/ 138545 w 4266045"/>
                <a:gd name="connsiteY11" fmla="*/ 1833767 h 2208994"/>
                <a:gd name="connsiteX12" fmla="*/ 144318 w 4266045"/>
                <a:gd name="connsiteY12" fmla="*/ 1816448 h 2208994"/>
                <a:gd name="connsiteX13" fmla="*/ 155863 w 4266045"/>
                <a:gd name="connsiteY13" fmla="*/ 1799130 h 2208994"/>
                <a:gd name="connsiteX14" fmla="*/ 167409 w 4266045"/>
                <a:gd name="connsiteY14" fmla="*/ 1764494 h 2208994"/>
                <a:gd name="connsiteX15" fmla="*/ 173182 w 4266045"/>
                <a:gd name="connsiteY15" fmla="*/ 1747176 h 2208994"/>
                <a:gd name="connsiteX16" fmla="*/ 184727 w 4266045"/>
                <a:gd name="connsiteY16" fmla="*/ 1712539 h 2208994"/>
                <a:gd name="connsiteX17" fmla="*/ 190500 w 4266045"/>
                <a:gd name="connsiteY17" fmla="*/ 1695221 h 2208994"/>
                <a:gd name="connsiteX18" fmla="*/ 225136 w 4266045"/>
                <a:gd name="connsiteY18" fmla="*/ 1683676 h 2208994"/>
                <a:gd name="connsiteX19" fmla="*/ 254000 w 4266045"/>
                <a:gd name="connsiteY19" fmla="*/ 1666358 h 2208994"/>
                <a:gd name="connsiteX20" fmla="*/ 278245 w 4266045"/>
                <a:gd name="connsiteY20" fmla="*/ 1667512 h 2208994"/>
                <a:gd name="connsiteX21" fmla="*/ 300182 w 4266045"/>
                <a:gd name="connsiteY21" fmla="*/ 1637494 h 2208994"/>
                <a:gd name="connsiteX22" fmla="*/ 329045 w 4266045"/>
                <a:gd name="connsiteY22" fmla="*/ 1614403 h 2208994"/>
                <a:gd name="connsiteX23" fmla="*/ 340591 w 4266045"/>
                <a:gd name="connsiteY23" fmla="*/ 1602858 h 2208994"/>
                <a:gd name="connsiteX24" fmla="*/ 357909 w 4266045"/>
                <a:gd name="connsiteY24" fmla="*/ 1597085 h 2208994"/>
                <a:gd name="connsiteX25" fmla="*/ 386772 w 4266045"/>
                <a:gd name="connsiteY25" fmla="*/ 1579767 h 2208994"/>
                <a:gd name="connsiteX26" fmla="*/ 398318 w 4266045"/>
                <a:gd name="connsiteY26" fmla="*/ 1568221 h 2208994"/>
                <a:gd name="connsiteX27" fmla="*/ 429202 w 4266045"/>
                <a:gd name="connsiteY27" fmla="*/ 1560428 h 2208994"/>
                <a:gd name="connsiteX28" fmla="*/ 444500 w 4266045"/>
                <a:gd name="connsiteY28" fmla="*/ 1533585 h 2208994"/>
                <a:gd name="connsiteX29" fmla="*/ 467591 w 4266045"/>
                <a:gd name="connsiteY29" fmla="*/ 1504721 h 2208994"/>
                <a:gd name="connsiteX30" fmla="*/ 479136 w 4266045"/>
                <a:gd name="connsiteY30" fmla="*/ 1487403 h 2208994"/>
                <a:gd name="connsiteX31" fmla="*/ 496454 w 4266045"/>
                <a:gd name="connsiteY31" fmla="*/ 1464312 h 2208994"/>
                <a:gd name="connsiteX32" fmla="*/ 521277 w 4266045"/>
                <a:gd name="connsiteY32" fmla="*/ 1458828 h 2208994"/>
                <a:gd name="connsiteX33" fmla="*/ 531091 w 4266045"/>
                <a:gd name="connsiteY33" fmla="*/ 1418130 h 2208994"/>
                <a:gd name="connsiteX34" fmla="*/ 536863 w 4266045"/>
                <a:gd name="connsiteY34" fmla="*/ 1400812 h 2208994"/>
                <a:gd name="connsiteX35" fmla="*/ 548409 w 4266045"/>
                <a:gd name="connsiteY35" fmla="*/ 1389267 h 2208994"/>
                <a:gd name="connsiteX36" fmla="*/ 571500 w 4266045"/>
                <a:gd name="connsiteY36" fmla="*/ 1360403 h 2208994"/>
                <a:gd name="connsiteX37" fmla="*/ 609022 w 4266045"/>
                <a:gd name="connsiteY37" fmla="*/ 1352610 h 2208994"/>
                <a:gd name="connsiteX38" fmla="*/ 600652 w 4266045"/>
                <a:gd name="connsiteY38" fmla="*/ 1335003 h 2208994"/>
                <a:gd name="connsiteX39" fmla="*/ 648277 w 4266045"/>
                <a:gd name="connsiteY39" fmla="*/ 1328942 h 2208994"/>
                <a:gd name="connsiteX40" fmla="*/ 635000 w 4266045"/>
                <a:gd name="connsiteY40" fmla="*/ 1308448 h 2208994"/>
                <a:gd name="connsiteX41" fmla="*/ 665714 w 4266045"/>
                <a:gd name="connsiteY41" fmla="*/ 1273703 h 2208994"/>
                <a:gd name="connsiteX42" fmla="*/ 692727 w 4266045"/>
                <a:gd name="connsiteY42" fmla="*/ 1221858 h 2208994"/>
                <a:gd name="connsiteX43" fmla="*/ 710045 w 4266045"/>
                <a:gd name="connsiteY43" fmla="*/ 1216085 h 2208994"/>
                <a:gd name="connsiteX44" fmla="*/ 743527 w 4266045"/>
                <a:gd name="connsiteY44" fmla="*/ 1201653 h 2208994"/>
                <a:gd name="connsiteX45" fmla="*/ 738909 w 4266045"/>
                <a:gd name="connsiteY45" fmla="*/ 1175676 h 2208994"/>
                <a:gd name="connsiteX46" fmla="*/ 744682 w 4266045"/>
                <a:gd name="connsiteY46" fmla="*/ 1175676 h 2208994"/>
                <a:gd name="connsiteX47" fmla="*/ 819727 w 4266045"/>
                <a:gd name="connsiteY47" fmla="*/ 1187221 h 2208994"/>
                <a:gd name="connsiteX48" fmla="*/ 819727 w 4266045"/>
                <a:gd name="connsiteY48" fmla="*/ 1187221 h 2208994"/>
                <a:gd name="connsiteX49" fmla="*/ 825390 w 4266045"/>
                <a:gd name="connsiteY49" fmla="*/ 1145287 h 2208994"/>
                <a:gd name="connsiteX50" fmla="*/ 871682 w 4266045"/>
                <a:gd name="connsiteY50" fmla="*/ 1158358 h 2208994"/>
                <a:gd name="connsiteX51" fmla="*/ 866889 w 4266045"/>
                <a:gd name="connsiteY51" fmla="*/ 1112503 h 2208994"/>
                <a:gd name="connsiteX52" fmla="*/ 906318 w 4266045"/>
                <a:gd name="connsiteY52" fmla="*/ 1129494 h 2208994"/>
                <a:gd name="connsiteX53" fmla="*/ 917972 w 4266045"/>
                <a:gd name="connsiteY53" fmla="*/ 1091264 h 2208994"/>
                <a:gd name="connsiteX54" fmla="*/ 975591 w 4266045"/>
                <a:gd name="connsiteY54" fmla="*/ 1100630 h 2208994"/>
                <a:gd name="connsiteX55" fmla="*/ 981363 w 4266045"/>
                <a:gd name="connsiteY55" fmla="*/ 1077539 h 2208994"/>
                <a:gd name="connsiteX56" fmla="*/ 1021772 w 4266045"/>
                <a:gd name="connsiteY56" fmla="*/ 1042903 h 2208994"/>
                <a:gd name="connsiteX57" fmla="*/ 1044863 w 4266045"/>
                <a:gd name="connsiteY57" fmla="*/ 1019812 h 2208994"/>
                <a:gd name="connsiteX58" fmla="*/ 1050636 w 4266045"/>
                <a:gd name="connsiteY58" fmla="*/ 996721 h 2208994"/>
                <a:gd name="connsiteX59" fmla="*/ 1085272 w 4266045"/>
                <a:gd name="connsiteY59" fmla="*/ 1008267 h 2208994"/>
                <a:gd name="connsiteX60" fmla="*/ 1102591 w 4266045"/>
                <a:gd name="connsiteY60" fmla="*/ 973630 h 2208994"/>
                <a:gd name="connsiteX61" fmla="*/ 1137227 w 4266045"/>
                <a:gd name="connsiteY61" fmla="*/ 962085 h 2208994"/>
                <a:gd name="connsiteX62" fmla="*/ 1154545 w 4266045"/>
                <a:gd name="connsiteY62" fmla="*/ 933221 h 2208994"/>
                <a:gd name="connsiteX63" fmla="*/ 1177636 w 4266045"/>
                <a:gd name="connsiteY63" fmla="*/ 910130 h 2208994"/>
                <a:gd name="connsiteX64" fmla="*/ 1189182 w 4266045"/>
                <a:gd name="connsiteY64" fmla="*/ 898585 h 2208994"/>
                <a:gd name="connsiteX65" fmla="*/ 1194954 w 4266045"/>
                <a:gd name="connsiteY65" fmla="*/ 881267 h 2208994"/>
                <a:gd name="connsiteX66" fmla="*/ 1200727 w 4266045"/>
                <a:gd name="connsiteY66" fmla="*/ 852403 h 2208994"/>
                <a:gd name="connsiteX67" fmla="*/ 1235363 w 4266045"/>
                <a:gd name="connsiteY67" fmla="*/ 846630 h 2208994"/>
                <a:gd name="connsiteX68" fmla="*/ 1252682 w 4266045"/>
                <a:gd name="connsiteY68" fmla="*/ 852403 h 2208994"/>
                <a:gd name="connsiteX69" fmla="*/ 1270000 w 4266045"/>
                <a:gd name="connsiteY69" fmla="*/ 846630 h 2208994"/>
                <a:gd name="connsiteX70" fmla="*/ 1281545 w 4266045"/>
                <a:gd name="connsiteY70" fmla="*/ 846630 h 2208994"/>
                <a:gd name="connsiteX71" fmla="*/ 1281545 w 4266045"/>
                <a:gd name="connsiteY71" fmla="*/ 823539 h 2208994"/>
                <a:gd name="connsiteX72" fmla="*/ 1310409 w 4266045"/>
                <a:gd name="connsiteY72" fmla="*/ 792715 h 2208994"/>
                <a:gd name="connsiteX73" fmla="*/ 1368136 w 4266045"/>
                <a:gd name="connsiteY73" fmla="*/ 800448 h 2208994"/>
                <a:gd name="connsiteX74" fmla="*/ 1384474 w 4266045"/>
                <a:gd name="connsiteY74" fmla="*/ 762436 h 2208994"/>
                <a:gd name="connsiteX75" fmla="*/ 1454727 w 4266045"/>
                <a:gd name="connsiteY75" fmla="*/ 760039 h 2208994"/>
                <a:gd name="connsiteX76" fmla="*/ 1483591 w 4266045"/>
                <a:gd name="connsiteY76" fmla="*/ 731176 h 2208994"/>
                <a:gd name="connsiteX77" fmla="*/ 1518227 w 4266045"/>
                <a:gd name="connsiteY77" fmla="*/ 690767 h 2208994"/>
                <a:gd name="connsiteX78" fmla="*/ 1535545 w 4266045"/>
                <a:gd name="connsiteY78" fmla="*/ 679221 h 2208994"/>
                <a:gd name="connsiteX79" fmla="*/ 1547091 w 4266045"/>
                <a:gd name="connsiteY79" fmla="*/ 667676 h 2208994"/>
                <a:gd name="connsiteX80" fmla="*/ 1558636 w 4266045"/>
                <a:gd name="connsiteY80" fmla="*/ 627267 h 2208994"/>
                <a:gd name="connsiteX81" fmla="*/ 1596213 w 4266045"/>
                <a:gd name="connsiteY81" fmla="*/ 641099 h 2208994"/>
                <a:gd name="connsiteX82" fmla="*/ 1616363 w 4266045"/>
                <a:gd name="connsiteY82" fmla="*/ 627267 h 2208994"/>
                <a:gd name="connsiteX83" fmla="*/ 1618215 w 4266045"/>
                <a:gd name="connsiteY83" fmla="*/ 606463 h 2208994"/>
                <a:gd name="connsiteX84" fmla="*/ 1651000 w 4266045"/>
                <a:gd name="connsiteY84" fmla="*/ 615721 h 2208994"/>
                <a:gd name="connsiteX85" fmla="*/ 1647297 w 4266045"/>
                <a:gd name="connsiteY85" fmla="*/ 569866 h 2208994"/>
                <a:gd name="connsiteX86" fmla="*/ 1702954 w 4266045"/>
                <a:gd name="connsiteY86" fmla="*/ 581085 h 2208994"/>
                <a:gd name="connsiteX87" fmla="*/ 1719510 w 4266045"/>
                <a:gd name="connsiteY87" fmla="*/ 546667 h 2208994"/>
                <a:gd name="connsiteX88" fmla="*/ 1806863 w 4266045"/>
                <a:gd name="connsiteY88" fmla="*/ 552221 h 2208994"/>
                <a:gd name="connsiteX89" fmla="*/ 1824182 w 4266045"/>
                <a:gd name="connsiteY89" fmla="*/ 529130 h 2208994"/>
                <a:gd name="connsiteX90" fmla="*/ 1858818 w 4266045"/>
                <a:gd name="connsiteY90" fmla="*/ 492533 h 2208994"/>
                <a:gd name="connsiteX91" fmla="*/ 1945409 w 4266045"/>
                <a:gd name="connsiteY91" fmla="*/ 494494 h 2208994"/>
                <a:gd name="connsiteX92" fmla="*/ 1949221 w 4266045"/>
                <a:gd name="connsiteY92" fmla="*/ 466284 h 2208994"/>
                <a:gd name="connsiteX93" fmla="*/ 2095500 w 4266045"/>
                <a:gd name="connsiteY93" fmla="*/ 465630 h 2208994"/>
                <a:gd name="connsiteX94" fmla="*/ 2112818 w 4266045"/>
                <a:gd name="connsiteY94" fmla="*/ 425221 h 2208994"/>
                <a:gd name="connsiteX95" fmla="*/ 2124363 w 4266045"/>
                <a:gd name="connsiteY95" fmla="*/ 373267 h 2208994"/>
                <a:gd name="connsiteX96" fmla="*/ 2135909 w 4266045"/>
                <a:gd name="connsiteY96" fmla="*/ 355948 h 2208994"/>
                <a:gd name="connsiteX97" fmla="*/ 2372591 w 4266045"/>
                <a:gd name="connsiteY97" fmla="*/ 367494 h 2208994"/>
                <a:gd name="connsiteX98" fmla="*/ 2373571 w 4266045"/>
                <a:gd name="connsiteY98" fmla="*/ 324144 h 2208994"/>
                <a:gd name="connsiteX99" fmla="*/ 2661227 w 4266045"/>
                <a:gd name="connsiteY99" fmla="*/ 315539 h 2208994"/>
                <a:gd name="connsiteX100" fmla="*/ 2661227 w 4266045"/>
                <a:gd name="connsiteY100" fmla="*/ 315539 h 2208994"/>
                <a:gd name="connsiteX101" fmla="*/ 2675387 w 4266045"/>
                <a:gd name="connsiteY101" fmla="*/ 271863 h 2208994"/>
                <a:gd name="connsiteX102" fmla="*/ 3048000 w 4266045"/>
                <a:gd name="connsiteY102" fmla="*/ 280903 h 2208994"/>
                <a:gd name="connsiteX103" fmla="*/ 3042227 w 4266045"/>
                <a:gd name="connsiteY103" fmla="*/ 211630 h 2208994"/>
                <a:gd name="connsiteX104" fmla="*/ 3821545 w 4266045"/>
                <a:gd name="connsiteY104" fmla="*/ 217403 h 2208994"/>
                <a:gd name="connsiteX105" fmla="*/ 3812941 w 4266045"/>
                <a:gd name="connsiteY105" fmla="*/ 0 h 2208994"/>
                <a:gd name="connsiteX106" fmla="*/ 4266045 w 4266045"/>
                <a:gd name="connsiteY106" fmla="*/ 9585 h 2208994"/>
                <a:gd name="connsiteX0" fmla="*/ 0 w 4266045"/>
                <a:gd name="connsiteY0" fmla="*/ 2208994 h 2208994"/>
                <a:gd name="connsiteX1" fmla="*/ 0 w 4266045"/>
                <a:gd name="connsiteY1" fmla="*/ 2208994 h 2208994"/>
                <a:gd name="connsiteX2" fmla="*/ 17318 w 4266045"/>
                <a:gd name="connsiteY2" fmla="*/ 2157039 h 2208994"/>
                <a:gd name="connsiteX3" fmla="*/ 23091 w 4266045"/>
                <a:gd name="connsiteY3" fmla="*/ 2133948 h 2208994"/>
                <a:gd name="connsiteX4" fmla="*/ 34636 w 4266045"/>
                <a:gd name="connsiteY4" fmla="*/ 2099312 h 2208994"/>
                <a:gd name="connsiteX5" fmla="*/ 46182 w 4266045"/>
                <a:gd name="connsiteY5" fmla="*/ 2053130 h 2208994"/>
                <a:gd name="connsiteX6" fmla="*/ 69272 w 4266045"/>
                <a:gd name="connsiteY6" fmla="*/ 2018494 h 2208994"/>
                <a:gd name="connsiteX7" fmla="*/ 83416 w 4266045"/>
                <a:gd name="connsiteY7" fmla="*/ 1970580 h 2208994"/>
                <a:gd name="connsiteX8" fmla="*/ 109682 w 4266045"/>
                <a:gd name="connsiteY8" fmla="*/ 1943448 h 2208994"/>
                <a:gd name="connsiteX9" fmla="*/ 115454 w 4266045"/>
                <a:gd name="connsiteY9" fmla="*/ 1920358 h 2208994"/>
                <a:gd name="connsiteX10" fmla="*/ 127000 w 4266045"/>
                <a:gd name="connsiteY10" fmla="*/ 1885721 h 2208994"/>
                <a:gd name="connsiteX11" fmla="*/ 138545 w 4266045"/>
                <a:gd name="connsiteY11" fmla="*/ 1833767 h 2208994"/>
                <a:gd name="connsiteX12" fmla="*/ 144318 w 4266045"/>
                <a:gd name="connsiteY12" fmla="*/ 1816448 h 2208994"/>
                <a:gd name="connsiteX13" fmla="*/ 155863 w 4266045"/>
                <a:gd name="connsiteY13" fmla="*/ 1799130 h 2208994"/>
                <a:gd name="connsiteX14" fmla="*/ 167409 w 4266045"/>
                <a:gd name="connsiteY14" fmla="*/ 1764494 h 2208994"/>
                <a:gd name="connsiteX15" fmla="*/ 173182 w 4266045"/>
                <a:gd name="connsiteY15" fmla="*/ 1747176 h 2208994"/>
                <a:gd name="connsiteX16" fmla="*/ 184727 w 4266045"/>
                <a:gd name="connsiteY16" fmla="*/ 1712539 h 2208994"/>
                <a:gd name="connsiteX17" fmla="*/ 190500 w 4266045"/>
                <a:gd name="connsiteY17" fmla="*/ 1695221 h 2208994"/>
                <a:gd name="connsiteX18" fmla="*/ 225136 w 4266045"/>
                <a:gd name="connsiteY18" fmla="*/ 1683676 h 2208994"/>
                <a:gd name="connsiteX19" fmla="*/ 254000 w 4266045"/>
                <a:gd name="connsiteY19" fmla="*/ 1666358 h 2208994"/>
                <a:gd name="connsiteX20" fmla="*/ 278245 w 4266045"/>
                <a:gd name="connsiteY20" fmla="*/ 1667512 h 2208994"/>
                <a:gd name="connsiteX21" fmla="*/ 300182 w 4266045"/>
                <a:gd name="connsiteY21" fmla="*/ 1637494 h 2208994"/>
                <a:gd name="connsiteX22" fmla="*/ 329045 w 4266045"/>
                <a:gd name="connsiteY22" fmla="*/ 1614403 h 2208994"/>
                <a:gd name="connsiteX23" fmla="*/ 340591 w 4266045"/>
                <a:gd name="connsiteY23" fmla="*/ 1602858 h 2208994"/>
                <a:gd name="connsiteX24" fmla="*/ 357909 w 4266045"/>
                <a:gd name="connsiteY24" fmla="*/ 1597085 h 2208994"/>
                <a:gd name="connsiteX25" fmla="*/ 386772 w 4266045"/>
                <a:gd name="connsiteY25" fmla="*/ 1579767 h 2208994"/>
                <a:gd name="connsiteX26" fmla="*/ 398318 w 4266045"/>
                <a:gd name="connsiteY26" fmla="*/ 1568221 h 2208994"/>
                <a:gd name="connsiteX27" fmla="*/ 429202 w 4266045"/>
                <a:gd name="connsiteY27" fmla="*/ 1560428 h 2208994"/>
                <a:gd name="connsiteX28" fmla="*/ 444500 w 4266045"/>
                <a:gd name="connsiteY28" fmla="*/ 1533585 h 2208994"/>
                <a:gd name="connsiteX29" fmla="*/ 467591 w 4266045"/>
                <a:gd name="connsiteY29" fmla="*/ 1504721 h 2208994"/>
                <a:gd name="connsiteX30" fmla="*/ 479136 w 4266045"/>
                <a:gd name="connsiteY30" fmla="*/ 1487403 h 2208994"/>
                <a:gd name="connsiteX31" fmla="*/ 496454 w 4266045"/>
                <a:gd name="connsiteY31" fmla="*/ 1464312 h 2208994"/>
                <a:gd name="connsiteX32" fmla="*/ 521277 w 4266045"/>
                <a:gd name="connsiteY32" fmla="*/ 1458828 h 2208994"/>
                <a:gd name="connsiteX33" fmla="*/ 531091 w 4266045"/>
                <a:gd name="connsiteY33" fmla="*/ 1418130 h 2208994"/>
                <a:gd name="connsiteX34" fmla="*/ 536863 w 4266045"/>
                <a:gd name="connsiteY34" fmla="*/ 1400812 h 2208994"/>
                <a:gd name="connsiteX35" fmla="*/ 548409 w 4266045"/>
                <a:gd name="connsiteY35" fmla="*/ 1389267 h 2208994"/>
                <a:gd name="connsiteX36" fmla="*/ 571500 w 4266045"/>
                <a:gd name="connsiteY36" fmla="*/ 1360403 h 2208994"/>
                <a:gd name="connsiteX37" fmla="*/ 609022 w 4266045"/>
                <a:gd name="connsiteY37" fmla="*/ 1352610 h 2208994"/>
                <a:gd name="connsiteX38" fmla="*/ 600652 w 4266045"/>
                <a:gd name="connsiteY38" fmla="*/ 1335003 h 2208994"/>
                <a:gd name="connsiteX39" fmla="*/ 648277 w 4266045"/>
                <a:gd name="connsiteY39" fmla="*/ 1328942 h 2208994"/>
                <a:gd name="connsiteX40" fmla="*/ 635000 w 4266045"/>
                <a:gd name="connsiteY40" fmla="*/ 1308448 h 2208994"/>
                <a:gd name="connsiteX41" fmla="*/ 665714 w 4266045"/>
                <a:gd name="connsiteY41" fmla="*/ 1273703 h 2208994"/>
                <a:gd name="connsiteX42" fmla="*/ 692727 w 4266045"/>
                <a:gd name="connsiteY42" fmla="*/ 1221858 h 2208994"/>
                <a:gd name="connsiteX43" fmla="*/ 710045 w 4266045"/>
                <a:gd name="connsiteY43" fmla="*/ 1216085 h 2208994"/>
                <a:gd name="connsiteX44" fmla="*/ 743527 w 4266045"/>
                <a:gd name="connsiteY44" fmla="*/ 1201653 h 2208994"/>
                <a:gd name="connsiteX45" fmla="*/ 738909 w 4266045"/>
                <a:gd name="connsiteY45" fmla="*/ 1175676 h 2208994"/>
                <a:gd name="connsiteX46" fmla="*/ 744682 w 4266045"/>
                <a:gd name="connsiteY46" fmla="*/ 1175676 h 2208994"/>
                <a:gd name="connsiteX47" fmla="*/ 819727 w 4266045"/>
                <a:gd name="connsiteY47" fmla="*/ 1187221 h 2208994"/>
                <a:gd name="connsiteX48" fmla="*/ 819727 w 4266045"/>
                <a:gd name="connsiteY48" fmla="*/ 1187221 h 2208994"/>
                <a:gd name="connsiteX49" fmla="*/ 825390 w 4266045"/>
                <a:gd name="connsiteY49" fmla="*/ 1145287 h 2208994"/>
                <a:gd name="connsiteX50" fmla="*/ 871682 w 4266045"/>
                <a:gd name="connsiteY50" fmla="*/ 1158358 h 2208994"/>
                <a:gd name="connsiteX51" fmla="*/ 866889 w 4266045"/>
                <a:gd name="connsiteY51" fmla="*/ 1112503 h 2208994"/>
                <a:gd name="connsiteX52" fmla="*/ 906318 w 4266045"/>
                <a:gd name="connsiteY52" fmla="*/ 1129494 h 2208994"/>
                <a:gd name="connsiteX53" fmla="*/ 917972 w 4266045"/>
                <a:gd name="connsiteY53" fmla="*/ 1091264 h 2208994"/>
                <a:gd name="connsiteX54" fmla="*/ 975591 w 4266045"/>
                <a:gd name="connsiteY54" fmla="*/ 1100630 h 2208994"/>
                <a:gd name="connsiteX55" fmla="*/ 981363 w 4266045"/>
                <a:gd name="connsiteY55" fmla="*/ 1077539 h 2208994"/>
                <a:gd name="connsiteX56" fmla="*/ 1021772 w 4266045"/>
                <a:gd name="connsiteY56" fmla="*/ 1042903 h 2208994"/>
                <a:gd name="connsiteX57" fmla="*/ 1044863 w 4266045"/>
                <a:gd name="connsiteY57" fmla="*/ 1019812 h 2208994"/>
                <a:gd name="connsiteX58" fmla="*/ 1050636 w 4266045"/>
                <a:gd name="connsiteY58" fmla="*/ 996721 h 2208994"/>
                <a:gd name="connsiteX59" fmla="*/ 1085272 w 4266045"/>
                <a:gd name="connsiteY59" fmla="*/ 1008267 h 2208994"/>
                <a:gd name="connsiteX60" fmla="*/ 1102591 w 4266045"/>
                <a:gd name="connsiteY60" fmla="*/ 973630 h 2208994"/>
                <a:gd name="connsiteX61" fmla="*/ 1137227 w 4266045"/>
                <a:gd name="connsiteY61" fmla="*/ 962085 h 2208994"/>
                <a:gd name="connsiteX62" fmla="*/ 1154545 w 4266045"/>
                <a:gd name="connsiteY62" fmla="*/ 933221 h 2208994"/>
                <a:gd name="connsiteX63" fmla="*/ 1177636 w 4266045"/>
                <a:gd name="connsiteY63" fmla="*/ 910130 h 2208994"/>
                <a:gd name="connsiteX64" fmla="*/ 1189182 w 4266045"/>
                <a:gd name="connsiteY64" fmla="*/ 898585 h 2208994"/>
                <a:gd name="connsiteX65" fmla="*/ 1194954 w 4266045"/>
                <a:gd name="connsiteY65" fmla="*/ 881267 h 2208994"/>
                <a:gd name="connsiteX66" fmla="*/ 1200727 w 4266045"/>
                <a:gd name="connsiteY66" fmla="*/ 852403 h 2208994"/>
                <a:gd name="connsiteX67" fmla="*/ 1235363 w 4266045"/>
                <a:gd name="connsiteY67" fmla="*/ 846630 h 2208994"/>
                <a:gd name="connsiteX68" fmla="*/ 1252682 w 4266045"/>
                <a:gd name="connsiteY68" fmla="*/ 852403 h 2208994"/>
                <a:gd name="connsiteX69" fmla="*/ 1270000 w 4266045"/>
                <a:gd name="connsiteY69" fmla="*/ 846630 h 2208994"/>
                <a:gd name="connsiteX70" fmla="*/ 1281545 w 4266045"/>
                <a:gd name="connsiteY70" fmla="*/ 846630 h 2208994"/>
                <a:gd name="connsiteX71" fmla="*/ 1281545 w 4266045"/>
                <a:gd name="connsiteY71" fmla="*/ 823539 h 2208994"/>
                <a:gd name="connsiteX72" fmla="*/ 1310409 w 4266045"/>
                <a:gd name="connsiteY72" fmla="*/ 792715 h 2208994"/>
                <a:gd name="connsiteX73" fmla="*/ 1368136 w 4266045"/>
                <a:gd name="connsiteY73" fmla="*/ 800448 h 2208994"/>
                <a:gd name="connsiteX74" fmla="*/ 1384474 w 4266045"/>
                <a:gd name="connsiteY74" fmla="*/ 762436 h 2208994"/>
                <a:gd name="connsiteX75" fmla="*/ 1454727 w 4266045"/>
                <a:gd name="connsiteY75" fmla="*/ 760039 h 2208994"/>
                <a:gd name="connsiteX76" fmla="*/ 1483591 w 4266045"/>
                <a:gd name="connsiteY76" fmla="*/ 731176 h 2208994"/>
                <a:gd name="connsiteX77" fmla="*/ 1518227 w 4266045"/>
                <a:gd name="connsiteY77" fmla="*/ 690767 h 2208994"/>
                <a:gd name="connsiteX78" fmla="*/ 1535545 w 4266045"/>
                <a:gd name="connsiteY78" fmla="*/ 679221 h 2208994"/>
                <a:gd name="connsiteX79" fmla="*/ 1547091 w 4266045"/>
                <a:gd name="connsiteY79" fmla="*/ 667676 h 2208994"/>
                <a:gd name="connsiteX80" fmla="*/ 1558636 w 4266045"/>
                <a:gd name="connsiteY80" fmla="*/ 627267 h 2208994"/>
                <a:gd name="connsiteX81" fmla="*/ 1596213 w 4266045"/>
                <a:gd name="connsiteY81" fmla="*/ 641099 h 2208994"/>
                <a:gd name="connsiteX82" fmla="*/ 1616363 w 4266045"/>
                <a:gd name="connsiteY82" fmla="*/ 627267 h 2208994"/>
                <a:gd name="connsiteX83" fmla="*/ 1618215 w 4266045"/>
                <a:gd name="connsiteY83" fmla="*/ 606463 h 2208994"/>
                <a:gd name="connsiteX84" fmla="*/ 1651000 w 4266045"/>
                <a:gd name="connsiteY84" fmla="*/ 615721 h 2208994"/>
                <a:gd name="connsiteX85" fmla="*/ 1647297 w 4266045"/>
                <a:gd name="connsiteY85" fmla="*/ 569866 h 2208994"/>
                <a:gd name="connsiteX86" fmla="*/ 1702954 w 4266045"/>
                <a:gd name="connsiteY86" fmla="*/ 581085 h 2208994"/>
                <a:gd name="connsiteX87" fmla="*/ 1719510 w 4266045"/>
                <a:gd name="connsiteY87" fmla="*/ 546667 h 2208994"/>
                <a:gd name="connsiteX88" fmla="*/ 1806863 w 4266045"/>
                <a:gd name="connsiteY88" fmla="*/ 552221 h 2208994"/>
                <a:gd name="connsiteX89" fmla="*/ 1824182 w 4266045"/>
                <a:gd name="connsiteY89" fmla="*/ 529130 h 2208994"/>
                <a:gd name="connsiteX90" fmla="*/ 1858818 w 4266045"/>
                <a:gd name="connsiteY90" fmla="*/ 492533 h 2208994"/>
                <a:gd name="connsiteX91" fmla="*/ 1945409 w 4266045"/>
                <a:gd name="connsiteY91" fmla="*/ 494494 h 2208994"/>
                <a:gd name="connsiteX92" fmla="*/ 1949221 w 4266045"/>
                <a:gd name="connsiteY92" fmla="*/ 466284 h 2208994"/>
                <a:gd name="connsiteX93" fmla="*/ 2095500 w 4266045"/>
                <a:gd name="connsiteY93" fmla="*/ 465630 h 2208994"/>
                <a:gd name="connsiteX94" fmla="*/ 2112818 w 4266045"/>
                <a:gd name="connsiteY94" fmla="*/ 425221 h 2208994"/>
                <a:gd name="connsiteX95" fmla="*/ 2124363 w 4266045"/>
                <a:gd name="connsiteY95" fmla="*/ 373267 h 2208994"/>
                <a:gd name="connsiteX96" fmla="*/ 2135909 w 4266045"/>
                <a:gd name="connsiteY96" fmla="*/ 355948 h 2208994"/>
                <a:gd name="connsiteX97" fmla="*/ 2372591 w 4266045"/>
                <a:gd name="connsiteY97" fmla="*/ 367494 h 2208994"/>
                <a:gd name="connsiteX98" fmla="*/ 2373571 w 4266045"/>
                <a:gd name="connsiteY98" fmla="*/ 324144 h 2208994"/>
                <a:gd name="connsiteX99" fmla="*/ 2661227 w 4266045"/>
                <a:gd name="connsiteY99" fmla="*/ 315539 h 2208994"/>
                <a:gd name="connsiteX100" fmla="*/ 2661227 w 4266045"/>
                <a:gd name="connsiteY100" fmla="*/ 315539 h 2208994"/>
                <a:gd name="connsiteX101" fmla="*/ 2675387 w 4266045"/>
                <a:gd name="connsiteY101" fmla="*/ 271863 h 2208994"/>
                <a:gd name="connsiteX102" fmla="*/ 3048000 w 4266045"/>
                <a:gd name="connsiteY102" fmla="*/ 280903 h 2208994"/>
                <a:gd name="connsiteX103" fmla="*/ 3042227 w 4266045"/>
                <a:gd name="connsiteY103" fmla="*/ 211630 h 2208994"/>
                <a:gd name="connsiteX104" fmla="*/ 3821545 w 4266045"/>
                <a:gd name="connsiteY104" fmla="*/ 217403 h 2208994"/>
                <a:gd name="connsiteX105" fmla="*/ 3812941 w 4266045"/>
                <a:gd name="connsiteY105" fmla="*/ 0 h 2208994"/>
                <a:gd name="connsiteX106" fmla="*/ 4266045 w 4266045"/>
                <a:gd name="connsiteY106" fmla="*/ 9585 h 2208994"/>
                <a:gd name="connsiteX0" fmla="*/ 0 w 4266045"/>
                <a:gd name="connsiteY0" fmla="*/ 2208994 h 2208994"/>
                <a:gd name="connsiteX1" fmla="*/ 0 w 4266045"/>
                <a:gd name="connsiteY1" fmla="*/ 2208994 h 2208994"/>
                <a:gd name="connsiteX2" fmla="*/ 17318 w 4266045"/>
                <a:gd name="connsiteY2" fmla="*/ 2157039 h 2208994"/>
                <a:gd name="connsiteX3" fmla="*/ 23091 w 4266045"/>
                <a:gd name="connsiteY3" fmla="*/ 2133948 h 2208994"/>
                <a:gd name="connsiteX4" fmla="*/ 34636 w 4266045"/>
                <a:gd name="connsiteY4" fmla="*/ 2099312 h 2208994"/>
                <a:gd name="connsiteX5" fmla="*/ 46182 w 4266045"/>
                <a:gd name="connsiteY5" fmla="*/ 2053130 h 2208994"/>
                <a:gd name="connsiteX6" fmla="*/ 69272 w 4266045"/>
                <a:gd name="connsiteY6" fmla="*/ 2018494 h 2208994"/>
                <a:gd name="connsiteX7" fmla="*/ 83416 w 4266045"/>
                <a:gd name="connsiteY7" fmla="*/ 1970580 h 2208994"/>
                <a:gd name="connsiteX8" fmla="*/ 99002 w 4266045"/>
                <a:gd name="connsiteY8" fmla="*/ 1970003 h 2208994"/>
                <a:gd name="connsiteX9" fmla="*/ 109682 w 4266045"/>
                <a:gd name="connsiteY9" fmla="*/ 1943448 h 2208994"/>
                <a:gd name="connsiteX10" fmla="*/ 115454 w 4266045"/>
                <a:gd name="connsiteY10" fmla="*/ 1920358 h 2208994"/>
                <a:gd name="connsiteX11" fmla="*/ 127000 w 4266045"/>
                <a:gd name="connsiteY11" fmla="*/ 1885721 h 2208994"/>
                <a:gd name="connsiteX12" fmla="*/ 138545 w 4266045"/>
                <a:gd name="connsiteY12" fmla="*/ 1833767 h 2208994"/>
                <a:gd name="connsiteX13" fmla="*/ 144318 w 4266045"/>
                <a:gd name="connsiteY13" fmla="*/ 1816448 h 2208994"/>
                <a:gd name="connsiteX14" fmla="*/ 155863 w 4266045"/>
                <a:gd name="connsiteY14" fmla="*/ 1799130 h 2208994"/>
                <a:gd name="connsiteX15" fmla="*/ 167409 w 4266045"/>
                <a:gd name="connsiteY15" fmla="*/ 1764494 h 2208994"/>
                <a:gd name="connsiteX16" fmla="*/ 173182 w 4266045"/>
                <a:gd name="connsiteY16" fmla="*/ 1747176 h 2208994"/>
                <a:gd name="connsiteX17" fmla="*/ 184727 w 4266045"/>
                <a:gd name="connsiteY17" fmla="*/ 1712539 h 2208994"/>
                <a:gd name="connsiteX18" fmla="*/ 190500 w 4266045"/>
                <a:gd name="connsiteY18" fmla="*/ 1695221 h 2208994"/>
                <a:gd name="connsiteX19" fmla="*/ 225136 w 4266045"/>
                <a:gd name="connsiteY19" fmla="*/ 1683676 h 2208994"/>
                <a:gd name="connsiteX20" fmla="*/ 254000 w 4266045"/>
                <a:gd name="connsiteY20" fmla="*/ 1666358 h 2208994"/>
                <a:gd name="connsiteX21" fmla="*/ 278245 w 4266045"/>
                <a:gd name="connsiteY21" fmla="*/ 1667512 h 2208994"/>
                <a:gd name="connsiteX22" fmla="*/ 300182 w 4266045"/>
                <a:gd name="connsiteY22" fmla="*/ 1637494 h 2208994"/>
                <a:gd name="connsiteX23" fmla="*/ 329045 w 4266045"/>
                <a:gd name="connsiteY23" fmla="*/ 1614403 h 2208994"/>
                <a:gd name="connsiteX24" fmla="*/ 340591 w 4266045"/>
                <a:gd name="connsiteY24" fmla="*/ 1602858 h 2208994"/>
                <a:gd name="connsiteX25" fmla="*/ 357909 w 4266045"/>
                <a:gd name="connsiteY25" fmla="*/ 1597085 h 2208994"/>
                <a:gd name="connsiteX26" fmla="*/ 386772 w 4266045"/>
                <a:gd name="connsiteY26" fmla="*/ 1579767 h 2208994"/>
                <a:gd name="connsiteX27" fmla="*/ 398318 w 4266045"/>
                <a:gd name="connsiteY27" fmla="*/ 1568221 h 2208994"/>
                <a:gd name="connsiteX28" fmla="*/ 429202 w 4266045"/>
                <a:gd name="connsiteY28" fmla="*/ 1560428 h 2208994"/>
                <a:gd name="connsiteX29" fmla="*/ 444500 w 4266045"/>
                <a:gd name="connsiteY29" fmla="*/ 1533585 h 2208994"/>
                <a:gd name="connsiteX30" fmla="*/ 467591 w 4266045"/>
                <a:gd name="connsiteY30" fmla="*/ 1504721 h 2208994"/>
                <a:gd name="connsiteX31" fmla="*/ 479136 w 4266045"/>
                <a:gd name="connsiteY31" fmla="*/ 1487403 h 2208994"/>
                <a:gd name="connsiteX32" fmla="*/ 496454 w 4266045"/>
                <a:gd name="connsiteY32" fmla="*/ 1464312 h 2208994"/>
                <a:gd name="connsiteX33" fmla="*/ 521277 w 4266045"/>
                <a:gd name="connsiteY33" fmla="*/ 1458828 h 2208994"/>
                <a:gd name="connsiteX34" fmla="*/ 531091 w 4266045"/>
                <a:gd name="connsiteY34" fmla="*/ 1418130 h 2208994"/>
                <a:gd name="connsiteX35" fmla="*/ 536863 w 4266045"/>
                <a:gd name="connsiteY35" fmla="*/ 1400812 h 2208994"/>
                <a:gd name="connsiteX36" fmla="*/ 548409 w 4266045"/>
                <a:gd name="connsiteY36" fmla="*/ 1389267 h 2208994"/>
                <a:gd name="connsiteX37" fmla="*/ 571500 w 4266045"/>
                <a:gd name="connsiteY37" fmla="*/ 1360403 h 2208994"/>
                <a:gd name="connsiteX38" fmla="*/ 609022 w 4266045"/>
                <a:gd name="connsiteY38" fmla="*/ 1352610 h 2208994"/>
                <a:gd name="connsiteX39" fmla="*/ 600652 w 4266045"/>
                <a:gd name="connsiteY39" fmla="*/ 1335003 h 2208994"/>
                <a:gd name="connsiteX40" fmla="*/ 648277 w 4266045"/>
                <a:gd name="connsiteY40" fmla="*/ 1328942 h 2208994"/>
                <a:gd name="connsiteX41" fmla="*/ 635000 w 4266045"/>
                <a:gd name="connsiteY41" fmla="*/ 1308448 h 2208994"/>
                <a:gd name="connsiteX42" fmla="*/ 665714 w 4266045"/>
                <a:gd name="connsiteY42" fmla="*/ 1273703 h 2208994"/>
                <a:gd name="connsiteX43" fmla="*/ 692727 w 4266045"/>
                <a:gd name="connsiteY43" fmla="*/ 1221858 h 2208994"/>
                <a:gd name="connsiteX44" fmla="*/ 710045 w 4266045"/>
                <a:gd name="connsiteY44" fmla="*/ 1216085 h 2208994"/>
                <a:gd name="connsiteX45" fmla="*/ 743527 w 4266045"/>
                <a:gd name="connsiteY45" fmla="*/ 1201653 h 2208994"/>
                <a:gd name="connsiteX46" fmla="*/ 738909 w 4266045"/>
                <a:gd name="connsiteY46" fmla="*/ 1175676 h 2208994"/>
                <a:gd name="connsiteX47" fmla="*/ 744682 w 4266045"/>
                <a:gd name="connsiteY47" fmla="*/ 1175676 h 2208994"/>
                <a:gd name="connsiteX48" fmla="*/ 819727 w 4266045"/>
                <a:gd name="connsiteY48" fmla="*/ 1187221 h 2208994"/>
                <a:gd name="connsiteX49" fmla="*/ 819727 w 4266045"/>
                <a:gd name="connsiteY49" fmla="*/ 1187221 h 2208994"/>
                <a:gd name="connsiteX50" fmla="*/ 825390 w 4266045"/>
                <a:gd name="connsiteY50" fmla="*/ 1145287 h 2208994"/>
                <a:gd name="connsiteX51" fmla="*/ 871682 w 4266045"/>
                <a:gd name="connsiteY51" fmla="*/ 1158358 h 2208994"/>
                <a:gd name="connsiteX52" fmla="*/ 866889 w 4266045"/>
                <a:gd name="connsiteY52" fmla="*/ 1112503 h 2208994"/>
                <a:gd name="connsiteX53" fmla="*/ 906318 w 4266045"/>
                <a:gd name="connsiteY53" fmla="*/ 1129494 h 2208994"/>
                <a:gd name="connsiteX54" fmla="*/ 917972 w 4266045"/>
                <a:gd name="connsiteY54" fmla="*/ 1091264 h 2208994"/>
                <a:gd name="connsiteX55" fmla="*/ 975591 w 4266045"/>
                <a:gd name="connsiteY55" fmla="*/ 1100630 h 2208994"/>
                <a:gd name="connsiteX56" fmla="*/ 981363 w 4266045"/>
                <a:gd name="connsiteY56" fmla="*/ 1077539 h 2208994"/>
                <a:gd name="connsiteX57" fmla="*/ 1021772 w 4266045"/>
                <a:gd name="connsiteY57" fmla="*/ 1042903 h 2208994"/>
                <a:gd name="connsiteX58" fmla="*/ 1044863 w 4266045"/>
                <a:gd name="connsiteY58" fmla="*/ 1019812 h 2208994"/>
                <a:gd name="connsiteX59" fmla="*/ 1050636 w 4266045"/>
                <a:gd name="connsiteY59" fmla="*/ 996721 h 2208994"/>
                <a:gd name="connsiteX60" fmla="*/ 1085272 w 4266045"/>
                <a:gd name="connsiteY60" fmla="*/ 1008267 h 2208994"/>
                <a:gd name="connsiteX61" fmla="*/ 1102591 w 4266045"/>
                <a:gd name="connsiteY61" fmla="*/ 973630 h 2208994"/>
                <a:gd name="connsiteX62" fmla="*/ 1137227 w 4266045"/>
                <a:gd name="connsiteY62" fmla="*/ 962085 h 2208994"/>
                <a:gd name="connsiteX63" fmla="*/ 1154545 w 4266045"/>
                <a:gd name="connsiteY63" fmla="*/ 933221 h 2208994"/>
                <a:gd name="connsiteX64" fmla="*/ 1177636 w 4266045"/>
                <a:gd name="connsiteY64" fmla="*/ 910130 h 2208994"/>
                <a:gd name="connsiteX65" fmla="*/ 1189182 w 4266045"/>
                <a:gd name="connsiteY65" fmla="*/ 898585 h 2208994"/>
                <a:gd name="connsiteX66" fmla="*/ 1194954 w 4266045"/>
                <a:gd name="connsiteY66" fmla="*/ 881267 h 2208994"/>
                <a:gd name="connsiteX67" fmla="*/ 1200727 w 4266045"/>
                <a:gd name="connsiteY67" fmla="*/ 852403 h 2208994"/>
                <a:gd name="connsiteX68" fmla="*/ 1235363 w 4266045"/>
                <a:gd name="connsiteY68" fmla="*/ 846630 h 2208994"/>
                <a:gd name="connsiteX69" fmla="*/ 1252682 w 4266045"/>
                <a:gd name="connsiteY69" fmla="*/ 852403 h 2208994"/>
                <a:gd name="connsiteX70" fmla="*/ 1270000 w 4266045"/>
                <a:gd name="connsiteY70" fmla="*/ 846630 h 2208994"/>
                <a:gd name="connsiteX71" fmla="*/ 1281545 w 4266045"/>
                <a:gd name="connsiteY71" fmla="*/ 846630 h 2208994"/>
                <a:gd name="connsiteX72" fmla="*/ 1281545 w 4266045"/>
                <a:gd name="connsiteY72" fmla="*/ 823539 h 2208994"/>
                <a:gd name="connsiteX73" fmla="*/ 1310409 w 4266045"/>
                <a:gd name="connsiteY73" fmla="*/ 792715 h 2208994"/>
                <a:gd name="connsiteX74" fmla="*/ 1368136 w 4266045"/>
                <a:gd name="connsiteY74" fmla="*/ 800448 h 2208994"/>
                <a:gd name="connsiteX75" fmla="*/ 1384474 w 4266045"/>
                <a:gd name="connsiteY75" fmla="*/ 762436 h 2208994"/>
                <a:gd name="connsiteX76" fmla="*/ 1454727 w 4266045"/>
                <a:gd name="connsiteY76" fmla="*/ 760039 h 2208994"/>
                <a:gd name="connsiteX77" fmla="*/ 1483591 w 4266045"/>
                <a:gd name="connsiteY77" fmla="*/ 731176 h 2208994"/>
                <a:gd name="connsiteX78" fmla="*/ 1518227 w 4266045"/>
                <a:gd name="connsiteY78" fmla="*/ 690767 h 2208994"/>
                <a:gd name="connsiteX79" fmla="*/ 1535545 w 4266045"/>
                <a:gd name="connsiteY79" fmla="*/ 679221 h 2208994"/>
                <a:gd name="connsiteX80" fmla="*/ 1547091 w 4266045"/>
                <a:gd name="connsiteY80" fmla="*/ 667676 h 2208994"/>
                <a:gd name="connsiteX81" fmla="*/ 1558636 w 4266045"/>
                <a:gd name="connsiteY81" fmla="*/ 627267 h 2208994"/>
                <a:gd name="connsiteX82" fmla="*/ 1596213 w 4266045"/>
                <a:gd name="connsiteY82" fmla="*/ 641099 h 2208994"/>
                <a:gd name="connsiteX83" fmla="*/ 1616363 w 4266045"/>
                <a:gd name="connsiteY83" fmla="*/ 627267 h 2208994"/>
                <a:gd name="connsiteX84" fmla="*/ 1618215 w 4266045"/>
                <a:gd name="connsiteY84" fmla="*/ 606463 h 2208994"/>
                <a:gd name="connsiteX85" fmla="*/ 1651000 w 4266045"/>
                <a:gd name="connsiteY85" fmla="*/ 615721 h 2208994"/>
                <a:gd name="connsiteX86" fmla="*/ 1647297 w 4266045"/>
                <a:gd name="connsiteY86" fmla="*/ 569866 h 2208994"/>
                <a:gd name="connsiteX87" fmla="*/ 1702954 w 4266045"/>
                <a:gd name="connsiteY87" fmla="*/ 581085 h 2208994"/>
                <a:gd name="connsiteX88" fmla="*/ 1719510 w 4266045"/>
                <a:gd name="connsiteY88" fmla="*/ 546667 h 2208994"/>
                <a:gd name="connsiteX89" fmla="*/ 1806863 w 4266045"/>
                <a:gd name="connsiteY89" fmla="*/ 552221 h 2208994"/>
                <a:gd name="connsiteX90" fmla="*/ 1824182 w 4266045"/>
                <a:gd name="connsiteY90" fmla="*/ 529130 h 2208994"/>
                <a:gd name="connsiteX91" fmla="*/ 1858818 w 4266045"/>
                <a:gd name="connsiteY91" fmla="*/ 492533 h 2208994"/>
                <a:gd name="connsiteX92" fmla="*/ 1945409 w 4266045"/>
                <a:gd name="connsiteY92" fmla="*/ 494494 h 2208994"/>
                <a:gd name="connsiteX93" fmla="*/ 1949221 w 4266045"/>
                <a:gd name="connsiteY93" fmla="*/ 466284 h 2208994"/>
                <a:gd name="connsiteX94" fmla="*/ 2095500 w 4266045"/>
                <a:gd name="connsiteY94" fmla="*/ 465630 h 2208994"/>
                <a:gd name="connsiteX95" fmla="*/ 2112818 w 4266045"/>
                <a:gd name="connsiteY95" fmla="*/ 425221 h 2208994"/>
                <a:gd name="connsiteX96" fmla="*/ 2124363 w 4266045"/>
                <a:gd name="connsiteY96" fmla="*/ 373267 h 2208994"/>
                <a:gd name="connsiteX97" fmla="*/ 2135909 w 4266045"/>
                <a:gd name="connsiteY97" fmla="*/ 355948 h 2208994"/>
                <a:gd name="connsiteX98" fmla="*/ 2372591 w 4266045"/>
                <a:gd name="connsiteY98" fmla="*/ 367494 h 2208994"/>
                <a:gd name="connsiteX99" fmla="*/ 2373571 w 4266045"/>
                <a:gd name="connsiteY99" fmla="*/ 324144 h 2208994"/>
                <a:gd name="connsiteX100" fmla="*/ 2661227 w 4266045"/>
                <a:gd name="connsiteY100" fmla="*/ 315539 h 2208994"/>
                <a:gd name="connsiteX101" fmla="*/ 2661227 w 4266045"/>
                <a:gd name="connsiteY101" fmla="*/ 315539 h 2208994"/>
                <a:gd name="connsiteX102" fmla="*/ 2675387 w 4266045"/>
                <a:gd name="connsiteY102" fmla="*/ 271863 h 2208994"/>
                <a:gd name="connsiteX103" fmla="*/ 3048000 w 4266045"/>
                <a:gd name="connsiteY103" fmla="*/ 280903 h 2208994"/>
                <a:gd name="connsiteX104" fmla="*/ 3042227 w 4266045"/>
                <a:gd name="connsiteY104" fmla="*/ 211630 h 2208994"/>
                <a:gd name="connsiteX105" fmla="*/ 3821545 w 4266045"/>
                <a:gd name="connsiteY105" fmla="*/ 217403 h 2208994"/>
                <a:gd name="connsiteX106" fmla="*/ 3812941 w 4266045"/>
                <a:gd name="connsiteY106" fmla="*/ 0 h 2208994"/>
                <a:gd name="connsiteX107" fmla="*/ 4266045 w 4266045"/>
                <a:gd name="connsiteY107" fmla="*/ 9585 h 2208994"/>
                <a:gd name="connsiteX0" fmla="*/ 0 w 4266045"/>
                <a:gd name="connsiteY0" fmla="*/ 2208994 h 2208994"/>
                <a:gd name="connsiteX1" fmla="*/ 0 w 4266045"/>
                <a:gd name="connsiteY1" fmla="*/ 2208994 h 2208994"/>
                <a:gd name="connsiteX2" fmla="*/ 17318 w 4266045"/>
                <a:gd name="connsiteY2" fmla="*/ 2157039 h 2208994"/>
                <a:gd name="connsiteX3" fmla="*/ 23091 w 4266045"/>
                <a:gd name="connsiteY3" fmla="*/ 2133948 h 2208994"/>
                <a:gd name="connsiteX4" fmla="*/ 34636 w 4266045"/>
                <a:gd name="connsiteY4" fmla="*/ 2099312 h 2208994"/>
                <a:gd name="connsiteX5" fmla="*/ 46182 w 4266045"/>
                <a:gd name="connsiteY5" fmla="*/ 2053130 h 2208994"/>
                <a:gd name="connsiteX6" fmla="*/ 69272 w 4266045"/>
                <a:gd name="connsiteY6" fmla="*/ 2018494 h 2208994"/>
                <a:gd name="connsiteX7" fmla="*/ 83416 w 4266045"/>
                <a:gd name="connsiteY7" fmla="*/ 1970580 h 2208994"/>
                <a:gd name="connsiteX8" fmla="*/ 99002 w 4266045"/>
                <a:gd name="connsiteY8" fmla="*/ 1970003 h 2208994"/>
                <a:gd name="connsiteX9" fmla="*/ 109682 w 4266045"/>
                <a:gd name="connsiteY9" fmla="*/ 1943448 h 2208994"/>
                <a:gd name="connsiteX10" fmla="*/ 115454 w 4266045"/>
                <a:gd name="connsiteY10" fmla="*/ 1920358 h 2208994"/>
                <a:gd name="connsiteX11" fmla="*/ 127000 w 4266045"/>
                <a:gd name="connsiteY11" fmla="*/ 1885721 h 2208994"/>
                <a:gd name="connsiteX12" fmla="*/ 138545 w 4266045"/>
                <a:gd name="connsiteY12" fmla="*/ 1833767 h 2208994"/>
                <a:gd name="connsiteX13" fmla="*/ 144318 w 4266045"/>
                <a:gd name="connsiteY13" fmla="*/ 1816448 h 2208994"/>
                <a:gd name="connsiteX14" fmla="*/ 155863 w 4266045"/>
                <a:gd name="connsiteY14" fmla="*/ 1799130 h 2208994"/>
                <a:gd name="connsiteX15" fmla="*/ 167409 w 4266045"/>
                <a:gd name="connsiteY15" fmla="*/ 1764494 h 2208994"/>
                <a:gd name="connsiteX16" fmla="*/ 173182 w 4266045"/>
                <a:gd name="connsiteY16" fmla="*/ 1747176 h 2208994"/>
                <a:gd name="connsiteX17" fmla="*/ 184727 w 4266045"/>
                <a:gd name="connsiteY17" fmla="*/ 1712539 h 2208994"/>
                <a:gd name="connsiteX18" fmla="*/ 190500 w 4266045"/>
                <a:gd name="connsiteY18" fmla="*/ 1695221 h 2208994"/>
                <a:gd name="connsiteX19" fmla="*/ 225136 w 4266045"/>
                <a:gd name="connsiteY19" fmla="*/ 1683676 h 2208994"/>
                <a:gd name="connsiteX20" fmla="*/ 254000 w 4266045"/>
                <a:gd name="connsiteY20" fmla="*/ 1666358 h 2208994"/>
                <a:gd name="connsiteX21" fmla="*/ 278245 w 4266045"/>
                <a:gd name="connsiteY21" fmla="*/ 1667512 h 2208994"/>
                <a:gd name="connsiteX22" fmla="*/ 300182 w 4266045"/>
                <a:gd name="connsiteY22" fmla="*/ 1637494 h 2208994"/>
                <a:gd name="connsiteX23" fmla="*/ 329045 w 4266045"/>
                <a:gd name="connsiteY23" fmla="*/ 1614403 h 2208994"/>
                <a:gd name="connsiteX24" fmla="*/ 340591 w 4266045"/>
                <a:gd name="connsiteY24" fmla="*/ 1602858 h 2208994"/>
                <a:gd name="connsiteX25" fmla="*/ 357909 w 4266045"/>
                <a:gd name="connsiteY25" fmla="*/ 1597085 h 2208994"/>
                <a:gd name="connsiteX26" fmla="*/ 386772 w 4266045"/>
                <a:gd name="connsiteY26" fmla="*/ 1579767 h 2208994"/>
                <a:gd name="connsiteX27" fmla="*/ 398318 w 4266045"/>
                <a:gd name="connsiteY27" fmla="*/ 1568221 h 2208994"/>
                <a:gd name="connsiteX28" fmla="*/ 429202 w 4266045"/>
                <a:gd name="connsiteY28" fmla="*/ 1560428 h 2208994"/>
                <a:gd name="connsiteX29" fmla="*/ 444500 w 4266045"/>
                <a:gd name="connsiteY29" fmla="*/ 1533585 h 2208994"/>
                <a:gd name="connsiteX30" fmla="*/ 467591 w 4266045"/>
                <a:gd name="connsiteY30" fmla="*/ 1504721 h 2208994"/>
                <a:gd name="connsiteX31" fmla="*/ 479136 w 4266045"/>
                <a:gd name="connsiteY31" fmla="*/ 1487403 h 2208994"/>
                <a:gd name="connsiteX32" fmla="*/ 496454 w 4266045"/>
                <a:gd name="connsiteY32" fmla="*/ 1464312 h 2208994"/>
                <a:gd name="connsiteX33" fmla="*/ 521277 w 4266045"/>
                <a:gd name="connsiteY33" fmla="*/ 1458828 h 2208994"/>
                <a:gd name="connsiteX34" fmla="*/ 531091 w 4266045"/>
                <a:gd name="connsiteY34" fmla="*/ 1418130 h 2208994"/>
                <a:gd name="connsiteX35" fmla="*/ 536863 w 4266045"/>
                <a:gd name="connsiteY35" fmla="*/ 1400812 h 2208994"/>
                <a:gd name="connsiteX36" fmla="*/ 548409 w 4266045"/>
                <a:gd name="connsiteY36" fmla="*/ 1389267 h 2208994"/>
                <a:gd name="connsiteX37" fmla="*/ 571500 w 4266045"/>
                <a:gd name="connsiteY37" fmla="*/ 1360403 h 2208994"/>
                <a:gd name="connsiteX38" fmla="*/ 609022 w 4266045"/>
                <a:gd name="connsiteY38" fmla="*/ 1352610 h 2208994"/>
                <a:gd name="connsiteX39" fmla="*/ 600652 w 4266045"/>
                <a:gd name="connsiteY39" fmla="*/ 1335003 h 2208994"/>
                <a:gd name="connsiteX40" fmla="*/ 648277 w 4266045"/>
                <a:gd name="connsiteY40" fmla="*/ 1328942 h 2208994"/>
                <a:gd name="connsiteX41" fmla="*/ 635000 w 4266045"/>
                <a:gd name="connsiteY41" fmla="*/ 1308448 h 2208994"/>
                <a:gd name="connsiteX42" fmla="*/ 665714 w 4266045"/>
                <a:gd name="connsiteY42" fmla="*/ 1273703 h 2208994"/>
                <a:gd name="connsiteX43" fmla="*/ 692727 w 4266045"/>
                <a:gd name="connsiteY43" fmla="*/ 1221858 h 2208994"/>
                <a:gd name="connsiteX44" fmla="*/ 710045 w 4266045"/>
                <a:gd name="connsiteY44" fmla="*/ 1216085 h 2208994"/>
                <a:gd name="connsiteX45" fmla="*/ 743527 w 4266045"/>
                <a:gd name="connsiteY45" fmla="*/ 1201653 h 2208994"/>
                <a:gd name="connsiteX46" fmla="*/ 738909 w 4266045"/>
                <a:gd name="connsiteY46" fmla="*/ 1175676 h 2208994"/>
                <a:gd name="connsiteX47" fmla="*/ 744682 w 4266045"/>
                <a:gd name="connsiteY47" fmla="*/ 1175676 h 2208994"/>
                <a:gd name="connsiteX48" fmla="*/ 819727 w 4266045"/>
                <a:gd name="connsiteY48" fmla="*/ 1187221 h 2208994"/>
                <a:gd name="connsiteX49" fmla="*/ 819727 w 4266045"/>
                <a:gd name="connsiteY49" fmla="*/ 1187221 h 2208994"/>
                <a:gd name="connsiteX50" fmla="*/ 825390 w 4266045"/>
                <a:gd name="connsiteY50" fmla="*/ 1145287 h 2208994"/>
                <a:gd name="connsiteX51" fmla="*/ 871682 w 4266045"/>
                <a:gd name="connsiteY51" fmla="*/ 1158358 h 2208994"/>
                <a:gd name="connsiteX52" fmla="*/ 866889 w 4266045"/>
                <a:gd name="connsiteY52" fmla="*/ 1112503 h 2208994"/>
                <a:gd name="connsiteX53" fmla="*/ 906318 w 4266045"/>
                <a:gd name="connsiteY53" fmla="*/ 1129494 h 2208994"/>
                <a:gd name="connsiteX54" fmla="*/ 917972 w 4266045"/>
                <a:gd name="connsiteY54" fmla="*/ 1091264 h 2208994"/>
                <a:gd name="connsiteX55" fmla="*/ 975591 w 4266045"/>
                <a:gd name="connsiteY55" fmla="*/ 1100630 h 2208994"/>
                <a:gd name="connsiteX56" fmla="*/ 1009938 w 4266045"/>
                <a:gd name="connsiteY56" fmla="*/ 1080714 h 2208994"/>
                <a:gd name="connsiteX57" fmla="*/ 1021772 w 4266045"/>
                <a:gd name="connsiteY57" fmla="*/ 1042903 h 2208994"/>
                <a:gd name="connsiteX58" fmla="*/ 1044863 w 4266045"/>
                <a:gd name="connsiteY58" fmla="*/ 1019812 h 2208994"/>
                <a:gd name="connsiteX59" fmla="*/ 1050636 w 4266045"/>
                <a:gd name="connsiteY59" fmla="*/ 996721 h 2208994"/>
                <a:gd name="connsiteX60" fmla="*/ 1085272 w 4266045"/>
                <a:gd name="connsiteY60" fmla="*/ 1008267 h 2208994"/>
                <a:gd name="connsiteX61" fmla="*/ 1102591 w 4266045"/>
                <a:gd name="connsiteY61" fmla="*/ 973630 h 2208994"/>
                <a:gd name="connsiteX62" fmla="*/ 1137227 w 4266045"/>
                <a:gd name="connsiteY62" fmla="*/ 962085 h 2208994"/>
                <a:gd name="connsiteX63" fmla="*/ 1154545 w 4266045"/>
                <a:gd name="connsiteY63" fmla="*/ 933221 h 2208994"/>
                <a:gd name="connsiteX64" fmla="*/ 1177636 w 4266045"/>
                <a:gd name="connsiteY64" fmla="*/ 910130 h 2208994"/>
                <a:gd name="connsiteX65" fmla="*/ 1189182 w 4266045"/>
                <a:gd name="connsiteY65" fmla="*/ 898585 h 2208994"/>
                <a:gd name="connsiteX66" fmla="*/ 1194954 w 4266045"/>
                <a:gd name="connsiteY66" fmla="*/ 881267 h 2208994"/>
                <a:gd name="connsiteX67" fmla="*/ 1200727 w 4266045"/>
                <a:gd name="connsiteY67" fmla="*/ 852403 h 2208994"/>
                <a:gd name="connsiteX68" fmla="*/ 1235363 w 4266045"/>
                <a:gd name="connsiteY68" fmla="*/ 846630 h 2208994"/>
                <a:gd name="connsiteX69" fmla="*/ 1252682 w 4266045"/>
                <a:gd name="connsiteY69" fmla="*/ 852403 h 2208994"/>
                <a:gd name="connsiteX70" fmla="*/ 1270000 w 4266045"/>
                <a:gd name="connsiteY70" fmla="*/ 846630 h 2208994"/>
                <a:gd name="connsiteX71" fmla="*/ 1281545 w 4266045"/>
                <a:gd name="connsiteY71" fmla="*/ 846630 h 2208994"/>
                <a:gd name="connsiteX72" fmla="*/ 1281545 w 4266045"/>
                <a:gd name="connsiteY72" fmla="*/ 823539 h 2208994"/>
                <a:gd name="connsiteX73" fmla="*/ 1310409 w 4266045"/>
                <a:gd name="connsiteY73" fmla="*/ 792715 h 2208994"/>
                <a:gd name="connsiteX74" fmla="*/ 1368136 w 4266045"/>
                <a:gd name="connsiteY74" fmla="*/ 800448 h 2208994"/>
                <a:gd name="connsiteX75" fmla="*/ 1384474 w 4266045"/>
                <a:gd name="connsiteY75" fmla="*/ 762436 h 2208994"/>
                <a:gd name="connsiteX76" fmla="*/ 1454727 w 4266045"/>
                <a:gd name="connsiteY76" fmla="*/ 760039 h 2208994"/>
                <a:gd name="connsiteX77" fmla="*/ 1483591 w 4266045"/>
                <a:gd name="connsiteY77" fmla="*/ 731176 h 2208994"/>
                <a:gd name="connsiteX78" fmla="*/ 1518227 w 4266045"/>
                <a:gd name="connsiteY78" fmla="*/ 690767 h 2208994"/>
                <a:gd name="connsiteX79" fmla="*/ 1535545 w 4266045"/>
                <a:gd name="connsiteY79" fmla="*/ 679221 h 2208994"/>
                <a:gd name="connsiteX80" fmla="*/ 1547091 w 4266045"/>
                <a:gd name="connsiteY80" fmla="*/ 667676 h 2208994"/>
                <a:gd name="connsiteX81" fmla="*/ 1558636 w 4266045"/>
                <a:gd name="connsiteY81" fmla="*/ 627267 h 2208994"/>
                <a:gd name="connsiteX82" fmla="*/ 1596213 w 4266045"/>
                <a:gd name="connsiteY82" fmla="*/ 641099 h 2208994"/>
                <a:gd name="connsiteX83" fmla="*/ 1616363 w 4266045"/>
                <a:gd name="connsiteY83" fmla="*/ 627267 h 2208994"/>
                <a:gd name="connsiteX84" fmla="*/ 1618215 w 4266045"/>
                <a:gd name="connsiteY84" fmla="*/ 606463 h 2208994"/>
                <a:gd name="connsiteX85" fmla="*/ 1651000 w 4266045"/>
                <a:gd name="connsiteY85" fmla="*/ 615721 h 2208994"/>
                <a:gd name="connsiteX86" fmla="*/ 1647297 w 4266045"/>
                <a:gd name="connsiteY86" fmla="*/ 569866 h 2208994"/>
                <a:gd name="connsiteX87" fmla="*/ 1702954 w 4266045"/>
                <a:gd name="connsiteY87" fmla="*/ 581085 h 2208994"/>
                <a:gd name="connsiteX88" fmla="*/ 1719510 w 4266045"/>
                <a:gd name="connsiteY88" fmla="*/ 546667 h 2208994"/>
                <a:gd name="connsiteX89" fmla="*/ 1806863 w 4266045"/>
                <a:gd name="connsiteY89" fmla="*/ 552221 h 2208994"/>
                <a:gd name="connsiteX90" fmla="*/ 1824182 w 4266045"/>
                <a:gd name="connsiteY90" fmla="*/ 529130 h 2208994"/>
                <a:gd name="connsiteX91" fmla="*/ 1858818 w 4266045"/>
                <a:gd name="connsiteY91" fmla="*/ 492533 h 2208994"/>
                <a:gd name="connsiteX92" fmla="*/ 1945409 w 4266045"/>
                <a:gd name="connsiteY92" fmla="*/ 494494 h 2208994"/>
                <a:gd name="connsiteX93" fmla="*/ 1949221 w 4266045"/>
                <a:gd name="connsiteY93" fmla="*/ 466284 h 2208994"/>
                <a:gd name="connsiteX94" fmla="*/ 2095500 w 4266045"/>
                <a:gd name="connsiteY94" fmla="*/ 465630 h 2208994"/>
                <a:gd name="connsiteX95" fmla="*/ 2112818 w 4266045"/>
                <a:gd name="connsiteY95" fmla="*/ 425221 h 2208994"/>
                <a:gd name="connsiteX96" fmla="*/ 2124363 w 4266045"/>
                <a:gd name="connsiteY96" fmla="*/ 373267 h 2208994"/>
                <a:gd name="connsiteX97" fmla="*/ 2135909 w 4266045"/>
                <a:gd name="connsiteY97" fmla="*/ 355948 h 2208994"/>
                <a:gd name="connsiteX98" fmla="*/ 2372591 w 4266045"/>
                <a:gd name="connsiteY98" fmla="*/ 367494 h 2208994"/>
                <a:gd name="connsiteX99" fmla="*/ 2373571 w 4266045"/>
                <a:gd name="connsiteY99" fmla="*/ 324144 h 2208994"/>
                <a:gd name="connsiteX100" fmla="*/ 2661227 w 4266045"/>
                <a:gd name="connsiteY100" fmla="*/ 315539 h 2208994"/>
                <a:gd name="connsiteX101" fmla="*/ 2661227 w 4266045"/>
                <a:gd name="connsiteY101" fmla="*/ 315539 h 2208994"/>
                <a:gd name="connsiteX102" fmla="*/ 2675387 w 4266045"/>
                <a:gd name="connsiteY102" fmla="*/ 271863 h 2208994"/>
                <a:gd name="connsiteX103" fmla="*/ 3048000 w 4266045"/>
                <a:gd name="connsiteY103" fmla="*/ 280903 h 2208994"/>
                <a:gd name="connsiteX104" fmla="*/ 3042227 w 4266045"/>
                <a:gd name="connsiteY104" fmla="*/ 211630 h 2208994"/>
                <a:gd name="connsiteX105" fmla="*/ 3821545 w 4266045"/>
                <a:gd name="connsiteY105" fmla="*/ 217403 h 2208994"/>
                <a:gd name="connsiteX106" fmla="*/ 3812941 w 4266045"/>
                <a:gd name="connsiteY106" fmla="*/ 0 h 2208994"/>
                <a:gd name="connsiteX107" fmla="*/ 4266045 w 4266045"/>
                <a:gd name="connsiteY107" fmla="*/ 9585 h 2208994"/>
                <a:gd name="connsiteX0" fmla="*/ 0 w 4266045"/>
                <a:gd name="connsiteY0" fmla="*/ 2208994 h 2208994"/>
                <a:gd name="connsiteX1" fmla="*/ 0 w 4266045"/>
                <a:gd name="connsiteY1" fmla="*/ 2208994 h 2208994"/>
                <a:gd name="connsiteX2" fmla="*/ 17318 w 4266045"/>
                <a:gd name="connsiteY2" fmla="*/ 2157039 h 2208994"/>
                <a:gd name="connsiteX3" fmla="*/ 23091 w 4266045"/>
                <a:gd name="connsiteY3" fmla="*/ 2133948 h 2208994"/>
                <a:gd name="connsiteX4" fmla="*/ 34636 w 4266045"/>
                <a:gd name="connsiteY4" fmla="*/ 2099312 h 2208994"/>
                <a:gd name="connsiteX5" fmla="*/ 46182 w 4266045"/>
                <a:gd name="connsiteY5" fmla="*/ 2053130 h 2208994"/>
                <a:gd name="connsiteX6" fmla="*/ 69272 w 4266045"/>
                <a:gd name="connsiteY6" fmla="*/ 2018494 h 2208994"/>
                <a:gd name="connsiteX7" fmla="*/ 83416 w 4266045"/>
                <a:gd name="connsiteY7" fmla="*/ 1970580 h 2208994"/>
                <a:gd name="connsiteX8" fmla="*/ 99002 w 4266045"/>
                <a:gd name="connsiteY8" fmla="*/ 1970003 h 2208994"/>
                <a:gd name="connsiteX9" fmla="*/ 109682 w 4266045"/>
                <a:gd name="connsiteY9" fmla="*/ 1943448 h 2208994"/>
                <a:gd name="connsiteX10" fmla="*/ 115454 w 4266045"/>
                <a:gd name="connsiteY10" fmla="*/ 1920358 h 2208994"/>
                <a:gd name="connsiteX11" fmla="*/ 127000 w 4266045"/>
                <a:gd name="connsiteY11" fmla="*/ 1885721 h 2208994"/>
                <a:gd name="connsiteX12" fmla="*/ 138545 w 4266045"/>
                <a:gd name="connsiteY12" fmla="*/ 1833767 h 2208994"/>
                <a:gd name="connsiteX13" fmla="*/ 144318 w 4266045"/>
                <a:gd name="connsiteY13" fmla="*/ 1816448 h 2208994"/>
                <a:gd name="connsiteX14" fmla="*/ 155863 w 4266045"/>
                <a:gd name="connsiteY14" fmla="*/ 1799130 h 2208994"/>
                <a:gd name="connsiteX15" fmla="*/ 167409 w 4266045"/>
                <a:gd name="connsiteY15" fmla="*/ 1764494 h 2208994"/>
                <a:gd name="connsiteX16" fmla="*/ 173182 w 4266045"/>
                <a:gd name="connsiteY16" fmla="*/ 1747176 h 2208994"/>
                <a:gd name="connsiteX17" fmla="*/ 184727 w 4266045"/>
                <a:gd name="connsiteY17" fmla="*/ 1712539 h 2208994"/>
                <a:gd name="connsiteX18" fmla="*/ 190500 w 4266045"/>
                <a:gd name="connsiteY18" fmla="*/ 1695221 h 2208994"/>
                <a:gd name="connsiteX19" fmla="*/ 225136 w 4266045"/>
                <a:gd name="connsiteY19" fmla="*/ 1683676 h 2208994"/>
                <a:gd name="connsiteX20" fmla="*/ 254000 w 4266045"/>
                <a:gd name="connsiteY20" fmla="*/ 1666358 h 2208994"/>
                <a:gd name="connsiteX21" fmla="*/ 278245 w 4266045"/>
                <a:gd name="connsiteY21" fmla="*/ 1667512 h 2208994"/>
                <a:gd name="connsiteX22" fmla="*/ 300182 w 4266045"/>
                <a:gd name="connsiteY22" fmla="*/ 1637494 h 2208994"/>
                <a:gd name="connsiteX23" fmla="*/ 329045 w 4266045"/>
                <a:gd name="connsiteY23" fmla="*/ 1614403 h 2208994"/>
                <a:gd name="connsiteX24" fmla="*/ 340591 w 4266045"/>
                <a:gd name="connsiteY24" fmla="*/ 1602858 h 2208994"/>
                <a:gd name="connsiteX25" fmla="*/ 357909 w 4266045"/>
                <a:gd name="connsiteY25" fmla="*/ 1597085 h 2208994"/>
                <a:gd name="connsiteX26" fmla="*/ 386772 w 4266045"/>
                <a:gd name="connsiteY26" fmla="*/ 1579767 h 2208994"/>
                <a:gd name="connsiteX27" fmla="*/ 398318 w 4266045"/>
                <a:gd name="connsiteY27" fmla="*/ 1568221 h 2208994"/>
                <a:gd name="connsiteX28" fmla="*/ 429202 w 4266045"/>
                <a:gd name="connsiteY28" fmla="*/ 1560428 h 2208994"/>
                <a:gd name="connsiteX29" fmla="*/ 444500 w 4266045"/>
                <a:gd name="connsiteY29" fmla="*/ 1533585 h 2208994"/>
                <a:gd name="connsiteX30" fmla="*/ 467591 w 4266045"/>
                <a:gd name="connsiteY30" fmla="*/ 1504721 h 2208994"/>
                <a:gd name="connsiteX31" fmla="*/ 479136 w 4266045"/>
                <a:gd name="connsiteY31" fmla="*/ 1487403 h 2208994"/>
                <a:gd name="connsiteX32" fmla="*/ 496454 w 4266045"/>
                <a:gd name="connsiteY32" fmla="*/ 1464312 h 2208994"/>
                <a:gd name="connsiteX33" fmla="*/ 521277 w 4266045"/>
                <a:gd name="connsiteY33" fmla="*/ 1458828 h 2208994"/>
                <a:gd name="connsiteX34" fmla="*/ 531091 w 4266045"/>
                <a:gd name="connsiteY34" fmla="*/ 1418130 h 2208994"/>
                <a:gd name="connsiteX35" fmla="*/ 536863 w 4266045"/>
                <a:gd name="connsiteY35" fmla="*/ 1400812 h 2208994"/>
                <a:gd name="connsiteX36" fmla="*/ 548409 w 4266045"/>
                <a:gd name="connsiteY36" fmla="*/ 1389267 h 2208994"/>
                <a:gd name="connsiteX37" fmla="*/ 571500 w 4266045"/>
                <a:gd name="connsiteY37" fmla="*/ 1360403 h 2208994"/>
                <a:gd name="connsiteX38" fmla="*/ 609022 w 4266045"/>
                <a:gd name="connsiteY38" fmla="*/ 1352610 h 2208994"/>
                <a:gd name="connsiteX39" fmla="*/ 600652 w 4266045"/>
                <a:gd name="connsiteY39" fmla="*/ 1335003 h 2208994"/>
                <a:gd name="connsiteX40" fmla="*/ 648277 w 4266045"/>
                <a:gd name="connsiteY40" fmla="*/ 1328942 h 2208994"/>
                <a:gd name="connsiteX41" fmla="*/ 635000 w 4266045"/>
                <a:gd name="connsiteY41" fmla="*/ 1308448 h 2208994"/>
                <a:gd name="connsiteX42" fmla="*/ 665714 w 4266045"/>
                <a:gd name="connsiteY42" fmla="*/ 1273703 h 2208994"/>
                <a:gd name="connsiteX43" fmla="*/ 692727 w 4266045"/>
                <a:gd name="connsiteY43" fmla="*/ 1221858 h 2208994"/>
                <a:gd name="connsiteX44" fmla="*/ 710045 w 4266045"/>
                <a:gd name="connsiteY44" fmla="*/ 1216085 h 2208994"/>
                <a:gd name="connsiteX45" fmla="*/ 743527 w 4266045"/>
                <a:gd name="connsiteY45" fmla="*/ 1201653 h 2208994"/>
                <a:gd name="connsiteX46" fmla="*/ 738909 w 4266045"/>
                <a:gd name="connsiteY46" fmla="*/ 1175676 h 2208994"/>
                <a:gd name="connsiteX47" fmla="*/ 744682 w 4266045"/>
                <a:gd name="connsiteY47" fmla="*/ 1175676 h 2208994"/>
                <a:gd name="connsiteX48" fmla="*/ 819727 w 4266045"/>
                <a:gd name="connsiteY48" fmla="*/ 1187221 h 2208994"/>
                <a:gd name="connsiteX49" fmla="*/ 819727 w 4266045"/>
                <a:gd name="connsiteY49" fmla="*/ 1187221 h 2208994"/>
                <a:gd name="connsiteX50" fmla="*/ 825390 w 4266045"/>
                <a:gd name="connsiteY50" fmla="*/ 1145287 h 2208994"/>
                <a:gd name="connsiteX51" fmla="*/ 871682 w 4266045"/>
                <a:gd name="connsiteY51" fmla="*/ 1158358 h 2208994"/>
                <a:gd name="connsiteX52" fmla="*/ 866889 w 4266045"/>
                <a:gd name="connsiteY52" fmla="*/ 1112503 h 2208994"/>
                <a:gd name="connsiteX53" fmla="*/ 906318 w 4266045"/>
                <a:gd name="connsiteY53" fmla="*/ 1129494 h 2208994"/>
                <a:gd name="connsiteX54" fmla="*/ 917972 w 4266045"/>
                <a:gd name="connsiteY54" fmla="*/ 1091264 h 2208994"/>
                <a:gd name="connsiteX55" fmla="*/ 975591 w 4266045"/>
                <a:gd name="connsiteY55" fmla="*/ 1100630 h 2208994"/>
                <a:gd name="connsiteX56" fmla="*/ 1009938 w 4266045"/>
                <a:gd name="connsiteY56" fmla="*/ 1080714 h 2208994"/>
                <a:gd name="connsiteX57" fmla="*/ 1021772 w 4266045"/>
                <a:gd name="connsiteY57" fmla="*/ 1042903 h 2208994"/>
                <a:gd name="connsiteX58" fmla="*/ 1044863 w 4266045"/>
                <a:gd name="connsiteY58" fmla="*/ 1019812 h 2208994"/>
                <a:gd name="connsiteX59" fmla="*/ 1050636 w 4266045"/>
                <a:gd name="connsiteY59" fmla="*/ 996721 h 2208994"/>
                <a:gd name="connsiteX60" fmla="*/ 1085272 w 4266045"/>
                <a:gd name="connsiteY60" fmla="*/ 1008267 h 2208994"/>
                <a:gd name="connsiteX61" fmla="*/ 1102591 w 4266045"/>
                <a:gd name="connsiteY61" fmla="*/ 973630 h 2208994"/>
                <a:gd name="connsiteX62" fmla="*/ 1137227 w 4266045"/>
                <a:gd name="connsiteY62" fmla="*/ 962085 h 2208994"/>
                <a:gd name="connsiteX63" fmla="*/ 1154545 w 4266045"/>
                <a:gd name="connsiteY63" fmla="*/ 933221 h 2208994"/>
                <a:gd name="connsiteX64" fmla="*/ 1177636 w 4266045"/>
                <a:gd name="connsiteY64" fmla="*/ 910130 h 2208994"/>
                <a:gd name="connsiteX65" fmla="*/ 1189182 w 4266045"/>
                <a:gd name="connsiteY65" fmla="*/ 898585 h 2208994"/>
                <a:gd name="connsiteX66" fmla="*/ 1194954 w 4266045"/>
                <a:gd name="connsiteY66" fmla="*/ 881267 h 2208994"/>
                <a:gd name="connsiteX67" fmla="*/ 1219777 w 4266045"/>
                <a:gd name="connsiteY67" fmla="*/ 868278 h 2208994"/>
                <a:gd name="connsiteX68" fmla="*/ 1235363 w 4266045"/>
                <a:gd name="connsiteY68" fmla="*/ 846630 h 2208994"/>
                <a:gd name="connsiteX69" fmla="*/ 1252682 w 4266045"/>
                <a:gd name="connsiteY69" fmla="*/ 852403 h 2208994"/>
                <a:gd name="connsiteX70" fmla="*/ 1270000 w 4266045"/>
                <a:gd name="connsiteY70" fmla="*/ 846630 h 2208994"/>
                <a:gd name="connsiteX71" fmla="*/ 1281545 w 4266045"/>
                <a:gd name="connsiteY71" fmla="*/ 846630 h 2208994"/>
                <a:gd name="connsiteX72" fmla="*/ 1281545 w 4266045"/>
                <a:gd name="connsiteY72" fmla="*/ 823539 h 2208994"/>
                <a:gd name="connsiteX73" fmla="*/ 1310409 w 4266045"/>
                <a:gd name="connsiteY73" fmla="*/ 792715 h 2208994"/>
                <a:gd name="connsiteX74" fmla="*/ 1368136 w 4266045"/>
                <a:gd name="connsiteY74" fmla="*/ 800448 h 2208994"/>
                <a:gd name="connsiteX75" fmla="*/ 1384474 w 4266045"/>
                <a:gd name="connsiteY75" fmla="*/ 762436 h 2208994"/>
                <a:gd name="connsiteX76" fmla="*/ 1454727 w 4266045"/>
                <a:gd name="connsiteY76" fmla="*/ 760039 h 2208994"/>
                <a:gd name="connsiteX77" fmla="*/ 1483591 w 4266045"/>
                <a:gd name="connsiteY77" fmla="*/ 731176 h 2208994"/>
                <a:gd name="connsiteX78" fmla="*/ 1518227 w 4266045"/>
                <a:gd name="connsiteY78" fmla="*/ 690767 h 2208994"/>
                <a:gd name="connsiteX79" fmla="*/ 1535545 w 4266045"/>
                <a:gd name="connsiteY79" fmla="*/ 679221 h 2208994"/>
                <a:gd name="connsiteX80" fmla="*/ 1547091 w 4266045"/>
                <a:gd name="connsiteY80" fmla="*/ 667676 h 2208994"/>
                <a:gd name="connsiteX81" fmla="*/ 1558636 w 4266045"/>
                <a:gd name="connsiteY81" fmla="*/ 627267 h 2208994"/>
                <a:gd name="connsiteX82" fmla="*/ 1596213 w 4266045"/>
                <a:gd name="connsiteY82" fmla="*/ 641099 h 2208994"/>
                <a:gd name="connsiteX83" fmla="*/ 1616363 w 4266045"/>
                <a:gd name="connsiteY83" fmla="*/ 627267 h 2208994"/>
                <a:gd name="connsiteX84" fmla="*/ 1618215 w 4266045"/>
                <a:gd name="connsiteY84" fmla="*/ 606463 h 2208994"/>
                <a:gd name="connsiteX85" fmla="*/ 1651000 w 4266045"/>
                <a:gd name="connsiteY85" fmla="*/ 615721 h 2208994"/>
                <a:gd name="connsiteX86" fmla="*/ 1647297 w 4266045"/>
                <a:gd name="connsiteY86" fmla="*/ 569866 h 2208994"/>
                <a:gd name="connsiteX87" fmla="*/ 1702954 w 4266045"/>
                <a:gd name="connsiteY87" fmla="*/ 581085 h 2208994"/>
                <a:gd name="connsiteX88" fmla="*/ 1719510 w 4266045"/>
                <a:gd name="connsiteY88" fmla="*/ 546667 h 2208994"/>
                <a:gd name="connsiteX89" fmla="*/ 1806863 w 4266045"/>
                <a:gd name="connsiteY89" fmla="*/ 552221 h 2208994"/>
                <a:gd name="connsiteX90" fmla="*/ 1824182 w 4266045"/>
                <a:gd name="connsiteY90" fmla="*/ 529130 h 2208994"/>
                <a:gd name="connsiteX91" fmla="*/ 1858818 w 4266045"/>
                <a:gd name="connsiteY91" fmla="*/ 492533 h 2208994"/>
                <a:gd name="connsiteX92" fmla="*/ 1945409 w 4266045"/>
                <a:gd name="connsiteY92" fmla="*/ 494494 h 2208994"/>
                <a:gd name="connsiteX93" fmla="*/ 1949221 w 4266045"/>
                <a:gd name="connsiteY93" fmla="*/ 466284 h 2208994"/>
                <a:gd name="connsiteX94" fmla="*/ 2095500 w 4266045"/>
                <a:gd name="connsiteY94" fmla="*/ 465630 h 2208994"/>
                <a:gd name="connsiteX95" fmla="*/ 2112818 w 4266045"/>
                <a:gd name="connsiteY95" fmla="*/ 425221 h 2208994"/>
                <a:gd name="connsiteX96" fmla="*/ 2124363 w 4266045"/>
                <a:gd name="connsiteY96" fmla="*/ 373267 h 2208994"/>
                <a:gd name="connsiteX97" fmla="*/ 2135909 w 4266045"/>
                <a:gd name="connsiteY97" fmla="*/ 355948 h 2208994"/>
                <a:gd name="connsiteX98" fmla="*/ 2372591 w 4266045"/>
                <a:gd name="connsiteY98" fmla="*/ 367494 h 2208994"/>
                <a:gd name="connsiteX99" fmla="*/ 2373571 w 4266045"/>
                <a:gd name="connsiteY99" fmla="*/ 324144 h 2208994"/>
                <a:gd name="connsiteX100" fmla="*/ 2661227 w 4266045"/>
                <a:gd name="connsiteY100" fmla="*/ 315539 h 2208994"/>
                <a:gd name="connsiteX101" fmla="*/ 2661227 w 4266045"/>
                <a:gd name="connsiteY101" fmla="*/ 315539 h 2208994"/>
                <a:gd name="connsiteX102" fmla="*/ 2675387 w 4266045"/>
                <a:gd name="connsiteY102" fmla="*/ 271863 h 2208994"/>
                <a:gd name="connsiteX103" fmla="*/ 3048000 w 4266045"/>
                <a:gd name="connsiteY103" fmla="*/ 280903 h 2208994"/>
                <a:gd name="connsiteX104" fmla="*/ 3042227 w 4266045"/>
                <a:gd name="connsiteY104" fmla="*/ 211630 h 2208994"/>
                <a:gd name="connsiteX105" fmla="*/ 3821545 w 4266045"/>
                <a:gd name="connsiteY105" fmla="*/ 217403 h 2208994"/>
                <a:gd name="connsiteX106" fmla="*/ 3812941 w 4266045"/>
                <a:gd name="connsiteY106" fmla="*/ 0 h 2208994"/>
                <a:gd name="connsiteX107" fmla="*/ 4266045 w 4266045"/>
                <a:gd name="connsiteY107" fmla="*/ 9585 h 2208994"/>
                <a:gd name="connsiteX0" fmla="*/ 0 w 4266045"/>
                <a:gd name="connsiteY0" fmla="*/ 2208994 h 2208994"/>
                <a:gd name="connsiteX1" fmla="*/ 0 w 4266045"/>
                <a:gd name="connsiteY1" fmla="*/ 2208994 h 2208994"/>
                <a:gd name="connsiteX2" fmla="*/ 17318 w 4266045"/>
                <a:gd name="connsiteY2" fmla="*/ 2157039 h 2208994"/>
                <a:gd name="connsiteX3" fmla="*/ 23091 w 4266045"/>
                <a:gd name="connsiteY3" fmla="*/ 2133948 h 2208994"/>
                <a:gd name="connsiteX4" fmla="*/ 34636 w 4266045"/>
                <a:gd name="connsiteY4" fmla="*/ 2099312 h 2208994"/>
                <a:gd name="connsiteX5" fmla="*/ 46182 w 4266045"/>
                <a:gd name="connsiteY5" fmla="*/ 2053130 h 2208994"/>
                <a:gd name="connsiteX6" fmla="*/ 69272 w 4266045"/>
                <a:gd name="connsiteY6" fmla="*/ 2018494 h 2208994"/>
                <a:gd name="connsiteX7" fmla="*/ 83416 w 4266045"/>
                <a:gd name="connsiteY7" fmla="*/ 1970580 h 2208994"/>
                <a:gd name="connsiteX8" fmla="*/ 99002 w 4266045"/>
                <a:gd name="connsiteY8" fmla="*/ 1970003 h 2208994"/>
                <a:gd name="connsiteX9" fmla="*/ 109682 w 4266045"/>
                <a:gd name="connsiteY9" fmla="*/ 1943448 h 2208994"/>
                <a:gd name="connsiteX10" fmla="*/ 115454 w 4266045"/>
                <a:gd name="connsiteY10" fmla="*/ 1920358 h 2208994"/>
                <a:gd name="connsiteX11" fmla="*/ 127000 w 4266045"/>
                <a:gd name="connsiteY11" fmla="*/ 1885721 h 2208994"/>
                <a:gd name="connsiteX12" fmla="*/ 138545 w 4266045"/>
                <a:gd name="connsiteY12" fmla="*/ 1833767 h 2208994"/>
                <a:gd name="connsiteX13" fmla="*/ 144318 w 4266045"/>
                <a:gd name="connsiteY13" fmla="*/ 1816448 h 2208994"/>
                <a:gd name="connsiteX14" fmla="*/ 155863 w 4266045"/>
                <a:gd name="connsiteY14" fmla="*/ 1799130 h 2208994"/>
                <a:gd name="connsiteX15" fmla="*/ 167409 w 4266045"/>
                <a:gd name="connsiteY15" fmla="*/ 1764494 h 2208994"/>
                <a:gd name="connsiteX16" fmla="*/ 173182 w 4266045"/>
                <a:gd name="connsiteY16" fmla="*/ 1747176 h 2208994"/>
                <a:gd name="connsiteX17" fmla="*/ 184727 w 4266045"/>
                <a:gd name="connsiteY17" fmla="*/ 1712539 h 2208994"/>
                <a:gd name="connsiteX18" fmla="*/ 190500 w 4266045"/>
                <a:gd name="connsiteY18" fmla="*/ 1695221 h 2208994"/>
                <a:gd name="connsiteX19" fmla="*/ 225136 w 4266045"/>
                <a:gd name="connsiteY19" fmla="*/ 1683676 h 2208994"/>
                <a:gd name="connsiteX20" fmla="*/ 254000 w 4266045"/>
                <a:gd name="connsiteY20" fmla="*/ 1666358 h 2208994"/>
                <a:gd name="connsiteX21" fmla="*/ 278245 w 4266045"/>
                <a:gd name="connsiteY21" fmla="*/ 1667512 h 2208994"/>
                <a:gd name="connsiteX22" fmla="*/ 300182 w 4266045"/>
                <a:gd name="connsiteY22" fmla="*/ 1637494 h 2208994"/>
                <a:gd name="connsiteX23" fmla="*/ 329045 w 4266045"/>
                <a:gd name="connsiteY23" fmla="*/ 1614403 h 2208994"/>
                <a:gd name="connsiteX24" fmla="*/ 340591 w 4266045"/>
                <a:gd name="connsiteY24" fmla="*/ 1602858 h 2208994"/>
                <a:gd name="connsiteX25" fmla="*/ 357909 w 4266045"/>
                <a:gd name="connsiteY25" fmla="*/ 1597085 h 2208994"/>
                <a:gd name="connsiteX26" fmla="*/ 386772 w 4266045"/>
                <a:gd name="connsiteY26" fmla="*/ 1579767 h 2208994"/>
                <a:gd name="connsiteX27" fmla="*/ 398318 w 4266045"/>
                <a:gd name="connsiteY27" fmla="*/ 1568221 h 2208994"/>
                <a:gd name="connsiteX28" fmla="*/ 429202 w 4266045"/>
                <a:gd name="connsiteY28" fmla="*/ 1560428 h 2208994"/>
                <a:gd name="connsiteX29" fmla="*/ 444500 w 4266045"/>
                <a:gd name="connsiteY29" fmla="*/ 1533585 h 2208994"/>
                <a:gd name="connsiteX30" fmla="*/ 467591 w 4266045"/>
                <a:gd name="connsiteY30" fmla="*/ 1504721 h 2208994"/>
                <a:gd name="connsiteX31" fmla="*/ 479136 w 4266045"/>
                <a:gd name="connsiteY31" fmla="*/ 1487403 h 2208994"/>
                <a:gd name="connsiteX32" fmla="*/ 496454 w 4266045"/>
                <a:gd name="connsiteY32" fmla="*/ 1464312 h 2208994"/>
                <a:gd name="connsiteX33" fmla="*/ 521277 w 4266045"/>
                <a:gd name="connsiteY33" fmla="*/ 1458828 h 2208994"/>
                <a:gd name="connsiteX34" fmla="*/ 531091 w 4266045"/>
                <a:gd name="connsiteY34" fmla="*/ 1418130 h 2208994"/>
                <a:gd name="connsiteX35" fmla="*/ 536863 w 4266045"/>
                <a:gd name="connsiteY35" fmla="*/ 1400812 h 2208994"/>
                <a:gd name="connsiteX36" fmla="*/ 548409 w 4266045"/>
                <a:gd name="connsiteY36" fmla="*/ 1389267 h 2208994"/>
                <a:gd name="connsiteX37" fmla="*/ 571500 w 4266045"/>
                <a:gd name="connsiteY37" fmla="*/ 1360403 h 2208994"/>
                <a:gd name="connsiteX38" fmla="*/ 609022 w 4266045"/>
                <a:gd name="connsiteY38" fmla="*/ 1352610 h 2208994"/>
                <a:gd name="connsiteX39" fmla="*/ 600652 w 4266045"/>
                <a:gd name="connsiteY39" fmla="*/ 1335003 h 2208994"/>
                <a:gd name="connsiteX40" fmla="*/ 648277 w 4266045"/>
                <a:gd name="connsiteY40" fmla="*/ 1328942 h 2208994"/>
                <a:gd name="connsiteX41" fmla="*/ 635000 w 4266045"/>
                <a:gd name="connsiteY41" fmla="*/ 1308448 h 2208994"/>
                <a:gd name="connsiteX42" fmla="*/ 665714 w 4266045"/>
                <a:gd name="connsiteY42" fmla="*/ 1273703 h 2208994"/>
                <a:gd name="connsiteX43" fmla="*/ 692727 w 4266045"/>
                <a:gd name="connsiteY43" fmla="*/ 1221858 h 2208994"/>
                <a:gd name="connsiteX44" fmla="*/ 710045 w 4266045"/>
                <a:gd name="connsiteY44" fmla="*/ 1216085 h 2208994"/>
                <a:gd name="connsiteX45" fmla="*/ 743527 w 4266045"/>
                <a:gd name="connsiteY45" fmla="*/ 1201653 h 2208994"/>
                <a:gd name="connsiteX46" fmla="*/ 738909 w 4266045"/>
                <a:gd name="connsiteY46" fmla="*/ 1175676 h 2208994"/>
                <a:gd name="connsiteX47" fmla="*/ 744682 w 4266045"/>
                <a:gd name="connsiteY47" fmla="*/ 1175676 h 2208994"/>
                <a:gd name="connsiteX48" fmla="*/ 819727 w 4266045"/>
                <a:gd name="connsiteY48" fmla="*/ 1187221 h 2208994"/>
                <a:gd name="connsiteX49" fmla="*/ 819727 w 4266045"/>
                <a:gd name="connsiteY49" fmla="*/ 1187221 h 2208994"/>
                <a:gd name="connsiteX50" fmla="*/ 825390 w 4266045"/>
                <a:gd name="connsiteY50" fmla="*/ 1145287 h 2208994"/>
                <a:gd name="connsiteX51" fmla="*/ 871682 w 4266045"/>
                <a:gd name="connsiteY51" fmla="*/ 1158358 h 2208994"/>
                <a:gd name="connsiteX52" fmla="*/ 866889 w 4266045"/>
                <a:gd name="connsiteY52" fmla="*/ 1112503 h 2208994"/>
                <a:gd name="connsiteX53" fmla="*/ 906318 w 4266045"/>
                <a:gd name="connsiteY53" fmla="*/ 1129494 h 2208994"/>
                <a:gd name="connsiteX54" fmla="*/ 917972 w 4266045"/>
                <a:gd name="connsiteY54" fmla="*/ 1091264 h 2208994"/>
                <a:gd name="connsiteX55" fmla="*/ 975591 w 4266045"/>
                <a:gd name="connsiteY55" fmla="*/ 1100630 h 2208994"/>
                <a:gd name="connsiteX56" fmla="*/ 1009938 w 4266045"/>
                <a:gd name="connsiteY56" fmla="*/ 1080714 h 2208994"/>
                <a:gd name="connsiteX57" fmla="*/ 1021772 w 4266045"/>
                <a:gd name="connsiteY57" fmla="*/ 1042903 h 2208994"/>
                <a:gd name="connsiteX58" fmla="*/ 1044863 w 4266045"/>
                <a:gd name="connsiteY58" fmla="*/ 1019812 h 2208994"/>
                <a:gd name="connsiteX59" fmla="*/ 1050636 w 4266045"/>
                <a:gd name="connsiteY59" fmla="*/ 996721 h 2208994"/>
                <a:gd name="connsiteX60" fmla="*/ 1085272 w 4266045"/>
                <a:gd name="connsiteY60" fmla="*/ 1008267 h 2208994"/>
                <a:gd name="connsiteX61" fmla="*/ 1102591 w 4266045"/>
                <a:gd name="connsiteY61" fmla="*/ 973630 h 2208994"/>
                <a:gd name="connsiteX62" fmla="*/ 1137227 w 4266045"/>
                <a:gd name="connsiteY62" fmla="*/ 962085 h 2208994"/>
                <a:gd name="connsiteX63" fmla="*/ 1154545 w 4266045"/>
                <a:gd name="connsiteY63" fmla="*/ 933221 h 2208994"/>
                <a:gd name="connsiteX64" fmla="*/ 1177636 w 4266045"/>
                <a:gd name="connsiteY64" fmla="*/ 910130 h 2208994"/>
                <a:gd name="connsiteX65" fmla="*/ 1189182 w 4266045"/>
                <a:gd name="connsiteY65" fmla="*/ 898585 h 2208994"/>
                <a:gd name="connsiteX66" fmla="*/ 1194954 w 4266045"/>
                <a:gd name="connsiteY66" fmla="*/ 881267 h 2208994"/>
                <a:gd name="connsiteX67" fmla="*/ 1219777 w 4266045"/>
                <a:gd name="connsiteY67" fmla="*/ 868278 h 2208994"/>
                <a:gd name="connsiteX68" fmla="*/ 1235363 w 4266045"/>
                <a:gd name="connsiteY68" fmla="*/ 846630 h 2208994"/>
                <a:gd name="connsiteX69" fmla="*/ 1252682 w 4266045"/>
                <a:gd name="connsiteY69" fmla="*/ 852403 h 2208994"/>
                <a:gd name="connsiteX70" fmla="*/ 1270000 w 4266045"/>
                <a:gd name="connsiteY70" fmla="*/ 846630 h 2208994"/>
                <a:gd name="connsiteX71" fmla="*/ 1281545 w 4266045"/>
                <a:gd name="connsiteY71" fmla="*/ 846630 h 2208994"/>
                <a:gd name="connsiteX72" fmla="*/ 1281545 w 4266045"/>
                <a:gd name="connsiteY72" fmla="*/ 823539 h 2208994"/>
                <a:gd name="connsiteX73" fmla="*/ 1310409 w 4266045"/>
                <a:gd name="connsiteY73" fmla="*/ 792715 h 2208994"/>
                <a:gd name="connsiteX74" fmla="*/ 1368136 w 4266045"/>
                <a:gd name="connsiteY74" fmla="*/ 800448 h 2208994"/>
                <a:gd name="connsiteX75" fmla="*/ 1384474 w 4266045"/>
                <a:gd name="connsiteY75" fmla="*/ 762436 h 2208994"/>
                <a:gd name="connsiteX76" fmla="*/ 1454727 w 4266045"/>
                <a:gd name="connsiteY76" fmla="*/ 760039 h 2208994"/>
                <a:gd name="connsiteX77" fmla="*/ 1483591 w 4266045"/>
                <a:gd name="connsiteY77" fmla="*/ 731176 h 2208994"/>
                <a:gd name="connsiteX78" fmla="*/ 1518227 w 4266045"/>
                <a:gd name="connsiteY78" fmla="*/ 690767 h 2208994"/>
                <a:gd name="connsiteX79" fmla="*/ 1535545 w 4266045"/>
                <a:gd name="connsiteY79" fmla="*/ 679221 h 2208994"/>
                <a:gd name="connsiteX80" fmla="*/ 1547091 w 4266045"/>
                <a:gd name="connsiteY80" fmla="*/ 667676 h 2208994"/>
                <a:gd name="connsiteX81" fmla="*/ 1558636 w 4266045"/>
                <a:gd name="connsiteY81" fmla="*/ 627267 h 2208994"/>
                <a:gd name="connsiteX82" fmla="*/ 1596213 w 4266045"/>
                <a:gd name="connsiteY82" fmla="*/ 641099 h 2208994"/>
                <a:gd name="connsiteX83" fmla="*/ 1616363 w 4266045"/>
                <a:gd name="connsiteY83" fmla="*/ 627267 h 2208994"/>
                <a:gd name="connsiteX84" fmla="*/ 1618215 w 4266045"/>
                <a:gd name="connsiteY84" fmla="*/ 606463 h 2208994"/>
                <a:gd name="connsiteX85" fmla="*/ 1651000 w 4266045"/>
                <a:gd name="connsiteY85" fmla="*/ 615721 h 2208994"/>
                <a:gd name="connsiteX86" fmla="*/ 1650472 w 4266045"/>
                <a:gd name="connsiteY86" fmla="*/ 585741 h 2208994"/>
                <a:gd name="connsiteX87" fmla="*/ 1702954 w 4266045"/>
                <a:gd name="connsiteY87" fmla="*/ 581085 h 2208994"/>
                <a:gd name="connsiteX88" fmla="*/ 1719510 w 4266045"/>
                <a:gd name="connsiteY88" fmla="*/ 546667 h 2208994"/>
                <a:gd name="connsiteX89" fmla="*/ 1806863 w 4266045"/>
                <a:gd name="connsiteY89" fmla="*/ 552221 h 2208994"/>
                <a:gd name="connsiteX90" fmla="*/ 1824182 w 4266045"/>
                <a:gd name="connsiteY90" fmla="*/ 529130 h 2208994"/>
                <a:gd name="connsiteX91" fmla="*/ 1858818 w 4266045"/>
                <a:gd name="connsiteY91" fmla="*/ 492533 h 2208994"/>
                <a:gd name="connsiteX92" fmla="*/ 1945409 w 4266045"/>
                <a:gd name="connsiteY92" fmla="*/ 494494 h 2208994"/>
                <a:gd name="connsiteX93" fmla="*/ 1949221 w 4266045"/>
                <a:gd name="connsiteY93" fmla="*/ 466284 h 2208994"/>
                <a:gd name="connsiteX94" fmla="*/ 2095500 w 4266045"/>
                <a:gd name="connsiteY94" fmla="*/ 465630 h 2208994"/>
                <a:gd name="connsiteX95" fmla="*/ 2112818 w 4266045"/>
                <a:gd name="connsiteY95" fmla="*/ 425221 h 2208994"/>
                <a:gd name="connsiteX96" fmla="*/ 2124363 w 4266045"/>
                <a:gd name="connsiteY96" fmla="*/ 373267 h 2208994"/>
                <a:gd name="connsiteX97" fmla="*/ 2135909 w 4266045"/>
                <a:gd name="connsiteY97" fmla="*/ 355948 h 2208994"/>
                <a:gd name="connsiteX98" fmla="*/ 2372591 w 4266045"/>
                <a:gd name="connsiteY98" fmla="*/ 367494 h 2208994"/>
                <a:gd name="connsiteX99" fmla="*/ 2373571 w 4266045"/>
                <a:gd name="connsiteY99" fmla="*/ 324144 h 2208994"/>
                <a:gd name="connsiteX100" fmla="*/ 2661227 w 4266045"/>
                <a:gd name="connsiteY100" fmla="*/ 315539 h 2208994"/>
                <a:gd name="connsiteX101" fmla="*/ 2661227 w 4266045"/>
                <a:gd name="connsiteY101" fmla="*/ 315539 h 2208994"/>
                <a:gd name="connsiteX102" fmla="*/ 2675387 w 4266045"/>
                <a:gd name="connsiteY102" fmla="*/ 271863 h 2208994"/>
                <a:gd name="connsiteX103" fmla="*/ 3048000 w 4266045"/>
                <a:gd name="connsiteY103" fmla="*/ 280903 h 2208994"/>
                <a:gd name="connsiteX104" fmla="*/ 3042227 w 4266045"/>
                <a:gd name="connsiteY104" fmla="*/ 211630 h 2208994"/>
                <a:gd name="connsiteX105" fmla="*/ 3821545 w 4266045"/>
                <a:gd name="connsiteY105" fmla="*/ 217403 h 2208994"/>
                <a:gd name="connsiteX106" fmla="*/ 3812941 w 4266045"/>
                <a:gd name="connsiteY106" fmla="*/ 0 h 2208994"/>
                <a:gd name="connsiteX107" fmla="*/ 4266045 w 4266045"/>
                <a:gd name="connsiteY107" fmla="*/ 9585 h 2208994"/>
                <a:gd name="connsiteX0" fmla="*/ 0 w 4266045"/>
                <a:gd name="connsiteY0" fmla="*/ 2208994 h 2208994"/>
                <a:gd name="connsiteX1" fmla="*/ 0 w 4266045"/>
                <a:gd name="connsiteY1" fmla="*/ 2208994 h 2208994"/>
                <a:gd name="connsiteX2" fmla="*/ 17318 w 4266045"/>
                <a:gd name="connsiteY2" fmla="*/ 2157039 h 2208994"/>
                <a:gd name="connsiteX3" fmla="*/ 23091 w 4266045"/>
                <a:gd name="connsiteY3" fmla="*/ 2133948 h 2208994"/>
                <a:gd name="connsiteX4" fmla="*/ 34636 w 4266045"/>
                <a:gd name="connsiteY4" fmla="*/ 2099312 h 2208994"/>
                <a:gd name="connsiteX5" fmla="*/ 46182 w 4266045"/>
                <a:gd name="connsiteY5" fmla="*/ 2053130 h 2208994"/>
                <a:gd name="connsiteX6" fmla="*/ 69272 w 4266045"/>
                <a:gd name="connsiteY6" fmla="*/ 2018494 h 2208994"/>
                <a:gd name="connsiteX7" fmla="*/ 83416 w 4266045"/>
                <a:gd name="connsiteY7" fmla="*/ 1970580 h 2208994"/>
                <a:gd name="connsiteX8" fmla="*/ 99002 w 4266045"/>
                <a:gd name="connsiteY8" fmla="*/ 1970003 h 2208994"/>
                <a:gd name="connsiteX9" fmla="*/ 109682 w 4266045"/>
                <a:gd name="connsiteY9" fmla="*/ 1943448 h 2208994"/>
                <a:gd name="connsiteX10" fmla="*/ 115454 w 4266045"/>
                <a:gd name="connsiteY10" fmla="*/ 1920358 h 2208994"/>
                <a:gd name="connsiteX11" fmla="*/ 127000 w 4266045"/>
                <a:gd name="connsiteY11" fmla="*/ 1885721 h 2208994"/>
                <a:gd name="connsiteX12" fmla="*/ 138545 w 4266045"/>
                <a:gd name="connsiteY12" fmla="*/ 1833767 h 2208994"/>
                <a:gd name="connsiteX13" fmla="*/ 144318 w 4266045"/>
                <a:gd name="connsiteY13" fmla="*/ 1816448 h 2208994"/>
                <a:gd name="connsiteX14" fmla="*/ 155863 w 4266045"/>
                <a:gd name="connsiteY14" fmla="*/ 1799130 h 2208994"/>
                <a:gd name="connsiteX15" fmla="*/ 167409 w 4266045"/>
                <a:gd name="connsiteY15" fmla="*/ 1764494 h 2208994"/>
                <a:gd name="connsiteX16" fmla="*/ 173182 w 4266045"/>
                <a:gd name="connsiteY16" fmla="*/ 1747176 h 2208994"/>
                <a:gd name="connsiteX17" fmla="*/ 184727 w 4266045"/>
                <a:gd name="connsiteY17" fmla="*/ 1712539 h 2208994"/>
                <a:gd name="connsiteX18" fmla="*/ 190500 w 4266045"/>
                <a:gd name="connsiteY18" fmla="*/ 1695221 h 2208994"/>
                <a:gd name="connsiteX19" fmla="*/ 225136 w 4266045"/>
                <a:gd name="connsiteY19" fmla="*/ 1683676 h 2208994"/>
                <a:gd name="connsiteX20" fmla="*/ 254000 w 4266045"/>
                <a:gd name="connsiteY20" fmla="*/ 1666358 h 2208994"/>
                <a:gd name="connsiteX21" fmla="*/ 278245 w 4266045"/>
                <a:gd name="connsiteY21" fmla="*/ 1667512 h 2208994"/>
                <a:gd name="connsiteX22" fmla="*/ 300182 w 4266045"/>
                <a:gd name="connsiteY22" fmla="*/ 1637494 h 2208994"/>
                <a:gd name="connsiteX23" fmla="*/ 329045 w 4266045"/>
                <a:gd name="connsiteY23" fmla="*/ 1614403 h 2208994"/>
                <a:gd name="connsiteX24" fmla="*/ 340591 w 4266045"/>
                <a:gd name="connsiteY24" fmla="*/ 1602858 h 2208994"/>
                <a:gd name="connsiteX25" fmla="*/ 357909 w 4266045"/>
                <a:gd name="connsiteY25" fmla="*/ 1597085 h 2208994"/>
                <a:gd name="connsiteX26" fmla="*/ 386772 w 4266045"/>
                <a:gd name="connsiteY26" fmla="*/ 1579767 h 2208994"/>
                <a:gd name="connsiteX27" fmla="*/ 398318 w 4266045"/>
                <a:gd name="connsiteY27" fmla="*/ 1568221 h 2208994"/>
                <a:gd name="connsiteX28" fmla="*/ 429202 w 4266045"/>
                <a:gd name="connsiteY28" fmla="*/ 1560428 h 2208994"/>
                <a:gd name="connsiteX29" fmla="*/ 444500 w 4266045"/>
                <a:gd name="connsiteY29" fmla="*/ 1533585 h 2208994"/>
                <a:gd name="connsiteX30" fmla="*/ 467591 w 4266045"/>
                <a:gd name="connsiteY30" fmla="*/ 1504721 h 2208994"/>
                <a:gd name="connsiteX31" fmla="*/ 479136 w 4266045"/>
                <a:gd name="connsiteY31" fmla="*/ 1487403 h 2208994"/>
                <a:gd name="connsiteX32" fmla="*/ 496454 w 4266045"/>
                <a:gd name="connsiteY32" fmla="*/ 1464312 h 2208994"/>
                <a:gd name="connsiteX33" fmla="*/ 521277 w 4266045"/>
                <a:gd name="connsiteY33" fmla="*/ 1458828 h 2208994"/>
                <a:gd name="connsiteX34" fmla="*/ 531091 w 4266045"/>
                <a:gd name="connsiteY34" fmla="*/ 1418130 h 2208994"/>
                <a:gd name="connsiteX35" fmla="*/ 536863 w 4266045"/>
                <a:gd name="connsiteY35" fmla="*/ 1400812 h 2208994"/>
                <a:gd name="connsiteX36" fmla="*/ 548409 w 4266045"/>
                <a:gd name="connsiteY36" fmla="*/ 1389267 h 2208994"/>
                <a:gd name="connsiteX37" fmla="*/ 571500 w 4266045"/>
                <a:gd name="connsiteY37" fmla="*/ 1360403 h 2208994"/>
                <a:gd name="connsiteX38" fmla="*/ 609022 w 4266045"/>
                <a:gd name="connsiteY38" fmla="*/ 1352610 h 2208994"/>
                <a:gd name="connsiteX39" fmla="*/ 600652 w 4266045"/>
                <a:gd name="connsiteY39" fmla="*/ 1335003 h 2208994"/>
                <a:gd name="connsiteX40" fmla="*/ 648277 w 4266045"/>
                <a:gd name="connsiteY40" fmla="*/ 1328942 h 2208994"/>
                <a:gd name="connsiteX41" fmla="*/ 635000 w 4266045"/>
                <a:gd name="connsiteY41" fmla="*/ 1308448 h 2208994"/>
                <a:gd name="connsiteX42" fmla="*/ 665714 w 4266045"/>
                <a:gd name="connsiteY42" fmla="*/ 1273703 h 2208994"/>
                <a:gd name="connsiteX43" fmla="*/ 692727 w 4266045"/>
                <a:gd name="connsiteY43" fmla="*/ 1221858 h 2208994"/>
                <a:gd name="connsiteX44" fmla="*/ 710045 w 4266045"/>
                <a:gd name="connsiteY44" fmla="*/ 1216085 h 2208994"/>
                <a:gd name="connsiteX45" fmla="*/ 743527 w 4266045"/>
                <a:gd name="connsiteY45" fmla="*/ 1201653 h 2208994"/>
                <a:gd name="connsiteX46" fmla="*/ 738909 w 4266045"/>
                <a:gd name="connsiteY46" fmla="*/ 1175676 h 2208994"/>
                <a:gd name="connsiteX47" fmla="*/ 744682 w 4266045"/>
                <a:gd name="connsiteY47" fmla="*/ 1175676 h 2208994"/>
                <a:gd name="connsiteX48" fmla="*/ 819727 w 4266045"/>
                <a:gd name="connsiteY48" fmla="*/ 1187221 h 2208994"/>
                <a:gd name="connsiteX49" fmla="*/ 819727 w 4266045"/>
                <a:gd name="connsiteY49" fmla="*/ 1187221 h 2208994"/>
                <a:gd name="connsiteX50" fmla="*/ 825390 w 4266045"/>
                <a:gd name="connsiteY50" fmla="*/ 1145287 h 2208994"/>
                <a:gd name="connsiteX51" fmla="*/ 871682 w 4266045"/>
                <a:gd name="connsiteY51" fmla="*/ 1158358 h 2208994"/>
                <a:gd name="connsiteX52" fmla="*/ 866889 w 4266045"/>
                <a:gd name="connsiteY52" fmla="*/ 1112503 h 2208994"/>
                <a:gd name="connsiteX53" fmla="*/ 906318 w 4266045"/>
                <a:gd name="connsiteY53" fmla="*/ 1129494 h 2208994"/>
                <a:gd name="connsiteX54" fmla="*/ 917972 w 4266045"/>
                <a:gd name="connsiteY54" fmla="*/ 1091264 h 2208994"/>
                <a:gd name="connsiteX55" fmla="*/ 975591 w 4266045"/>
                <a:gd name="connsiteY55" fmla="*/ 1100630 h 2208994"/>
                <a:gd name="connsiteX56" fmla="*/ 1009938 w 4266045"/>
                <a:gd name="connsiteY56" fmla="*/ 1080714 h 2208994"/>
                <a:gd name="connsiteX57" fmla="*/ 1021772 w 4266045"/>
                <a:gd name="connsiteY57" fmla="*/ 1042903 h 2208994"/>
                <a:gd name="connsiteX58" fmla="*/ 1044863 w 4266045"/>
                <a:gd name="connsiteY58" fmla="*/ 1019812 h 2208994"/>
                <a:gd name="connsiteX59" fmla="*/ 1050636 w 4266045"/>
                <a:gd name="connsiteY59" fmla="*/ 996721 h 2208994"/>
                <a:gd name="connsiteX60" fmla="*/ 1085272 w 4266045"/>
                <a:gd name="connsiteY60" fmla="*/ 1008267 h 2208994"/>
                <a:gd name="connsiteX61" fmla="*/ 1102591 w 4266045"/>
                <a:gd name="connsiteY61" fmla="*/ 973630 h 2208994"/>
                <a:gd name="connsiteX62" fmla="*/ 1137227 w 4266045"/>
                <a:gd name="connsiteY62" fmla="*/ 962085 h 2208994"/>
                <a:gd name="connsiteX63" fmla="*/ 1154545 w 4266045"/>
                <a:gd name="connsiteY63" fmla="*/ 933221 h 2208994"/>
                <a:gd name="connsiteX64" fmla="*/ 1177636 w 4266045"/>
                <a:gd name="connsiteY64" fmla="*/ 910130 h 2208994"/>
                <a:gd name="connsiteX65" fmla="*/ 1189182 w 4266045"/>
                <a:gd name="connsiteY65" fmla="*/ 898585 h 2208994"/>
                <a:gd name="connsiteX66" fmla="*/ 1194954 w 4266045"/>
                <a:gd name="connsiteY66" fmla="*/ 881267 h 2208994"/>
                <a:gd name="connsiteX67" fmla="*/ 1219777 w 4266045"/>
                <a:gd name="connsiteY67" fmla="*/ 868278 h 2208994"/>
                <a:gd name="connsiteX68" fmla="*/ 1235363 w 4266045"/>
                <a:gd name="connsiteY68" fmla="*/ 846630 h 2208994"/>
                <a:gd name="connsiteX69" fmla="*/ 1252682 w 4266045"/>
                <a:gd name="connsiteY69" fmla="*/ 852403 h 2208994"/>
                <a:gd name="connsiteX70" fmla="*/ 1270000 w 4266045"/>
                <a:gd name="connsiteY70" fmla="*/ 846630 h 2208994"/>
                <a:gd name="connsiteX71" fmla="*/ 1281545 w 4266045"/>
                <a:gd name="connsiteY71" fmla="*/ 846630 h 2208994"/>
                <a:gd name="connsiteX72" fmla="*/ 1281545 w 4266045"/>
                <a:gd name="connsiteY72" fmla="*/ 823539 h 2208994"/>
                <a:gd name="connsiteX73" fmla="*/ 1310409 w 4266045"/>
                <a:gd name="connsiteY73" fmla="*/ 792715 h 2208994"/>
                <a:gd name="connsiteX74" fmla="*/ 1368136 w 4266045"/>
                <a:gd name="connsiteY74" fmla="*/ 800448 h 2208994"/>
                <a:gd name="connsiteX75" fmla="*/ 1384474 w 4266045"/>
                <a:gd name="connsiteY75" fmla="*/ 762436 h 2208994"/>
                <a:gd name="connsiteX76" fmla="*/ 1454727 w 4266045"/>
                <a:gd name="connsiteY76" fmla="*/ 760039 h 2208994"/>
                <a:gd name="connsiteX77" fmla="*/ 1483591 w 4266045"/>
                <a:gd name="connsiteY77" fmla="*/ 731176 h 2208994"/>
                <a:gd name="connsiteX78" fmla="*/ 1518227 w 4266045"/>
                <a:gd name="connsiteY78" fmla="*/ 690767 h 2208994"/>
                <a:gd name="connsiteX79" fmla="*/ 1535545 w 4266045"/>
                <a:gd name="connsiteY79" fmla="*/ 679221 h 2208994"/>
                <a:gd name="connsiteX80" fmla="*/ 1547091 w 4266045"/>
                <a:gd name="connsiteY80" fmla="*/ 667676 h 2208994"/>
                <a:gd name="connsiteX81" fmla="*/ 1558636 w 4266045"/>
                <a:gd name="connsiteY81" fmla="*/ 627267 h 2208994"/>
                <a:gd name="connsiteX82" fmla="*/ 1596213 w 4266045"/>
                <a:gd name="connsiteY82" fmla="*/ 641099 h 2208994"/>
                <a:gd name="connsiteX83" fmla="*/ 1616363 w 4266045"/>
                <a:gd name="connsiteY83" fmla="*/ 627267 h 2208994"/>
                <a:gd name="connsiteX84" fmla="*/ 1618215 w 4266045"/>
                <a:gd name="connsiteY84" fmla="*/ 606463 h 2208994"/>
                <a:gd name="connsiteX85" fmla="*/ 1651000 w 4266045"/>
                <a:gd name="connsiteY85" fmla="*/ 615721 h 2208994"/>
                <a:gd name="connsiteX86" fmla="*/ 1650472 w 4266045"/>
                <a:gd name="connsiteY86" fmla="*/ 585741 h 2208994"/>
                <a:gd name="connsiteX87" fmla="*/ 1702954 w 4266045"/>
                <a:gd name="connsiteY87" fmla="*/ 581085 h 2208994"/>
                <a:gd name="connsiteX88" fmla="*/ 1719510 w 4266045"/>
                <a:gd name="connsiteY88" fmla="*/ 546667 h 2208994"/>
                <a:gd name="connsiteX89" fmla="*/ 1806863 w 4266045"/>
                <a:gd name="connsiteY89" fmla="*/ 552221 h 2208994"/>
                <a:gd name="connsiteX90" fmla="*/ 1840057 w 4266045"/>
                <a:gd name="connsiteY90" fmla="*/ 529130 h 2208994"/>
                <a:gd name="connsiteX91" fmla="*/ 1858818 w 4266045"/>
                <a:gd name="connsiteY91" fmla="*/ 492533 h 2208994"/>
                <a:gd name="connsiteX92" fmla="*/ 1945409 w 4266045"/>
                <a:gd name="connsiteY92" fmla="*/ 494494 h 2208994"/>
                <a:gd name="connsiteX93" fmla="*/ 1949221 w 4266045"/>
                <a:gd name="connsiteY93" fmla="*/ 466284 h 2208994"/>
                <a:gd name="connsiteX94" fmla="*/ 2095500 w 4266045"/>
                <a:gd name="connsiteY94" fmla="*/ 465630 h 2208994"/>
                <a:gd name="connsiteX95" fmla="*/ 2112818 w 4266045"/>
                <a:gd name="connsiteY95" fmla="*/ 425221 h 2208994"/>
                <a:gd name="connsiteX96" fmla="*/ 2124363 w 4266045"/>
                <a:gd name="connsiteY96" fmla="*/ 373267 h 2208994"/>
                <a:gd name="connsiteX97" fmla="*/ 2135909 w 4266045"/>
                <a:gd name="connsiteY97" fmla="*/ 355948 h 2208994"/>
                <a:gd name="connsiteX98" fmla="*/ 2372591 w 4266045"/>
                <a:gd name="connsiteY98" fmla="*/ 367494 h 2208994"/>
                <a:gd name="connsiteX99" fmla="*/ 2373571 w 4266045"/>
                <a:gd name="connsiteY99" fmla="*/ 324144 h 2208994"/>
                <a:gd name="connsiteX100" fmla="*/ 2661227 w 4266045"/>
                <a:gd name="connsiteY100" fmla="*/ 315539 h 2208994"/>
                <a:gd name="connsiteX101" fmla="*/ 2661227 w 4266045"/>
                <a:gd name="connsiteY101" fmla="*/ 315539 h 2208994"/>
                <a:gd name="connsiteX102" fmla="*/ 2675387 w 4266045"/>
                <a:gd name="connsiteY102" fmla="*/ 271863 h 2208994"/>
                <a:gd name="connsiteX103" fmla="*/ 3048000 w 4266045"/>
                <a:gd name="connsiteY103" fmla="*/ 280903 h 2208994"/>
                <a:gd name="connsiteX104" fmla="*/ 3042227 w 4266045"/>
                <a:gd name="connsiteY104" fmla="*/ 211630 h 2208994"/>
                <a:gd name="connsiteX105" fmla="*/ 3821545 w 4266045"/>
                <a:gd name="connsiteY105" fmla="*/ 217403 h 2208994"/>
                <a:gd name="connsiteX106" fmla="*/ 3812941 w 4266045"/>
                <a:gd name="connsiteY106" fmla="*/ 0 h 2208994"/>
                <a:gd name="connsiteX107" fmla="*/ 4266045 w 4266045"/>
                <a:gd name="connsiteY107" fmla="*/ 9585 h 2208994"/>
                <a:gd name="connsiteX0" fmla="*/ 0 w 4266045"/>
                <a:gd name="connsiteY0" fmla="*/ 2208994 h 2208994"/>
                <a:gd name="connsiteX1" fmla="*/ 0 w 4266045"/>
                <a:gd name="connsiteY1" fmla="*/ 2208994 h 2208994"/>
                <a:gd name="connsiteX2" fmla="*/ 17318 w 4266045"/>
                <a:gd name="connsiteY2" fmla="*/ 2157039 h 2208994"/>
                <a:gd name="connsiteX3" fmla="*/ 23091 w 4266045"/>
                <a:gd name="connsiteY3" fmla="*/ 2133948 h 2208994"/>
                <a:gd name="connsiteX4" fmla="*/ 34636 w 4266045"/>
                <a:gd name="connsiteY4" fmla="*/ 2099312 h 2208994"/>
                <a:gd name="connsiteX5" fmla="*/ 46182 w 4266045"/>
                <a:gd name="connsiteY5" fmla="*/ 2053130 h 2208994"/>
                <a:gd name="connsiteX6" fmla="*/ 69272 w 4266045"/>
                <a:gd name="connsiteY6" fmla="*/ 2018494 h 2208994"/>
                <a:gd name="connsiteX7" fmla="*/ 83416 w 4266045"/>
                <a:gd name="connsiteY7" fmla="*/ 1970580 h 2208994"/>
                <a:gd name="connsiteX8" fmla="*/ 99002 w 4266045"/>
                <a:gd name="connsiteY8" fmla="*/ 1970003 h 2208994"/>
                <a:gd name="connsiteX9" fmla="*/ 109682 w 4266045"/>
                <a:gd name="connsiteY9" fmla="*/ 1943448 h 2208994"/>
                <a:gd name="connsiteX10" fmla="*/ 115454 w 4266045"/>
                <a:gd name="connsiteY10" fmla="*/ 1920358 h 2208994"/>
                <a:gd name="connsiteX11" fmla="*/ 127000 w 4266045"/>
                <a:gd name="connsiteY11" fmla="*/ 1885721 h 2208994"/>
                <a:gd name="connsiteX12" fmla="*/ 138545 w 4266045"/>
                <a:gd name="connsiteY12" fmla="*/ 1833767 h 2208994"/>
                <a:gd name="connsiteX13" fmla="*/ 144318 w 4266045"/>
                <a:gd name="connsiteY13" fmla="*/ 1816448 h 2208994"/>
                <a:gd name="connsiteX14" fmla="*/ 155863 w 4266045"/>
                <a:gd name="connsiteY14" fmla="*/ 1799130 h 2208994"/>
                <a:gd name="connsiteX15" fmla="*/ 167409 w 4266045"/>
                <a:gd name="connsiteY15" fmla="*/ 1764494 h 2208994"/>
                <a:gd name="connsiteX16" fmla="*/ 173182 w 4266045"/>
                <a:gd name="connsiteY16" fmla="*/ 1747176 h 2208994"/>
                <a:gd name="connsiteX17" fmla="*/ 184727 w 4266045"/>
                <a:gd name="connsiteY17" fmla="*/ 1712539 h 2208994"/>
                <a:gd name="connsiteX18" fmla="*/ 190500 w 4266045"/>
                <a:gd name="connsiteY18" fmla="*/ 1695221 h 2208994"/>
                <a:gd name="connsiteX19" fmla="*/ 225136 w 4266045"/>
                <a:gd name="connsiteY19" fmla="*/ 1683676 h 2208994"/>
                <a:gd name="connsiteX20" fmla="*/ 254000 w 4266045"/>
                <a:gd name="connsiteY20" fmla="*/ 1666358 h 2208994"/>
                <a:gd name="connsiteX21" fmla="*/ 278245 w 4266045"/>
                <a:gd name="connsiteY21" fmla="*/ 1667512 h 2208994"/>
                <a:gd name="connsiteX22" fmla="*/ 300182 w 4266045"/>
                <a:gd name="connsiteY22" fmla="*/ 1637494 h 2208994"/>
                <a:gd name="connsiteX23" fmla="*/ 329045 w 4266045"/>
                <a:gd name="connsiteY23" fmla="*/ 1614403 h 2208994"/>
                <a:gd name="connsiteX24" fmla="*/ 340591 w 4266045"/>
                <a:gd name="connsiteY24" fmla="*/ 1602858 h 2208994"/>
                <a:gd name="connsiteX25" fmla="*/ 357909 w 4266045"/>
                <a:gd name="connsiteY25" fmla="*/ 1597085 h 2208994"/>
                <a:gd name="connsiteX26" fmla="*/ 386772 w 4266045"/>
                <a:gd name="connsiteY26" fmla="*/ 1579767 h 2208994"/>
                <a:gd name="connsiteX27" fmla="*/ 398318 w 4266045"/>
                <a:gd name="connsiteY27" fmla="*/ 1568221 h 2208994"/>
                <a:gd name="connsiteX28" fmla="*/ 429202 w 4266045"/>
                <a:gd name="connsiteY28" fmla="*/ 1560428 h 2208994"/>
                <a:gd name="connsiteX29" fmla="*/ 444500 w 4266045"/>
                <a:gd name="connsiteY29" fmla="*/ 1533585 h 2208994"/>
                <a:gd name="connsiteX30" fmla="*/ 467591 w 4266045"/>
                <a:gd name="connsiteY30" fmla="*/ 1504721 h 2208994"/>
                <a:gd name="connsiteX31" fmla="*/ 479136 w 4266045"/>
                <a:gd name="connsiteY31" fmla="*/ 1487403 h 2208994"/>
                <a:gd name="connsiteX32" fmla="*/ 496454 w 4266045"/>
                <a:gd name="connsiteY32" fmla="*/ 1464312 h 2208994"/>
                <a:gd name="connsiteX33" fmla="*/ 521277 w 4266045"/>
                <a:gd name="connsiteY33" fmla="*/ 1458828 h 2208994"/>
                <a:gd name="connsiteX34" fmla="*/ 531091 w 4266045"/>
                <a:gd name="connsiteY34" fmla="*/ 1418130 h 2208994"/>
                <a:gd name="connsiteX35" fmla="*/ 536863 w 4266045"/>
                <a:gd name="connsiteY35" fmla="*/ 1400812 h 2208994"/>
                <a:gd name="connsiteX36" fmla="*/ 548409 w 4266045"/>
                <a:gd name="connsiteY36" fmla="*/ 1389267 h 2208994"/>
                <a:gd name="connsiteX37" fmla="*/ 571500 w 4266045"/>
                <a:gd name="connsiteY37" fmla="*/ 1360403 h 2208994"/>
                <a:gd name="connsiteX38" fmla="*/ 609022 w 4266045"/>
                <a:gd name="connsiteY38" fmla="*/ 1352610 h 2208994"/>
                <a:gd name="connsiteX39" fmla="*/ 600652 w 4266045"/>
                <a:gd name="connsiteY39" fmla="*/ 1335003 h 2208994"/>
                <a:gd name="connsiteX40" fmla="*/ 648277 w 4266045"/>
                <a:gd name="connsiteY40" fmla="*/ 1328942 h 2208994"/>
                <a:gd name="connsiteX41" fmla="*/ 635000 w 4266045"/>
                <a:gd name="connsiteY41" fmla="*/ 1308448 h 2208994"/>
                <a:gd name="connsiteX42" fmla="*/ 665714 w 4266045"/>
                <a:gd name="connsiteY42" fmla="*/ 1273703 h 2208994"/>
                <a:gd name="connsiteX43" fmla="*/ 692727 w 4266045"/>
                <a:gd name="connsiteY43" fmla="*/ 1221858 h 2208994"/>
                <a:gd name="connsiteX44" fmla="*/ 710045 w 4266045"/>
                <a:gd name="connsiteY44" fmla="*/ 1216085 h 2208994"/>
                <a:gd name="connsiteX45" fmla="*/ 743527 w 4266045"/>
                <a:gd name="connsiteY45" fmla="*/ 1201653 h 2208994"/>
                <a:gd name="connsiteX46" fmla="*/ 738909 w 4266045"/>
                <a:gd name="connsiteY46" fmla="*/ 1175676 h 2208994"/>
                <a:gd name="connsiteX47" fmla="*/ 744682 w 4266045"/>
                <a:gd name="connsiteY47" fmla="*/ 1175676 h 2208994"/>
                <a:gd name="connsiteX48" fmla="*/ 819727 w 4266045"/>
                <a:gd name="connsiteY48" fmla="*/ 1187221 h 2208994"/>
                <a:gd name="connsiteX49" fmla="*/ 819727 w 4266045"/>
                <a:gd name="connsiteY49" fmla="*/ 1187221 h 2208994"/>
                <a:gd name="connsiteX50" fmla="*/ 825390 w 4266045"/>
                <a:gd name="connsiteY50" fmla="*/ 1145287 h 2208994"/>
                <a:gd name="connsiteX51" fmla="*/ 871682 w 4266045"/>
                <a:gd name="connsiteY51" fmla="*/ 1158358 h 2208994"/>
                <a:gd name="connsiteX52" fmla="*/ 866889 w 4266045"/>
                <a:gd name="connsiteY52" fmla="*/ 1112503 h 2208994"/>
                <a:gd name="connsiteX53" fmla="*/ 906318 w 4266045"/>
                <a:gd name="connsiteY53" fmla="*/ 1129494 h 2208994"/>
                <a:gd name="connsiteX54" fmla="*/ 917972 w 4266045"/>
                <a:gd name="connsiteY54" fmla="*/ 1091264 h 2208994"/>
                <a:gd name="connsiteX55" fmla="*/ 975591 w 4266045"/>
                <a:gd name="connsiteY55" fmla="*/ 1100630 h 2208994"/>
                <a:gd name="connsiteX56" fmla="*/ 1009938 w 4266045"/>
                <a:gd name="connsiteY56" fmla="*/ 1080714 h 2208994"/>
                <a:gd name="connsiteX57" fmla="*/ 1021772 w 4266045"/>
                <a:gd name="connsiteY57" fmla="*/ 1042903 h 2208994"/>
                <a:gd name="connsiteX58" fmla="*/ 1044863 w 4266045"/>
                <a:gd name="connsiteY58" fmla="*/ 1019812 h 2208994"/>
                <a:gd name="connsiteX59" fmla="*/ 1060161 w 4266045"/>
                <a:gd name="connsiteY59" fmla="*/ 1015771 h 2208994"/>
                <a:gd name="connsiteX60" fmla="*/ 1085272 w 4266045"/>
                <a:gd name="connsiteY60" fmla="*/ 1008267 h 2208994"/>
                <a:gd name="connsiteX61" fmla="*/ 1102591 w 4266045"/>
                <a:gd name="connsiteY61" fmla="*/ 973630 h 2208994"/>
                <a:gd name="connsiteX62" fmla="*/ 1137227 w 4266045"/>
                <a:gd name="connsiteY62" fmla="*/ 962085 h 2208994"/>
                <a:gd name="connsiteX63" fmla="*/ 1154545 w 4266045"/>
                <a:gd name="connsiteY63" fmla="*/ 933221 h 2208994"/>
                <a:gd name="connsiteX64" fmla="*/ 1177636 w 4266045"/>
                <a:gd name="connsiteY64" fmla="*/ 910130 h 2208994"/>
                <a:gd name="connsiteX65" fmla="*/ 1189182 w 4266045"/>
                <a:gd name="connsiteY65" fmla="*/ 898585 h 2208994"/>
                <a:gd name="connsiteX66" fmla="*/ 1194954 w 4266045"/>
                <a:gd name="connsiteY66" fmla="*/ 881267 h 2208994"/>
                <a:gd name="connsiteX67" fmla="*/ 1219777 w 4266045"/>
                <a:gd name="connsiteY67" fmla="*/ 868278 h 2208994"/>
                <a:gd name="connsiteX68" fmla="*/ 1235363 w 4266045"/>
                <a:gd name="connsiteY68" fmla="*/ 846630 h 2208994"/>
                <a:gd name="connsiteX69" fmla="*/ 1252682 w 4266045"/>
                <a:gd name="connsiteY69" fmla="*/ 852403 h 2208994"/>
                <a:gd name="connsiteX70" fmla="*/ 1270000 w 4266045"/>
                <a:gd name="connsiteY70" fmla="*/ 846630 h 2208994"/>
                <a:gd name="connsiteX71" fmla="*/ 1281545 w 4266045"/>
                <a:gd name="connsiteY71" fmla="*/ 846630 h 2208994"/>
                <a:gd name="connsiteX72" fmla="*/ 1281545 w 4266045"/>
                <a:gd name="connsiteY72" fmla="*/ 823539 h 2208994"/>
                <a:gd name="connsiteX73" fmla="*/ 1310409 w 4266045"/>
                <a:gd name="connsiteY73" fmla="*/ 792715 h 2208994"/>
                <a:gd name="connsiteX74" fmla="*/ 1368136 w 4266045"/>
                <a:gd name="connsiteY74" fmla="*/ 800448 h 2208994"/>
                <a:gd name="connsiteX75" fmla="*/ 1384474 w 4266045"/>
                <a:gd name="connsiteY75" fmla="*/ 762436 h 2208994"/>
                <a:gd name="connsiteX76" fmla="*/ 1454727 w 4266045"/>
                <a:gd name="connsiteY76" fmla="*/ 760039 h 2208994"/>
                <a:gd name="connsiteX77" fmla="*/ 1483591 w 4266045"/>
                <a:gd name="connsiteY77" fmla="*/ 731176 h 2208994"/>
                <a:gd name="connsiteX78" fmla="*/ 1518227 w 4266045"/>
                <a:gd name="connsiteY78" fmla="*/ 690767 h 2208994"/>
                <a:gd name="connsiteX79" fmla="*/ 1535545 w 4266045"/>
                <a:gd name="connsiteY79" fmla="*/ 679221 h 2208994"/>
                <a:gd name="connsiteX80" fmla="*/ 1547091 w 4266045"/>
                <a:gd name="connsiteY80" fmla="*/ 667676 h 2208994"/>
                <a:gd name="connsiteX81" fmla="*/ 1558636 w 4266045"/>
                <a:gd name="connsiteY81" fmla="*/ 627267 h 2208994"/>
                <a:gd name="connsiteX82" fmla="*/ 1596213 w 4266045"/>
                <a:gd name="connsiteY82" fmla="*/ 641099 h 2208994"/>
                <a:gd name="connsiteX83" fmla="*/ 1616363 w 4266045"/>
                <a:gd name="connsiteY83" fmla="*/ 627267 h 2208994"/>
                <a:gd name="connsiteX84" fmla="*/ 1618215 w 4266045"/>
                <a:gd name="connsiteY84" fmla="*/ 606463 h 2208994"/>
                <a:gd name="connsiteX85" fmla="*/ 1651000 w 4266045"/>
                <a:gd name="connsiteY85" fmla="*/ 615721 h 2208994"/>
                <a:gd name="connsiteX86" fmla="*/ 1650472 w 4266045"/>
                <a:gd name="connsiteY86" fmla="*/ 585741 h 2208994"/>
                <a:gd name="connsiteX87" fmla="*/ 1702954 w 4266045"/>
                <a:gd name="connsiteY87" fmla="*/ 581085 h 2208994"/>
                <a:gd name="connsiteX88" fmla="*/ 1719510 w 4266045"/>
                <a:gd name="connsiteY88" fmla="*/ 546667 h 2208994"/>
                <a:gd name="connsiteX89" fmla="*/ 1806863 w 4266045"/>
                <a:gd name="connsiteY89" fmla="*/ 552221 h 2208994"/>
                <a:gd name="connsiteX90" fmla="*/ 1840057 w 4266045"/>
                <a:gd name="connsiteY90" fmla="*/ 529130 h 2208994"/>
                <a:gd name="connsiteX91" fmla="*/ 1858818 w 4266045"/>
                <a:gd name="connsiteY91" fmla="*/ 492533 h 2208994"/>
                <a:gd name="connsiteX92" fmla="*/ 1945409 w 4266045"/>
                <a:gd name="connsiteY92" fmla="*/ 494494 h 2208994"/>
                <a:gd name="connsiteX93" fmla="*/ 1949221 w 4266045"/>
                <a:gd name="connsiteY93" fmla="*/ 466284 h 2208994"/>
                <a:gd name="connsiteX94" fmla="*/ 2095500 w 4266045"/>
                <a:gd name="connsiteY94" fmla="*/ 465630 h 2208994"/>
                <a:gd name="connsiteX95" fmla="*/ 2112818 w 4266045"/>
                <a:gd name="connsiteY95" fmla="*/ 425221 h 2208994"/>
                <a:gd name="connsiteX96" fmla="*/ 2124363 w 4266045"/>
                <a:gd name="connsiteY96" fmla="*/ 373267 h 2208994"/>
                <a:gd name="connsiteX97" fmla="*/ 2135909 w 4266045"/>
                <a:gd name="connsiteY97" fmla="*/ 355948 h 2208994"/>
                <a:gd name="connsiteX98" fmla="*/ 2372591 w 4266045"/>
                <a:gd name="connsiteY98" fmla="*/ 367494 h 2208994"/>
                <a:gd name="connsiteX99" fmla="*/ 2373571 w 4266045"/>
                <a:gd name="connsiteY99" fmla="*/ 324144 h 2208994"/>
                <a:gd name="connsiteX100" fmla="*/ 2661227 w 4266045"/>
                <a:gd name="connsiteY100" fmla="*/ 315539 h 2208994"/>
                <a:gd name="connsiteX101" fmla="*/ 2661227 w 4266045"/>
                <a:gd name="connsiteY101" fmla="*/ 315539 h 2208994"/>
                <a:gd name="connsiteX102" fmla="*/ 2675387 w 4266045"/>
                <a:gd name="connsiteY102" fmla="*/ 271863 h 2208994"/>
                <a:gd name="connsiteX103" fmla="*/ 3048000 w 4266045"/>
                <a:gd name="connsiteY103" fmla="*/ 280903 h 2208994"/>
                <a:gd name="connsiteX104" fmla="*/ 3042227 w 4266045"/>
                <a:gd name="connsiteY104" fmla="*/ 211630 h 2208994"/>
                <a:gd name="connsiteX105" fmla="*/ 3821545 w 4266045"/>
                <a:gd name="connsiteY105" fmla="*/ 217403 h 2208994"/>
                <a:gd name="connsiteX106" fmla="*/ 3812941 w 4266045"/>
                <a:gd name="connsiteY106" fmla="*/ 0 h 2208994"/>
                <a:gd name="connsiteX107" fmla="*/ 4266045 w 4266045"/>
                <a:gd name="connsiteY107" fmla="*/ 9585 h 2208994"/>
                <a:gd name="connsiteX0" fmla="*/ 0 w 4266045"/>
                <a:gd name="connsiteY0" fmla="*/ 2208994 h 2208994"/>
                <a:gd name="connsiteX1" fmla="*/ 0 w 4266045"/>
                <a:gd name="connsiteY1" fmla="*/ 2208994 h 2208994"/>
                <a:gd name="connsiteX2" fmla="*/ 17318 w 4266045"/>
                <a:gd name="connsiteY2" fmla="*/ 2157039 h 2208994"/>
                <a:gd name="connsiteX3" fmla="*/ 23091 w 4266045"/>
                <a:gd name="connsiteY3" fmla="*/ 2133948 h 2208994"/>
                <a:gd name="connsiteX4" fmla="*/ 34636 w 4266045"/>
                <a:gd name="connsiteY4" fmla="*/ 2099312 h 2208994"/>
                <a:gd name="connsiteX5" fmla="*/ 46182 w 4266045"/>
                <a:gd name="connsiteY5" fmla="*/ 2053130 h 2208994"/>
                <a:gd name="connsiteX6" fmla="*/ 69272 w 4266045"/>
                <a:gd name="connsiteY6" fmla="*/ 2018494 h 2208994"/>
                <a:gd name="connsiteX7" fmla="*/ 83416 w 4266045"/>
                <a:gd name="connsiteY7" fmla="*/ 1970580 h 2208994"/>
                <a:gd name="connsiteX8" fmla="*/ 99002 w 4266045"/>
                <a:gd name="connsiteY8" fmla="*/ 1970003 h 2208994"/>
                <a:gd name="connsiteX9" fmla="*/ 109682 w 4266045"/>
                <a:gd name="connsiteY9" fmla="*/ 1943448 h 2208994"/>
                <a:gd name="connsiteX10" fmla="*/ 115454 w 4266045"/>
                <a:gd name="connsiteY10" fmla="*/ 1920358 h 2208994"/>
                <a:gd name="connsiteX11" fmla="*/ 127000 w 4266045"/>
                <a:gd name="connsiteY11" fmla="*/ 1885721 h 2208994"/>
                <a:gd name="connsiteX12" fmla="*/ 138545 w 4266045"/>
                <a:gd name="connsiteY12" fmla="*/ 1833767 h 2208994"/>
                <a:gd name="connsiteX13" fmla="*/ 144318 w 4266045"/>
                <a:gd name="connsiteY13" fmla="*/ 1816448 h 2208994"/>
                <a:gd name="connsiteX14" fmla="*/ 155863 w 4266045"/>
                <a:gd name="connsiteY14" fmla="*/ 1799130 h 2208994"/>
                <a:gd name="connsiteX15" fmla="*/ 167409 w 4266045"/>
                <a:gd name="connsiteY15" fmla="*/ 1764494 h 2208994"/>
                <a:gd name="connsiteX16" fmla="*/ 173182 w 4266045"/>
                <a:gd name="connsiteY16" fmla="*/ 1747176 h 2208994"/>
                <a:gd name="connsiteX17" fmla="*/ 184727 w 4266045"/>
                <a:gd name="connsiteY17" fmla="*/ 1712539 h 2208994"/>
                <a:gd name="connsiteX18" fmla="*/ 190500 w 4266045"/>
                <a:gd name="connsiteY18" fmla="*/ 1695221 h 2208994"/>
                <a:gd name="connsiteX19" fmla="*/ 225136 w 4266045"/>
                <a:gd name="connsiteY19" fmla="*/ 1683676 h 2208994"/>
                <a:gd name="connsiteX20" fmla="*/ 254000 w 4266045"/>
                <a:gd name="connsiteY20" fmla="*/ 1666358 h 2208994"/>
                <a:gd name="connsiteX21" fmla="*/ 278245 w 4266045"/>
                <a:gd name="connsiteY21" fmla="*/ 1667512 h 2208994"/>
                <a:gd name="connsiteX22" fmla="*/ 300182 w 4266045"/>
                <a:gd name="connsiteY22" fmla="*/ 1637494 h 2208994"/>
                <a:gd name="connsiteX23" fmla="*/ 329045 w 4266045"/>
                <a:gd name="connsiteY23" fmla="*/ 1614403 h 2208994"/>
                <a:gd name="connsiteX24" fmla="*/ 340591 w 4266045"/>
                <a:gd name="connsiteY24" fmla="*/ 1602858 h 2208994"/>
                <a:gd name="connsiteX25" fmla="*/ 357909 w 4266045"/>
                <a:gd name="connsiteY25" fmla="*/ 1597085 h 2208994"/>
                <a:gd name="connsiteX26" fmla="*/ 386772 w 4266045"/>
                <a:gd name="connsiteY26" fmla="*/ 1579767 h 2208994"/>
                <a:gd name="connsiteX27" fmla="*/ 398318 w 4266045"/>
                <a:gd name="connsiteY27" fmla="*/ 1568221 h 2208994"/>
                <a:gd name="connsiteX28" fmla="*/ 429202 w 4266045"/>
                <a:gd name="connsiteY28" fmla="*/ 1560428 h 2208994"/>
                <a:gd name="connsiteX29" fmla="*/ 444500 w 4266045"/>
                <a:gd name="connsiteY29" fmla="*/ 1533585 h 2208994"/>
                <a:gd name="connsiteX30" fmla="*/ 467591 w 4266045"/>
                <a:gd name="connsiteY30" fmla="*/ 1504721 h 2208994"/>
                <a:gd name="connsiteX31" fmla="*/ 479136 w 4266045"/>
                <a:gd name="connsiteY31" fmla="*/ 1487403 h 2208994"/>
                <a:gd name="connsiteX32" fmla="*/ 496454 w 4266045"/>
                <a:gd name="connsiteY32" fmla="*/ 1464312 h 2208994"/>
                <a:gd name="connsiteX33" fmla="*/ 521277 w 4266045"/>
                <a:gd name="connsiteY33" fmla="*/ 1458828 h 2208994"/>
                <a:gd name="connsiteX34" fmla="*/ 531091 w 4266045"/>
                <a:gd name="connsiteY34" fmla="*/ 1418130 h 2208994"/>
                <a:gd name="connsiteX35" fmla="*/ 536863 w 4266045"/>
                <a:gd name="connsiteY35" fmla="*/ 1400812 h 2208994"/>
                <a:gd name="connsiteX36" fmla="*/ 548409 w 4266045"/>
                <a:gd name="connsiteY36" fmla="*/ 1389267 h 2208994"/>
                <a:gd name="connsiteX37" fmla="*/ 571500 w 4266045"/>
                <a:gd name="connsiteY37" fmla="*/ 1360403 h 2208994"/>
                <a:gd name="connsiteX38" fmla="*/ 609022 w 4266045"/>
                <a:gd name="connsiteY38" fmla="*/ 1352610 h 2208994"/>
                <a:gd name="connsiteX39" fmla="*/ 600652 w 4266045"/>
                <a:gd name="connsiteY39" fmla="*/ 1335003 h 2208994"/>
                <a:gd name="connsiteX40" fmla="*/ 648277 w 4266045"/>
                <a:gd name="connsiteY40" fmla="*/ 1328942 h 2208994"/>
                <a:gd name="connsiteX41" fmla="*/ 635000 w 4266045"/>
                <a:gd name="connsiteY41" fmla="*/ 1308448 h 2208994"/>
                <a:gd name="connsiteX42" fmla="*/ 665714 w 4266045"/>
                <a:gd name="connsiteY42" fmla="*/ 1273703 h 2208994"/>
                <a:gd name="connsiteX43" fmla="*/ 692727 w 4266045"/>
                <a:gd name="connsiteY43" fmla="*/ 1221858 h 2208994"/>
                <a:gd name="connsiteX44" fmla="*/ 710045 w 4266045"/>
                <a:gd name="connsiteY44" fmla="*/ 1216085 h 2208994"/>
                <a:gd name="connsiteX45" fmla="*/ 743527 w 4266045"/>
                <a:gd name="connsiteY45" fmla="*/ 1201653 h 2208994"/>
                <a:gd name="connsiteX46" fmla="*/ 738909 w 4266045"/>
                <a:gd name="connsiteY46" fmla="*/ 1175676 h 2208994"/>
                <a:gd name="connsiteX47" fmla="*/ 744682 w 4266045"/>
                <a:gd name="connsiteY47" fmla="*/ 1175676 h 2208994"/>
                <a:gd name="connsiteX48" fmla="*/ 819727 w 4266045"/>
                <a:gd name="connsiteY48" fmla="*/ 1187221 h 2208994"/>
                <a:gd name="connsiteX49" fmla="*/ 819727 w 4266045"/>
                <a:gd name="connsiteY49" fmla="*/ 1187221 h 2208994"/>
                <a:gd name="connsiteX50" fmla="*/ 825390 w 4266045"/>
                <a:gd name="connsiteY50" fmla="*/ 1145287 h 2208994"/>
                <a:gd name="connsiteX51" fmla="*/ 871682 w 4266045"/>
                <a:gd name="connsiteY51" fmla="*/ 1158358 h 2208994"/>
                <a:gd name="connsiteX52" fmla="*/ 866889 w 4266045"/>
                <a:gd name="connsiteY52" fmla="*/ 1112503 h 2208994"/>
                <a:gd name="connsiteX53" fmla="*/ 906318 w 4266045"/>
                <a:gd name="connsiteY53" fmla="*/ 1129494 h 2208994"/>
                <a:gd name="connsiteX54" fmla="*/ 917972 w 4266045"/>
                <a:gd name="connsiteY54" fmla="*/ 1091264 h 2208994"/>
                <a:gd name="connsiteX55" fmla="*/ 975591 w 4266045"/>
                <a:gd name="connsiteY55" fmla="*/ 1100630 h 2208994"/>
                <a:gd name="connsiteX56" fmla="*/ 1009938 w 4266045"/>
                <a:gd name="connsiteY56" fmla="*/ 1080714 h 2208994"/>
                <a:gd name="connsiteX57" fmla="*/ 1021772 w 4266045"/>
                <a:gd name="connsiteY57" fmla="*/ 1042903 h 2208994"/>
                <a:gd name="connsiteX58" fmla="*/ 1044863 w 4266045"/>
                <a:gd name="connsiteY58" fmla="*/ 1019812 h 2208994"/>
                <a:gd name="connsiteX59" fmla="*/ 1060161 w 4266045"/>
                <a:gd name="connsiteY59" fmla="*/ 1015771 h 2208994"/>
                <a:gd name="connsiteX60" fmla="*/ 1085272 w 4266045"/>
                <a:gd name="connsiteY60" fmla="*/ 1008267 h 2208994"/>
                <a:gd name="connsiteX61" fmla="*/ 1102591 w 4266045"/>
                <a:gd name="connsiteY61" fmla="*/ 973630 h 2208994"/>
                <a:gd name="connsiteX62" fmla="*/ 1137227 w 4266045"/>
                <a:gd name="connsiteY62" fmla="*/ 962085 h 2208994"/>
                <a:gd name="connsiteX63" fmla="*/ 1154545 w 4266045"/>
                <a:gd name="connsiteY63" fmla="*/ 933221 h 2208994"/>
                <a:gd name="connsiteX64" fmla="*/ 1177636 w 4266045"/>
                <a:gd name="connsiteY64" fmla="*/ 910130 h 2208994"/>
                <a:gd name="connsiteX65" fmla="*/ 1189182 w 4266045"/>
                <a:gd name="connsiteY65" fmla="*/ 898585 h 2208994"/>
                <a:gd name="connsiteX66" fmla="*/ 1194954 w 4266045"/>
                <a:gd name="connsiteY66" fmla="*/ 881267 h 2208994"/>
                <a:gd name="connsiteX67" fmla="*/ 1219777 w 4266045"/>
                <a:gd name="connsiteY67" fmla="*/ 868278 h 2208994"/>
                <a:gd name="connsiteX68" fmla="*/ 1235363 w 4266045"/>
                <a:gd name="connsiteY68" fmla="*/ 846630 h 2208994"/>
                <a:gd name="connsiteX69" fmla="*/ 1252682 w 4266045"/>
                <a:gd name="connsiteY69" fmla="*/ 852403 h 2208994"/>
                <a:gd name="connsiteX70" fmla="*/ 1270000 w 4266045"/>
                <a:gd name="connsiteY70" fmla="*/ 846630 h 2208994"/>
                <a:gd name="connsiteX71" fmla="*/ 1281545 w 4266045"/>
                <a:gd name="connsiteY71" fmla="*/ 846630 h 2208994"/>
                <a:gd name="connsiteX72" fmla="*/ 1281545 w 4266045"/>
                <a:gd name="connsiteY72" fmla="*/ 823539 h 2208994"/>
                <a:gd name="connsiteX73" fmla="*/ 1310409 w 4266045"/>
                <a:gd name="connsiteY73" fmla="*/ 792715 h 2208994"/>
                <a:gd name="connsiteX74" fmla="*/ 1368136 w 4266045"/>
                <a:gd name="connsiteY74" fmla="*/ 800448 h 2208994"/>
                <a:gd name="connsiteX75" fmla="*/ 1384474 w 4266045"/>
                <a:gd name="connsiteY75" fmla="*/ 762436 h 2208994"/>
                <a:gd name="connsiteX76" fmla="*/ 1454727 w 4266045"/>
                <a:gd name="connsiteY76" fmla="*/ 760039 h 2208994"/>
                <a:gd name="connsiteX77" fmla="*/ 1483591 w 4266045"/>
                <a:gd name="connsiteY77" fmla="*/ 731176 h 2208994"/>
                <a:gd name="connsiteX78" fmla="*/ 1518227 w 4266045"/>
                <a:gd name="connsiteY78" fmla="*/ 690767 h 2208994"/>
                <a:gd name="connsiteX79" fmla="*/ 1535545 w 4266045"/>
                <a:gd name="connsiteY79" fmla="*/ 679221 h 2208994"/>
                <a:gd name="connsiteX80" fmla="*/ 1547091 w 4266045"/>
                <a:gd name="connsiteY80" fmla="*/ 667676 h 2208994"/>
                <a:gd name="connsiteX81" fmla="*/ 1558636 w 4266045"/>
                <a:gd name="connsiteY81" fmla="*/ 627267 h 2208994"/>
                <a:gd name="connsiteX82" fmla="*/ 1596213 w 4266045"/>
                <a:gd name="connsiteY82" fmla="*/ 641099 h 2208994"/>
                <a:gd name="connsiteX83" fmla="*/ 1616363 w 4266045"/>
                <a:gd name="connsiteY83" fmla="*/ 627267 h 2208994"/>
                <a:gd name="connsiteX84" fmla="*/ 1618215 w 4266045"/>
                <a:gd name="connsiteY84" fmla="*/ 606463 h 2208994"/>
                <a:gd name="connsiteX85" fmla="*/ 1651000 w 4266045"/>
                <a:gd name="connsiteY85" fmla="*/ 615721 h 2208994"/>
                <a:gd name="connsiteX86" fmla="*/ 1650472 w 4266045"/>
                <a:gd name="connsiteY86" fmla="*/ 585741 h 2208994"/>
                <a:gd name="connsiteX87" fmla="*/ 1702954 w 4266045"/>
                <a:gd name="connsiteY87" fmla="*/ 581085 h 2208994"/>
                <a:gd name="connsiteX88" fmla="*/ 1719510 w 4266045"/>
                <a:gd name="connsiteY88" fmla="*/ 546667 h 2208994"/>
                <a:gd name="connsiteX89" fmla="*/ 1806863 w 4266045"/>
                <a:gd name="connsiteY89" fmla="*/ 552221 h 2208994"/>
                <a:gd name="connsiteX90" fmla="*/ 1840057 w 4266045"/>
                <a:gd name="connsiteY90" fmla="*/ 529130 h 2208994"/>
                <a:gd name="connsiteX91" fmla="*/ 1865168 w 4266045"/>
                <a:gd name="connsiteY91" fmla="*/ 495708 h 2208994"/>
                <a:gd name="connsiteX92" fmla="*/ 1945409 w 4266045"/>
                <a:gd name="connsiteY92" fmla="*/ 494494 h 2208994"/>
                <a:gd name="connsiteX93" fmla="*/ 1949221 w 4266045"/>
                <a:gd name="connsiteY93" fmla="*/ 466284 h 2208994"/>
                <a:gd name="connsiteX94" fmla="*/ 2095500 w 4266045"/>
                <a:gd name="connsiteY94" fmla="*/ 465630 h 2208994"/>
                <a:gd name="connsiteX95" fmla="*/ 2112818 w 4266045"/>
                <a:gd name="connsiteY95" fmla="*/ 425221 h 2208994"/>
                <a:gd name="connsiteX96" fmla="*/ 2124363 w 4266045"/>
                <a:gd name="connsiteY96" fmla="*/ 373267 h 2208994"/>
                <a:gd name="connsiteX97" fmla="*/ 2135909 w 4266045"/>
                <a:gd name="connsiteY97" fmla="*/ 355948 h 2208994"/>
                <a:gd name="connsiteX98" fmla="*/ 2372591 w 4266045"/>
                <a:gd name="connsiteY98" fmla="*/ 367494 h 2208994"/>
                <a:gd name="connsiteX99" fmla="*/ 2373571 w 4266045"/>
                <a:gd name="connsiteY99" fmla="*/ 324144 h 2208994"/>
                <a:gd name="connsiteX100" fmla="*/ 2661227 w 4266045"/>
                <a:gd name="connsiteY100" fmla="*/ 315539 h 2208994"/>
                <a:gd name="connsiteX101" fmla="*/ 2661227 w 4266045"/>
                <a:gd name="connsiteY101" fmla="*/ 315539 h 2208994"/>
                <a:gd name="connsiteX102" fmla="*/ 2675387 w 4266045"/>
                <a:gd name="connsiteY102" fmla="*/ 271863 h 2208994"/>
                <a:gd name="connsiteX103" fmla="*/ 3048000 w 4266045"/>
                <a:gd name="connsiteY103" fmla="*/ 280903 h 2208994"/>
                <a:gd name="connsiteX104" fmla="*/ 3042227 w 4266045"/>
                <a:gd name="connsiteY104" fmla="*/ 211630 h 2208994"/>
                <a:gd name="connsiteX105" fmla="*/ 3821545 w 4266045"/>
                <a:gd name="connsiteY105" fmla="*/ 217403 h 2208994"/>
                <a:gd name="connsiteX106" fmla="*/ 3812941 w 4266045"/>
                <a:gd name="connsiteY106" fmla="*/ 0 h 2208994"/>
                <a:gd name="connsiteX107" fmla="*/ 4266045 w 4266045"/>
                <a:gd name="connsiteY107" fmla="*/ 9585 h 2208994"/>
                <a:gd name="connsiteX0" fmla="*/ 0 w 4266045"/>
                <a:gd name="connsiteY0" fmla="*/ 2208994 h 2208994"/>
                <a:gd name="connsiteX1" fmla="*/ 0 w 4266045"/>
                <a:gd name="connsiteY1" fmla="*/ 2208994 h 2208994"/>
                <a:gd name="connsiteX2" fmla="*/ 17318 w 4266045"/>
                <a:gd name="connsiteY2" fmla="*/ 2157039 h 2208994"/>
                <a:gd name="connsiteX3" fmla="*/ 23091 w 4266045"/>
                <a:gd name="connsiteY3" fmla="*/ 2133948 h 2208994"/>
                <a:gd name="connsiteX4" fmla="*/ 34636 w 4266045"/>
                <a:gd name="connsiteY4" fmla="*/ 2099312 h 2208994"/>
                <a:gd name="connsiteX5" fmla="*/ 46182 w 4266045"/>
                <a:gd name="connsiteY5" fmla="*/ 2053130 h 2208994"/>
                <a:gd name="connsiteX6" fmla="*/ 69272 w 4266045"/>
                <a:gd name="connsiteY6" fmla="*/ 2018494 h 2208994"/>
                <a:gd name="connsiteX7" fmla="*/ 83416 w 4266045"/>
                <a:gd name="connsiteY7" fmla="*/ 1970580 h 2208994"/>
                <a:gd name="connsiteX8" fmla="*/ 99002 w 4266045"/>
                <a:gd name="connsiteY8" fmla="*/ 1970003 h 2208994"/>
                <a:gd name="connsiteX9" fmla="*/ 109682 w 4266045"/>
                <a:gd name="connsiteY9" fmla="*/ 1943448 h 2208994"/>
                <a:gd name="connsiteX10" fmla="*/ 115454 w 4266045"/>
                <a:gd name="connsiteY10" fmla="*/ 1920358 h 2208994"/>
                <a:gd name="connsiteX11" fmla="*/ 127000 w 4266045"/>
                <a:gd name="connsiteY11" fmla="*/ 1885721 h 2208994"/>
                <a:gd name="connsiteX12" fmla="*/ 138545 w 4266045"/>
                <a:gd name="connsiteY12" fmla="*/ 1833767 h 2208994"/>
                <a:gd name="connsiteX13" fmla="*/ 144318 w 4266045"/>
                <a:gd name="connsiteY13" fmla="*/ 1816448 h 2208994"/>
                <a:gd name="connsiteX14" fmla="*/ 155863 w 4266045"/>
                <a:gd name="connsiteY14" fmla="*/ 1799130 h 2208994"/>
                <a:gd name="connsiteX15" fmla="*/ 167409 w 4266045"/>
                <a:gd name="connsiteY15" fmla="*/ 1764494 h 2208994"/>
                <a:gd name="connsiteX16" fmla="*/ 173182 w 4266045"/>
                <a:gd name="connsiteY16" fmla="*/ 1747176 h 2208994"/>
                <a:gd name="connsiteX17" fmla="*/ 184727 w 4266045"/>
                <a:gd name="connsiteY17" fmla="*/ 1712539 h 2208994"/>
                <a:gd name="connsiteX18" fmla="*/ 190500 w 4266045"/>
                <a:gd name="connsiteY18" fmla="*/ 1695221 h 2208994"/>
                <a:gd name="connsiteX19" fmla="*/ 225136 w 4266045"/>
                <a:gd name="connsiteY19" fmla="*/ 1683676 h 2208994"/>
                <a:gd name="connsiteX20" fmla="*/ 254000 w 4266045"/>
                <a:gd name="connsiteY20" fmla="*/ 1666358 h 2208994"/>
                <a:gd name="connsiteX21" fmla="*/ 278245 w 4266045"/>
                <a:gd name="connsiteY21" fmla="*/ 1667512 h 2208994"/>
                <a:gd name="connsiteX22" fmla="*/ 300182 w 4266045"/>
                <a:gd name="connsiteY22" fmla="*/ 1637494 h 2208994"/>
                <a:gd name="connsiteX23" fmla="*/ 329045 w 4266045"/>
                <a:gd name="connsiteY23" fmla="*/ 1614403 h 2208994"/>
                <a:gd name="connsiteX24" fmla="*/ 340591 w 4266045"/>
                <a:gd name="connsiteY24" fmla="*/ 1602858 h 2208994"/>
                <a:gd name="connsiteX25" fmla="*/ 357909 w 4266045"/>
                <a:gd name="connsiteY25" fmla="*/ 1597085 h 2208994"/>
                <a:gd name="connsiteX26" fmla="*/ 386772 w 4266045"/>
                <a:gd name="connsiteY26" fmla="*/ 1579767 h 2208994"/>
                <a:gd name="connsiteX27" fmla="*/ 398318 w 4266045"/>
                <a:gd name="connsiteY27" fmla="*/ 1568221 h 2208994"/>
                <a:gd name="connsiteX28" fmla="*/ 429202 w 4266045"/>
                <a:gd name="connsiteY28" fmla="*/ 1560428 h 2208994"/>
                <a:gd name="connsiteX29" fmla="*/ 444500 w 4266045"/>
                <a:gd name="connsiteY29" fmla="*/ 1533585 h 2208994"/>
                <a:gd name="connsiteX30" fmla="*/ 467591 w 4266045"/>
                <a:gd name="connsiteY30" fmla="*/ 1504721 h 2208994"/>
                <a:gd name="connsiteX31" fmla="*/ 479136 w 4266045"/>
                <a:gd name="connsiteY31" fmla="*/ 1487403 h 2208994"/>
                <a:gd name="connsiteX32" fmla="*/ 496454 w 4266045"/>
                <a:gd name="connsiteY32" fmla="*/ 1464312 h 2208994"/>
                <a:gd name="connsiteX33" fmla="*/ 521277 w 4266045"/>
                <a:gd name="connsiteY33" fmla="*/ 1458828 h 2208994"/>
                <a:gd name="connsiteX34" fmla="*/ 531091 w 4266045"/>
                <a:gd name="connsiteY34" fmla="*/ 1418130 h 2208994"/>
                <a:gd name="connsiteX35" fmla="*/ 536863 w 4266045"/>
                <a:gd name="connsiteY35" fmla="*/ 1400812 h 2208994"/>
                <a:gd name="connsiteX36" fmla="*/ 548409 w 4266045"/>
                <a:gd name="connsiteY36" fmla="*/ 1389267 h 2208994"/>
                <a:gd name="connsiteX37" fmla="*/ 571500 w 4266045"/>
                <a:gd name="connsiteY37" fmla="*/ 1360403 h 2208994"/>
                <a:gd name="connsiteX38" fmla="*/ 609022 w 4266045"/>
                <a:gd name="connsiteY38" fmla="*/ 1352610 h 2208994"/>
                <a:gd name="connsiteX39" fmla="*/ 600652 w 4266045"/>
                <a:gd name="connsiteY39" fmla="*/ 1335003 h 2208994"/>
                <a:gd name="connsiteX40" fmla="*/ 648277 w 4266045"/>
                <a:gd name="connsiteY40" fmla="*/ 1328942 h 2208994"/>
                <a:gd name="connsiteX41" fmla="*/ 635000 w 4266045"/>
                <a:gd name="connsiteY41" fmla="*/ 1308448 h 2208994"/>
                <a:gd name="connsiteX42" fmla="*/ 665714 w 4266045"/>
                <a:gd name="connsiteY42" fmla="*/ 1273703 h 2208994"/>
                <a:gd name="connsiteX43" fmla="*/ 692727 w 4266045"/>
                <a:gd name="connsiteY43" fmla="*/ 1221858 h 2208994"/>
                <a:gd name="connsiteX44" fmla="*/ 710045 w 4266045"/>
                <a:gd name="connsiteY44" fmla="*/ 1216085 h 2208994"/>
                <a:gd name="connsiteX45" fmla="*/ 743527 w 4266045"/>
                <a:gd name="connsiteY45" fmla="*/ 1201653 h 2208994"/>
                <a:gd name="connsiteX46" fmla="*/ 738909 w 4266045"/>
                <a:gd name="connsiteY46" fmla="*/ 1175676 h 2208994"/>
                <a:gd name="connsiteX47" fmla="*/ 744682 w 4266045"/>
                <a:gd name="connsiteY47" fmla="*/ 1175676 h 2208994"/>
                <a:gd name="connsiteX48" fmla="*/ 819727 w 4266045"/>
                <a:gd name="connsiteY48" fmla="*/ 1187221 h 2208994"/>
                <a:gd name="connsiteX49" fmla="*/ 819727 w 4266045"/>
                <a:gd name="connsiteY49" fmla="*/ 1187221 h 2208994"/>
                <a:gd name="connsiteX50" fmla="*/ 825390 w 4266045"/>
                <a:gd name="connsiteY50" fmla="*/ 1145287 h 2208994"/>
                <a:gd name="connsiteX51" fmla="*/ 871682 w 4266045"/>
                <a:gd name="connsiteY51" fmla="*/ 1158358 h 2208994"/>
                <a:gd name="connsiteX52" fmla="*/ 870064 w 4266045"/>
                <a:gd name="connsiteY52" fmla="*/ 1131553 h 2208994"/>
                <a:gd name="connsiteX53" fmla="*/ 906318 w 4266045"/>
                <a:gd name="connsiteY53" fmla="*/ 1129494 h 2208994"/>
                <a:gd name="connsiteX54" fmla="*/ 917972 w 4266045"/>
                <a:gd name="connsiteY54" fmla="*/ 1091264 h 2208994"/>
                <a:gd name="connsiteX55" fmla="*/ 975591 w 4266045"/>
                <a:gd name="connsiteY55" fmla="*/ 1100630 h 2208994"/>
                <a:gd name="connsiteX56" fmla="*/ 1009938 w 4266045"/>
                <a:gd name="connsiteY56" fmla="*/ 1080714 h 2208994"/>
                <a:gd name="connsiteX57" fmla="*/ 1021772 w 4266045"/>
                <a:gd name="connsiteY57" fmla="*/ 1042903 h 2208994"/>
                <a:gd name="connsiteX58" fmla="*/ 1044863 w 4266045"/>
                <a:gd name="connsiteY58" fmla="*/ 1019812 h 2208994"/>
                <a:gd name="connsiteX59" fmla="*/ 1060161 w 4266045"/>
                <a:gd name="connsiteY59" fmla="*/ 1015771 h 2208994"/>
                <a:gd name="connsiteX60" fmla="*/ 1085272 w 4266045"/>
                <a:gd name="connsiteY60" fmla="*/ 1008267 h 2208994"/>
                <a:gd name="connsiteX61" fmla="*/ 1102591 w 4266045"/>
                <a:gd name="connsiteY61" fmla="*/ 973630 h 2208994"/>
                <a:gd name="connsiteX62" fmla="*/ 1137227 w 4266045"/>
                <a:gd name="connsiteY62" fmla="*/ 962085 h 2208994"/>
                <a:gd name="connsiteX63" fmla="*/ 1154545 w 4266045"/>
                <a:gd name="connsiteY63" fmla="*/ 933221 h 2208994"/>
                <a:gd name="connsiteX64" fmla="*/ 1177636 w 4266045"/>
                <a:gd name="connsiteY64" fmla="*/ 910130 h 2208994"/>
                <a:gd name="connsiteX65" fmla="*/ 1189182 w 4266045"/>
                <a:gd name="connsiteY65" fmla="*/ 898585 h 2208994"/>
                <a:gd name="connsiteX66" fmla="*/ 1194954 w 4266045"/>
                <a:gd name="connsiteY66" fmla="*/ 881267 h 2208994"/>
                <a:gd name="connsiteX67" fmla="*/ 1219777 w 4266045"/>
                <a:gd name="connsiteY67" fmla="*/ 868278 h 2208994"/>
                <a:gd name="connsiteX68" fmla="*/ 1235363 w 4266045"/>
                <a:gd name="connsiteY68" fmla="*/ 846630 h 2208994"/>
                <a:gd name="connsiteX69" fmla="*/ 1252682 w 4266045"/>
                <a:gd name="connsiteY69" fmla="*/ 852403 h 2208994"/>
                <a:gd name="connsiteX70" fmla="*/ 1270000 w 4266045"/>
                <a:gd name="connsiteY70" fmla="*/ 846630 h 2208994"/>
                <a:gd name="connsiteX71" fmla="*/ 1281545 w 4266045"/>
                <a:gd name="connsiteY71" fmla="*/ 846630 h 2208994"/>
                <a:gd name="connsiteX72" fmla="*/ 1281545 w 4266045"/>
                <a:gd name="connsiteY72" fmla="*/ 823539 h 2208994"/>
                <a:gd name="connsiteX73" fmla="*/ 1310409 w 4266045"/>
                <a:gd name="connsiteY73" fmla="*/ 792715 h 2208994"/>
                <a:gd name="connsiteX74" fmla="*/ 1368136 w 4266045"/>
                <a:gd name="connsiteY74" fmla="*/ 800448 h 2208994"/>
                <a:gd name="connsiteX75" fmla="*/ 1384474 w 4266045"/>
                <a:gd name="connsiteY75" fmla="*/ 762436 h 2208994"/>
                <a:gd name="connsiteX76" fmla="*/ 1454727 w 4266045"/>
                <a:gd name="connsiteY76" fmla="*/ 760039 h 2208994"/>
                <a:gd name="connsiteX77" fmla="*/ 1483591 w 4266045"/>
                <a:gd name="connsiteY77" fmla="*/ 731176 h 2208994"/>
                <a:gd name="connsiteX78" fmla="*/ 1518227 w 4266045"/>
                <a:gd name="connsiteY78" fmla="*/ 690767 h 2208994"/>
                <a:gd name="connsiteX79" fmla="*/ 1535545 w 4266045"/>
                <a:gd name="connsiteY79" fmla="*/ 679221 h 2208994"/>
                <a:gd name="connsiteX80" fmla="*/ 1547091 w 4266045"/>
                <a:gd name="connsiteY80" fmla="*/ 667676 h 2208994"/>
                <a:gd name="connsiteX81" fmla="*/ 1558636 w 4266045"/>
                <a:gd name="connsiteY81" fmla="*/ 627267 h 2208994"/>
                <a:gd name="connsiteX82" fmla="*/ 1596213 w 4266045"/>
                <a:gd name="connsiteY82" fmla="*/ 641099 h 2208994"/>
                <a:gd name="connsiteX83" fmla="*/ 1616363 w 4266045"/>
                <a:gd name="connsiteY83" fmla="*/ 627267 h 2208994"/>
                <a:gd name="connsiteX84" fmla="*/ 1618215 w 4266045"/>
                <a:gd name="connsiteY84" fmla="*/ 606463 h 2208994"/>
                <a:gd name="connsiteX85" fmla="*/ 1651000 w 4266045"/>
                <a:gd name="connsiteY85" fmla="*/ 615721 h 2208994"/>
                <a:gd name="connsiteX86" fmla="*/ 1650472 w 4266045"/>
                <a:gd name="connsiteY86" fmla="*/ 585741 h 2208994"/>
                <a:gd name="connsiteX87" fmla="*/ 1702954 w 4266045"/>
                <a:gd name="connsiteY87" fmla="*/ 581085 h 2208994"/>
                <a:gd name="connsiteX88" fmla="*/ 1719510 w 4266045"/>
                <a:gd name="connsiteY88" fmla="*/ 546667 h 2208994"/>
                <a:gd name="connsiteX89" fmla="*/ 1806863 w 4266045"/>
                <a:gd name="connsiteY89" fmla="*/ 552221 h 2208994"/>
                <a:gd name="connsiteX90" fmla="*/ 1840057 w 4266045"/>
                <a:gd name="connsiteY90" fmla="*/ 529130 h 2208994"/>
                <a:gd name="connsiteX91" fmla="*/ 1865168 w 4266045"/>
                <a:gd name="connsiteY91" fmla="*/ 495708 h 2208994"/>
                <a:gd name="connsiteX92" fmla="*/ 1945409 w 4266045"/>
                <a:gd name="connsiteY92" fmla="*/ 494494 h 2208994"/>
                <a:gd name="connsiteX93" fmla="*/ 1949221 w 4266045"/>
                <a:gd name="connsiteY93" fmla="*/ 466284 h 2208994"/>
                <a:gd name="connsiteX94" fmla="*/ 2095500 w 4266045"/>
                <a:gd name="connsiteY94" fmla="*/ 465630 h 2208994"/>
                <a:gd name="connsiteX95" fmla="*/ 2112818 w 4266045"/>
                <a:gd name="connsiteY95" fmla="*/ 425221 h 2208994"/>
                <a:gd name="connsiteX96" fmla="*/ 2124363 w 4266045"/>
                <a:gd name="connsiteY96" fmla="*/ 373267 h 2208994"/>
                <a:gd name="connsiteX97" fmla="*/ 2135909 w 4266045"/>
                <a:gd name="connsiteY97" fmla="*/ 355948 h 2208994"/>
                <a:gd name="connsiteX98" fmla="*/ 2372591 w 4266045"/>
                <a:gd name="connsiteY98" fmla="*/ 367494 h 2208994"/>
                <a:gd name="connsiteX99" fmla="*/ 2373571 w 4266045"/>
                <a:gd name="connsiteY99" fmla="*/ 324144 h 2208994"/>
                <a:gd name="connsiteX100" fmla="*/ 2661227 w 4266045"/>
                <a:gd name="connsiteY100" fmla="*/ 315539 h 2208994"/>
                <a:gd name="connsiteX101" fmla="*/ 2661227 w 4266045"/>
                <a:gd name="connsiteY101" fmla="*/ 315539 h 2208994"/>
                <a:gd name="connsiteX102" fmla="*/ 2675387 w 4266045"/>
                <a:gd name="connsiteY102" fmla="*/ 271863 h 2208994"/>
                <a:gd name="connsiteX103" fmla="*/ 3048000 w 4266045"/>
                <a:gd name="connsiteY103" fmla="*/ 280903 h 2208994"/>
                <a:gd name="connsiteX104" fmla="*/ 3042227 w 4266045"/>
                <a:gd name="connsiteY104" fmla="*/ 211630 h 2208994"/>
                <a:gd name="connsiteX105" fmla="*/ 3821545 w 4266045"/>
                <a:gd name="connsiteY105" fmla="*/ 217403 h 2208994"/>
                <a:gd name="connsiteX106" fmla="*/ 3812941 w 4266045"/>
                <a:gd name="connsiteY106" fmla="*/ 0 h 2208994"/>
                <a:gd name="connsiteX107" fmla="*/ 4266045 w 4266045"/>
                <a:gd name="connsiteY107" fmla="*/ 9585 h 2208994"/>
                <a:gd name="connsiteX0" fmla="*/ 0 w 4266045"/>
                <a:gd name="connsiteY0" fmla="*/ 2208994 h 2208994"/>
                <a:gd name="connsiteX1" fmla="*/ 0 w 4266045"/>
                <a:gd name="connsiteY1" fmla="*/ 2208994 h 2208994"/>
                <a:gd name="connsiteX2" fmla="*/ 17318 w 4266045"/>
                <a:gd name="connsiteY2" fmla="*/ 2157039 h 2208994"/>
                <a:gd name="connsiteX3" fmla="*/ 23091 w 4266045"/>
                <a:gd name="connsiteY3" fmla="*/ 2133948 h 2208994"/>
                <a:gd name="connsiteX4" fmla="*/ 34636 w 4266045"/>
                <a:gd name="connsiteY4" fmla="*/ 2099312 h 2208994"/>
                <a:gd name="connsiteX5" fmla="*/ 46182 w 4266045"/>
                <a:gd name="connsiteY5" fmla="*/ 2053130 h 2208994"/>
                <a:gd name="connsiteX6" fmla="*/ 69272 w 4266045"/>
                <a:gd name="connsiteY6" fmla="*/ 2018494 h 2208994"/>
                <a:gd name="connsiteX7" fmla="*/ 83416 w 4266045"/>
                <a:gd name="connsiteY7" fmla="*/ 1970580 h 2208994"/>
                <a:gd name="connsiteX8" fmla="*/ 99002 w 4266045"/>
                <a:gd name="connsiteY8" fmla="*/ 1970003 h 2208994"/>
                <a:gd name="connsiteX9" fmla="*/ 109682 w 4266045"/>
                <a:gd name="connsiteY9" fmla="*/ 1943448 h 2208994"/>
                <a:gd name="connsiteX10" fmla="*/ 115454 w 4266045"/>
                <a:gd name="connsiteY10" fmla="*/ 1920358 h 2208994"/>
                <a:gd name="connsiteX11" fmla="*/ 127000 w 4266045"/>
                <a:gd name="connsiteY11" fmla="*/ 1885721 h 2208994"/>
                <a:gd name="connsiteX12" fmla="*/ 138545 w 4266045"/>
                <a:gd name="connsiteY12" fmla="*/ 1833767 h 2208994"/>
                <a:gd name="connsiteX13" fmla="*/ 144318 w 4266045"/>
                <a:gd name="connsiteY13" fmla="*/ 1816448 h 2208994"/>
                <a:gd name="connsiteX14" fmla="*/ 155863 w 4266045"/>
                <a:gd name="connsiteY14" fmla="*/ 1799130 h 2208994"/>
                <a:gd name="connsiteX15" fmla="*/ 167409 w 4266045"/>
                <a:gd name="connsiteY15" fmla="*/ 1764494 h 2208994"/>
                <a:gd name="connsiteX16" fmla="*/ 173182 w 4266045"/>
                <a:gd name="connsiteY16" fmla="*/ 1747176 h 2208994"/>
                <a:gd name="connsiteX17" fmla="*/ 184727 w 4266045"/>
                <a:gd name="connsiteY17" fmla="*/ 1712539 h 2208994"/>
                <a:gd name="connsiteX18" fmla="*/ 190500 w 4266045"/>
                <a:gd name="connsiteY18" fmla="*/ 1695221 h 2208994"/>
                <a:gd name="connsiteX19" fmla="*/ 225136 w 4266045"/>
                <a:gd name="connsiteY19" fmla="*/ 1683676 h 2208994"/>
                <a:gd name="connsiteX20" fmla="*/ 254000 w 4266045"/>
                <a:gd name="connsiteY20" fmla="*/ 1666358 h 2208994"/>
                <a:gd name="connsiteX21" fmla="*/ 278245 w 4266045"/>
                <a:gd name="connsiteY21" fmla="*/ 1667512 h 2208994"/>
                <a:gd name="connsiteX22" fmla="*/ 300182 w 4266045"/>
                <a:gd name="connsiteY22" fmla="*/ 1637494 h 2208994"/>
                <a:gd name="connsiteX23" fmla="*/ 329045 w 4266045"/>
                <a:gd name="connsiteY23" fmla="*/ 1614403 h 2208994"/>
                <a:gd name="connsiteX24" fmla="*/ 340591 w 4266045"/>
                <a:gd name="connsiteY24" fmla="*/ 1602858 h 2208994"/>
                <a:gd name="connsiteX25" fmla="*/ 357909 w 4266045"/>
                <a:gd name="connsiteY25" fmla="*/ 1597085 h 2208994"/>
                <a:gd name="connsiteX26" fmla="*/ 386772 w 4266045"/>
                <a:gd name="connsiteY26" fmla="*/ 1579767 h 2208994"/>
                <a:gd name="connsiteX27" fmla="*/ 398318 w 4266045"/>
                <a:gd name="connsiteY27" fmla="*/ 1568221 h 2208994"/>
                <a:gd name="connsiteX28" fmla="*/ 429202 w 4266045"/>
                <a:gd name="connsiteY28" fmla="*/ 1560428 h 2208994"/>
                <a:gd name="connsiteX29" fmla="*/ 444500 w 4266045"/>
                <a:gd name="connsiteY29" fmla="*/ 1533585 h 2208994"/>
                <a:gd name="connsiteX30" fmla="*/ 467591 w 4266045"/>
                <a:gd name="connsiteY30" fmla="*/ 1504721 h 2208994"/>
                <a:gd name="connsiteX31" fmla="*/ 479136 w 4266045"/>
                <a:gd name="connsiteY31" fmla="*/ 1487403 h 2208994"/>
                <a:gd name="connsiteX32" fmla="*/ 496454 w 4266045"/>
                <a:gd name="connsiteY32" fmla="*/ 1464312 h 2208994"/>
                <a:gd name="connsiteX33" fmla="*/ 521277 w 4266045"/>
                <a:gd name="connsiteY33" fmla="*/ 1458828 h 2208994"/>
                <a:gd name="connsiteX34" fmla="*/ 531091 w 4266045"/>
                <a:gd name="connsiteY34" fmla="*/ 1418130 h 2208994"/>
                <a:gd name="connsiteX35" fmla="*/ 536863 w 4266045"/>
                <a:gd name="connsiteY35" fmla="*/ 1400812 h 2208994"/>
                <a:gd name="connsiteX36" fmla="*/ 548409 w 4266045"/>
                <a:gd name="connsiteY36" fmla="*/ 1389267 h 2208994"/>
                <a:gd name="connsiteX37" fmla="*/ 571500 w 4266045"/>
                <a:gd name="connsiteY37" fmla="*/ 1360403 h 2208994"/>
                <a:gd name="connsiteX38" fmla="*/ 609022 w 4266045"/>
                <a:gd name="connsiteY38" fmla="*/ 1352610 h 2208994"/>
                <a:gd name="connsiteX39" fmla="*/ 600652 w 4266045"/>
                <a:gd name="connsiteY39" fmla="*/ 1335003 h 2208994"/>
                <a:gd name="connsiteX40" fmla="*/ 648277 w 4266045"/>
                <a:gd name="connsiteY40" fmla="*/ 1328942 h 2208994"/>
                <a:gd name="connsiteX41" fmla="*/ 635000 w 4266045"/>
                <a:gd name="connsiteY41" fmla="*/ 1308448 h 2208994"/>
                <a:gd name="connsiteX42" fmla="*/ 665714 w 4266045"/>
                <a:gd name="connsiteY42" fmla="*/ 1273703 h 2208994"/>
                <a:gd name="connsiteX43" fmla="*/ 692727 w 4266045"/>
                <a:gd name="connsiteY43" fmla="*/ 1221858 h 2208994"/>
                <a:gd name="connsiteX44" fmla="*/ 710045 w 4266045"/>
                <a:gd name="connsiteY44" fmla="*/ 1216085 h 2208994"/>
                <a:gd name="connsiteX45" fmla="*/ 743527 w 4266045"/>
                <a:gd name="connsiteY45" fmla="*/ 1201653 h 2208994"/>
                <a:gd name="connsiteX46" fmla="*/ 738909 w 4266045"/>
                <a:gd name="connsiteY46" fmla="*/ 1175676 h 2208994"/>
                <a:gd name="connsiteX47" fmla="*/ 744682 w 4266045"/>
                <a:gd name="connsiteY47" fmla="*/ 1175676 h 2208994"/>
                <a:gd name="connsiteX48" fmla="*/ 819727 w 4266045"/>
                <a:gd name="connsiteY48" fmla="*/ 1187221 h 2208994"/>
                <a:gd name="connsiteX49" fmla="*/ 819727 w 4266045"/>
                <a:gd name="connsiteY49" fmla="*/ 1187221 h 2208994"/>
                <a:gd name="connsiteX50" fmla="*/ 825390 w 4266045"/>
                <a:gd name="connsiteY50" fmla="*/ 1145287 h 2208994"/>
                <a:gd name="connsiteX51" fmla="*/ 871682 w 4266045"/>
                <a:gd name="connsiteY51" fmla="*/ 1158358 h 2208994"/>
                <a:gd name="connsiteX52" fmla="*/ 870064 w 4266045"/>
                <a:gd name="connsiteY52" fmla="*/ 1131553 h 2208994"/>
                <a:gd name="connsiteX53" fmla="*/ 906318 w 4266045"/>
                <a:gd name="connsiteY53" fmla="*/ 1129494 h 2208994"/>
                <a:gd name="connsiteX54" fmla="*/ 917972 w 4266045"/>
                <a:gd name="connsiteY54" fmla="*/ 1103964 h 2208994"/>
                <a:gd name="connsiteX55" fmla="*/ 975591 w 4266045"/>
                <a:gd name="connsiteY55" fmla="*/ 1100630 h 2208994"/>
                <a:gd name="connsiteX56" fmla="*/ 1009938 w 4266045"/>
                <a:gd name="connsiteY56" fmla="*/ 1080714 h 2208994"/>
                <a:gd name="connsiteX57" fmla="*/ 1021772 w 4266045"/>
                <a:gd name="connsiteY57" fmla="*/ 1042903 h 2208994"/>
                <a:gd name="connsiteX58" fmla="*/ 1044863 w 4266045"/>
                <a:gd name="connsiteY58" fmla="*/ 1019812 h 2208994"/>
                <a:gd name="connsiteX59" fmla="*/ 1060161 w 4266045"/>
                <a:gd name="connsiteY59" fmla="*/ 1015771 h 2208994"/>
                <a:gd name="connsiteX60" fmla="*/ 1085272 w 4266045"/>
                <a:gd name="connsiteY60" fmla="*/ 1008267 h 2208994"/>
                <a:gd name="connsiteX61" fmla="*/ 1102591 w 4266045"/>
                <a:gd name="connsiteY61" fmla="*/ 973630 h 2208994"/>
                <a:gd name="connsiteX62" fmla="*/ 1137227 w 4266045"/>
                <a:gd name="connsiteY62" fmla="*/ 962085 h 2208994"/>
                <a:gd name="connsiteX63" fmla="*/ 1154545 w 4266045"/>
                <a:gd name="connsiteY63" fmla="*/ 933221 h 2208994"/>
                <a:gd name="connsiteX64" fmla="*/ 1177636 w 4266045"/>
                <a:gd name="connsiteY64" fmla="*/ 910130 h 2208994"/>
                <a:gd name="connsiteX65" fmla="*/ 1189182 w 4266045"/>
                <a:gd name="connsiteY65" fmla="*/ 898585 h 2208994"/>
                <a:gd name="connsiteX66" fmla="*/ 1194954 w 4266045"/>
                <a:gd name="connsiteY66" fmla="*/ 881267 h 2208994"/>
                <a:gd name="connsiteX67" fmla="*/ 1219777 w 4266045"/>
                <a:gd name="connsiteY67" fmla="*/ 868278 h 2208994"/>
                <a:gd name="connsiteX68" fmla="*/ 1235363 w 4266045"/>
                <a:gd name="connsiteY68" fmla="*/ 846630 h 2208994"/>
                <a:gd name="connsiteX69" fmla="*/ 1252682 w 4266045"/>
                <a:gd name="connsiteY69" fmla="*/ 852403 h 2208994"/>
                <a:gd name="connsiteX70" fmla="*/ 1270000 w 4266045"/>
                <a:gd name="connsiteY70" fmla="*/ 846630 h 2208994"/>
                <a:gd name="connsiteX71" fmla="*/ 1281545 w 4266045"/>
                <a:gd name="connsiteY71" fmla="*/ 846630 h 2208994"/>
                <a:gd name="connsiteX72" fmla="*/ 1281545 w 4266045"/>
                <a:gd name="connsiteY72" fmla="*/ 823539 h 2208994"/>
                <a:gd name="connsiteX73" fmla="*/ 1310409 w 4266045"/>
                <a:gd name="connsiteY73" fmla="*/ 792715 h 2208994"/>
                <a:gd name="connsiteX74" fmla="*/ 1368136 w 4266045"/>
                <a:gd name="connsiteY74" fmla="*/ 800448 h 2208994"/>
                <a:gd name="connsiteX75" fmla="*/ 1384474 w 4266045"/>
                <a:gd name="connsiteY75" fmla="*/ 762436 h 2208994"/>
                <a:gd name="connsiteX76" fmla="*/ 1454727 w 4266045"/>
                <a:gd name="connsiteY76" fmla="*/ 760039 h 2208994"/>
                <a:gd name="connsiteX77" fmla="*/ 1483591 w 4266045"/>
                <a:gd name="connsiteY77" fmla="*/ 731176 h 2208994"/>
                <a:gd name="connsiteX78" fmla="*/ 1518227 w 4266045"/>
                <a:gd name="connsiteY78" fmla="*/ 690767 h 2208994"/>
                <a:gd name="connsiteX79" fmla="*/ 1535545 w 4266045"/>
                <a:gd name="connsiteY79" fmla="*/ 679221 h 2208994"/>
                <a:gd name="connsiteX80" fmla="*/ 1547091 w 4266045"/>
                <a:gd name="connsiteY80" fmla="*/ 667676 h 2208994"/>
                <a:gd name="connsiteX81" fmla="*/ 1558636 w 4266045"/>
                <a:gd name="connsiteY81" fmla="*/ 627267 h 2208994"/>
                <a:gd name="connsiteX82" fmla="*/ 1596213 w 4266045"/>
                <a:gd name="connsiteY82" fmla="*/ 641099 h 2208994"/>
                <a:gd name="connsiteX83" fmla="*/ 1616363 w 4266045"/>
                <a:gd name="connsiteY83" fmla="*/ 627267 h 2208994"/>
                <a:gd name="connsiteX84" fmla="*/ 1618215 w 4266045"/>
                <a:gd name="connsiteY84" fmla="*/ 606463 h 2208994"/>
                <a:gd name="connsiteX85" fmla="*/ 1651000 w 4266045"/>
                <a:gd name="connsiteY85" fmla="*/ 615721 h 2208994"/>
                <a:gd name="connsiteX86" fmla="*/ 1650472 w 4266045"/>
                <a:gd name="connsiteY86" fmla="*/ 585741 h 2208994"/>
                <a:gd name="connsiteX87" fmla="*/ 1702954 w 4266045"/>
                <a:gd name="connsiteY87" fmla="*/ 581085 h 2208994"/>
                <a:gd name="connsiteX88" fmla="*/ 1719510 w 4266045"/>
                <a:gd name="connsiteY88" fmla="*/ 546667 h 2208994"/>
                <a:gd name="connsiteX89" fmla="*/ 1806863 w 4266045"/>
                <a:gd name="connsiteY89" fmla="*/ 552221 h 2208994"/>
                <a:gd name="connsiteX90" fmla="*/ 1840057 w 4266045"/>
                <a:gd name="connsiteY90" fmla="*/ 529130 h 2208994"/>
                <a:gd name="connsiteX91" fmla="*/ 1865168 w 4266045"/>
                <a:gd name="connsiteY91" fmla="*/ 495708 h 2208994"/>
                <a:gd name="connsiteX92" fmla="*/ 1945409 w 4266045"/>
                <a:gd name="connsiteY92" fmla="*/ 494494 h 2208994"/>
                <a:gd name="connsiteX93" fmla="*/ 1949221 w 4266045"/>
                <a:gd name="connsiteY93" fmla="*/ 466284 h 2208994"/>
                <a:gd name="connsiteX94" fmla="*/ 2095500 w 4266045"/>
                <a:gd name="connsiteY94" fmla="*/ 465630 h 2208994"/>
                <a:gd name="connsiteX95" fmla="*/ 2112818 w 4266045"/>
                <a:gd name="connsiteY95" fmla="*/ 425221 h 2208994"/>
                <a:gd name="connsiteX96" fmla="*/ 2124363 w 4266045"/>
                <a:gd name="connsiteY96" fmla="*/ 373267 h 2208994"/>
                <a:gd name="connsiteX97" fmla="*/ 2135909 w 4266045"/>
                <a:gd name="connsiteY97" fmla="*/ 355948 h 2208994"/>
                <a:gd name="connsiteX98" fmla="*/ 2372591 w 4266045"/>
                <a:gd name="connsiteY98" fmla="*/ 367494 h 2208994"/>
                <a:gd name="connsiteX99" fmla="*/ 2373571 w 4266045"/>
                <a:gd name="connsiteY99" fmla="*/ 324144 h 2208994"/>
                <a:gd name="connsiteX100" fmla="*/ 2661227 w 4266045"/>
                <a:gd name="connsiteY100" fmla="*/ 315539 h 2208994"/>
                <a:gd name="connsiteX101" fmla="*/ 2661227 w 4266045"/>
                <a:gd name="connsiteY101" fmla="*/ 315539 h 2208994"/>
                <a:gd name="connsiteX102" fmla="*/ 2675387 w 4266045"/>
                <a:gd name="connsiteY102" fmla="*/ 271863 h 2208994"/>
                <a:gd name="connsiteX103" fmla="*/ 3048000 w 4266045"/>
                <a:gd name="connsiteY103" fmla="*/ 280903 h 2208994"/>
                <a:gd name="connsiteX104" fmla="*/ 3042227 w 4266045"/>
                <a:gd name="connsiteY104" fmla="*/ 211630 h 2208994"/>
                <a:gd name="connsiteX105" fmla="*/ 3821545 w 4266045"/>
                <a:gd name="connsiteY105" fmla="*/ 217403 h 2208994"/>
                <a:gd name="connsiteX106" fmla="*/ 3812941 w 4266045"/>
                <a:gd name="connsiteY106" fmla="*/ 0 h 2208994"/>
                <a:gd name="connsiteX107" fmla="*/ 4266045 w 4266045"/>
                <a:gd name="connsiteY107" fmla="*/ 9585 h 2208994"/>
                <a:gd name="connsiteX0" fmla="*/ 0 w 4266045"/>
                <a:gd name="connsiteY0" fmla="*/ 2208994 h 2208994"/>
                <a:gd name="connsiteX1" fmla="*/ 0 w 4266045"/>
                <a:gd name="connsiteY1" fmla="*/ 2208994 h 2208994"/>
                <a:gd name="connsiteX2" fmla="*/ 17318 w 4266045"/>
                <a:gd name="connsiteY2" fmla="*/ 2157039 h 2208994"/>
                <a:gd name="connsiteX3" fmla="*/ 23091 w 4266045"/>
                <a:gd name="connsiteY3" fmla="*/ 2133948 h 2208994"/>
                <a:gd name="connsiteX4" fmla="*/ 34636 w 4266045"/>
                <a:gd name="connsiteY4" fmla="*/ 2099312 h 2208994"/>
                <a:gd name="connsiteX5" fmla="*/ 46182 w 4266045"/>
                <a:gd name="connsiteY5" fmla="*/ 2053130 h 2208994"/>
                <a:gd name="connsiteX6" fmla="*/ 69272 w 4266045"/>
                <a:gd name="connsiteY6" fmla="*/ 2018494 h 2208994"/>
                <a:gd name="connsiteX7" fmla="*/ 83416 w 4266045"/>
                <a:gd name="connsiteY7" fmla="*/ 1970580 h 2208994"/>
                <a:gd name="connsiteX8" fmla="*/ 99002 w 4266045"/>
                <a:gd name="connsiteY8" fmla="*/ 1970003 h 2208994"/>
                <a:gd name="connsiteX9" fmla="*/ 109682 w 4266045"/>
                <a:gd name="connsiteY9" fmla="*/ 1943448 h 2208994"/>
                <a:gd name="connsiteX10" fmla="*/ 115454 w 4266045"/>
                <a:gd name="connsiteY10" fmla="*/ 1920358 h 2208994"/>
                <a:gd name="connsiteX11" fmla="*/ 127000 w 4266045"/>
                <a:gd name="connsiteY11" fmla="*/ 1885721 h 2208994"/>
                <a:gd name="connsiteX12" fmla="*/ 138545 w 4266045"/>
                <a:gd name="connsiteY12" fmla="*/ 1833767 h 2208994"/>
                <a:gd name="connsiteX13" fmla="*/ 144318 w 4266045"/>
                <a:gd name="connsiteY13" fmla="*/ 1816448 h 2208994"/>
                <a:gd name="connsiteX14" fmla="*/ 155863 w 4266045"/>
                <a:gd name="connsiteY14" fmla="*/ 1799130 h 2208994"/>
                <a:gd name="connsiteX15" fmla="*/ 167409 w 4266045"/>
                <a:gd name="connsiteY15" fmla="*/ 1764494 h 2208994"/>
                <a:gd name="connsiteX16" fmla="*/ 173182 w 4266045"/>
                <a:gd name="connsiteY16" fmla="*/ 1747176 h 2208994"/>
                <a:gd name="connsiteX17" fmla="*/ 184727 w 4266045"/>
                <a:gd name="connsiteY17" fmla="*/ 1712539 h 2208994"/>
                <a:gd name="connsiteX18" fmla="*/ 190500 w 4266045"/>
                <a:gd name="connsiteY18" fmla="*/ 1695221 h 2208994"/>
                <a:gd name="connsiteX19" fmla="*/ 225136 w 4266045"/>
                <a:gd name="connsiteY19" fmla="*/ 1683676 h 2208994"/>
                <a:gd name="connsiteX20" fmla="*/ 254000 w 4266045"/>
                <a:gd name="connsiteY20" fmla="*/ 1666358 h 2208994"/>
                <a:gd name="connsiteX21" fmla="*/ 278245 w 4266045"/>
                <a:gd name="connsiteY21" fmla="*/ 1667512 h 2208994"/>
                <a:gd name="connsiteX22" fmla="*/ 300182 w 4266045"/>
                <a:gd name="connsiteY22" fmla="*/ 1637494 h 2208994"/>
                <a:gd name="connsiteX23" fmla="*/ 329045 w 4266045"/>
                <a:gd name="connsiteY23" fmla="*/ 1614403 h 2208994"/>
                <a:gd name="connsiteX24" fmla="*/ 340591 w 4266045"/>
                <a:gd name="connsiteY24" fmla="*/ 1602858 h 2208994"/>
                <a:gd name="connsiteX25" fmla="*/ 357909 w 4266045"/>
                <a:gd name="connsiteY25" fmla="*/ 1597085 h 2208994"/>
                <a:gd name="connsiteX26" fmla="*/ 386772 w 4266045"/>
                <a:gd name="connsiteY26" fmla="*/ 1579767 h 2208994"/>
                <a:gd name="connsiteX27" fmla="*/ 398318 w 4266045"/>
                <a:gd name="connsiteY27" fmla="*/ 1568221 h 2208994"/>
                <a:gd name="connsiteX28" fmla="*/ 429202 w 4266045"/>
                <a:gd name="connsiteY28" fmla="*/ 1560428 h 2208994"/>
                <a:gd name="connsiteX29" fmla="*/ 444500 w 4266045"/>
                <a:gd name="connsiteY29" fmla="*/ 1533585 h 2208994"/>
                <a:gd name="connsiteX30" fmla="*/ 467591 w 4266045"/>
                <a:gd name="connsiteY30" fmla="*/ 1504721 h 2208994"/>
                <a:gd name="connsiteX31" fmla="*/ 479136 w 4266045"/>
                <a:gd name="connsiteY31" fmla="*/ 1487403 h 2208994"/>
                <a:gd name="connsiteX32" fmla="*/ 496454 w 4266045"/>
                <a:gd name="connsiteY32" fmla="*/ 1464312 h 2208994"/>
                <a:gd name="connsiteX33" fmla="*/ 521277 w 4266045"/>
                <a:gd name="connsiteY33" fmla="*/ 1458828 h 2208994"/>
                <a:gd name="connsiteX34" fmla="*/ 531091 w 4266045"/>
                <a:gd name="connsiteY34" fmla="*/ 1418130 h 2208994"/>
                <a:gd name="connsiteX35" fmla="*/ 536863 w 4266045"/>
                <a:gd name="connsiteY35" fmla="*/ 1400812 h 2208994"/>
                <a:gd name="connsiteX36" fmla="*/ 548409 w 4266045"/>
                <a:gd name="connsiteY36" fmla="*/ 1389267 h 2208994"/>
                <a:gd name="connsiteX37" fmla="*/ 571500 w 4266045"/>
                <a:gd name="connsiteY37" fmla="*/ 1360403 h 2208994"/>
                <a:gd name="connsiteX38" fmla="*/ 609022 w 4266045"/>
                <a:gd name="connsiteY38" fmla="*/ 1352610 h 2208994"/>
                <a:gd name="connsiteX39" fmla="*/ 600652 w 4266045"/>
                <a:gd name="connsiteY39" fmla="*/ 1335003 h 2208994"/>
                <a:gd name="connsiteX40" fmla="*/ 648277 w 4266045"/>
                <a:gd name="connsiteY40" fmla="*/ 1328942 h 2208994"/>
                <a:gd name="connsiteX41" fmla="*/ 635000 w 4266045"/>
                <a:gd name="connsiteY41" fmla="*/ 1308448 h 2208994"/>
                <a:gd name="connsiteX42" fmla="*/ 665714 w 4266045"/>
                <a:gd name="connsiteY42" fmla="*/ 1273703 h 2208994"/>
                <a:gd name="connsiteX43" fmla="*/ 692727 w 4266045"/>
                <a:gd name="connsiteY43" fmla="*/ 1221858 h 2208994"/>
                <a:gd name="connsiteX44" fmla="*/ 710045 w 4266045"/>
                <a:gd name="connsiteY44" fmla="*/ 1216085 h 2208994"/>
                <a:gd name="connsiteX45" fmla="*/ 743527 w 4266045"/>
                <a:gd name="connsiteY45" fmla="*/ 1201653 h 2208994"/>
                <a:gd name="connsiteX46" fmla="*/ 738909 w 4266045"/>
                <a:gd name="connsiteY46" fmla="*/ 1175676 h 2208994"/>
                <a:gd name="connsiteX47" fmla="*/ 744682 w 4266045"/>
                <a:gd name="connsiteY47" fmla="*/ 1175676 h 2208994"/>
                <a:gd name="connsiteX48" fmla="*/ 819727 w 4266045"/>
                <a:gd name="connsiteY48" fmla="*/ 1187221 h 2208994"/>
                <a:gd name="connsiteX49" fmla="*/ 819727 w 4266045"/>
                <a:gd name="connsiteY49" fmla="*/ 1187221 h 2208994"/>
                <a:gd name="connsiteX50" fmla="*/ 822215 w 4266045"/>
                <a:gd name="connsiteY50" fmla="*/ 1157987 h 2208994"/>
                <a:gd name="connsiteX51" fmla="*/ 871682 w 4266045"/>
                <a:gd name="connsiteY51" fmla="*/ 1158358 h 2208994"/>
                <a:gd name="connsiteX52" fmla="*/ 870064 w 4266045"/>
                <a:gd name="connsiteY52" fmla="*/ 1131553 h 2208994"/>
                <a:gd name="connsiteX53" fmla="*/ 906318 w 4266045"/>
                <a:gd name="connsiteY53" fmla="*/ 1129494 h 2208994"/>
                <a:gd name="connsiteX54" fmla="*/ 917972 w 4266045"/>
                <a:gd name="connsiteY54" fmla="*/ 1103964 h 2208994"/>
                <a:gd name="connsiteX55" fmla="*/ 975591 w 4266045"/>
                <a:gd name="connsiteY55" fmla="*/ 1100630 h 2208994"/>
                <a:gd name="connsiteX56" fmla="*/ 1009938 w 4266045"/>
                <a:gd name="connsiteY56" fmla="*/ 1080714 h 2208994"/>
                <a:gd name="connsiteX57" fmla="*/ 1021772 w 4266045"/>
                <a:gd name="connsiteY57" fmla="*/ 1042903 h 2208994"/>
                <a:gd name="connsiteX58" fmla="*/ 1044863 w 4266045"/>
                <a:gd name="connsiteY58" fmla="*/ 1019812 h 2208994"/>
                <a:gd name="connsiteX59" fmla="*/ 1060161 w 4266045"/>
                <a:gd name="connsiteY59" fmla="*/ 1015771 h 2208994"/>
                <a:gd name="connsiteX60" fmla="*/ 1085272 w 4266045"/>
                <a:gd name="connsiteY60" fmla="*/ 1008267 h 2208994"/>
                <a:gd name="connsiteX61" fmla="*/ 1102591 w 4266045"/>
                <a:gd name="connsiteY61" fmla="*/ 973630 h 2208994"/>
                <a:gd name="connsiteX62" fmla="*/ 1137227 w 4266045"/>
                <a:gd name="connsiteY62" fmla="*/ 962085 h 2208994"/>
                <a:gd name="connsiteX63" fmla="*/ 1154545 w 4266045"/>
                <a:gd name="connsiteY63" fmla="*/ 933221 h 2208994"/>
                <a:gd name="connsiteX64" fmla="*/ 1177636 w 4266045"/>
                <a:gd name="connsiteY64" fmla="*/ 910130 h 2208994"/>
                <a:gd name="connsiteX65" fmla="*/ 1189182 w 4266045"/>
                <a:gd name="connsiteY65" fmla="*/ 898585 h 2208994"/>
                <a:gd name="connsiteX66" fmla="*/ 1194954 w 4266045"/>
                <a:gd name="connsiteY66" fmla="*/ 881267 h 2208994"/>
                <a:gd name="connsiteX67" fmla="*/ 1219777 w 4266045"/>
                <a:gd name="connsiteY67" fmla="*/ 868278 h 2208994"/>
                <a:gd name="connsiteX68" fmla="*/ 1235363 w 4266045"/>
                <a:gd name="connsiteY68" fmla="*/ 846630 h 2208994"/>
                <a:gd name="connsiteX69" fmla="*/ 1252682 w 4266045"/>
                <a:gd name="connsiteY69" fmla="*/ 852403 h 2208994"/>
                <a:gd name="connsiteX70" fmla="*/ 1270000 w 4266045"/>
                <a:gd name="connsiteY70" fmla="*/ 846630 h 2208994"/>
                <a:gd name="connsiteX71" fmla="*/ 1281545 w 4266045"/>
                <a:gd name="connsiteY71" fmla="*/ 846630 h 2208994"/>
                <a:gd name="connsiteX72" fmla="*/ 1281545 w 4266045"/>
                <a:gd name="connsiteY72" fmla="*/ 823539 h 2208994"/>
                <a:gd name="connsiteX73" fmla="*/ 1310409 w 4266045"/>
                <a:gd name="connsiteY73" fmla="*/ 792715 h 2208994"/>
                <a:gd name="connsiteX74" fmla="*/ 1368136 w 4266045"/>
                <a:gd name="connsiteY74" fmla="*/ 800448 h 2208994"/>
                <a:gd name="connsiteX75" fmla="*/ 1384474 w 4266045"/>
                <a:gd name="connsiteY75" fmla="*/ 762436 h 2208994"/>
                <a:gd name="connsiteX76" fmla="*/ 1454727 w 4266045"/>
                <a:gd name="connsiteY76" fmla="*/ 760039 h 2208994"/>
                <a:gd name="connsiteX77" fmla="*/ 1483591 w 4266045"/>
                <a:gd name="connsiteY77" fmla="*/ 731176 h 2208994"/>
                <a:gd name="connsiteX78" fmla="*/ 1518227 w 4266045"/>
                <a:gd name="connsiteY78" fmla="*/ 690767 h 2208994"/>
                <a:gd name="connsiteX79" fmla="*/ 1535545 w 4266045"/>
                <a:gd name="connsiteY79" fmla="*/ 679221 h 2208994"/>
                <a:gd name="connsiteX80" fmla="*/ 1547091 w 4266045"/>
                <a:gd name="connsiteY80" fmla="*/ 667676 h 2208994"/>
                <a:gd name="connsiteX81" fmla="*/ 1558636 w 4266045"/>
                <a:gd name="connsiteY81" fmla="*/ 627267 h 2208994"/>
                <a:gd name="connsiteX82" fmla="*/ 1596213 w 4266045"/>
                <a:gd name="connsiteY82" fmla="*/ 641099 h 2208994"/>
                <a:gd name="connsiteX83" fmla="*/ 1616363 w 4266045"/>
                <a:gd name="connsiteY83" fmla="*/ 627267 h 2208994"/>
                <a:gd name="connsiteX84" fmla="*/ 1618215 w 4266045"/>
                <a:gd name="connsiteY84" fmla="*/ 606463 h 2208994"/>
                <a:gd name="connsiteX85" fmla="*/ 1651000 w 4266045"/>
                <a:gd name="connsiteY85" fmla="*/ 615721 h 2208994"/>
                <a:gd name="connsiteX86" fmla="*/ 1650472 w 4266045"/>
                <a:gd name="connsiteY86" fmla="*/ 585741 h 2208994"/>
                <a:gd name="connsiteX87" fmla="*/ 1702954 w 4266045"/>
                <a:gd name="connsiteY87" fmla="*/ 581085 h 2208994"/>
                <a:gd name="connsiteX88" fmla="*/ 1719510 w 4266045"/>
                <a:gd name="connsiteY88" fmla="*/ 546667 h 2208994"/>
                <a:gd name="connsiteX89" fmla="*/ 1806863 w 4266045"/>
                <a:gd name="connsiteY89" fmla="*/ 552221 h 2208994"/>
                <a:gd name="connsiteX90" fmla="*/ 1840057 w 4266045"/>
                <a:gd name="connsiteY90" fmla="*/ 529130 h 2208994"/>
                <a:gd name="connsiteX91" fmla="*/ 1865168 w 4266045"/>
                <a:gd name="connsiteY91" fmla="*/ 495708 h 2208994"/>
                <a:gd name="connsiteX92" fmla="*/ 1945409 w 4266045"/>
                <a:gd name="connsiteY92" fmla="*/ 494494 h 2208994"/>
                <a:gd name="connsiteX93" fmla="*/ 1949221 w 4266045"/>
                <a:gd name="connsiteY93" fmla="*/ 466284 h 2208994"/>
                <a:gd name="connsiteX94" fmla="*/ 2095500 w 4266045"/>
                <a:gd name="connsiteY94" fmla="*/ 465630 h 2208994"/>
                <a:gd name="connsiteX95" fmla="*/ 2112818 w 4266045"/>
                <a:gd name="connsiteY95" fmla="*/ 425221 h 2208994"/>
                <a:gd name="connsiteX96" fmla="*/ 2124363 w 4266045"/>
                <a:gd name="connsiteY96" fmla="*/ 373267 h 2208994"/>
                <a:gd name="connsiteX97" fmla="*/ 2135909 w 4266045"/>
                <a:gd name="connsiteY97" fmla="*/ 355948 h 2208994"/>
                <a:gd name="connsiteX98" fmla="*/ 2372591 w 4266045"/>
                <a:gd name="connsiteY98" fmla="*/ 367494 h 2208994"/>
                <a:gd name="connsiteX99" fmla="*/ 2373571 w 4266045"/>
                <a:gd name="connsiteY99" fmla="*/ 324144 h 2208994"/>
                <a:gd name="connsiteX100" fmla="*/ 2661227 w 4266045"/>
                <a:gd name="connsiteY100" fmla="*/ 315539 h 2208994"/>
                <a:gd name="connsiteX101" fmla="*/ 2661227 w 4266045"/>
                <a:gd name="connsiteY101" fmla="*/ 315539 h 2208994"/>
                <a:gd name="connsiteX102" fmla="*/ 2675387 w 4266045"/>
                <a:gd name="connsiteY102" fmla="*/ 271863 h 2208994"/>
                <a:gd name="connsiteX103" fmla="*/ 3048000 w 4266045"/>
                <a:gd name="connsiteY103" fmla="*/ 280903 h 2208994"/>
                <a:gd name="connsiteX104" fmla="*/ 3042227 w 4266045"/>
                <a:gd name="connsiteY104" fmla="*/ 211630 h 2208994"/>
                <a:gd name="connsiteX105" fmla="*/ 3821545 w 4266045"/>
                <a:gd name="connsiteY105" fmla="*/ 217403 h 2208994"/>
                <a:gd name="connsiteX106" fmla="*/ 3812941 w 4266045"/>
                <a:gd name="connsiteY106" fmla="*/ 0 h 2208994"/>
                <a:gd name="connsiteX107" fmla="*/ 4266045 w 4266045"/>
                <a:gd name="connsiteY107" fmla="*/ 9585 h 2208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4266045" h="2208994">
                  <a:moveTo>
                    <a:pt x="0" y="2208994"/>
                  </a:moveTo>
                  <a:lnTo>
                    <a:pt x="0" y="2208994"/>
                  </a:lnTo>
                  <a:cubicBezTo>
                    <a:pt x="5773" y="2191676"/>
                    <a:pt x="11949" y="2174487"/>
                    <a:pt x="17318" y="2157039"/>
                  </a:cubicBezTo>
                  <a:cubicBezTo>
                    <a:pt x="19651" y="2149456"/>
                    <a:pt x="20811" y="2141547"/>
                    <a:pt x="23091" y="2133948"/>
                  </a:cubicBezTo>
                  <a:cubicBezTo>
                    <a:pt x="26588" y="2122291"/>
                    <a:pt x="32249" y="2111245"/>
                    <a:pt x="34636" y="2099312"/>
                  </a:cubicBezTo>
                  <a:cubicBezTo>
                    <a:pt x="36236" y="2091313"/>
                    <a:pt x="40634" y="2063116"/>
                    <a:pt x="46182" y="2053130"/>
                  </a:cubicBezTo>
                  <a:cubicBezTo>
                    <a:pt x="52921" y="2041000"/>
                    <a:pt x="63066" y="2032252"/>
                    <a:pt x="69272" y="2018494"/>
                  </a:cubicBezTo>
                  <a:cubicBezTo>
                    <a:pt x="75478" y="2004736"/>
                    <a:pt x="80049" y="1981308"/>
                    <a:pt x="83416" y="1970580"/>
                  </a:cubicBezTo>
                  <a:cubicBezTo>
                    <a:pt x="86783" y="1959852"/>
                    <a:pt x="94624" y="1974525"/>
                    <a:pt x="99002" y="1970003"/>
                  </a:cubicBezTo>
                  <a:cubicBezTo>
                    <a:pt x="103380" y="1965481"/>
                    <a:pt x="105353" y="1949076"/>
                    <a:pt x="109682" y="1943448"/>
                  </a:cubicBezTo>
                  <a:cubicBezTo>
                    <a:pt x="111606" y="1935751"/>
                    <a:pt x="113174" y="1927957"/>
                    <a:pt x="115454" y="1920358"/>
                  </a:cubicBezTo>
                  <a:cubicBezTo>
                    <a:pt x="118951" y="1908701"/>
                    <a:pt x="124613" y="1897655"/>
                    <a:pt x="127000" y="1885721"/>
                  </a:cubicBezTo>
                  <a:cubicBezTo>
                    <a:pt x="130969" y="1865874"/>
                    <a:pt x="133108" y="1852795"/>
                    <a:pt x="138545" y="1833767"/>
                  </a:cubicBezTo>
                  <a:cubicBezTo>
                    <a:pt x="140217" y="1827916"/>
                    <a:pt x="141597" y="1821891"/>
                    <a:pt x="144318" y="1816448"/>
                  </a:cubicBezTo>
                  <a:cubicBezTo>
                    <a:pt x="147421" y="1810243"/>
                    <a:pt x="153045" y="1805470"/>
                    <a:pt x="155863" y="1799130"/>
                  </a:cubicBezTo>
                  <a:cubicBezTo>
                    <a:pt x="160806" y="1788009"/>
                    <a:pt x="163560" y="1776039"/>
                    <a:pt x="167409" y="1764494"/>
                  </a:cubicBezTo>
                  <a:lnTo>
                    <a:pt x="173182" y="1747176"/>
                  </a:lnTo>
                  <a:lnTo>
                    <a:pt x="184727" y="1712539"/>
                  </a:lnTo>
                  <a:cubicBezTo>
                    <a:pt x="186651" y="1706766"/>
                    <a:pt x="184727" y="1697145"/>
                    <a:pt x="190500" y="1695221"/>
                  </a:cubicBezTo>
                  <a:lnTo>
                    <a:pt x="225136" y="1683676"/>
                  </a:lnTo>
                  <a:cubicBezTo>
                    <a:pt x="254394" y="1654418"/>
                    <a:pt x="245149" y="1669052"/>
                    <a:pt x="254000" y="1666358"/>
                  </a:cubicBezTo>
                  <a:cubicBezTo>
                    <a:pt x="262852" y="1663664"/>
                    <a:pt x="273995" y="1670912"/>
                    <a:pt x="278245" y="1667512"/>
                  </a:cubicBezTo>
                  <a:cubicBezTo>
                    <a:pt x="294230" y="1654724"/>
                    <a:pt x="281891" y="1643591"/>
                    <a:pt x="300182" y="1637494"/>
                  </a:cubicBezTo>
                  <a:cubicBezTo>
                    <a:pt x="328049" y="1609625"/>
                    <a:pt x="292646" y="1643521"/>
                    <a:pt x="329045" y="1614403"/>
                  </a:cubicBezTo>
                  <a:cubicBezTo>
                    <a:pt x="333295" y="1611003"/>
                    <a:pt x="335924" y="1605658"/>
                    <a:pt x="340591" y="1602858"/>
                  </a:cubicBezTo>
                  <a:cubicBezTo>
                    <a:pt x="345809" y="1599727"/>
                    <a:pt x="352136" y="1599009"/>
                    <a:pt x="357909" y="1597085"/>
                  </a:cubicBezTo>
                  <a:cubicBezTo>
                    <a:pt x="387160" y="1567831"/>
                    <a:pt x="349305" y="1602246"/>
                    <a:pt x="386772" y="1579767"/>
                  </a:cubicBezTo>
                  <a:cubicBezTo>
                    <a:pt x="391439" y="1576967"/>
                    <a:pt x="391246" y="1571444"/>
                    <a:pt x="398318" y="1568221"/>
                  </a:cubicBezTo>
                  <a:cubicBezTo>
                    <a:pt x="405390" y="1564998"/>
                    <a:pt x="421505" y="1566201"/>
                    <a:pt x="429202" y="1560428"/>
                  </a:cubicBezTo>
                  <a:cubicBezTo>
                    <a:pt x="436899" y="1554655"/>
                    <a:pt x="437044" y="1540224"/>
                    <a:pt x="444500" y="1533585"/>
                  </a:cubicBezTo>
                  <a:cubicBezTo>
                    <a:pt x="455737" y="1499871"/>
                    <a:pt x="441479" y="1530833"/>
                    <a:pt x="467591" y="1504721"/>
                  </a:cubicBezTo>
                  <a:cubicBezTo>
                    <a:pt x="472497" y="1499815"/>
                    <a:pt x="475104" y="1493049"/>
                    <a:pt x="479136" y="1487403"/>
                  </a:cubicBezTo>
                  <a:cubicBezTo>
                    <a:pt x="484728" y="1479574"/>
                    <a:pt x="489431" y="1469074"/>
                    <a:pt x="496454" y="1464312"/>
                  </a:cubicBezTo>
                  <a:cubicBezTo>
                    <a:pt x="503477" y="1459550"/>
                    <a:pt x="515504" y="1466525"/>
                    <a:pt x="521277" y="1458828"/>
                  </a:cubicBezTo>
                  <a:cubicBezTo>
                    <a:pt x="527050" y="1451131"/>
                    <a:pt x="526906" y="1424624"/>
                    <a:pt x="531091" y="1418130"/>
                  </a:cubicBezTo>
                  <a:cubicBezTo>
                    <a:pt x="533015" y="1412357"/>
                    <a:pt x="533732" y="1406030"/>
                    <a:pt x="536863" y="1400812"/>
                  </a:cubicBezTo>
                  <a:cubicBezTo>
                    <a:pt x="539663" y="1396145"/>
                    <a:pt x="545009" y="1393517"/>
                    <a:pt x="548409" y="1389267"/>
                  </a:cubicBezTo>
                  <a:cubicBezTo>
                    <a:pt x="577538" y="1352856"/>
                    <a:pt x="543622" y="1388278"/>
                    <a:pt x="571500" y="1360403"/>
                  </a:cubicBezTo>
                  <a:cubicBezTo>
                    <a:pt x="573424" y="1354630"/>
                    <a:pt x="604163" y="1356843"/>
                    <a:pt x="609022" y="1352610"/>
                  </a:cubicBezTo>
                  <a:cubicBezTo>
                    <a:pt x="613881" y="1348377"/>
                    <a:pt x="591993" y="1337889"/>
                    <a:pt x="600652" y="1335003"/>
                  </a:cubicBezTo>
                  <a:cubicBezTo>
                    <a:pt x="609311" y="1332117"/>
                    <a:pt x="640436" y="1332310"/>
                    <a:pt x="648277" y="1328942"/>
                  </a:cubicBezTo>
                  <a:cubicBezTo>
                    <a:pt x="650201" y="1323169"/>
                    <a:pt x="632094" y="1317654"/>
                    <a:pt x="635000" y="1308448"/>
                  </a:cubicBezTo>
                  <a:cubicBezTo>
                    <a:pt x="637906" y="1299242"/>
                    <a:pt x="657079" y="1288093"/>
                    <a:pt x="665714" y="1273703"/>
                  </a:cubicBezTo>
                  <a:cubicBezTo>
                    <a:pt x="675789" y="1256912"/>
                    <a:pt x="685339" y="1231461"/>
                    <a:pt x="692727" y="1221858"/>
                  </a:cubicBezTo>
                  <a:cubicBezTo>
                    <a:pt x="700115" y="1212255"/>
                    <a:pt x="701578" y="1219452"/>
                    <a:pt x="710045" y="1216085"/>
                  </a:cubicBezTo>
                  <a:cubicBezTo>
                    <a:pt x="718512" y="1212718"/>
                    <a:pt x="738716" y="1208388"/>
                    <a:pt x="743527" y="1201653"/>
                  </a:cubicBezTo>
                  <a:cubicBezTo>
                    <a:pt x="748338" y="1194918"/>
                    <a:pt x="738717" y="1180005"/>
                    <a:pt x="738909" y="1175676"/>
                  </a:cubicBezTo>
                  <a:cubicBezTo>
                    <a:pt x="739101" y="1171347"/>
                    <a:pt x="742758" y="1175676"/>
                    <a:pt x="744682" y="1175676"/>
                  </a:cubicBezTo>
                  <a:lnTo>
                    <a:pt x="819727" y="1187221"/>
                  </a:lnTo>
                  <a:lnTo>
                    <a:pt x="819727" y="1187221"/>
                  </a:lnTo>
                  <a:cubicBezTo>
                    <a:pt x="820142" y="1182349"/>
                    <a:pt x="821386" y="1167732"/>
                    <a:pt x="822215" y="1157987"/>
                  </a:cubicBezTo>
                  <a:lnTo>
                    <a:pt x="871682" y="1158358"/>
                  </a:lnTo>
                  <a:cubicBezTo>
                    <a:pt x="871143" y="1149423"/>
                    <a:pt x="870603" y="1140488"/>
                    <a:pt x="870064" y="1131553"/>
                  </a:cubicBezTo>
                  <a:lnTo>
                    <a:pt x="906318" y="1129494"/>
                  </a:lnTo>
                  <a:lnTo>
                    <a:pt x="917972" y="1103964"/>
                  </a:lnTo>
                  <a:lnTo>
                    <a:pt x="975591" y="1100630"/>
                  </a:lnTo>
                  <a:lnTo>
                    <a:pt x="1009938" y="1080714"/>
                  </a:lnTo>
                  <a:cubicBezTo>
                    <a:pt x="1023408" y="1069169"/>
                    <a:pt x="1015951" y="1053053"/>
                    <a:pt x="1021772" y="1042903"/>
                  </a:cubicBezTo>
                  <a:cubicBezTo>
                    <a:pt x="1027593" y="1032753"/>
                    <a:pt x="1038465" y="1024334"/>
                    <a:pt x="1044863" y="1019812"/>
                  </a:cubicBezTo>
                  <a:cubicBezTo>
                    <a:pt x="1051261" y="1015290"/>
                    <a:pt x="1052532" y="1017951"/>
                    <a:pt x="1060161" y="1015771"/>
                  </a:cubicBezTo>
                  <a:cubicBezTo>
                    <a:pt x="1071863" y="1012428"/>
                    <a:pt x="1078201" y="1015290"/>
                    <a:pt x="1085272" y="1008267"/>
                  </a:cubicBezTo>
                  <a:cubicBezTo>
                    <a:pt x="1092343" y="1001244"/>
                    <a:pt x="1087886" y="980983"/>
                    <a:pt x="1102591" y="973630"/>
                  </a:cubicBezTo>
                  <a:cubicBezTo>
                    <a:pt x="1113476" y="968187"/>
                    <a:pt x="1137227" y="962085"/>
                    <a:pt x="1137227" y="962085"/>
                  </a:cubicBezTo>
                  <a:cubicBezTo>
                    <a:pt x="1179891" y="919417"/>
                    <a:pt x="1117069" y="985687"/>
                    <a:pt x="1154545" y="933221"/>
                  </a:cubicBezTo>
                  <a:cubicBezTo>
                    <a:pt x="1160872" y="924363"/>
                    <a:pt x="1169939" y="917827"/>
                    <a:pt x="1177636" y="910130"/>
                  </a:cubicBezTo>
                  <a:lnTo>
                    <a:pt x="1189182" y="898585"/>
                  </a:lnTo>
                  <a:cubicBezTo>
                    <a:pt x="1191106" y="892812"/>
                    <a:pt x="1189855" y="886318"/>
                    <a:pt x="1194954" y="881267"/>
                  </a:cubicBezTo>
                  <a:cubicBezTo>
                    <a:pt x="1200053" y="876216"/>
                    <a:pt x="1212327" y="874664"/>
                    <a:pt x="1219777" y="868278"/>
                  </a:cubicBezTo>
                  <a:cubicBezTo>
                    <a:pt x="1228664" y="860661"/>
                    <a:pt x="1223818" y="848554"/>
                    <a:pt x="1235363" y="846630"/>
                  </a:cubicBezTo>
                  <a:cubicBezTo>
                    <a:pt x="1241136" y="848554"/>
                    <a:pt x="1246597" y="852403"/>
                    <a:pt x="1252682" y="852403"/>
                  </a:cubicBezTo>
                  <a:cubicBezTo>
                    <a:pt x="1258767" y="852403"/>
                    <a:pt x="1264033" y="847823"/>
                    <a:pt x="1270000" y="846630"/>
                  </a:cubicBezTo>
                  <a:cubicBezTo>
                    <a:pt x="1273774" y="845875"/>
                    <a:pt x="1277697" y="846630"/>
                    <a:pt x="1281545" y="846630"/>
                  </a:cubicBezTo>
                  <a:lnTo>
                    <a:pt x="1281545" y="823539"/>
                  </a:lnTo>
                  <a:lnTo>
                    <a:pt x="1310409" y="792715"/>
                  </a:lnTo>
                  <a:lnTo>
                    <a:pt x="1368136" y="800448"/>
                  </a:lnTo>
                  <a:lnTo>
                    <a:pt x="1384474" y="762436"/>
                  </a:lnTo>
                  <a:lnTo>
                    <a:pt x="1454727" y="760039"/>
                  </a:lnTo>
                  <a:lnTo>
                    <a:pt x="1483591" y="731176"/>
                  </a:lnTo>
                  <a:cubicBezTo>
                    <a:pt x="1495136" y="717706"/>
                    <a:pt x="1505683" y="703312"/>
                    <a:pt x="1518227" y="690767"/>
                  </a:cubicBezTo>
                  <a:cubicBezTo>
                    <a:pt x="1523133" y="685861"/>
                    <a:pt x="1530127" y="683555"/>
                    <a:pt x="1535545" y="679221"/>
                  </a:cubicBezTo>
                  <a:cubicBezTo>
                    <a:pt x="1539795" y="675821"/>
                    <a:pt x="1543242" y="671524"/>
                    <a:pt x="1547091" y="667676"/>
                  </a:cubicBezTo>
                  <a:cubicBezTo>
                    <a:pt x="1559244" y="631214"/>
                    <a:pt x="1558636" y="645209"/>
                    <a:pt x="1558636" y="627267"/>
                  </a:cubicBezTo>
                  <a:lnTo>
                    <a:pt x="1596213" y="641099"/>
                  </a:lnTo>
                  <a:lnTo>
                    <a:pt x="1616363" y="627267"/>
                  </a:lnTo>
                  <a:lnTo>
                    <a:pt x="1618215" y="606463"/>
                  </a:lnTo>
                  <a:lnTo>
                    <a:pt x="1651000" y="615721"/>
                  </a:lnTo>
                  <a:lnTo>
                    <a:pt x="1650472" y="585741"/>
                  </a:lnTo>
                  <a:lnTo>
                    <a:pt x="1702954" y="581085"/>
                  </a:lnTo>
                  <a:lnTo>
                    <a:pt x="1719510" y="546667"/>
                  </a:lnTo>
                  <a:lnTo>
                    <a:pt x="1806863" y="552221"/>
                  </a:lnTo>
                  <a:cubicBezTo>
                    <a:pt x="1812636" y="544524"/>
                    <a:pt x="1830340" y="538549"/>
                    <a:pt x="1840057" y="529130"/>
                  </a:cubicBezTo>
                  <a:cubicBezTo>
                    <a:pt x="1849775" y="519711"/>
                    <a:pt x="1853623" y="507907"/>
                    <a:pt x="1865168" y="495708"/>
                  </a:cubicBezTo>
                  <a:lnTo>
                    <a:pt x="1945409" y="494494"/>
                  </a:lnTo>
                  <a:lnTo>
                    <a:pt x="1949221" y="466284"/>
                  </a:lnTo>
                  <a:lnTo>
                    <a:pt x="2095500" y="465630"/>
                  </a:lnTo>
                  <a:lnTo>
                    <a:pt x="2112818" y="425221"/>
                  </a:lnTo>
                  <a:cubicBezTo>
                    <a:pt x="2116666" y="407903"/>
                    <a:pt x="2120060" y="390478"/>
                    <a:pt x="2124363" y="373267"/>
                  </a:cubicBezTo>
                  <a:cubicBezTo>
                    <a:pt x="2129149" y="354122"/>
                    <a:pt x="2124555" y="355948"/>
                    <a:pt x="2135909" y="355948"/>
                  </a:cubicBezTo>
                  <a:lnTo>
                    <a:pt x="2372591" y="367494"/>
                  </a:lnTo>
                  <a:cubicBezTo>
                    <a:pt x="2372918" y="353044"/>
                    <a:pt x="2373244" y="338594"/>
                    <a:pt x="2373571" y="324144"/>
                  </a:cubicBezTo>
                  <a:lnTo>
                    <a:pt x="2661227" y="315539"/>
                  </a:lnTo>
                  <a:lnTo>
                    <a:pt x="2661227" y="315539"/>
                  </a:lnTo>
                  <a:lnTo>
                    <a:pt x="2675387" y="271863"/>
                  </a:lnTo>
                  <a:lnTo>
                    <a:pt x="3048000" y="280903"/>
                  </a:lnTo>
                  <a:lnTo>
                    <a:pt x="3042227" y="211630"/>
                  </a:lnTo>
                  <a:lnTo>
                    <a:pt x="3821545" y="217403"/>
                  </a:lnTo>
                  <a:lnTo>
                    <a:pt x="3812941" y="0"/>
                  </a:lnTo>
                  <a:lnTo>
                    <a:pt x="4266045" y="9585"/>
                  </a:lnTo>
                </a:path>
              </a:pathLst>
            </a:custGeom>
            <a:ln w="28575" cmpd="sng"/>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914377">
                <a:defRPr/>
              </a:pPr>
              <a:endParaRPr lang="en-US" dirty="0">
                <a:solidFill>
                  <a:prstClr val="black"/>
                </a:solidFill>
                <a:latin typeface="Arial"/>
              </a:endParaRPr>
            </a:p>
          </p:txBody>
        </p:sp>
        <p:sp>
          <p:nvSpPr>
            <p:cNvPr id="42" name="Freeform 70">
              <a:extLst>
                <a:ext uri="{FF2B5EF4-FFF2-40B4-BE49-F238E27FC236}">
                  <a16:creationId xmlns:a16="http://schemas.microsoft.com/office/drawing/2014/main" id="{BBDD90F3-2A09-5121-35EC-837FBD63696E}"/>
                </a:ext>
              </a:extLst>
            </p:cNvPr>
            <p:cNvSpPr/>
            <p:nvPr/>
          </p:nvSpPr>
          <p:spPr>
            <a:xfrm>
              <a:off x="1789208" y="3798795"/>
              <a:ext cx="4269441" cy="732181"/>
            </a:xfrm>
            <a:custGeom>
              <a:avLst/>
              <a:gdLst>
                <a:gd name="connsiteX0" fmla="*/ 0 w 4269441"/>
                <a:gd name="connsiteY0" fmla="*/ 735852 h 739651"/>
                <a:gd name="connsiteX1" fmla="*/ 0 w 4269441"/>
                <a:gd name="connsiteY1" fmla="*/ 735852 h 739651"/>
                <a:gd name="connsiteX2" fmla="*/ 33618 w 4269441"/>
                <a:gd name="connsiteY2" fmla="*/ 739588 h 739651"/>
                <a:gd name="connsiteX3" fmla="*/ 48559 w 4269441"/>
                <a:gd name="connsiteY3" fmla="*/ 735852 h 739651"/>
                <a:gd name="connsiteX4" fmla="*/ 85912 w 4269441"/>
                <a:gd name="connsiteY4" fmla="*/ 698500 h 739651"/>
                <a:gd name="connsiteX5" fmla="*/ 89647 w 4269441"/>
                <a:gd name="connsiteY5" fmla="*/ 672352 h 739651"/>
                <a:gd name="connsiteX6" fmla="*/ 227853 w 4269441"/>
                <a:gd name="connsiteY6" fmla="*/ 676088 h 739651"/>
                <a:gd name="connsiteX7" fmla="*/ 239059 w 4269441"/>
                <a:gd name="connsiteY7" fmla="*/ 646205 h 739651"/>
                <a:gd name="connsiteX8" fmla="*/ 321235 w 4269441"/>
                <a:gd name="connsiteY8" fmla="*/ 646205 h 739651"/>
                <a:gd name="connsiteX9" fmla="*/ 324970 w 4269441"/>
                <a:gd name="connsiteY9" fmla="*/ 593911 h 739651"/>
                <a:gd name="connsiteX10" fmla="*/ 444500 w 4269441"/>
                <a:gd name="connsiteY10" fmla="*/ 597647 h 739651"/>
                <a:gd name="connsiteX11" fmla="*/ 437029 w 4269441"/>
                <a:gd name="connsiteY11" fmla="*/ 515470 h 739651"/>
                <a:gd name="connsiteX12" fmla="*/ 493059 w 4269441"/>
                <a:gd name="connsiteY12" fmla="*/ 575235 h 739651"/>
                <a:gd name="connsiteX13" fmla="*/ 511735 w 4269441"/>
                <a:gd name="connsiteY13" fmla="*/ 526676 h 739651"/>
                <a:gd name="connsiteX14" fmla="*/ 515470 w 4269441"/>
                <a:gd name="connsiteY14" fmla="*/ 515470 h 739651"/>
                <a:gd name="connsiteX15" fmla="*/ 537882 w 4269441"/>
                <a:gd name="connsiteY15" fmla="*/ 496794 h 739651"/>
                <a:gd name="connsiteX16" fmla="*/ 578970 w 4269441"/>
                <a:gd name="connsiteY16" fmla="*/ 500529 h 739651"/>
                <a:gd name="connsiteX17" fmla="*/ 582706 w 4269441"/>
                <a:gd name="connsiteY17" fmla="*/ 474382 h 739651"/>
                <a:gd name="connsiteX18" fmla="*/ 601382 w 4269441"/>
                <a:gd name="connsiteY18" fmla="*/ 414617 h 739651"/>
                <a:gd name="connsiteX19" fmla="*/ 657412 w 4269441"/>
                <a:gd name="connsiteY19" fmla="*/ 422088 h 739651"/>
                <a:gd name="connsiteX20" fmla="*/ 657412 w 4269441"/>
                <a:gd name="connsiteY20" fmla="*/ 381000 h 739651"/>
                <a:gd name="connsiteX21" fmla="*/ 728382 w 4269441"/>
                <a:gd name="connsiteY21" fmla="*/ 395941 h 739651"/>
                <a:gd name="connsiteX22" fmla="*/ 728382 w 4269441"/>
                <a:gd name="connsiteY22" fmla="*/ 395941 h 739651"/>
                <a:gd name="connsiteX23" fmla="*/ 765735 w 4269441"/>
                <a:gd name="connsiteY23" fmla="*/ 339911 h 739651"/>
                <a:gd name="connsiteX24" fmla="*/ 844176 w 4269441"/>
                <a:gd name="connsiteY24" fmla="*/ 343647 h 739651"/>
                <a:gd name="connsiteX25" fmla="*/ 844176 w 4269441"/>
                <a:gd name="connsiteY25" fmla="*/ 343647 h 739651"/>
                <a:gd name="connsiteX26" fmla="*/ 810559 w 4269441"/>
                <a:gd name="connsiteY26" fmla="*/ 216647 h 739651"/>
                <a:gd name="connsiteX27" fmla="*/ 922618 w 4269441"/>
                <a:gd name="connsiteY27" fmla="*/ 321235 h 739651"/>
                <a:gd name="connsiteX28" fmla="*/ 933823 w 4269441"/>
                <a:gd name="connsiteY28" fmla="*/ 265205 h 739651"/>
                <a:gd name="connsiteX29" fmla="*/ 989853 w 4269441"/>
                <a:gd name="connsiteY29" fmla="*/ 268941 h 739651"/>
                <a:gd name="connsiteX30" fmla="*/ 982382 w 4269441"/>
                <a:gd name="connsiteY30" fmla="*/ 235323 h 739651"/>
                <a:gd name="connsiteX31" fmla="*/ 1094441 w 4269441"/>
                <a:gd name="connsiteY31" fmla="*/ 235323 h 739651"/>
                <a:gd name="connsiteX32" fmla="*/ 1094441 w 4269441"/>
                <a:gd name="connsiteY32" fmla="*/ 209176 h 739651"/>
                <a:gd name="connsiteX33" fmla="*/ 1113118 w 4269441"/>
                <a:gd name="connsiteY33" fmla="*/ 183029 h 739651"/>
                <a:gd name="connsiteX34" fmla="*/ 1449294 w 4269441"/>
                <a:gd name="connsiteY34" fmla="*/ 190500 h 739651"/>
                <a:gd name="connsiteX35" fmla="*/ 1449294 w 4269441"/>
                <a:gd name="connsiteY35" fmla="*/ 93382 h 739651"/>
                <a:gd name="connsiteX36" fmla="*/ 1535206 w 4269441"/>
                <a:gd name="connsiteY36" fmla="*/ 156882 h 739651"/>
                <a:gd name="connsiteX37" fmla="*/ 1542676 w 4269441"/>
                <a:gd name="connsiteY37" fmla="*/ 119529 h 739651"/>
                <a:gd name="connsiteX38" fmla="*/ 1583765 w 4269441"/>
                <a:gd name="connsiteY38" fmla="*/ 130735 h 739651"/>
                <a:gd name="connsiteX39" fmla="*/ 1587500 w 4269441"/>
                <a:gd name="connsiteY39" fmla="*/ 97117 h 739651"/>
                <a:gd name="connsiteX40" fmla="*/ 1763059 w 4269441"/>
                <a:gd name="connsiteY40" fmla="*/ 108323 h 739651"/>
                <a:gd name="connsiteX41" fmla="*/ 1770529 w 4269441"/>
                <a:gd name="connsiteY41" fmla="*/ 0 h 739651"/>
                <a:gd name="connsiteX42" fmla="*/ 2102970 w 4269441"/>
                <a:gd name="connsiteY42" fmla="*/ 82176 h 739651"/>
                <a:gd name="connsiteX43" fmla="*/ 2106706 w 4269441"/>
                <a:gd name="connsiteY43" fmla="*/ 44823 h 739651"/>
                <a:gd name="connsiteX44" fmla="*/ 2207559 w 4269441"/>
                <a:gd name="connsiteY44" fmla="*/ 48558 h 739651"/>
                <a:gd name="connsiteX45" fmla="*/ 2215029 w 4269441"/>
                <a:gd name="connsiteY45" fmla="*/ 7470 h 739651"/>
                <a:gd name="connsiteX46" fmla="*/ 4269441 w 4269441"/>
                <a:gd name="connsiteY46" fmla="*/ 7470 h 739651"/>
                <a:gd name="connsiteX0" fmla="*/ 0 w 4269441"/>
                <a:gd name="connsiteY0" fmla="*/ 728382 h 732181"/>
                <a:gd name="connsiteX1" fmla="*/ 0 w 4269441"/>
                <a:gd name="connsiteY1" fmla="*/ 728382 h 732181"/>
                <a:gd name="connsiteX2" fmla="*/ 33618 w 4269441"/>
                <a:gd name="connsiteY2" fmla="*/ 732118 h 732181"/>
                <a:gd name="connsiteX3" fmla="*/ 48559 w 4269441"/>
                <a:gd name="connsiteY3" fmla="*/ 728382 h 732181"/>
                <a:gd name="connsiteX4" fmla="*/ 85912 w 4269441"/>
                <a:gd name="connsiteY4" fmla="*/ 691030 h 732181"/>
                <a:gd name="connsiteX5" fmla="*/ 89647 w 4269441"/>
                <a:gd name="connsiteY5" fmla="*/ 664882 h 732181"/>
                <a:gd name="connsiteX6" fmla="*/ 227853 w 4269441"/>
                <a:gd name="connsiteY6" fmla="*/ 668618 h 732181"/>
                <a:gd name="connsiteX7" fmla="*/ 239059 w 4269441"/>
                <a:gd name="connsiteY7" fmla="*/ 638735 h 732181"/>
                <a:gd name="connsiteX8" fmla="*/ 321235 w 4269441"/>
                <a:gd name="connsiteY8" fmla="*/ 638735 h 732181"/>
                <a:gd name="connsiteX9" fmla="*/ 324970 w 4269441"/>
                <a:gd name="connsiteY9" fmla="*/ 586441 h 732181"/>
                <a:gd name="connsiteX10" fmla="*/ 444500 w 4269441"/>
                <a:gd name="connsiteY10" fmla="*/ 590177 h 732181"/>
                <a:gd name="connsiteX11" fmla="*/ 437029 w 4269441"/>
                <a:gd name="connsiteY11" fmla="*/ 508000 h 732181"/>
                <a:gd name="connsiteX12" fmla="*/ 493059 w 4269441"/>
                <a:gd name="connsiteY12" fmla="*/ 567765 h 732181"/>
                <a:gd name="connsiteX13" fmla="*/ 511735 w 4269441"/>
                <a:gd name="connsiteY13" fmla="*/ 519206 h 732181"/>
                <a:gd name="connsiteX14" fmla="*/ 515470 w 4269441"/>
                <a:gd name="connsiteY14" fmla="*/ 508000 h 732181"/>
                <a:gd name="connsiteX15" fmla="*/ 537882 w 4269441"/>
                <a:gd name="connsiteY15" fmla="*/ 489324 h 732181"/>
                <a:gd name="connsiteX16" fmla="*/ 578970 w 4269441"/>
                <a:gd name="connsiteY16" fmla="*/ 493059 h 732181"/>
                <a:gd name="connsiteX17" fmla="*/ 582706 w 4269441"/>
                <a:gd name="connsiteY17" fmla="*/ 466912 h 732181"/>
                <a:gd name="connsiteX18" fmla="*/ 601382 w 4269441"/>
                <a:gd name="connsiteY18" fmla="*/ 407147 h 732181"/>
                <a:gd name="connsiteX19" fmla="*/ 657412 w 4269441"/>
                <a:gd name="connsiteY19" fmla="*/ 414618 h 732181"/>
                <a:gd name="connsiteX20" fmla="*/ 657412 w 4269441"/>
                <a:gd name="connsiteY20" fmla="*/ 373530 h 732181"/>
                <a:gd name="connsiteX21" fmla="*/ 728382 w 4269441"/>
                <a:gd name="connsiteY21" fmla="*/ 388471 h 732181"/>
                <a:gd name="connsiteX22" fmla="*/ 728382 w 4269441"/>
                <a:gd name="connsiteY22" fmla="*/ 388471 h 732181"/>
                <a:gd name="connsiteX23" fmla="*/ 765735 w 4269441"/>
                <a:gd name="connsiteY23" fmla="*/ 332441 h 732181"/>
                <a:gd name="connsiteX24" fmla="*/ 844176 w 4269441"/>
                <a:gd name="connsiteY24" fmla="*/ 336177 h 732181"/>
                <a:gd name="connsiteX25" fmla="*/ 844176 w 4269441"/>
                <a:gd name="connsiteY25" fmla="*/ 336177 h 732181"/>
                <a:gd name="connsiteX26" fmla="*/ 810559 w 4269441"/>
                <a:gd name="connsiteY26" fmla="*/ 209177 h 732181"/>
                <a:gd name="connsiteX27" fmla="*/ 922618 w 4269441"/>
                <a:gd name="connsiteY27" fmla="*/ 313765 h 732181"/>
                <a:gd name="connsiteX28" fmla="*/ 933823 w 4269441"/>
                <a:gd name="connsiteY28" fmla="*/ 257735 h 732181"/>
                <a:gd name="connsiteX29" fmla="*/ 989853 w 4269441"/>
                <a:gd name="connsiteY29" fmla="*/ 261471 h 732181"/>
                <a:gd name="connsiteX30" fmla="*/ 982382 w 4269441"/>
                <a:gd name="connsiteY30" fmla="*/ 227853 h 732181"/>
                <a:gd name="connsiteX31" fmla="*/ 1094441 w 4269441"/>
                <a:gd name="connsiteY31" fmla="*/ 227853 h 732181"/>
                <a:gd name="connsiteX32" fmla="*/ 1094441 w 4269441"/>
                <a:gd name="connsiteY32" fmla="*/ 201706 h 732181"/>
                <a:gd name="connsiteX33" fmla="*/ 1113118 w 4269441"/>
                <a:gd name="connsiteY33" fmla="*/ 175559 h 732181"/>
                <a:gd name="connsiteX34" fmla="*/ 1449294 w 4269441"/>
                <a:gd name="connsiteY34" fmla="*/ 183030 h 732181"/>
                <a:gd name="connsiteX35" fmla="*/ 1449294 w 4269441"/>
                <a:gd name="connsiteY35" fmla="*/ 85912 h 732181"/>
                <a:gd name="connsiteX36" fmla="*/ 1535206 w 4269441"/>
                <a:gd name="connsiteY36" fmla="*/ 149412 h 732181"/>
                <a:gd name="connsiteX37" fmla="*/ 1542676 w 4269441"/>
                <a:gd name="connsiteY37" fmla="*/ 112059 h 732181"/>
                <a:gd name="connsiteX38" fmla="*/ 1583765 w 4269441"/>
                <a:gd name="connsiteY38" fmla="*/ 123265 h 732181"/>
                <a:gd name="connsiteX39" fmla="*/ 1587500 w 4269441"/>
                <a:gd name="connsiteY39" fmla="*/ 89647 h 732181"/>
                <a:gd name="connsiteX40" fmla="*/ 1763059 w 4269441"/>
                <a:gd name="connsiteY40" fmla="*/ 100853 h 732181"/>
                <a:gd name="connsiteX41" fmla="*/ 1774264 w 4269441"/>
                <a:gd name="connsiteY41" fmla="*/ 70971 h 732181"/>
                <a:gd name="connsiteX42" fmla="*/ 2102970 w 4269441"/>
                <a:gd name="connsiteY42" fmla="*/ 74706 h 732181"/>
                <a:gd name="connsiteX43" fmla="*/ 2106706 w 4269441"/>
                <a:gd name="connsiteY43" fmla="*/ 37353 h 732181"/>
                <a:gd name="connsiteX44" fmla="*/ 2207559 w 4269441"/>
                <a:gd name="connsiteY44" fmla="*/ 41088 h 732181"/>
                <a:gd name="connsiteX45" fmla="*/ 2215029 w 4269441"/>
                <a:gd name="connsiteY45" fmla="*/ 0 h 732181"/>
                <a:gd name="connsiteX46" fmla="*/ 4269441 w 4269441"/>
                <a:gd name="connsiteY46" fmla="*/ 0 h 732181"/>
                <a:gd name="connsiteX0" fmla="*/ 0 w 4269441"/>
                <a:gd name="connsiteY0" fmla="*/ 728382 h 732181"/>
                <a:gd name="connsiteX1" fmla="*/ 0 w 4269441"/>
                <a:gd name="connsiteY1" fmla="*/ 728382 h 732181"/>
                <a:gd name="connsiteX2" fmla="*/ 33618 w 4269441"/>
                <a:gd name="connsiteY2" fmla="*/ 732118 h 732181"/>
                <a:gd name="connsiteX3" fmla="*/ 48559 w 4269441"/>
                <a:gd name="connsiteY3" fmla="*/ 728382 h 732181"/>
                <a:gd name="connsiteX4" fmla="*/ 85912 w 4269441"/>
                <a:gd name="connsiteY4" fmla="*/ 691030 h 732181"/>
                <a:gd name="connsiteX5" fmla="*/ 89647 w 4269441"/>
                <a:gd name="connsiteY5" fmla="*/ 664882 h 732181"/>
                <a:gd name="connsiteX6" fmla="*/ 227853 w 4269441"/>
                <a:gd name="connsiteY6" fmla="*/ 668618 h 732181"/>
                <a:gd name="connsiteX7" fmla="*/ 239059 w 4269441"/>
                <a:gd name="connsiteY7" fmla="*/ 638735 h 732181"/>
                <a:gd name="connsiteX8" fmla="*/ 321235 w 4269441"/>
                <a:gd name="connsiteY8" fmla="*/ 638735 h 732181"/>
                <a:gd name="connsiteX9" fmla="*/ 324970 w 4269441"/>
                <a:gd name="connsiteY9" fmla="*/ 586441 h 732181"/>
                <a:gd name="connsiteX10" fmla="*/ 444500 w 4269441"/>
                <a:gd name="connsiteY10" fmla="*/ 590177 h 732181"/>
                <a:gd name="connsiteX11" fmla="*/ 437029 w 4269441"/>
                <a:gd name="connsiteY11" fmla="*/ 508000 h 732181"/>
                <a:gd name="connsiteX12" fmla="*/ 493059 w 4269441"/>
                <a:gd name="connsiteY12" fmla="*/ 567765 h 732181"/>
                <a:gd name="connsiteX13" fmla="*/ 511735 w 4269441"/>
                <a:gd name="connsiteY13" fmla="*/ 519206 h 732181"/>
                <a:gd name="connsiteX14" fmla="*/ 515470 w 4269441"/>
                <a:gd name="connsiteY14" fmla="*/ 508000 h 732181"/>
                <a:gd name="connsiteX15" fmla="*/ 537882 w 4269441"/>
                <a:gd name="connsiteY15" fmla="*/ 489324 h 732181"/>
                <a:gd name="connsiteX16" fmla="*/ 578970 w 4269441"/>
                <a:gd name="connsiteY16" fmla="*/ 493059 h 732181"/>
                <a:gd name="connsiteX17" fmla="*/ 582706 w 4269441"/>
                <a:gd name="connsiteY17" fmla="*/ 466912 h 732181"/>
                <a:gd name="connsiteX18" fmla="*/ 601382 w 4269441"/>
                <a:gd name="connsiteY18" fmla="*/ 407147 h 732181"/>
                <a:gd name="connsiteX19" fmla="*/ 657412 w 4269441"/>
                <a:gd name="connsiteY19" fmla="*/ 414618 h 732181"/>
                <a:gd name="connsiteX20" fmla="*/ 657412 w 4269441"/>
                <a:gd name="connsiteY20" fmla="*/ 373530 h 732181"/>
                <a:gd name="connsiteX21" fmla="*/ 728382 w 4269441"/>
                <a:gd name="connsiteY21" fmla="*/ 388471 h 732181"/>
                <a:gd name="connsiteX22" fmla="*/ 728382 w 4269441"/>
                <a:gd name="connsiteY22" fmla="*/ 388471 h 732181"/>
                <a:gd name="connsiteX23" fmla="*/ 765735 w 4269441"/>
                <a:gd name="connsiteY23" fmla="*/ 332441 h 732181"/>
                <a:gd name="connsiteX24" fmla="*/ 844176 w 4269441"/>
                <a:gd name="connsiteY24" fmla="*/ 336177 h 732181"/>
                <a:gd name="connsiteX25" fmla="*/ 844176 w 4269441"/>
                <a:gd name="connsiteY25" fmla="*/ 336177 h 732181"/>
                <a:gd name="connsiteX26" fmla="*/ 810559 w 4269441"/>
                <a:gd name="connsiteY26" fmla="*/ 209177 h 732181"/>
                <a:gd name="connsiteX27" fmla="*/ 922618 w 4269441"/>
                <a:gd name="connsiteY27" fmla="*/ 313765 h 732181"/>
                <a:gd name="connsiteX28" fmla="*/ 933823 w 4269441"/>
                <a:gd name="connsiteY28" fmla="*/ 257735 h 732181"/>
                <a:gd name="connsiteX29" fmla="*/ 989853 w 4269441"/>
                <a:gd name="connsiteY29" fmla="*/ 261471 h 732181"/>
                <a:gd name="connsiteX30" fmla="*/ 982382 w 4269441"/>
                <a:gd name="connsiteY30" fmla="*/ 227853 h 732181"/>
                <a:gd name="connsiteX31" fmla="*/ 1094441 w 4269441"/>
                <a:gd name="connsiteY31" fmla="*/ 227853 h 732181"/>
                <a:gd name="connsiteX32" fmla="*/ 1094441 w 4269441"/>
                <a:gd name="connsiteY32" fmla="*/ 201706 h 732181"/>
                <a:gd name="connsiteX33" fmla="*/ 1113118 w 4269441"/>
                <a:gd name="connsiteY33" fmla="*/ 175559 h 732181"/>
                <a:gd name="connsiteX34" fmla="*/ 1449294 w 4269441"/>
                <a:gd name="connsiteY34" fmla="*/ 183030 h 732181"/>
                <a:gd name="connsiteX35" fmla="*/ 1453030 w 4269441"/>
                <a:gd name="connsiteY35" fmla="*/ 149412 h 732181"/>
                <a:gd name="connsiteX36" fmla="*/ 1535206 w 4269441"/>
                <a:gd name="connsiteY36" fmla="*/ 149412 h 732181"/>
                <a:gd name="connsiteX37" fmla="*/ 1542676 w 4269441"/>
                <a:gd name="connsiteY37" fmla="*/ 112059 h 732181"/>
                <a:gd name="connsiteX38" fmla="*/ 1583765 w 4269441"/>
                <a:gd name="connsiteY38" fmla="*/ 123265 h 732181"/>
                <a:gd name="connsiteX39" fmla="*/ 1587500 w 4269441"/>
                <a:gd name="connsiteY39" fmla="*/ 89647 h 732181"/>
                <a:gd name="connsiteX40" fmla="*/ 1763059 w 4269441"/>
                <a:gd name="connsiteY40" fmla="*/ 100853 h 732181"/>
                <a:gd name="connsiteX41" fmla="*/ 1774264 w 4269441"/>
                <a:gd name="connsiteY41" fmla="*/ 70971 h 732181"/>
                <a:gd name="connsiteX42" fmla="*/ 2102970 w 4269441"/>
                <a:gd name="connsiteY42" fmla="*/ 74706 h 732181"/>
                <a:gd name="connsiteX43" fmla="*/ 2106706 w 4269441"/>
                <a:gd name="connsiteY43" fmla="*/ 37353 h 732181"/>
                <a:gd name="connsiteX44" fmla="*/ 2207559 w 4269441"/>
                <a:gd name="connsiteY44" fmla="*/ 41088 h 732181"/>
                <a:gd name="connsiteX45" fmla="*/ 2215029 w 4269441"/>
                <a:gd name="connsiteY45" fmla="*/ 0 h 732181"/>
                <a:gd name="connsiteX46" fmla="*/ 4269441 w 4269441"/>
                <a:gd name="connsiteY46" fmla="*/ 0 h 732181"/>
                <a:gd name="connsiteX0" fmla="*/ 0 w 4269441"/>
                <a:gd name="connsiteY0" fmla="*/ 728382 h 732181"/>
                <a:gd name="connsiteX1" fmla="*/ 0 w 4269441"/>
                <a:gd name="connsiteY1" fmla="*/ 728382 h 732181"/>
                <a:gd name="connsiteX2" fmla="*/ 33618 w 4269441"/>
                <a:gd name="connsiteY2" fmla="*/ 732118 h 732181"/>
                <a:gd name="connsiteX3" fmla="*/ 48559 w 4269441"/>
                <a:gd name="connsiteY3" fmla="*/ 728382 h 732181"/>
                <a:gd name="connsiteX4" fmla="*/ 85912 w 4269441"/>
                <a:gd name="connsiteY4" fmla="*/ 691030 h 732181"/>
                <a:gd name="connsiteX5" fmla="*/ 89647 w 4269441"/>
                <a:gd name="connsiteY5" fmla="*/ 664882 h 732181"/>
                <a:gd name="connsiteX6" fmla="*/ 227853 w 4269441"/>
                <a:gd name="connsiteY6" fmla="*/ 668618 h 732181"/>
                <a:gd name="connsiteX7" fmla="*/ 239059 w 4269441"/>
                <a:gd name="connsiteY7" fmla="*/ 638735 h 732181"/>
                <a:gd name="connsiteX8" fmla="*/ 321235 w 4269441"/>
                <a:gd name="connsiteY8" fmla="*/ 638735 h 732181"/>
                <a:gd name="connsiteX9" fmla="*/ 324970 w 4269441"/>
                <a:gd name="connsiteY9" fmla="*/ 586441 h 732181"/>
                <a:gd name="connsiteX10" fmla="*/ 444500 w 4269441"/>
                <a:gd name="connsiteY10" fmla="*/ 590177 h 732181"/>
                <a:gd name="connsiteX11" fmla="*/ 437029 w 4269441"/>
                <a:gd name="connsiteY11" fmla="*/ 508000 h 732181"/>
                <a:gd name="connsiteX12" fmla="*/ 493059 w 4269441"/>
                <a:gd name="connsiteY12" fmla="*/ 567765 h 732181"/>
                <a:gd name="connsiteX13" fmla="*/ 511735 w 4269441"/>
                <a:gd name="connsiteY13" fmla="*/ 519206 h 732181"/>
                <a:gd name="connsiteX14" fmla="*/ 515470 w 4269441"/>
                <a:gd name="connsiteY14" fmla="*/ 508000 h 732181"/>
                <a:gd name="connsiteX15" fmla="*/ 537882 w 4269441"/>
                <a:gd name="connsiteY15" fmla="*/ 489324 h 732181"/>
                <a:gd name="connsiteX16" fmla="*/ 578970 w 4269441"/>
                <a:gd name="connsiteY16" fmla="*/ 493059 h 732181"/>
                <a:gd name="connsiteX17" fmla="*/ 582706 w 4269441"/>
                <a:gd name="connsiteY17" fmla="*/ 466912 h 732181"/>
                <a:gd name="connsiteX18" fmla="*/ 601382 w 4269441"/>
                <a:gd name="connsiteY18" fmla="*/ 407147 h 732181"/>
                <a:gd name="connsiteX19" fmla="*/ 657412 w 4269441"/>
                <a:gd name="connsiteY19" fmla="*/ 414618 h 732181"/>
                <a:gd name="connsiteX20" fmla="*/ 657412 w 4269441"/>
                <a:gd name="connsiteY20" fmla="*/ 373530 h 732181"/>
                <a:gd name="connsiteX21" fmla="*/ 728382 w 4269441"/>
                <a:gd name="connsiteY21" fmla="*/ 388471 h 732181"/>
                <a:gd name="connsiteX22" fmla="*/ 728382 w 4269441"/>
                <a:gd name="connsiteY22" fmla="*/ 388471 h 732181"/>
                <a:gd name="connsiteX23" fmla="*/ 765735 w 4269441"/>
                <a:gd name="connsiteY23" fmla="*/ 332441 h 732181"/>
                <a:gd name="connsiteX24" fmla="*/ 844176 w 4269441"/>
                <a:gd name="connsiteY24" fmla="*/ 336177 h 732181"/>
                <a:gd name="connsiteX25" fmla="*/ 844176 w 4269441"/>
                <a:gd name="connsiteY25" fmla="*/ 336177 h 732181"/>
                <a:gd name="connsiteX26" fmla="*/ 810559 w 4269441"/>
                <a:gd name="connsiteY26" fmla="*/ 209177 h 732181"/>
                <a:gd name="connsiteX27" fmla="*/ 922618 w 4269441"/>
                <a:gd name="connsiteY27" fmla="*/ 313765 h 732181"/>
                <a:gd name="connsiteX28" fmla="*/ 933823 w 4269441"/>
                <a:gd name="connsiteY28" fmla="*/ 257735 h 732181"/>
                <a:gd name="connsiteX29" fmla="*/ 989853 w 4269441"/>
                <a:gd name="connsiteY29" fmla="*/ 261471 h 732181"/>
                <a:gd name="connsiteX30" fmla="*/ 982382 w 4269441"/>
                <a:gd name="connsiteY30" fmla="*/ 227853 h 732181"/>
                <a:gd name="connsiteX31" fmla="*/ 1094441 w 4269441"/>
                <a:gd name="connsiteY31" fmla="*/ 227853 h 732181"/>
                <a:gd name="connsiteX32" fmla="*/ 1094441 w 4269441"/>
                <a:gd name="connsiteY32" fmla="*/ 201706 h 732181"/>
                <a:gd name="connsiteX33" fmla="*/ 1113118 w 4269441"/>
                <a:gd name="connsiteY33" fmla="*/ 175559 h 732181"/>
                <a:gd name="connsiteX34" fmla="*/ 1449294 w 4269441"/>
                <a:gd name="connsiteY34" fmla="*/ 183030 h 732181"/>
                <a:gd name="connsiteX35" fmla="*/ 1453030 w 4269441"/>
                <a:gd name="connsiteY35" fmla="*/ 149412 h 732181"/>
                <a:gd name="connsiteX36" fmla="*/ 1535206 w 4269441"/>
                <a:gd name="connsiteY36" fmla="*/ 149412 h 732181"/>
                <a:gd name="connsiteX37" fmla="*/ 1542676 w 4269441"/>
                <a:gd name="connsiteY37" fmla="*/ 112059 h 732181"/>
                <a:gd name="connsiteX38" fmla="*/ 1583765 w 4269441"/>
                <a:gd name="connsiteY38" fmla="*/ 123265 h 732181"/>
                <a:gd name="connsiteX39" fmla="*/ 1583765 w 4269441"/>
                <a:gd name="connsiteY39" fmla="*/ 97118 h 732181"/>
                <a:gd name="connsiteX40" fmla="*/ 1763059 w 4269441"/>
                <a:gd name="connsiteY40" fmla="*/ 100853 h 732181"/>
                <a:gd name="connsiteX41" fmla="*/ 1774264 w 4269441"/>
                <a:gd name="connsiteY41" fmla="*/ 70971 h 732181"/>
                <a:gd name="connsiteX42" fmla="*/ 2102970 w 4269441"/>
                <a:gd name="connsiteY42" fmla="*/ 74706 h 732181"/>
                <a:gd name="connsiteX43" fmla="*/ 2106706 w 4269441"/>
                <a:gd name="connsiteY43" fmla="*/ 37353 h 732181"/>
                <a:gd name="connsiteX44" fmla="*/ 2207559 w 4269441"/>
                <a:gd name="connsiteY44" fmla="*/ 41088 h 732181"/>
                <a:gd name="connsiteX45" fmla="*/ 2215029 w 4269441"/>
                <a:gd name="connsiteY45" fmla="*/ 0 h 732181"/>
                <a:gd name="connsiteX46" fmla="*/ 4269441 w 4269441"/>
                <a:gd name="connsiteY46" fmla="*/ 0 h 732181"/>
                <a:gd name="connsiteX0" fmla="*/ 0 w 4269441"/>
                <a:gd name="connsiteY0" fmla="*/ 728382 h 732181"/>
                <a:gd name="connsiteX1" fmla="*/ 0 w 4269441"/>
                <a:gd name="connsiteY1" fmla="*/ 728382 h 732181"/>
                <a:gd name="connsiteX2" fmla="*/ 33618 w 4269441"/>
                <a:gd name="connsiteY2" fmla="*/ 732118 h 732181"/>
                <a:gd name="connsiteX3" fmla="*/ 48559 w 4269441"/>
                <a:gd name="connsiteY3" fmla="*/ 728382 h 732181"/>
                <a:gd name="connsiteX4" fmla="*/ 85912 w 4269441"/>
                <a:gd name="connsiteY4" fmla="*/ 691030 h 732181"/>
                <a:gd name="connsiteX5" fmla="*/ 89647 w 4269441"/>
                <a:gd name="connsiteY5" fmla="*/ 664882 h 732181"/>
                <a:gd name="connsiteX6" fmla="*/ 227853 w 4269441"/>
                <a:gd name="connsiteY6" fmla="*/ 668618 h 732181"/>
                <a:gd name="connsiteX7" fmla="*/ 239059 w 4269441"/>
                <a:gd name="connsiteY7" fmla="*/ 638735 h 732181"/>
                <a:gd name="connsiteX8" fmla="*/ 321235 w 4269441"/>
                <a:gd name="connsiteY8" fmla="*/ 638735 h 732181"/>
                <a:gd name="connsiteX9" fmla="*/ 324970 w 4269441"/>
                <a:gd name="connsiteY9" fmla="*/ 586441 h 732181"/>
                <a:gd name="connsiteX10" fmla="*/ 444500 w 4269441"/>
                <a:gd name="connsiteY10" fmla="*/ 590177 h 732181"/>
                <a:gd name="connsiteX11" fmla="*/ 437029 w 4269441"/>
                <a:gd name="connsiteY11" fmla="*/ 508000 h 732181"/>
                <a:gd name="connsiteX12" fmla="*/ 493059 w 4269441"/>
                <a:gd name="connsiteY12" fmla="*/ 567765 h 732181"/>
                <a:gd name="connsiteX13" fmla="*/ 511735 w 4269441"/>
                <a:gd name="connsiteY13" fmla="*/ 519206 h 732181"/>
                <a:gd name="connsiteX14" fmla="*/ 515470 w 4269441"/>
                <a:gd name="connsiteY14" fmla="*/ 508000 h 732181"/>
                <a:gd name="connsiteX15" fmla="*/ 537882 w 4269441"/>
                <a:gd name="connsiteY15" fmla="*/ 489324 h 732181"/>
                <a:gd name="connsiteX16" fmla="*/ 578970 w 4269441"/>
                <a:gd name="connsiteY16" fmla="*/ 493059 h 732181"/>
                <a:gd name="connsiteX17" fmla="*/ 582706 w 4269441"/>
                <a:gd name="connsiteY17" fmla="*/ 466912 h 732181"/>
                <a:gd name="connsiteX18" fmla="*/ 601382 w 4269441"/>
                <a:gd name="connsiteY18" fmla="*/ 407147 h 732181"/>
                <a:gd name="connsiteX19" fmla="*/ 657412 w 4269441"/>
                <a:gd name="connsiteY19" fmla="*/ 414618 h 732181"/>
                <a:gd name="connsiteX20" fmla="*/ 657412 w 4269441"/>
                <a:gd name="connsiteY20" fmla="*/ 373530 h 732181"/>
                <a:gd name="connsiteX21" fmla="*/ 728382 w 4269441"/>
                <a:gd name="connsiteY21" fmla="*/ 388471 h 732181"/>
                <a:gd name="connsiteX22" fmla="*/ 728382 w 4269441"/>
                <a:gd name="connsiteY22" fmla="*/ 388471 h 732181"/>
                <a:gd name="connsiteX23" fmla="*/ 765735 w 4269441"/>
                <a:gd name="connsiteY23" fmla="*/ 332441 h 732181"/>
                <a:gd name="connsiteX24" fmla="*/ 844176 w 4269441"/>
                <a:gd name="connsiteY24" fmla="*/ 336177 h 732181"/>
                <a:gd name="connsiteX25" fmla="*/ 844176 w 4269441"/>
                <a:gd name="connsiteY25" fmla="*/ 336177 h 732181"/>
                <a:gd name="connsiteX26" fmla="*/ 840441 w 4269441"/>
                <a:gd name="connsiteY26" fmla="*/ 306294 h 732181"/>
                <a:gd name="connsiteX27" fmla="*/ 922618 w 4269441"/>
                <a:gd name="connsiteY27" fmla="*/ 313765 h 732181"/>
                <a:gd name="connsiteX28" fmla="*/ 933823 w 4269441"/>
                <a:gd name="connsiteY28" fmla="*/ 257735 h 732181"/>
                <a:gd name="connsiteX29" fmla="*/ 989853 w 4269441"/>
                <a:gd name="connsiteY29" fmla="*/ 261471 h 732181"/>
                <a:gd name="connsiteX30" fmla="*/ 982382 w 4269441"/>
                <a:gd name="connsiteY30" fmla="*/ 227853 h 732181"/>
                <a:gd name="connsiteX31" fmla="*/ 1094441 w 4269441"/>
                <a:gd name="connsiteY31" fmla="*/ 227853 h 732181"/>
                <a:gd name="connsiteX32" fmla="*/ 1094441 w 4269441"/>
                <a:gd name="connsiteY32" fmla="*/ 201706 h 732181"/>
                <a:gd name="connsiteX33" fmla="*/ 1113118 w 4269441"/>
                <a:gd name="connsiteY33" fmla="*/ 175559 h 732181"/>
                <a:gd name="connsiteX34" fmla="*/ 1449294 w 4269441"/>
                <a:gd name="connsiteY34" fmla="*/ 183030 h 732181"/>
                <a:gd name="connsiteX35" fmla="*/ 1453030 w 4269441"/>
                <a:gd name="connsiteY35" fmla="*/ 149412 h 732181"/>
                <a:gd name="connsiteX36" fmla="*/ 1535206 w 4269441"/>
                <a:gd name="connsiteY36" fmla="*/ 149412 h 732181"/>
                <a:gd name="connsiteX37" fmla="*/ 1542676 w 4269441"/>
                <a:gd name="connsiteY37" fmla="*/ 112059 h 732181"/>
                <a:gd name="connsiteX38" fmla="*/ 1583765 w 4269441"/>
                <a:gd name="connsiteY38" fmla="*/ 123265 h 732181"/>
                <a:gd name="connsiteX39" fmla="*/ 1583765 w 4269441"/>
                <a:gd name="connsiteY39" fmla="*/ 97118 h 732181"/>
                <a:gd name="connsiteX40" fmla="*/ 1763059 w 4269441"/>
                <a:gd name="connsiteY40" fmla="*/ 100853 h 732181"/>
                <a:gd name="connsiteX41" fmla="*/ 1774264 w 4269441"/>
                <a:gd name="connsiteY41" fmla="*/ 70971 h 732181"/>
                <a:gd name="connsiteX42" fmla="*/ 2102970 w 4269441"/>
                <a:gd name="connsiteY42" fmla="*/ 74706 h 732181"/>
                <a:gd name="connsiteX43" fmla="*/ 2106706 w 4269441"/>
                <a:gd name="connsiteY43" fmla="*/ 37353 h 732181"/>
                <a:gd name="connsiteX44" fmla="*/ 2207559 w 4269441"/>
                <a:gd name="connsiteY44" fmla="*/ 41088 h 732181"/>
                <a:gd name="connsiteX45" fmla="*/ 2215029 w 4269441"/>
                <a:gd name="connsiteY45" fmla="*/ 0 h 732181"/>
                <a:gd name="connsiteX46" fmla="*/ 4269441 w 4269441"/>
                <a:gd name="connsiteY46" fmla="*/ 0 h 732181"/>
                <a:gd name="connsiteX0" fmla="*/ 0 w 4269441"/>
                <a:gd name="connsiteY0" fmla="*/ 728382 h 732181"/>
                <a:gd name="connsiteX1" fmla="*/ 0 w 4269441"/>
                <a:gd name="connsiteY1" fmla="*/ 728382 h 732181"/>
                <a:gd name="connsiteX2" fmla="*/ 33618 w 4269441"/>
                <a:gd name="connsiteY2" fmla="*/ 732118 h 732181"/>
                <a:gd name="connsiteX3" fmla="*/ 48559 w 4269441"/>
                <a:gd name="connsiteY3" fmla="*/ 728382 h 732181"/>
                <a:gd name="connsiteX4" fmla="*/ 85912 w 4269441"/>
                <a:gd name="connsiteY4" fmla="*/ 691030 h 732181"/>
                <a:gd name="connsiteX5" fmla="*/ 89647 w 4269441"/>
                <a:gd name="connsiteY5" fmla="*/ 664882 h 732181"/>
                <a:gd name="connsiteX6" fmla="*/ 227853 w 4269441"/>
                <a:gd name="connsiteY6" fmla="*/ 668618 h 732181"/>
                <a:gd name="connsiteX7" fmla="*/ 239059 w 4269441"/>
                <a:gd name="connsiteY7" fmla="*/ 638735 h 732181"/>
                <a:gd name="connsiteX8" fmla="*/ 321235 w 4269441"/>
                <a:gd name="connsiteY8" fmla="*/ 638735 h 732181"/>
                <a:gd name="connsiteX9" fmla="*/ 324970 w 4269441"/>
                <a:gd name="connsiteY9" fmla="*/ 586441 h 732181"/>
                <a:gd name="connsiteX10" fmla="*/ 444500 w 4269441"/>
                <a:gd name="connsiteY10" fmla="*/ 590177 h 732181"/>
                <a:gd name="connsiteX11" fmla="*/ 437029 w 4269441"/>
                <a:gd name="connsiteY11" fmla="*/ 560294 h 732181"/>
                <a:gd name="connsiteX12" fmla="*/ 493059 w 4269441"/>
                <a:gd name="connsiteY12" fmla="*/ 567765 h 732181"/>
                <a:gd name="connsiteX13" fmla="*/ 511735 w 4269441"/>
                <a:gd name="connsiteY13" fmla="*/ 519206 h 732181"/>
                <a:gd name="connsiteX14" fmla="*/ 515470 w 4269441"/>
                <a:gd name="connsiteY14" fmla="*/ 508000 h 732181"/>
                <a:gd name="connsiteX15" fmla="*/ 537882 w 4269441"/>
                <a:gd name="connsiteY15" fmla="*/ 489324 h 732181"/>
                <a:gd name="connsiteX16" fmla="*/ 578970 w 4269441"/>
                <a:gd name="connsiteY16" fmla="*/ 493059 h 732181"/>
                <a:gd name="connsiteX17" fmla="*/ 582706 w 4269441"/>
                <a:gd name="connsiteY17" fmla="*/ 466912 h 732181"/>
                <a:gd name="connsiteX18" fmla="*/ 601382 w 4269441"/>
                <a:gd name="connsiteY18" fmla="*/ 407147 h 732181"/>
                <a:gd name="connsiteX19" fmla="*/ 657412 w 4269441"/>
                <a:gd name="connsiteY19" fmla="*/ 414618 h 732181"/>
                <a:gd name="connsiteX20" fmla="*/ 657412 w 4269441"/>
                <a:gd name="connsiteY20" fmla="*/ 373530 h 732181"/>
                <a:gd name="connsiteX21" fmla="*/ 728382 w 4269441"/>
                <a:gd name="connsiteY21" fmla="*/ 388471 h 732181"/>
                <a:gd name="connsiteX22" fmla="*/ 728382 w 4269441"/>
                <a:gd name="connsiteY22" fmla="*/ 388471 h 732181"/>
                <a:gd name="connsiteX23" fmla="*/ 765735 w 4269441"/>
                <a:gd name="connsiteY23" fmla="*/ 332441 h 732181"/>
                <a:gd name="connsiteX24" fmla="*/ 844176 w 4269441"/>
                <a:gd name="connsiteY24" fmla="*/ 336177 h 732181"/>
                <a:gd name="connsiteX25" fmla="*/ 844176 w 4269441"/>
                <a:gd name="connsiteY25" fmla="*/ 336177 h 732181"/>
                <a:gd name="connsiteX26" fmla="*/ 840441 w 4269441"/>
                <a:gd name="connsiteY26" fmla="*/ 306294 h 732181"/>
                <a:gd name="connsiteX27" fmla="*/ 922618 w 4269441"/>
                <a:gd name="connsiteY27" fmla="*/ 313765 h 732181"/>
                <a:gd name="connsiteX28" fmla="*/ 933823 w 4269441"/>
                <a:gd name="connsiteY28" fmla="*/ 257735 h 732181"/>
                <a:gd name="connsiteX29" fmla="*/ 989853 w 4269441"/>
                <a:gd name="connsiteY29" fmla="*/ 261471 h 732181"/>
                <a:gd name="connsiteX30" fmla="*/ 982382 w 4269441"/>
                <a:gd name="connsiteY30" fmla="*/ 227853 h 732181"/>
                <a:gd name="connsiteX31" fmla="*/ 1094441 w 4269441"/>
                <a:gd name="connsiteY31" fmla="*/ 227853 h 732181"/>
                <a:gd name="connsiteX32" fmla="*/ 1094441 w 4269441"/>
                <a:gd name="connsiteY32" fmla="*/ 201706 h 732181"/>
                <a:gd name="connsiteX33" fmla="*/ 1113118 w 4269441"/>
                <a:gd name="connsiteY33" fmla="*/ 175559 h 732181"/>
                <a:gd name="connsiteX34" fmla="*/ 1449294 w 4269441"/>
                <a:gd name="connsiteY34" fmla="*/ 183030 h 732181"/>
                <a:gd name="connsiteX35" fmla="*/ 1453030 w 4269441"/>
                <a:gd name="connsiteY35" fmla="*/ 149412 h 732181"/>
                <a:gd name="connsiteX36" fmla="*/ 1535206 w 4269441"/>
                <a:gd name="connsiteY36" fmla="*/ 149412 h 732181"/>
                <a:gd name="connsiteX37" fmla="*/ 1542676 w 4269441"/>
                <a:gd name="connsiteY37" fmla="*/ 112059 h 732181"/>
                <a:gd name="connsiteX38" fmla="*/ 1583765 w 4269441"/>
                <a:gd name="connsiteY38" fmla="*/ 123265 h 732181"/>
                <a:gd name="connsiteX39" fmla="*/ 1583765 w 4269441"/>
                <a:gd name="connsiteY39" fmla="*/ 97118 h 732181"/>
                <a:gd name="connsiteX40" fmla="*/ 1763059 w 4269441"/>
                <a:gd name="connsiteY40" fmla="*/ 100853 h 732181"/>
                <a:gd name="connsiteX41" fmla="*/ 1774264 w 4269441"/>
                <a:gd name="connsiteY41" fmla="*/ 70971 h 732181"/>
                <a:gd name="connsiteX42" fmla="*/ 2102970 w 4269441"/>
                <a:gd name="connsiteY42" fmla="*/ 74706 h 732181"/>
                <a:gd name="connsiteX43" fmla="*/ 2106706 w 4269441"/>
                <a:gd name="connsiteY43" fmla="*/ 37353 h 732181"/>
                <a:gd name="connsiteX44" fmla="*/ 2207559 w 4269441"/>
                <a:gd name="connsiteY44" fmla="*/ 41088 h 732181"/>
                <a:gd name="connsiteX45" fmla="*/ 2215029 w 4269441"/>
                <a:gd name="connsiteY45" fmla="*/ 0 h 732181"/>
                <a:gd name="connsiteX46" fmla="*/ 4269441 w 4269441"/>
                <a:gd name="connsiteY46" fmla="*/ 0 h 732181"/>
                <a:gd name="connsiteX0" fmla="*/ 0 w 4269441"/>
                <a:gd name="connsiteY0" fmla="*/ 728382 h 732181"/>
                <a:gd name="connsiteX1" fmla="*/ 0 w 4269441"/>
                <a:gd name="connsiteY1" fmla="*/ 728382 h 732181"/>
                <a:gd name="connsiteX2" fmla="*/ 33618 w 4269441"/>
                <a:gd name="connsiteY2" fmla="*/ 732118 h 732181"/>
                <a:gd name="connsiteX3" fmla="*/ 48559 w 4269441"/>
                <a:gd name="connsiteY3" fmla="*/ 728382 h 732181"/>
                <a:gd name="connsiteX4" fmla="*/ 85912 w 4269441"/>
                <a:gd name="connsiteY4" fmla="*/ 691030 h 732181"/>
                <a:gd name="connsiteX5" fmla="*/ 89647 w 4269441"/>
                <a:gd name="connsiteY5" fmla="*/ 664882 h 732181"/>
                <a:gd name="connsiteX6" fmla="*/ 227853 w 4269441"/>
                <a:gd name="connsiteY6" fmla="*/ 668618 h 732181"/>
                <a:gd name="connsiteX7" fmla="*/ 239059 w 4269441"/>
                <a:gd name="connsiteY7" fmla="*/ 638735 h 732181"/>
                <a:gd name="connsiteX8" fmla="*/ 321235 w 4269441"/>
                <a:gd name="connsiteY8" fmla="*/ 638735 h 732181"/>
                <a:gd name="connsiteX9" fmla="*/ 324970 w 4269441"/>
                <a:gd name="connsiteY9" fmla="*/ 586441 h 732181"/>
                <a:gd name="connsiteX10" fmla="*/ 444500 w 4269441"/>
                <a:gd name="connsiteY10" fmla="*/ 590177 h 732181"/>
                <a:gd name="connsiteX11" fmla="*/ 437029 w 4269441"/>
                <a:gd name="connsiteY11" fmla="*/ 560294 h 732181"/>
                <a:gd name="connsiteX12" fmla="*/ 493059 w 4269441"/>
                <a:gd name="connsiteY12" fmla="*/ 567765 h 732181"/>
                <a:gd name="connsiteX13" fmla="*/ 511735 w 4269441"/>
                <a:gd name="connsiteY13" fmla="*/ 519206 h 732181"/>
                <a:gd name="connsiteX14" fmla="*/ 515470 w 4269441"/>
                <a:gd name="connsiteY14" fmla="*/ 508000 h 732181"/>
                <a:gd name="connsiteX15" fmla="*/ 537882 w 4269441"/>
                <a:gd name="connsiteY15" fmla="*/ 489324 h 732181"/>
                <a:gd name="connsiteX16" fmla="*/ 578970 w 4269441"/>
                <a:gd name="connsiteY16" fmla="*/ 493059 h 732181"/>
                <a:gd name="connsiteX17" fmla="*/ 582706 w 4269441"/>
                <a:gd name="connsiteY17" fmla="*/ 466912 h 732181"/>
                <a:gd name="connsiteX18" fmla="*/ 601382 w 4269441"/>
                <a:gd name="connsiteY18" fmla="*/ 407147 h 732181"/>
                <a:gd name="connsiteX19" fmla="*/ 657412 w 4269441"/>
                <a:gd name="connsiteY19" fmla="*/ 414618 h 732181"/>
                <a:gd name="connsiteX20" fmla="*/ 657412 w 4269441"/>
                <a:gd name="connsiteY20" fmla="*/ 373530 h 732181"/>
                <a:gd name="connsiteX21" fmla="*/ 728382 w 4269441"/>
                <a:gd name="connsiteY21" fmla="*/ 388471 h 732181"/>
                <a:gd name="connsiteX22" fmla="*/ 728382 w 4269441"/>
                <a:gd name="connsiteY22" fmla="*/ 388471 h 732181"/>
                <a:gd name="connsiteX23" fmla="*/ 762000 w 4269441"/>
                <a:gd name="connsiteY23" fmla="*/ 343647 h 732181"/>
                <a:gd name="connsiteX24" fmla="*/ 765735 w 4269441"/>
                <a:gd name="connsiteY24" fmla="*/ 332441 h 732181"/>
                <a:gd name="connsiteX25" fmla="*/ 844176 w 4269441"/>
                <a:gd name="connsiteY25" fmla="*/ 336177 h 732181"/>
                <a:gd name="connsiteX26" fmla="*/ 844176 w 4269441"/>
                <a:gd name="connsiteY26" fmla="*/ 336177 h 732181"/>
                <a:gd name="connsiteX27" fmla="*/ 840441 w 4269441"/>
                <a:gd name="connsiteY27" fmla="*/ 306294 h 732181"/>
                <a:gd name="connsiteX28" fmla="*/ 922618 w 4269441"/>
                <a:gd name="connsiteY28" fmla="*/ 313765 h 732181"/>
                <a:gd name="connsiteX29" fmla="*/ 933823 w 4269441"/>
                <a:gd name="connsiteY29" fmla="*/ 257735 h 732181"/>
                <a:gd name="connsiteX30" fmla="*/ 989853 w 4269441"/>
                <a:gd name="connsiteY30" fmla="*/ 261471 h 732181"/>
                <a:gd name="connsiteX31" fmla="*/ 982382 w 4269441"/>
                <a:gd name="connsiteY31" fmla="*/ 227853 h 732181"/>
                <a:gd name="connsiteX32" fmla="*/ 1094441 w 4269441"/>
                <a:gd name="connsiteY32" fmla="*/ 227853 h 732181"/>
                <a:gd name="connsiteX33" fmla="*/ 1094441 w 4269441"/>
                <a:gd name="connsiteY33" fmla="*/ 201706 h 732181"/>
                <a:gd name="connsiteX34" fmla="*/ 1113118 w 4269441"/>
                <a:gd name="connsiteY34" fmla="*/ 175559 h 732181"/>
                <a:gd name="connsiteX35" fmla="*/ 1449294 w 4269441"/>
                <a:gd name="connsiteY35" fmla="*/ 183030 h 732181"/>
                <a:gd name="connsiteX36" fmla="*/ 1453030 w 4269441"/>
                <a:gd name="connsiteY36" fmla="*/ 149412 h 732181"/>
                <a:gd name="connsiteX37" fmla="*/ 1535206 w 4269441"/>
                <a:gd name="connsiteY37" fmla="*/ 149412 h 732181"/>
                <a:gd name="connsiteX38" fmla="*/ 1542676 w 4269441"/>
                <a:gd name="connsiteY38" fmla="*/ 112059 h 732181"/>
                <a:gd name="connsiteX39" fmla="*/ 1583765 w 4269441"/>
                <a:gd name="connsiteY39" fmla="*/ 123265 h 732181"/>
                <a:gd name="connsiteX40" fmla="*/ 1583765 w 4269441"/>
                <a:gd name="connsiteY40" fmla="*/ 97118 h 732181"/>
                <a:gd name="connsiteX41" fmla="*/ 1763059 w 4269441"/>
                <a:gd name="connsiteY41" fmla="*/ 100853 h 732181"/>
                <a:gd name="connsiteX42" fmla="*/ 1774264 w 4269441"/>
                <a:gd name="connsiteY42" fmla="*/ 70971 h 732181"/>
                <a:gd name="connsiteX43" fmla="*/ 2102970 w 4269441"/>
                <a:gd name="connsiteY43" fmla="*/ 74706 h 732181"/>
                <a:gd name="connsiteX44" fmla="*/ 2106706 w 4269441"/>
                <a:gd name="connsiteY44" fmla="*/ 37353 h 732181"/>
                <a:gd name="connsiteX45" fmla="*/ 2207559 w 4269441"/>
                <a:gd name="connsiteY45" fmla="*/ 41088 h 732181"/>
                <a:gd name="connsiteX46" fmla="*/ 2215029 w 4269441"/>
                <a:gd name="connsiteY46" fmla="*/ 0 h 732181"/>
                <a:gd name="connsiteX47" fmla="*/ 4269441 w 4269441"/>
                <a:gd name="connsiteY47" fmla="*/ 0 h 732181"/>
                <a:gd name="connsiteX0" fmla="*/ 0 w 4269441"/>
                <a:gd name="connsiteY0" fmla="*/ 728382 h 732181"/>
                <a:gd name="connsiteX1" fmla="*/ 0 w 4269441"/>
                <a:gd name="connsiteY1" fmla="*/ 728382 h 732181"/>
                <a:gd name="connsiteX2" fmla="*/ 33618 w 4269441"/>
                <a:gd name="connsiteY2" fmla="*/ 732118 h 732181"/>
                <a:gd name="connsiteX3" fmla="*/ 48559 w 4269441"/>
                <a:gd name="connsiteY3" fmla="*/ 728382 h 732181"/>
                <a:gd name="connsiteX4" fmla="*/ 85912 w 4269441"/>
                <a:gd name="connsiteY4" fmla="*/ 691030 h 732181"/>
                <a:gd name="connsiteX5" fmla="*/ 89647 w 4269441"/>
                <a:gd name="connsiteY5" fmla="*/ 664882 h 732181"/>
                <a:gd name="connsiteX6" fmla="*/ 227853 w 4269441"/>
                <a:gd name="connsiteY6" fmla="*/ 668618 h 732181"/>
                <a:gd name="connsiteX7" fmla="*/ 239059 w 4269441"/>
                <a:gd name="connsiteY7" fmla="*/ 638735 h 732181"/>
                <a:gd name="connsiteX8" fmla="*/ 321235 w 4269441"/>
                <a:gd name="connsiteY8" fmla="*/ 638735 h 732181"/>
                <a:gd name="connsiteX9" fmla="*/ 324970 w 4269441"/>
                <a:gd name="connsiteY9" fmla="*/ 586441 h 732181"/>
                <a:gd name="connsiteX10" fmla="*/ 444500 w 4269441"/>
                <a:gd name="connsiteY10" fmla="*/ 590177 h 732181"/>
                <a:gd name="connsiteX11" fmla="*/ 437029 w 4269441"/>
                <a:gd name="connsiteY11" fmla="*/ 560294 h 732181"/>
                <a:gd name="connsiteX12" fmla="*/ 493059 w 4269441"/>
                <a:gd name="connsiteY12" fmla="*/ 567765 h 732181"/>
                <a:gd name="connsiteX13" fmla="*/ 511735 w 4269441"/>
                <a:gd name="connsiteY13" fmla="*/ 519206 h 732181"/>
                <a:gd name="connsiteX14" fmla="*/ 515470 w 4269441"/>
                <a:gd name="connsiteY14" fmla="*/ 508000 h 732181"/>
                <a:gd name="connsiteX15" fmla="*/ 537882 w 4269441"/>
                <a:gd name="connsiteY15" fmla="*/ 489324 h 732181"/>
                <a:gd name="connsiteX16" fmla="*/ 578970 w 4269441"/>
                <a:gd name="connsiteY16" fmla="*/ 493059 h 732181"/>
                <a:gd name="connsiteX17" fmla="*/ 582706 w 4269441"/>
                <a:gd name="connsiteY17" fmla="*/ 466912 h 732181"/>
                <a:gd name="connsiteX18" fmla="*/ 601382 w 4269441"/>
                <a:gd name="connsiteY18" fmla="*/ 407147 h 732181"/>
                <a:gd name="connsiteX19" fmla="*/ 657412 w 4269441"/>
                <a:gd name="connsiteY19" fmla="*/ 414618 h 732181"/>
                <a:gd name="connsiteX20" fmla="*/ 657412 w 4269441"/>
                <a:gd name="connsiteY20" fmla="*/ 373530 h 732181"/>
                <a:gd name="connsiteX21" fmla="*/ 728382 w 4269441"/>
                <a:gd name="connsiteY21" fmla="*/ 388471 h 732181"/>
                <a:gd name="connsiteX22" fmla="*/ 728382 w 4269441"/>
                <a:gd name="connsiteY22" fmla="*/ 388471 h 732181"/>
                <a:gd name="connsiteX23" fmla="*/ 728382 w 4269441"/>
                <a:gd name="connsiteY23" fmla="*/ 354853 h 732181"/>
                <a:gd name="connsiteX24" fmla="*/ 762000 w 4269441"/>
                <a:gd name="connsiteY24" fmla="*/ 343647 h 732181"/>
                <a:gd name="connsiteX25" fmla="*/ 765735 w 4269441"/>
                <a:gd name="connsiteY25" fmla="*/ 332441 h 732181"/>
                <a:gd name="connsiteX26" fmla="*/ 844176 w 4269441"/>
                <a:gd name="connsiteY26" fmla="*/ 336177 h 732181"/>
                <a:gd name="connsiteX27" fmla="*/ 844176 w 4269441"/>
                <a:gd name="connsiteY27" fmla="*/ 336177 h 732181"/>
                <a:gd name="connsiteX28" fmla="*/ 840441 w 4269441"/>
                <a:gd name="connsiteY28" fmla="*/ 306294 h 732181"/>
                <a:gd name="connsiteX29" fmla="*/ 922618 w 4269441"/>
                <a:gd name="connsiteY29" fmla="*/ 313765 h 732181"/>
                <a:gd name="connsiteX30" fmla="*/ 933823 w 4269441"/>
                <a:gd name="connsiteY30" fmla="*/ 257735 h 732181"/>
                <a:gd name="connsiteX31" fmla="*/ 989853 w 4269441"/>
                <a:gd name="connsiteY31" fmla="*/ 261471 h 732181"/>
                <a:gd name="connsiteX32" fmla="*/ 982382 w 4269441"/>
                <a:gd name="connsiteY32" fmla="*/ 227853 h 732181"/>
                <a:gd name="connsiteX33" fmla="*/ 1094441 w 4269441"/>
                <a:gd name="connsiteY33" fmla="*/ 227853 h 732181"/>
                <a:gd name="connsiteX34" fmla="*/ 1094441 w 4269441"/>
                <a:gd name="connsiteY34" fmla="*/ 201706 h 732181"/>
                <a:gd name="connsiteX35" fmla="*/ 1113118 w 4269441"/>
                <a:gd name="connsiteY35" fmla="*/ 175559 h 732181"/>
                <a:gd name="connsiteX36" fmla="*/ 1449294 w 4269441"/>
                <a:gd name="connsiteY36" fmla="*/ 183030 h 732181"/>
                <a:gd name="connsiteX37" fmla="*/ 1453030 w 4269441"/>
                <a:gd name="connsiteY37" fmla="*/ 149412 h 732181"/>
                <a:gd name="connsiteX38" fmla="*/ 1535206 w 4269441"/>
                <a:gd name="connsiteY38" fmla="*/ 149412 h 732181"/>
                <a:gd name="connsiteX39" fmla="*/ 1542676 w 4269441"/>
                <a:gd name="connsiteY39" fmla="*/ 112059 h 732181"/>
                <a:gd name="connsiteX40" fmla="*/ 1583765 w 4269441"/>
                <a:gd name="connsiteY40" fmla="*/ 123265 h 732181"/>
                <a:gd name="connsiteX41" fmla="*/ 1583765 w 4269441"/>
                <a:gd name="connsiteY41" fmla="*/ 97118 h 732181"/>
                <a:gd name="connsiteX42" fmla="*/ 1763059 w 4269441"/>
                <a:gd name="connsiteY42" fmla="*/ 100853 h 732181"/>
                <a:gd name="connsiteX43" fmla="*/ 1774264 w 4269441"/>
                <a:gd name="connsiteY43" fmla="*/ 70971 h 732181"/>
                <a:gd name="connsiteX44" fmla="*/ 2102970 w 4269441"/>
                <a:gd name="connsiteY44" fmla="*/ 74706 h 732181"/>
                <a:gd name="connsiteX45" fmla="*/ 2106706 w 4269441"/>
                <a:gd name="connsiteY45" fmla="*/ 37353 h 732181"/>
                <a:gd name="connsiteX46" fmla="*/ 2207559 w 4269441"/>
                <a:gd name="connsiteY46" fmla="*/ 41088 h 732181"/>
                <a:gd name="connsiteX47" fmla="*/ 2215029 w 4269441"/>
                <a:gd name="connsiteY47" fmla="*/ 0 h 732181"/>
                <a:gd name="connsiteX48" fmla="*/ 4269441 w 4269441"/>
                <a:gd name="connsiteY48" fmla="*/ 0 h 732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4269441" h="732181">
                  <a:moveTo>
                    <a:pt x="0" y="728382"/>
                  </a:moveTo>
                  <a:lnTo>
                    <a:pt x="0" y="728382"/>
                  </a:lnTo>
                  <a:cubicBezTo>
                    <a:pt x="11206" y="729627"/>
                    <a:pt x="22343" y="732118"/>
                    <a:pt x="33618" y="732118"/>
                  </a:cubicBezTo>
                  <a:cubicBezTo>
                    <a:pt x="38752" y="732118"/>
                    <a:pt x="46263" y="732974"/>
                    <a:pt x="48559" y="728382"/>
                  </a:cubicBezTo>
                  <a:cubicBezTo>
                    <a:pt x="71995" y="681509"/>
                    <a:pt x="22632" y="698061"/>
                    <a:pt x="85912" y="691030"/>
                  </a:cubicBezTo>
                  <a:cubicBezTo>
                    <a:pt x="91222" y="675099"/>
                    <a:pt x="89647" y="683761"/>
                    <a:pt x="89647" y="664882"/>
                  </a:cubicBezTo>
                  <a:lnTo>
                    <a:pt x="227853" y="668618"/>
                  </a:lnTo>
                  <a:lnTo>
                    <a:pt x="239059" y="638735"/>
                  </a:lnTo>
                  <a:lnTo>
                    <a:pt x="321235" y="638735"/>
                  </a:lnTo>
                  <a:lnTo>
                    <a:pt x="324970" y="586441"/>
                  </a:lnTo>
                  <a:lnTo>
                    <a:pt x="444500" y="590177"/>
                  </a:lnTo>
                  <a:lnTo>
                    <a:pt x="437029" y="560294"/>
                  </a:lnTo>
                  <a:lnTo>
                    <a:pt x="493059" y="567765"/>
                  </a:lnTo>
                  <a:cubicBezTo>
                    <a:pt x="516030" y="521821"/>
                    <a:pt x="502857" y="554721"/>
                    <a:pt x="511735" y="519206"/>
                  </a:cubicBezTo>
                  <a:cubicBezTo>
                    <a:pt x="512690" y="515386"/>
                    <a:pt x="512266" y="510289"/>
                    <a:pt x="515470" y="508000"/>
                  </a:cubicBezTo>
                  <a:cubicBezTo>
                    <a:pt x="541426" y="489461"/>
                    <a:pt x="537882" y="513095"/>
                    <a:pt x="537882" y="489324"/>
                  </a:cubicBezTo>
                  <a:lnTo>
                    <a:pt x="578970" y="493059"/>
                  </a:lnTo>
                  <a:lnTo>
                    <a:pt x="582706" y="466912"/>
                  </a:lnTo>
                  <a:cubicBezTo>
                    <a:pt x="607895" y="431646"/>
                    <a:pt x="601382" y="451476"/>
                    <a:pt x="601382" y="407147"/>
                  </a:cubicBezTo>
                  <a:lnTo>
                    <a:pt x="657412" y="414618"/>
                  </a:lnTo>
                  <a:lnTo>
                    <a:pt x="657412" y="373530"/>
                  </a:lnTo>
                  <a:lnTo>
                    <a:pt x="728382" y="388471"/>
                  </a:lnTo>
                  <a:lnTo>
                    <a:pt x="728382" y="388471"/>
                  </a:lnTo>
                  <a:cubicBezTo>
                    <a:pt x="728382" y="382868"/>
                    <a:pt x="722779" y="362324"/>
                    <a:pt x="728382" y="354853"/>
                  </a:cubicBezTo>
                  <a:cubicBezTo>
                    <a:pt x="733985" y="347382"/>
                    <a:pt x="757020" y="349250"/>
                    <a:pt x="762000" y="343647"/>
                  </a:cubicBezTo>
                  <a:lnTo>
                    <a:pt x="765735" y="332441"/>
                  </a:lnTo>
                  <a:lnTo>
                    <a:pt x="844176" y="336177"/>
                  </a:lnTo>
                  <a:lnTo>
                    <a:pt x="844176" y="336177"/>
                  </a:lnTo>
                  <a:lnTo>
                    <a:pt x="840441" y="306294"/>
                  </a:lnTo>
                  <a:lnTo>
                    <a:pt x="922618" y="313765"/>
                  </a:lnTo>
                  <a:lnTo>
                    <a:pt x="933823" y="257735"/>
                  </a:lnTo>
                  <a:lnTo>
                    <a:pt x="989853" y="261471"/>
                  </a:lnTo>
                  <a:lnTo>
                    <a:pt x="982382" y="227853"/>
                  </a:lnTo>
                  <a:lnTo>
                    <a:pt x="1094441" y="227853"/>
                  </a:lnTo>
                  <a:lnTo>
                    <a:pt x="1094441" y="201706"/>
                  </a:lnTo>
                  <a:lnTo>
                    <a:pt x="1113118" y="175559"/>
                  </a:lnTo>
                  <a:lnTo>
                    <a:pt x="1449294" y="183030"/>
                  </a:lnTo>
                  <a:lnTo>
                    <a:pt x="1453030" y="149412"/>
                  </a:lnTo>
                  <a:lnTo>
                    <a:pt x="1535206" y="149412"/>
                  </a:lnTo>
                  <a:lnTo>
                    <a:pt x="1542676" y="112059"/>
                  </a:lnTo>
                  <a:lnTo>
                    <a:pt x="1583765" y="123265"/>
                  </a:lnTo>
                  <a:lnTo>
                    <a:pt x="1583765" y="97118"/>
                  </a:lnTo>
                  <a:lnTo>
                    <a:pt x="1763059" y="100853"/>
                  </a:lnTo>
                  <a:lnTo>
                    <a:pt x="1774264" y="70971"/>
                  </a:lnTo>
                  <a:lnTo>
                    <a:pt x="2102970" y="74706"/>
                  </a:lnTo>
                  <a:lnTo>
                    <a:pt x="2106706" y="37353"/>
                  </a:lnTo>
                  <a:lnTo>
                    <a:pt x="2207559" y="41088"/>
                  </a:lnTo>
                  <a:lnTo>
                    <a:pt x="2215029" y="0"/>
                  </a:lnTo>
                  <a:lnTo>
                    <a:pt x="4269441" y="0"/>
                  </a:lnTo>
                </a:path>
              </a:pathLst>
            </a:custGeom>
            <a:ln w="28575" cmpd="sng">
              <a:solidFill>
                <a:srgbClr val="D85C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914377">
                <a:defRPr/>
              </a:pPr>
              <a:endParaRPr lang="en-US" dirty="0">
                <a:solidFill>
                  <a:prstClr val="black"/>
                </a:solidFill>
                <a:latin typeface="Arial"/>
              </a:endParaRPr>
            </a:p>
          </p:txBody>
        </p:sp>
        <p:sp>
          <p:nvSpPr>
            <p:cNvPr id="45" name="TextBox 44">
              <a:extLst>
                <a:ext uri="{FF2B5EF4-FFF2-40B4-BE49-F238E27FC236}">
                  <a16:creationId xmlns:a16="http://schemas.microsoft.com/office/drawing/2014/main" id="{9A231032-5154-2318-1981-198FD5C11047}"/>
                </a:ext>
              </a:extLst>
            </p:cNvPr>
            <p:cNvSpPr txBox="1"/>
            <p:nvPr/>
          </p:nvSpPr>
          <p:spPr>
            <a:xfrm>
              <a:off x="4768218" y="3844495"/>
              <a:ext cx="2235180" cy="368398"/>
            </a:xfrm>
            <a:prstGeom prst="rect">
              <a:avLst/>
            </a:prstGeom>
            <a:noFill/>
          </p:spPr>
          <p:txBody>
            <a:bodyPr wrap="square">
              <a:spAutoFit/>
            </a:bodyPr>
            <a:lstStyle/>
            <a:p>
              <a:pPr defTabSz="914377">
                <a:spcAft>
                  <a:spcPts val="400"/>
                </a:spcAft>
                <a:defRPr/>
              </a:pPr>
              <a:r>
                <a:rPr lang="en-US" sz="1400" b="1" dirty="0">
                  <a:solidFill>
                    <a:srgbClr val="FF8021">
                      <a:lumMod val="75000"/>
                    </a:srgbClr>
                  </a:solidFill>
                  <a:latin typeface="Arial"/>
                  <a:cs typeface="Arial" charset="0"/>
                </a:rPr>
                <a:t>Transformation</a:t>
              </a:r>
            </a:p>
          </p:txBody>
        </p:sp>
      </p:grpSp>
    </p:spTree>
    <p:extLst>
      <p:ext uri="{BB962C8B-B14F-4D97-AF65-F5344CB8AC3E}">
        <p14:creationId xmlns:p14="http://schemas.microsoft.com/office/powerpoint/2010/main" val="28041578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FCBC6-A68E-2454-D066-7FDC573B9308}"/>
              </a:ext>
            </a:extLst>
          </p:cNvPr>
          <p:cNvSpPr>
            <a:spLocks noGrp="1"/>
          </p:cNvSpPr>
          <p:nvPr>
            <p:ph type="title"/>
          </p:nvPr>
        </p:nvSpPr>
        <p:spPr>
          <a:xfrm>
            <a:off x="551145" y="208852"/>
            <a:ext cx="11573949" cy="1325563"/>
          </a:xfrm>
        </p:spPr>
        <p:txBody>
          <a:bodyPr>
            <a:noAutofit/>
          </a:bodyPr>
          <a:lstStyle/>
          <a:p>
            <a:r>
              <a:rPr lang="en-US" sz="3200" dirty="0"/>
              <a:t>Limited Therapeutic Options and Poor Outcomes after</a:t>
            </a:r>
            <a:br>
              <a:rPr lang="en-US" sz="3200" dirty="0"/>
            </a:br>
            <a:r>
              <a:rPr lang="en-US" sz="3200" dirty="0"/>
              <a:t>Covalent BTK Inhibitor Treatment Represent a Major Unmet Medical Need in CLL/SLL</a:t>
            </a:r>
            <a:endParaRPr lang="en-IE" sz="3200" dirty="0"/>
          </a:p>
        </p:txBody>
      </p:sp>
      <p:sp>
        <p:nvSpPr>
          <p:cNvPr id="3" name="Content Placeholder 2">
            <a:extLst>
              <a:ext uri="{FF2B5EF4-FFF2-40B4-BE49-F238E27FC236}">
                <a16:creationId xmlns:a16="http://schemas.microsoft.com/office/drawing/2014/main" id="{2124CB47-4CAF-93A2-C17C-8E0583AE3E02}"/>
              </a:ext>
            </a:extLst>
          </p:cNvPr>
          <p:cNvSpPr>
            <a:spLocks noGrp="1"/>
          </p:cNvSpPr>
          <p:nvPr>
            <p:ph sz="half" idx="1"/>
          </p:nvPr>
        </p:nvSpPr>
        <p:spPr>
          <a:xfrm>
            <a:off x="687887" y="1927087"/>
            <a:ext cx="4619625" cy="3958255"/>
          </a:xfrm>
        </p:spPr>
        <p:txBody>
          <a:bodyPr>
            <a:normAutofit fontScale="92500" lnSpcReduction="20000"/>
          </a:bodyPr>
          <a:lstStyle/>
          <a:p>
            <a:pPr>
              <a:lnSpc>
                <a:spcPct val="100000"/>
              </a:lnSpc>
            </a:pPr>
            <a:r>
              <a:rPr lang="en-US" sz="2000" dirty="0"/>
              <a:t>The vast majority of patients discontinue cBTKi for either progression or intolerance</a:t>
            </a:r>
            <a:r>
              <a:rPr lang="en-US" sz="2000" baseline="30000" dirty="0"/>
              <a:t>1-3</a:t>
            </a:r>
          </a:p>
          <a:p>
            <a:pPr>
              <a:lnSpc>
                <a:spcPct val="100000"/>
              </a:lnSpc>
            </a:pPr>
            <a:r>
              <a:rPr lang="en-US" sz="2000" dirty="0"/>
              <a:t>Limited prospective data and treatment options in the post-cBTKi setting currently exist</a:t>
            </a:r>
          </a:p>
          <a:p>
            <a:pPr>
              <a:lnSpc>
                <a:spcPct val="100000"/>
              </a:lnSpc>
            </a:pPr>
            <a:r>
              <a:rPr lang="en-US" sz="2000" dirty="0"/>
              <a:t>Venetoclax (BCL2i) based regimens have often been a next treatment option after cBTKi for patients with CLL/SLL  </a:t>
            </a:r>
          </a:p>
          <a:p>
            <a:pPr>
              <a:lnSpc>
                <a:spcPct val="100000"/>
              </a:lnSpc>
            </a:pPr>
            <a:r>
              <a:rPr lang="en-US" sz="2000" dirty="0"/>
              <a:t>An increasing number of patients who have discontinued cBTKi have also discontinued venetoclax</a:t>
            </a:r>
          </a:p>
          <a:p>
            <a:pPr lvl="1">
              <a:lnSpc>
                <a:spcPct val="100000"/>
              </a:lnSpc>
            </a:pPr>
            <a:r>
              <a:rPr lang="en-US" sz="1600" dirty="0"/>
              <a:t>Outcomes are poor and there is a need for additional treatment options</a:t>
            </a:r>
            <a:r>
              <a:rPr lang="en-US" sz="1600" baseline="30000" dirty="0"/>
              <a:t>4</a:t>
            </a:r>
          </a:p>
        </p:txBody>
      </p:sp>
      <p:sp>
        <p:nvSpPr>
          <p:cNvPr id="7" name="Footer Placeholder 6">
            <a:extLst>
              <a:ext uri="{FF2B5EF4-FFF2-40B4-BE49-F238E27FC236}">
                <a16:creationId xmlns:a16="http://schemas.microsoft.com/office/drawing/2014/main" id="{376CD475-CD55-2CB4-29E9-D8DB7D7EB0CC}"/>
              </a:ext>
            </a:extLst>
          </p:cNvPr>
          <p:cNvSpPr>
            <a:spLocks noGrp="1"/>
          </p:cNvSpPr>
          <p:nvPr>
            <p:ph type="ftr" sz="quarter" idx="10"/>
          </p:nvPr>
        </p:nvSpPr>
        <p:spPr>
          <a:xfrm>
            <a:off x="1416735" y="6054437"/>
            <a:ext cx="10651322" cy="803564"/>
          </a:xfrm>
        </p:spPr>
        <p:txBody>
          <a:bodyPr/>
          <a:lstStyle/>
          <a:p>
            <a:r>
              <a:rPr lang="en-US" sz="1000" dirty="0">
                <a:solidFill>
                  <a:srgbClr val="000000"/>
                </a:solidFill>
                <a:latin typeface="Arial" panose="020B0604020202020204" pitchFamily="34" charset="0"/>
                <a:cs typeface="Arial" panose="020B0604020202020204" pitchFamily="34" charset="0"/>
              </a:rPr>
              <a:t>1. Woyach JA, et al. </a:t>
            </a:r>
            <a:r>
              <a:rPr lang="en-US" sz="1000" i="1" dirty="0">
                <a:solidFill>
                  <a:srgbClr val="000000"/>
                </a:solidFill>
                <a:latin typeface="Arial" panose="020B0604020202020204" pitchFamily="34" charset="0"/>
                <a:cs typeface="Arial" panose="020B0604020202020204" pitchFamily="34" charset="0"/>
              </a:rPr>
              <a:t>J Clin Oncol</a:t>
            </a:r>
            <a:r>
              <a:rPr lang="en-US" sz="1000" dirty="0">
                <a:solidFill>
                  <a:srgbClr val="000000"/>
                </a:solidFill>
                <a:latin typeface="Arial" panose="020B0604020202020204" pitchFamily="34" charset="0"/>
                <a:cs typeface="Arial" panose="020B0604020202020204" pitchFamily="34" charset="0"/>
              </a:rPr>
              <a:t>. 2017;35(13):1437-1443. 2. </a:t>
            </a:r>
            <a:r>
              <a:rPr lang="da-DK" sz="1000" dirty="0">
                <a:solidFill>
                  <a:srgbClr val="000000"/>
                </a:solidFill>
                <a:latin typeface="Arial" panose="020B0604020202020204" pitchFamily="34" charset="0"/>
                <a:cs typeface="Arial" panose="020B0604020202020204" pitchFamily="34" charset="0"/>
              </a:rPr>
              <a:t>Barr PM, et al. </a:t>
            </a:r>
            <a:r>
              <a:rPr lang="da-DK" sz="1000" i="1" dirty="0">
                <a:solidFill>
                  <a:srgbClr val="000000"/>
                </a:solidFill>
                <a:latin typeface="Arial" panose="020B0604020202020204" pitchFamily="34" charset="0"/>
                <a:cs typeface="Arial" panose="020B0604020202020204" pitchFamily="34" charset="0"/>
              </a:rPr>
              <a:t>Blood Adv</a:t>
            </a:r>
            <a:r>
              <a:rPr lang="da-DK" sz="1000" dirty="0">
                <a:solidFill>
                  <a:srgbClr val="000000"/>
                </a:solidFill>
                <a:latin typeface="Arial" panose="020B0604020202020204" pitchFamily="34" charset="0"/>
                <a:cs typeface="Arial" panose="020B0604020202020204" pitchFamily="34" charset="0"/>
              </a:rPr>
              <a:t>. 2022;6(11):3440-3450</a:t>
            </a:r>
            <a:r>
              <a:rPr lang="en-US" sz="1000" dirty="0">
                <a:solidFill>
                  <a:prstClr val="black"/>
                </a:solidFill>
                <a:latin typeface="Arial" panose="020B0604020202020204" pitchFamily="34" charset="0"/>
                <a:cs typeface="Arial" panose="020B0604020202020204" pitchFamily="34" charset="0"/>
              </a:rPr>
              <a:t>.</a:t>
            </a:r>
            <a:r>
              <a:rPr lang="en-US" sz="1000" dirty="0">
                <a:solidFill>
                  <a:srgbClr val="000000"/>
                </a:solidFill>
                <a:latin typeface="Arial" panose="020B0604020202020204" pitchFamily="34" charset="0"/>
                <a:cs typeface="Arial" panose="020B0604020202020204" pitchFamily="34" charset="0"/>
              </a:rPr>
              <a:t> 3. Byrd JC, et al. ASH 2022. Abstract 4431. 4. Mato AR, et al. </a:t>
            </a:r>
            <a:r>
              <a:rPr lang="fi-FI" sz="1000" i="1" dirty="0" err="1">
                <a:solidFill>
                  <a:srgbClr val="000000"/>
                </a:solidFill>
                <a:latin typeface="Arial" panose="020B0604020202020204" pitchFamily="34" charset="0"/>
                <a:cs typeface="Arial" panose="020B0604020202020204" pitchFamily="34" charset="0"/>
              </a:rPr>
              <a:t>Clin</a:t>
            </a:r>
            <a:r>
              <a:rPr lang="fi-FI" sz="1000" i="1" dirty="0">
                <a:solidFill>
                  <a:srgbClr val="000000"/>
                </a:solidFill>
                <a:latin typeface="Arial" panose="020B0604020202020204" pitchFamily="34" charset="0"/>
                <a:cs typeface="Arial" panose="020B0604020202020204" pitchFamily="34" charset="0"/>
              </a:rPr>
              <a:t> </a:t>
            </a:r>
            <a:r>
              <a:rPr lang="fi-FI" sz="1000" i="1" dirty="0" err="1">
                <a:solidFill>
                  <a:srgbClr val="000000"/>
                </a:solidFill>
                <a:latin typeface="Arial" panose="020B0604020202020204" pitchFamily="34" charset="0"/>
                <a:cs typeface="Arial" panose="020B0604020202020204" pitchFamily="34" charset="0"/>
              </a:rPr>
              <a:t>Lymphoma</a:t>
            </a:r>
            <a:r>
              <a:rPr lang="fi-FI" sz="1000" i="1" dirty="0">
                <a:solidFill>
                  <a:srgbClr val="000000"/>
                </a:solidFill>
                <a:latin typeface="Arial" panose="020B0604020202020204" pitchFamily="34" charset="0"/>
                <a:cs typeface="Arial" panose="020B0604020202020204" pitchFamily="34" charset="0"/>
              </a:rPr>
              <a:t> </a:t>
            </a:r>
            <a:r>
              <a:rPr lang="fi-FI" sz="1000" i="1" dirty="0" err="1">
                <a:solidFill>
                  <a:srgbClr val="000000"/>
                </a:solidFill>
                <a:latin typeface="Arial" panose="020B0604020202020204" pitchFamily="34" charset="0"/>
                <a:cs typeface="Arial" panose="020B0604020202020204" pitchFamily="34" charset="0"/>
              </a:rPr>
              <a:t>Myeloma</a:t>
            </a:r>
            <a:r>
              <a:rPr lang="fi-FI" sz="1000" i="1" dirty="0">
                <a:solidFill>
                  <a:srgbClr val="000000"/>
                </a:solidFill>
                <a:latin typeface="Arial" panose="020B0604020202020204" pitchFamily="34" charset="0"/>
                <a:cs typeface="Arial" panose="020B0604020202020204" pitchFamily="34" charset="0"/>
              </a:rPr>
              <a:t> </a:t>
            </a:r>
            <a:r>
              <a:rPr lang="fi-FI" sz="1000" i="1" dirty="0" err="1">
                <a:solidFill>
                  <a:srgbClr val="000000"/>
                </a:solidFill>
                <a:latin typeface="Arial" panose="020B0604020202020204" pitchFamily="34" charset="0"/>
                <a:cs typeface="Arial" panose="020B0604020202020204" pitchFamily="34" charset="0"/>
              </a:rPr>
              <a:t>Leuk</a:t>
            </a:r>
            <a:r>
              <a:rPr lang="fi-FI" sz="1000" i="1" dirty="0">
                <a:solidFill>
                  <a:srgbClr val="000000"/>
                </a:solidFill>
                <a:latin typeface="Arial" panose="020B0604020202020204" pitchFamily="34" charset="0"/>
                <a:cs typeface="Arial" panose="020B0604020202020204" pitchFamily="34" charset="0"/>
              </a:rPr>
              <a:t>. </a:t>
            </a:r>
            <a:r>
              <a:rPr lang="fi-FI" sz="1000" dirty="0">
                <a:solidFill>
                  <a:srgbClr val="000000"/>
                </a:solidFill>
                <a:latin typeface="Arial" panose="020B0604020202020204" pitchFamily="34" charset="0"/>
                <a:cs typeface="Arial" panose="020B0604020202020204" pitchFamily="34" charset="0"/>
              </a:rPr>
              <a:t>2023;23(1):57-67.</a:t>
            </a:r>
            <a:br>
              <a:rPr lang="fi-FI" sz="1000" dirty="0">
                <a:solidFill>
                  <a:srgbClr val="000000"/>
                </a:solidFill>
                <a:latin typeface="Arial" panose="020B0604020202020204" pitchFamily="34" charset="0"/>
                <a:cs typeface="Arial" panose="020B0604020202020204" pitchFamily="34" charset="0"/>
              </a:rPr>
            </a:br>
            <a:r>
              <a:rPr lang="fi-FI" sz="1000" dirty="0">
                <a:solidFill>
                  <a:srgbClr val="000000"/>
                </a:solidFill>
                <a:latin typeface="Arial" panose="020B0604020202020204" pitchFamily="34" charset="0"/>
                <a:cs typeface="Arial" panose="020B0604020202020204" pitchFamily="34" charset="0"/>
              </a:rPr>
              <a:t>BCL2i, B-</a:t>
            </a:r>
            <a:r>
              <a:rPr lang="fi-FI" sz="1000" dirty="0" err="1">
                <a:solidFill>
                  <a:srgbClr val="000000"/>
                </a:solidFill>
                <a:latin typeface="Arial" panose="020B0604020202020204" pitchFamily="34" charset="0"/>
                <a:cs typeface="Arial" panose="020B0604020202020204" pitchFamily="34" charset="0"/>
              </a:rPr>
              <a:t>cell</a:t>
            </a:r>
            <a:r>
              <a:rPr lang="fi-FI" sz="1000" dirty="0">
                <a:solidFill>
                  <a:srgbClr val="000000"/>
                </a:solidFill>
                <a:latin typeface="Arial" panose="020B0604020202020204" pitchFamily="34" charset="0"/>
                <a:cs typeface="Arial" panose="020B0604020202020204" pitchFamily="34" charset="0"/>
              </a:rPr>
              <a:t> </a:t>
            </a:r>
            <a:r>
              <a:rPr lang="fi-FI" sz="1000" dirty="0" err="1">
                <a:solidFill>
                  <a:srgbClr val="000000"/>
                </a:solidFill>
                <a:latin typeface="Arial" panose="020B0604020202020204" pitchFamily="34" charset="0"/>
                <a:cs typeface="Arial" panose="020B0604020202020204" pitchFamily="34" charset="0"/>
              </a:rPr>
              <a:t>lymphoma</a:t>
            </a:r>
            <a:r>
              <a:rPr lang="fi-FI" sz="1000" dirty="0">
                <a:solidFill>
                  <a:srgbClr val="000000"/>
                </a:solidFill>
                <a:latin typeface="Arial" panose="020B0604020202020204" pitchFamily="34" charset="0"/>
                <a:cs typeface="Arial" panose="020B0604020202020204" pitchFamily="34" charset="0"/>
              </a:rPr>
              <a:t> 2 </a:t>
            </a:r>
            <a:r>
              <a:rPr lang="fi-FI" sz="1000" dirty="0" err="1">
                <a:solidFill>
                  <a:srgbClr val="000000"/>
                </a:solidFill>
                <a:latin typeface="Arial" panose="020B0604020202020204" pitchFamily="34" charset="0"/>
                <a:cs typeface="Arial" panose="020B0604020202020204" pitchFamily="34" charset="0"/>
              </a:rPr>
              <a:t>inhibitor</a:t>
            </a:r>
            <a:r>
              <a:rPr lang="fi-FI" sz="1000" dirty="0">
                <a:solidFill>
                  <a:srgbClr val="000000"/>
                </a:solidFill>
                <a:latin typeface="Arial" panose="020B0604020202020204" pitchFamily="34" charset="0"/>
                <a:cs typeface="Arial" panose="020B0604020202020204" pitchFamily="34" charset="0"/>
              </a:rPr>
              <a:t>; c</a:t>
            </a:r>
            <a:r>
              <a:rPr lang="en-US" sz="1000" dirty="0">
                <a:solidFill>
                  <a:srgbClr val="000000"/>
                </a:solidFill>
                <a:latin typeface="Arial" panose="020B0604020202020204" pitchFamily="34" charset="0"/>
                <a:ea typeface="Tahoma"/>
                <a:cs typeface="Arial" panose="020B0604020202020204" pitchFamily="34" charset="0"/>
                <a:sym typeface="Arial" panose="020B0604020202020204" pitchFamily="34" charset="0"/>
              </a:rPr>
              <a:t>BTKi, covalent Bruton’s tyrosine kinase inhibitor; CLL, chronic lymphocytic leukemia; SLL, small lymphocytic lymphoma.</a:t>
            </a:r>
            <a:endParaRPr lang="en-US" sz="1000" dirty="0">
              <a:solidFill>
                <a:srgbClr val="000000"/>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8D4CE544-553F-F141-E4AA-53BFE27B9C8F}"/>
              </a:ext>
            </a:extLst>
          </p:cNvPr>
          <p:cNvSpPr txBox="1"/>
          <p:nvPr/>
        </p:nvSpPr>
        <p:spPr>
          <a:xfrm>
            <a:off x="6472259" y="1720891"/>
            <a:ext cx="4622888" cy="523220"/>
          </a:xfrm>
          <a:prstGeom prst="rect">
            <a:avLst/>
          </a:prstGeom>
          <a:noFill/>
        </p:spPr>
        <p:txBody>
          <a:bodyPr wrap="square" lIns="91440" tIns="45720" rIns="91440" bIns="45720" rtlCol="0" anchor="t">
            <a:spAutoFit/>
          </a:bodyPr>
          <a:lstStyle/>
          <a:p>
            <a:pPr algn="ctr" defTabSz="457178" fontAlgn="base">
              <a:spcBef>
                <a:spcPct val="0"/>
              </a:spcBef>
              <a:spcAft>
                <a:spcPct val="0"/>
              </a:spcAft>
            </a:pPr>
            <a:r>
              <a:rPr lang="en-US" sz="1400" b="1" dirty="0">
                <a:solidFill>
                  <a:schemeClr val="accent1"/>
                </a:solidFill>
                <a:latin typeface="Arial"/>
                <a:cs typeface="Arial"/>
              </a:rPr>
              <a:t>Time from cBTKi/BCL2i Discontinuation to Subsequent Treatment Failure or Death</a:t>
            </a:r>
            <a:r>
              <a:rPr lang="en-US" sz="1400" b="1" baseline="30000" dirty="0">
                <a:solidFill>
                  <a:schemeClr val="accent1"/>
                </a:solidFill>
                <a:latin typeface="Arial"/>
                <a:cs typeface="Arial"/>
              </a:rPr>
              <a:t>4</a:t>
            </a:r>
            <a:endParaRPr lang="en-IE" sz="1400" baseline="30000" dirty="0">
              <a:solidFill>
                <a:schemeClr val="accent1"/>
              </a:solidFill>
              <a:latin typeface="Arial"/>
              <a:cs typeface="Arial"/>
            </a:endParaRPr>
          </a:p>
        </p:txBody>
      </p:sp>
      <p:pic>
        <p:nvPicPr>
          <p:cNvPr id="4" name="Picture 3" descr="A graph of a patient's recovery&#10;&#10;Description automatically generated with medium confidence">
            <a:extLst>
              <a:ext uri="{FF2B5EF4-FFF2-40B4-BE49-F238E27FC236}">
                <a16:creationId xmlns:a16="http://schemas.microsoft.com/office/drawing/2014/main" id="{580C1EED-B904-4DBE-1C7C-4B53F0B52B7C}"/>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2475" t="8159" r="4182" b="2302"/>
          <a:stretch/>
        </p:blipFill>
        <p:spPr>
          <a:xfrm>
            <a:off x="5571816" y="2300501"/>
            <a:ext cx="6047443" cy="3584841"/>
          </a:xfrm>
          <a:prstGeom prst="rect">
            <a:avLst/>
          </a:prstGeom>
        </p:spPr>
      </p:pic>
    </p:spTree>
    <p:extLst>
      <p:ext uri="{BB962C8B-B14F-4D97-AF65-F5344CB8AC3E}">
        <p14:creationId xmlns:p14="http://schemas.microsoft.com/office/powerpoint/2010/main" val="32639959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98FDB-EBDE-6346-9F73-302B427BD1E1}"/>
              </a:ext>
            </a:extLst>
          </p:cNvPr>
          <p:cNvSpPr>
            <a:spLocks noGrp="1"/>
          </p:cNvSpPr>
          <p:nvPr>
            <p:ph type="title"/>
          </p:nvPr>
        </p:nvSpPr>
        <p:spPr>
          <a:xfrm>
            <a:off x="838200" y="150312"/>
            <a:ext cx="10886162" cy="1018090"/>
          </a:xfrm>
        </p:spPr>
        <p:txBody>
          <a:bodyPr>
            <a:normAutofit/>
          </a:bodyPr>
          <a:lstStyle/>
          <a:p>
            <a:r>
              <a:rPr lang="en-US" sz="3400" dirty="0"/>
              <a:t>Outcomes for “Double Class Resistant” CLL Are Poor</a:t>
            </a:r>
          </a:p>
        </p:txBody>
      </p:sp>
      <p:sp>
        <p:nvSpPr>
          <p:cNvPr id="6" name="Content Placeholder 2">
            <a:extLst>
              <a:ext uri="{FF2B5EF4-FFF2-40B4-BE49-F238E27FC236}">
                <a16:creationId xmlns:a16="http://schemas.microsoft.com/office/drawing/2014/main" id="{728D34BF-AA73-9F4F-906E-8AE2A7E06EAA}"/>
              </a:ext>
            </a:extLst>
          </p:cNvPr>
          <p:cNvSpPr>
            <a:spLocks noGrp="1"/>
          </p:cNvSpPr>
          <p:nvPr>
            <p:ph sz="half" idx="1"/>
          </p:nvPr>
        </p:nvSpPr>
        <p:spPr>
          <a:xfrm>
            <a:off x="729119" y="4972833"/>
            <a:ext cx="5181600" cy="1081892"/>
          </a:xfrm>
        </p:spPr>
        <p:txBody>
          <a:bodyPr>
            <a:noAutofit/>
          </a:bodyPr>
          <a:lstStyle/>
          <a:p>
            <a:r>
              <a:rPr lang="en-US" sz="2000" dirty="0"/>
              <a:t>Whole cohort median OS: 5.3 months</a:t>
            </a:r>
          </a:p>
          <a:p>
            <a:r>
              <a:rPr lang="en-US" sz="2000" dirty="0"/>
              <a:t>No difference in OS between progressive CLL (11.3 months) and RT (3.4 months)</a:t>
            </a:r>
          </a:p>
        </p:txBody>
      </p:sp>
      <p:sp>
        <p:nvSpPr>
          <p:cNvPr id="8" name="Content Placeholder 7">
            <a:extLst>
              <a:ext uri="{FF2B5EF4-FFF2-40B4-BE49-F238E27FC236}">
                <a16:creationId xmlns:a16="http://schemas.microsoft.com/office/drawing/2014/main" id="{B23B7A95-E1E2-7C7D-C23D-1785954D845C}"/>
              </a:ext>
            </a:extLst>
          </p:cNvPr>
          <p:cNvSpPr>
            <a:spLocks noGrp="1"/>
          </p:cNvSpPr>
          <p:nvPr>
            <p:ph sz="half" idx="2"/>
          </p:nvPr>
        </p:nvSpPr>
        <p:spPr>
          <a:xfrm>
            <a:off x="6281281" y="4985359"/>
            <a:ext cx="5181600" cy="1081892"/>
          </a:xfrm>
        </p:spPr>
        <p:txBody>
          <a:bodyPr>
            <a:normAutofit/>
          </a:bodyPr>
          <a:lstStyle/>
          <a:p>
            <a:r>
              <a:rPr lang="en-US" sz="2000" dirty="0"/>
              <a:t>No difference in OS between BTKi </a:t>
            </a:r>
            <a:r>
              <a:rPr lang="en-US" sz="2000" dirty="0">
                <a:sym typeface="Wingdings" pitchFamily="2" charset="2"/>
              </a:rPr>
              <a:t> VEN (8 months) and VEN  BTKi</a:t>
            </a:r>
            <a:br>
              <a:rPr lang="en-US" sz="2000" dirty="0">
                <a:sym typeface="Wingdings" pitchFamily="2" charset="2"/>
              </a:rPr>
            </a:br>
            <a:r>
              <a:rPr lang="en-US" sz="2000" dirty="0">
                <a:sym typeface="Wingdings" pitchFamily="2" charset="2"/>
              </a:rPr>
              <a:t>(3.2 months)</a:t>
            </a:r>
            <a:endParaRPr lang="en-US" sz="2000" dirty="0"/>
          </a:p>
        </p:txBody>
      </p:sp>
      <p:sp>
        <p:nvSpPr>
          <p:cNvPr id="9" name="Footer Placeholder 8">
            <a:extLst>
              <a:ext uri="{FF2B5EF4-FFF2-40B4-BE49-F238E27FC236}">
                <a16:creationId xmlns:a16="http://schemas.microsoft.com/office/drawing/2014/main" id="{818EBCB9-0DD4-6B6F-98E1-4176AE52C7DB}"/>
              </a:ext>
            </a:extLst>
          </p:cNvPr>
          <p:cNvSpPr>
            <a:spLocks noGrp="1"/>
          </p:cNvSpPr>
          <p:nvPr>
            <p:ph type="ftr" sz="quarter" idx="10"/>
          </p:nvPr>
        </p:nvSpPr>
        <p:spPr>
          <a:xfrm>
            <a:off x="1416735" y="6054437"/>
            <a:ext cx="10651322" cy="803564"/>
          </a:xfrm>
        </p:spPr>
        <p:txBody>
          <a:bodyPr/>
          <a:lstStyle/>
          <a:p>
            <a:r>
              <a:rPr lang="en-US" altLang="en-US" sz="1000" dirty="0">
                <a:solidFill>
                  <a:srgbClr val="000000"/>
                </a:solidFill>
                <a:latin typeface="Arial" panose="020B0604020202020204" pitchFamily="34" charset="0"/>
                <a:cs typeface="Arial" panose="020B0604020202020204" pitchFamily="34" charset="0"/>
              </a:rPr>
              <a:t>Lew TE, et al. </a:t>
            </a:r>
            <a:r>
              <a:rPr lang="en-US" altLang="en-US" sz="1000" i="1" dirty="0">
                <a:solidFill>
                  <a:srgbClr val="000000"/>
                </a:solidFill>
                <a:latin typeface="Arial" panose="020B0604020202020204" pitchFamily="34" charset="0"/>
                <a:cs typeface="Arial" panose="020B0604020202020204" pitchFamily="34" charset="0"/>
              </a:rPr>
              <a:t>Blood Adv. </a:t>
            </a:r>
            <a:r>
              <a:rPr lang="en-US" altLang="en-US" sz="1000" dirty="0">
                <a:solidFill>
                  <a:srgbClr val="000000"/>
                </a:solidFill>
                <a:latin typeface="Arial" panose="020B0604020202020204" pitchFamily="34" charset="0"/>
                <a:cs typeface="Arial" panose="020B0604020202020204" pitchFamily="34" charset="0"/>
              </a:rPr>
              <a:t>2021;5(20):4054-4058.</a:t>
            </a:r>
            <a:br>
              <a:rPr lang="en-US" altLang="en-US" sz="1000" dirty="0">
                <a:solidFill>
                  <a:srgbClr val="000000"/>
                </a:solidFill>
                <a:latin typeface="Arial" panose="020B0604020202020204" pitchFamily="34" charset="0"/>
                <a:cs typeface="Arial" panose="020B0604020202020204" pitchFamily="34" charset="0"/>
              </a:rPr>
            </a:br>
            <a:r>
              <a:rPr lang="en-US" sz="1000" dirty="0">
                <a:solidFill>
                  <a:srgbClr val="000000"/>
                </a:solidFill>
                <a:latin typeface="Arial" panose="020B0604020202020204" pitchFamily="34" charset="0"/>
                <a:ea typeface="Tahoma"/>
                <a:cs typeface="Arial" panose="020B0604020202020204" pitchFamily="34" charset="0"/>
                <a:sym typeface="Arial" panose="020B0604020202020204" pitchFamily="34" charset="0"/>
              </a:rPr>
              <a:t>BTKi, Bruton’s tyrosine kinase inhibitor; CLL, chronic lymphocytic leukemia; OS, overall survival; RT, Richter transformation; VEN, venetoclax.</a:t>
            </a:r>
            <a:endParaRPr lang="en-US" altLang="en-US" sz="1000" dirty="0">
              <a:solidFill>
                <a:srgbClr val="000000"/>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8C012363-0F71-6B47-86C4-1C7BAB8F22C3}"/>
              </a:ext>
            </a:extLst>
          </p:cNvPr>
          <p:cNvPicPr>
            <a:picLocks noChangeAspect="1"/>
          </p:cNvPicPr>
          <p:nvPr/>
        </p:nvPicPr>
        <p:blipFill>
          <a:blip r:embed="rId3"/>
          <a:stretch>
            <a:fillRect/>
          </a:stretch>
        </p:blipFill>
        <p:spPr>
          <a:xfrm>
            <a:off x="6343086" y="1685112"/>
            <a:ext cx="4932621" cy="2932103"/>
          </a:xfrm>
          <a:prstGeom prst="rect">
            <a:avLst/>
          </a:prstGeom>
        </p:spPr>
      </p:pic>
      <p:pic>
        <p:nvPicPr>
          <p:cNvPr id="5" name="Picture 4">
            <a:extLst>
              <a:ext uri="{FF2B5EF4-FFF2-40B4-BE49-F238E27FC236}">
                <a16:creationId xmlns:a16="http://schemas.microsoft.com/office/drawing/2014/main" id="{E064008C-3AA7-4E48-B0A6-74EE69EE91ED}"/>
              </a:ext>
            </a:extLst>
          </p:cNvPr>
          <p:cNvPicPr>
            <a:picLocks noChangeAspect="1"/>
          </p:cNvPicPr>
          <p:nvPr/>
        </p:nvPicPr>
        <p:blipFill>
          <a:blip r:embed="rId4"/>
          <a:stretch>
            <a:fillRect/>
          </a:stretch>
        </p:blipFill>
        <p:spPr>
          <a:xfrm>
            <a:off x="729119" y="1782375"/>
            <a:ext cx="4980708" cy="2932103"/>
          </a:xfrm>
          <a:prstGeom prst="rect">
            <a:avLst/>
          </a:prstGeom>
        </p:spPr>
      </p:pic>
      <p:sp>
        <p:nvSpPr>
          <p:cNvPr id="10" name="TextBox 9"/>
          <p:cNvSpPr txBox="1"/>
          <p:nvPr/>
        </p:nvSpPr>
        <p:spPr>
          <a:xfrm>
            <a:off x="579972" y="1123910"/>
            <a:ext cx="11334065" cy="400110"/>
          </a:xfrm>
          <a:prstGeom prst="rect">
            <a:avLst/>
          </a:prstGeom>
          <a:noFill/>
        </p:spPr>
        <p:txBody>
          <a:bodyPr wrap="none" rtlCol="0">
            <a:spAutoFit/>
          </a:bodyPr>
          <a:lstStyle/>
          <a:p>
            <a:pPr defTabSz="914377">
              <a:defRPr/>
            </a:pPr>
            <a:r>
              <a:rPr lang="en-AU" sz="2000" b="1" dirty="0">
                <a:solidFill>
                  <a:schemeClr val="accent1"/>
                </a:solidFill>
                <a:latin typeface="Arial" panose="020B0604020202020204" pitchFamily="34" charset="0"/>
                <a:cs typeface="Arial" panose="020B0604020202020204" pitchFamily="34" charset="0"/>
              </a:rPr>
              <a:t>2011 to 2020: 165 pts treated with Ven or BTKi </a:t>
            </a:r>
            <a:r>
              <a:rPr lang="en-US" sz="2000" b="1" dirty="0">
                <a:solidFill>
                  <a:schemeClr val="accent1"/>
                </a:solidFill>
                <a:latin typeface="Arial" panose="020B0604020202020204" pitchFamily="34" charset="0"/>
                <a:cs typeface="Arial" panose="020B0604020202020204" pitchFamily="34" charset="0"/>
                <a:sym typeface="Wingdings" pitchFamily="2" charset="2"/>
              </a:rPr>
              <a:t></a:t>
            </a:r>
            <a:r>
              <a:rPr lang="en-AU" sz="2000" b="1" dirty="0">
                <a:solidFill>
                  <a:schemeClr val="accent1"/>
                </a:solidFill>
                <a:latin typeface="Arial" panose="020B0604020202020204" pitchFamily="34" charset="0"/>
                <a:cs typeface="Arial" panose="020B0604020202020204" pitchFamily="34" charset="0"/>
              </a:rPr>
              <a:t> 42 double exposed </a:t>
            </a:r>
            <a:r>
              <a:rPr lang="en-US" sz="2000" b="1" dirty="0">
                <a:solidFill>
                  <a:schemeClr val="accent1"/>
                </a:solidFill>
                <a:latin typeface="Arial" panose="020B0604020202020204" pitchFamily="34" charset="0"/>
                <a:cs typeface="Arial" panose="020B0604020202020204" pitchFamily="34" charset="0"/>
                <a:sym typeface="Wingdings" pitchFamily="2" charset="2"/>
              </a:rPr>
              <a:t></a:t>
            </a:r>
            <a:r>
              <a:rPr lang="en-AU" sz="2000" b="1" dirty="0">
                <a:solidFill>
                  <a:schemeClr val="accent1"/>
                </a:solidFill>
                <a:latin typeface="Arial" panose="020B0604020202020204" pitchFamily="34" charset="0"/>
                <a:cs typeface="Arial" panose="020B0604020202020204" pitchFamily="34" charset="0"/>
              </a:rPr>
              <a:t> 18 double refractory</a:t>
            </a:r>
          </a:p>
        </p:txBody>
      </p:sp>
    </p:spTree>
    <p:extLst>
      <p:ext uri="{BB962C8B-B14F-4D97-AF65-F5344CB8AC3E}">
        <p14:creationId xmlns:p14="http://schemas.microsoft.com/office/powerpoint/2010/main" val="582067968"/>
      </p:ext>
    </p:extLst>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1320800" y="744828"/>
            <a:ext cx="9550400" cy="1676400"/>
          </a:xfrm>
        </p:spPr>
        <p:txBody>
          <a:bodyPr>
            <a:normAutofit/>
          </a:bodyPr>
          <a:lstStyle/>
          <a:p>
            <a:pPr>
              <a:defRPr/>
            </a:pPr>
            <a:r>
              <a:rPr lang="en-US" sz="4000" dirty="0"/>
              <a:t>DISCLAIMER</a:t>
            </a:r>
          </a:p>
        </p:txBody>
      </p:sp>
      <p:sp>
        <p:nvSpPr>
          <p:cNvPr id="195586" name="Subtitle 2"/>
          <p:cNvSpPr>
            <a:spLocks noGrp="1"/>
          </p:cNvSpPr>
          <p:nvPr>
            <p:ph type="subTitle" idx="1"/>
          </p:nvPr>
        </p:nvSpPr>
        <p:spPr>
          <a:xfrm>
            <a:off x="1320800" y="2421229"/>
            <a:ext cx="9550400" cy="3400022"/>
          </a:xfrm>
        </p:spPr>
        <p:txBody>
          <a:bodyPr>
            <a:normAutofit/>
          </a:bodyPr>
          <a:lstStyle/>
          <a:p>
            <a:pPr>
              <a:defRPr/>
            </a:pPr>
            <a:r>
              <a:rPr lang="en-US" sz="1799" dirty="0">
                <a:solidFill>
                  <a:schemeClr val="tx1"/>
                </a:solidFill>
                <a:latin typeface="Arial" charset="0"/>
                <a:ea typeface="ＭＳ Ｐゴシック" charset="0"/>
              </a:rPr>
              <a:t>This slide deck in its original and unaltered format is for educational purposes and is current as of January 2025. All materials contained herein reflect the views of the faculty, and not those of AXIS Medical Education, the CME provider, or the commercial supporter. Participants have an implied responsibility to use the newly acquired information to enhance patient outcomes and their own professional development. The information presented in this activity is not meant to serve as a guideline for patient management. Any procedures, medications, or other courses of diagnosis or treatment discussed or suggested in this activity should not be used by clinicians without evaluation of their patients</a:t>
            </a:r>
            <a:r>
              <a:rPr lang="ja-JP" altLang="en-US" sz="1799" dirty="0">
                <a:solidFill>
                  <a:schemeClr val="tx1"/>
                </a:solidFill>
                <a:latin typeface="Arial" charset="0"/>
                <a:ea typeface="ＭＳ Ｐゴシック" charset="0"/>
              </a:rPr>
              <a:t>’</a:t>
            </a:r>
            <a:r>
              <a:rPr lang="en-US" altLang="ja-JP" sz="1799" dirty="0">
                <a:solidFill>
                  <a:schemeClr val="tx1"/>
                </a:solidFill>
                <a:latin typeface="Arial" charset="0"/>
                <a:ea typeface="ＭＳ Ｐゴシック" charset="0"/>
              </a:rPr>
              <a:t>conditions and possible contraindications </a:t>
            </a:r>
            <a:r>
              <a:rPr lang="en-US" altLang="ja-JP" sz="1799" dirty="0">
                <a:latin typeface="Arial" charset="0"/>
                <a:ea typeface="ＭＳ Ｐゴシック" charset="0"/>
              </a:rPr>
              <a:t>and/or</a:t>
            </a:r>
            <a:r>
              <a:rPr lang="en-US" altLang="ja-JP" sz="1799" dirty="0">
                <a:solidFill>
                  <a:schemeClr val="tx1"/>
                </a:solidFill>
                <a:latin typeface="Arial" charset="0"/>
                <a:ea typeface="ＭＳ Ｐゴシック" charset="0"/>
              </a:rPr>
              <a:t> dangers in use, review of any applicable manufacturer</a:t>
            </a:r>
            <a:r>
              <a:rPr lang="ja-JP" altLang="en-US" sz="1799" dirty="0">
                <a:solidFill>
                  <a:schemeClr val="tx1"/>
                </a:solidFill>
                <a:latin typeface="Arial" charset="0"/>
                <a:ea typeface="ＭＳ Ｐゴシック" charset="0"/>
              </a:rPr>
              <a:t>’</a:t>
            </a:r>
            <a:r>
              <a:rPr lang="en-US" altLang="ja-JP" sz="1799" dirty="0">
                <a:solidFill>
                  <a:schemeClr val="tx1"/>
                </a:solidFill>
                <a:latin typeface="Arial" charset="0"/>
                <a:ea typeface="ＭＳ Ｐゴシック" charset="0"/>
              </a:rPr>
              <a:t>s product information, and comparison with recommendations of other authorities.</a:t>
            </a:r>
            <a:endParaRPr lang="en-US" sz="1799" dirty="0">
              <a:solidFill>
                <a:schemeClr val="tx1"/>
              </a:solidFill>
              <a:latin typeface="Arial" charset="0"/>
              <a:ea typeface="ＭＳ Ｐゴシック" charset="0"/>
            </a:endParaRPr>
          </a:p>
        </p:txBody>
      </p:sp>
    </p:spTree>
    <p:extLst>
      <p:ext uri="{BB962C8B-B14F-4D97-AF65-F5344CB8AC3E}">
        <p14:creationId xmlns:p14="http://schemas.microsoft.com/office/powerpoint/2010/main" val="13609485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B2EFAB9-899F-A3B1-857D-EB13CEF2B526}"/>
              </a:ext>
            </a:extLst>
          </p:cNvPr>
          <p:cNvGrpSpPr/>
          <p:nvPr/>
        </p:nvGrpSpPr>
        <p:grpSpPr>
          <a:xfrm>
            <a:off x="1416735" y="1232249"/>
            <a:ext cx="8801234" cy="4727849"/>
            <a:chOff x="1282218" y="989407"/>
            <a:chExt cx="9369894" cy="5033322"/>
          </a:xfrm>
        </p:grpSpPr>
        <p:pic>
          <p:nvPicPr>
            <p:cNvPr id="8" name="Picture 7">
              <a:extLst>
                <a:ext uri="{FF2B5EF4-FFF2-40B4-BE49-F238E27FC236}">
                  <a16:creationId xmlns:a16="http://schemas.microsoft.com/office/drawing/2014/main" id="{0AD8A03D-A605-312B-E033-3FF3DC16B3FB}"/>
                </a:ext>
              </a:extLst>
            </p:cNvPr>
            <p:cNvPicPr>
              <a:picLocks noChangeAspect="1"/>
            </p:cNvPicPr>
            <p:nvPr/>
          </p:nvPicPr>
          <p:blipFill>
            <a:blip r:embed="rId3"/>
            <a:stretch>
              <a:fillRect/>
            </a:stretch>
          </p:blipFill>
          <p:spPr>
            <a:xfrm>
              <a:off x="1282218" y="989407"/>
              <a:ext cx="9369894" cy="5033322"/>
            </a:xfrm>
            <a:prstGeom prst="rect">
              <a:avLst/>
            </a:prstGeom>
          </p:spPr>
        </p:pic>
        <p:sp>
          <p:nvSpPr>
            <p:cNvPr id="3" name="Rectangle 2">
              <a:extLst>
                <a:ext uri="{FF2B5EF4-FFF2-40B4-BE49-F238E27FC236}">
                  <a16:creationId xmlns:a16="http://schemas.microsoft.com/office/drawing/2014/main" id="{9D5FD589-9C71-DEA1-FB8E-4DDEBE872CB2}"/>
                </a:ext>
              </a:extLst>
            </p:cNvPr>
            <p:cNvSpPr/>
            <p:nvPr/>
          </p:nvSpPr>
          <p:spPr>
            <a:xfrm>
              <a:off x="2968668" y="2480153"/>
              <a:ext cx="1590806" cy="1052187"/>
            </a:xfrm>
            <a:prstGeom prst="rect">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Title 3">
            <a:extLst>
              <a:ext uri="{FF2B5EF4-FFF2-40B4-BE49-F238E27FC236}">
                <a16:creationId xmlns:a16="http://schemas.microsoft.com/office/drawing/2014/main" id="{E337A179-87DE-A329-6A63-283E7A12436F}"/>
              </a:ext>
            </a:extLst>
          </p:cNvPr>
          <p:cNvSpPr>
            <a:spLocks noGrp="1"/>
          </p:cNvSpPr>
          <p:nvPr>
            <p:ph type="title"/>
          </p:nvPr>
        </p:nvSpPr>
        <p:spPr>
          <a:xfrm>
            <a:off x="838200" y="180061"/>
            <a:ext cx="10873636" cy="1052188"/>
          </a:xfrm>
        </p:spPr>
        <p:txBody>
          <a:bodyPr>
            <a:normAutofit/>
          </a:bodyPr>
          <a:lstStyle/>
          <a:p>
            <a:r>
              <a:rPr lang="en-US" sz="3200" dirty="0"/>
              <a:t>Pirtobrutinib in CLL/SLL Phase 1/2 BRUIN Study: </a:t>
            </a:r>
            <a:br>
              <a:rPr lang="en-US" sz="3200" dirty="0"/>
            </a:br>
            <a:r>
              <a:rPr lang="en-US" sz="3200" dirty="0"/>
              <a:t>Design, Eligibility and Enrollment</a:t>
            </a:r>
          </a:p>
        </p:txBody>
      </p:sp>
      <p:sp>
        <p:nvSpPr>
          <p:cNvPr id="7" name="Footer Placeholder 6">
            <a:extLst>
              <a:ext uri="{FF2B5EF4-FFF2-40B4-BE49-F238E27FC236}">
                <a16:creationId xmlns:a16="http://schemas.microsoft.com/office/drawing/2014/main" id="{8A5FEDDC-0F8C-FD35-304D-8C17EADA9BC1}"/>
              </a:ext>
            </a:extLst>
          </p:cNvPr>
          <p:cNvSpPr>
            <a:spLocks noGrp="1"/>
          </p:cNvSpPr>
          <p:nvPr>
            <p:ph type="ftr" sz="quarter" idx="10"/>
          </p:nvPr>
        </p:nvSpPr>
        <p:spPr/>
        <p:txBody>
          <a:bodyPr vert="horz" lIns="91440" tIns="45720" rIns="91440" bIns="45720" rtlCol="0" anchor="ctr"/>
          <a:lstStyle/>
          <a:p>
            <a:pPr defTabSz="685783"/>
            <a:r>
              <a:rPr lang="en-US" dirty="0">
                <a:solidFill>
                  <a:srgbClr val="000000"/>
                </a:solidFill>
                <a:ea typeface="Tahoma"/>
                <a:sym typeface="Arial"/>
              </a:rPr>
              <a:t>Woyach JA, et al. ASH 2023. Abstract 325.</a:t>
            </a:r>
          </a:p>
          <a:p>
            <a:pPr defTabSz="685783"/>
            <a:r>
              <a:rPr lang="en-US" dirty="0">
                <a:solidFill>
                  <a:srgbClr val="000000"/>
                </a:solidFill>
                <a:ea typeface="Tahoma"/>
                <a:sym typeface="Arial" panose="020B0604020202020204" pitchFamily="34" charset="0"/>
              </a:rPr>
              <a:t>Data cutoff of 05 May 2023 (NCT03740529). aOther includes DLBCL, WM, FL, MZL, Richter transformation, B-PLL, Hairy Cell Leukemia, PCNSL, and other transformation.</a:t>
            </a:r>
            <a:br>
              <a:rPr lang="en-US" dirty="0">
                <a:solidFill>
                  <a:srgbClr val="000000"/>
                </a:solidFill>
                <a:ea typeface="Tahoma"/>
                <a:sym typeface="Arial" panose="020B0604020202020204" pitchFamily="34" charset="0"/>
              </a:rPr>
            </a:br>
            <a:r>
              <a:rPr lang="en-US" dirty="0">
                <a:solidFill>
                  <a:srgbClr val="000000"/>
                </a:solidFill>
                <a:ea typeface="Tahoma"/>
                <a:sym typeface="Arial" panose="020B0604020202020204" pitchFamily="34" charset="0"/>
              </a:rPr>
              <a:t>BCL2i, B-cell lymphoma 2 inhibitor; cBTKi, covalent Bruton’s tyrosine kinase inhibitor; CLL, chronic lymphocytic leukemia; DoR, duration of response; ECOG PS, Eastern Cooperative Oncology Group Performance Status; iwCLL, International Workshop on Chronic Lymphocytic Leukemia; MCL, mantle cell lymphoma; MTD, maximum tolerated dose; OS, overall survival; ORR, overall response rate; </a:t>
            </a:r>
            <a:r>
              <a:rPr lang="en-US" dirty="0">
                <a:solidFill>
                  <a:srgbClr val="000000"/>
                </a:solidFill>
                <a:ea typeface="Tahoma"/>
              </a:rPr>
              <a:t>PFS, progression-free survival; RP2D, recommended phase II dose; QD, once a day; SLL, small lymphocytic lymphoma</a:t>
            </a:r>
            <a:r>
              <a:rPr lang="en-US" dirty="0">
                <a:solidFill>
                  <a:srgbClr val="000000"/>
                </a:solidFill>
                <a:ea typeface="Tahoma"/>
                <a:sym typeface="Arial" panose="020B0604020202020204" pitchFamily="34" charset="0"/>
              </a:rPr>
              <a:t>.</a:t>
            </a:r>
          </a:p>
        </p:txBody>
      </p:sp>
    </p:spTree>
    <p:extLst>
      <p:ext uri="{BB962C8B-B14F-4D97-AF65-F5344CB8AC3E}">
        <p14:creationId xmlns:p14="http://schemas.microsoft.com/office/powerpoint/2010/main" val="30981159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885485EA-622D-6B1C-4E4B-E118358E1A51}"/>
              </a:ext>
            </a:extLst>
          </p:cNvPr>
          <p:cNvGraphicFramePr>
            <a:graphicFrameLocks noGrp="1"/>
          </p:cNvGraphicFramePr>
          <p:nvPr>
            <p:extLst>
              <p:ext uri="{D42A27DB-BD31-4B8C-83A1-F6EECF244321}">
                <p14:modId xmlns:p14="http://schemas.microsoft.com/office/powerpoint/2010/main" val="4227524752"/>
              </p:ext>
            </p:extLst>
          </p:nvPr>
        </p:nvGraphicFramePr>
        <p:xfrm>
          <a:off x="958380" y="1117936"/>
          <a:ext cx="5067514" cy="4835757"/>
        </p:xfrm>
        <a:graphic>
          <a:graphicData uri="http://schemas.openxmlformats.org/drawingml/2006/table">
            <a:tbl>
              <a:tblPr firstRow="1" bandRow="1">
                <a:tableStyleId>{5C22544A-7EE6-4342-B048-85BDC9FD1C3A}</a:tableStyleId>
              </a:tblPr>
              <a:tblGrid>
                <a:gridCol w="2490360">
                  <a:extLst>
                    <a:ext uri="{9D8B030D-6E8A-4147-A177-3AD203B41FA5}">
                      <a16:colId xmlns:a16="http://schemas.microsoft.com/office/drawing/2014/main" val="2307363387"/>
                    </a:ext>
                  </a:extLst>
                </a:gridCol>
                <a:gridCol w="931666">
                  <a:extLst>
                    <a:ext uri="{9D8B030D-6E8A-4147-A177-3AD203B41FA5}">
                      <a16:colId xmlns:a16="http://schemas.microsoft.com/office/drawing/2014/main" val="3230303715"/>
                    </a:ext>
                  </a:extLst>
                </a:gridCol>
                <a:gridCol w="822744">
                  <a:extLst>
                    <a:ext uri="{9D8B030D-6E8A-4147-A177-3AD203B41FA5}">
                      <a16:colId xmlns:a16="http://schemas.microsoft.com/office/drawing/2014/main" val="1135980581"/>
                    </a:ext>
                  </a:extLst>
                </a:gridCol>
                <a:gridCol w="822744">
                  <a:extLst>
                    <a:ext uri="{9D8B030D-6E8A-4147-A177-3AD203B41FA5}">
                      <a16:colId xmlns:a16="http://schemas.microsoft.com/office/drawing/2014/main" val="4208356049"/>
                    </a:ext>
                  </a:extLst>
                </a:gridCol>
              </a:tblGrid>
              <a:tr h="526263">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1000" dirty="0">
                          <a:solidFill>
                            <a:schemeClr val="bg1"/>
                          </a:solidFill>
                          <a:latin typeface="Arial" panose="020B0604020202020204" pitchFamily="34" charset="0"/>
                          <a:cs typeface="Arial" panose="020B0604020202020204" pitchFamily="34" charset="0"/>
                        </a:rPr>
                        <a:t>Characteristics</a:t>
                      </a:r>
                    </a:p>
                  </a:txBody>
                  <a:tcPr marL="51435" marR="51435" marT="25719" marB="2571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0000"/>
                        </a:lnSpc>
                        <a:spcAft>
                          <a:spcPts val="300"/>
                        </a:spcAft>
                      </a:pPr>
                      <a:r>
                        <a:rPr lang="en-IE" sz="1000" b="1" kern="100" dirty="0">
                          <a:solidFill>
                            <a:schemeClr val="bg1"/>
                          </a:solidFill>
                          <a:effectLst/>
                          <a:latin typeface="Arial" panose="020B0604020202020204" pitchFamily="34" charset="0"/>
                          <a:cs typeface="Arial" panose="020B0604020202020204" pitchFamily="34" charset="0"/>
                        </a:rPr>
                        <a:t>Prior cBTKi</a:t>
                      </a:r>
                    </a:p>
                    <a:p>
                      <a:pPr algn="ctr">
                        <a:lnSpc>
                          <a:spcPct val="100000"/>
                        </a:lnSpc>
                        <a:spcAft>
                          <a:spcPts val="0"/>
                        </a:spcAft>
                      </a:pPr>
                      <a:r>
                        <a:rPr lang="en-IE" sz="1000" b="1" kern="100" dirty="0">
                          <a:solidFill>
                            <a:schemeClr val="bg1"/>
                          </a:solidFill>
                          <a:effectLst/>
                          <a:latin typeface="Arial" panose="020B0604020202020204" pitchFamily="34" charset="0"/>
                          <a:cs typeface="Arial" panose="020B0604020202020204" pitchFamily="34" charset="0"/>
                        </a:rPr>
                        <a:t>(n=282)</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0000"/>
                        </a:lnSpc>
                        <a:spcAft>
                          <a:spcPts val="300"/>
                        </a:spcAft>
                      </a:pPr>
                      <a:r>
                        <a:rPr lang="en-IE" sz="1000" b="1" kern="100" dirty="0">
                          <a:solidFill>
                            <a:schemeClr val="bg1"/>
                          </a:solidFill>
                          <a:effectLst/>
                          <a:latin typeface="Arial" panose="020B0604020202020204" pitchFamily="34" charset="0"/>
                          <a:cs typeface="Arial" panose="020B0604020202020204" pitchFamily="34" charset="0"/>
                        </a:rPr>
                        <a:t>BCL2i-N </a:t>
                      </a:r>
                    </a:p>
                    <a:p>
                      <a:pPr algn="ctr">
                        <a:lnSpc>
                          <a:spcPct val="100000"/>
                        </a:lnSpc>
                        <a:spcAft>
                          <a:spcPts val="300"/>
                        </a:spcAft>
                      </a:pPr>
                      <a:r>
                        <a:rPr lang="en-IE" sz="1000" b="1" kern="100" dirty="0">
                          <a:solidFill>
                            <a:schemeClr val="bg1"/>
                          </a:solidFill>
                          <a:effectLst/>
                          <a:latin typeface="Arial" panose="020B0604020202020204" pitchFamily="34" charset="0"/>
                          <a:cs typeface="Arial" panose="020B0604020202020204" pitchFamily="34" charset="0"/>
                        </a:rPr>
                        <a:t> (n=154)</a:t>
                      </a:r>
                      <a:endParaRPr lang="en-IE" sz="1000" b="1" kern="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0000"/>
                        </a:lnSpc>
                        <a:spcAft>
                          <a:spcPts val="300"/>
                        </a:spcAft>
                      </a:pPr>
                      <a:r>
                        <a:rPr lang="en-IE" sz="1000" b="1" kern="100" dirty="0">
                          <a:solidFill>
                            <a:schemeClr val="bg1"/>
                          </a:solidFill>
                          <a:effectLst/>
                          <a:latin typeface="Arial" panose="020B0604020202020204" pitchFamily="34" charset="0"/>
                          <a:cs typeface="Arial" panose="020B0604020202020204" pitchFamily="34" charset="0"/>
                        </a:rPr>
                        <a:t> BCL2i-E</a:t>
                      </a:r>
                    </a:p>
                    <a:p>
                      <a:pPr algn="ctr">
                        <a:lnSpc>
                          <a:spcPct val="100000"/>
                        </a:lnSpc>
                        <a:spcAft>
                          <a:spcPts val="300"/>
                        </a:spcAft>
                      </a:pPr>
                      <a:r>
                        <a:rPr lang="en-IE" sz="1000" b="1" kern="100" dirty="0">
                          <a:solidFill>
                            <a:schemeClr val="bg1"/>
                          </a:solidFill>
                          <a:effectLst/>
                          <a:latin typeface="Arial" panose="020B0604020202020204" pitchFamily="34" charset="0"/>
                          <a:cs typeface="Arial" panose="020B0604020202020204" pitchFamily="34" charset="0"/>
                        </a:rPr>
                        <a:t>(n=128)</a:t>
                      </a:r>
                      <a:endParaRPr lang="en-IE" sz="1000" b="1" kern="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953418089"/>
                  </a:ext>
                </a:extLst>
              </a:tr>
              <a:tr h="20759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l" defTabSz="914400" rtl="0" eaLnBrk="1" latinLnBrk="0" hangingPunct="1"/>
                      <a:r>
                        <a:rPr lang="en-US" sz="1000" b="1" kern="1200" dirty="0">
                          <a:solidFill>
                            <a:schemeClr val="tx1"/>
                          </a:solidFill>
                          <a:latin typeface="Arial" panose="020B0604020202020204" pitchFamily="34" charset="0"/>
                          <a:cs typeface="Arial" panose="020B0604020202020204" pitchFamily="34" charset="0"/>
                        </a:rPr>
                        <a:t>Median age, </a:t>
                      </a:r>
                      <a:r>
                        <a:rPr lang="en-US" sz="1000" b="0" kern="1200" dirty="0">
                          <a:solidFill>
                            <a:schemeClr val="tx1"/>
                          </a:solidFill>
                          <a:latin typeface="Arial" panose="020B0604020202020204" pitchFamily="34" charset="0"/>
                          <a:cs typeface="Arial" panose="020B0604020202020204" pitchFamily="34" charset="0"/>
                        </a:rPr>
                        <a:t>years (range)</a:t>
                      </a:r>
                      <a:endParaRPr lang="en-US" sz="1000" b="0" kern="1200" dirty="0">
                        <a:solidFill>
                          <a:schemeClr val="tx1"/>
                        </a:solidFill>
                        <a:latin typeface="Arial" panose="020B0604020202020204" pitchFamily="34" charset="0"/>
                        <a:ea typeface="Tahoma"/>
                        <a:cs typeface="Arial" panose="020B0604020202020204" pitchFamily="34" charset="0"/>
                      </a:endParaRPr>
                    </a:p>
                  </a:txBody>
                  <a:tcPr marL="51435" marR="51435" marT="25719" marB="2571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914400" rtl="0" eaLnBrk="1" latinLnBrk="0" hangingPunct="1"/>
                      <a:r>
                        <a:rPr lang="en-US" sz="1000" kern="1200" dirty="0">
                          <a:solidFill>
                            <a:schemeClr val="tx1"/>
                          </a:solidFill>
                          <a:latin typeface="Arial" panose="020B0604020202020204" pitchFamily="34" charset="0"/>
                          <a:cs typeface="Arial" panose="020B0604020202020204" pitchFamily="34" charset="0"/>
                        </a:rPr>
                        <a:t>69 (36-88)</a:t>
                      </a:r>
                      <a:endParaRPr lang="en-US" sz="1000" kern="1200" dirty="0">
                        <a:solidFill>
                          <a:schemeClr val="tx1"/>
                        </a:solidFill>
                        <a:latin typeface="Arial" panose="020B0604020202020204" pitchFamily="34" charset="0"/>
                        <a:ea typeface="Tahoma"/>
                        <a:cs typeface="Arial" panose="020B0604020202020204" pitchFamily="34" charset="0"/>
                      </a:endParaRPr>
                    </a:p>
                  </a:txBody>
                  <a:tcPr marL="51435" marR="51435" marT="25719" marB="2571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defTabSz="914400" rtl="0" eaLnBrk="1" latinLnBrk="0" hangingPunct="1"/>
                      <a:r>
                        <a:rPr lang="en-US" sz="1000" kern="1200" dirty="0">
                          <a:solidFill>
                            <a:schemeClr val="tx1"/>
                          </a:solidFill>
                          <a:latin typeface="Arial" panose="020B0604020202020204" pitchFamily="34" charset="0"/>
                          <a:cs typeface="Arial" panose="020B0604020202020204" pitchFamily="34" charset="0"/>
                        </a:rPr>
                        <a:t>69 (36-87)</a:t>
                      </a:r>
                      <a:endParaRPr lang="en-US" sz="1000" kern="1200" dirty="0">
                        <a:solidFill>
                          <a:schemeClr val="tx1"/>
                        </a:solidFill>
                        <a:latin typeface="Arial" panose="020B0604020202020204" pitchFamily="34" charset="0"/>
                        <a:ea typeface="Tahoma"/>
                        <a:cs typeface="Arial" panose="020B0604020202020204" pitchFamily="34" charset="0"/>
                      </a:endParaRPr>
                    </a:p>
                  </a:txBody>
                  <a:tcPr marL="51435" marR="51435" marT="25719" marB="2571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defTabSz="914400" rtl="0" eaLnBrk="1" latinLnBrk="0" hangingPunct="1"/>
                      <a:r>
                        <a:rPr lang="en-US" sz="1000" kern="1200" dirty="0">
                          <a:solidFill>
                            <a:schemeClr val="tx1"/>
                          </a:solidFill>
                          <a:latin typeface="Arial" panose="020B0604020202020204" pitchFamily="34" charset="0"/>
                          <a:cs typeface="Arial" panose="020B0604020202020204" pitchFamily="34" charset="0"/>
                        </a:rPr>
                        <a:t>68 (41-88)</a:t>
                      </a:r>
                      <a:endParaRPr lang="en-US" sz="1000" kern="1200" dirty="0">
                        <a:solidFill>
                          <a:schemeClr val="tx1"/>
                        </a:solidFill>
                        <a:latin typeface="Arial" panose="020B0604020202020204" pitchFamily="34" charset="0"/>
                        <a:ea typeface="Tahoma"/>
                        <a:cs typeface="Arial" panose="020B0604020202020204" pitchFamily="34" charset="0"/>
                      </a:endParaRPr>
                    </a:p>
                  </a:txBody>
                  <a:tcPr marL="51435" marR="51435" marT="25719" marB="2571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00532294"/>
                  </a:ext>
                </a:extLst>
              </a:tr>
              <a:tr h="20759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l" defTabSz="914400" rtl="0" eaLnBrk="1" latinLnBrk="0" hangingPunct="1"/>
                      <a:r>
                        <a:rPr lang="en-US" sz="1000" b="1" kern="1200" dirty="0">
                          <a:solidFill>
                            <a:schemeClr val="tx1"/>
                          </a:solidFill>
                          <a:latin typeface="Arial" panose="020B0604020202020204" pitchFamily="34" charset="0"/>
                          <a:cs typeface="Arial" panose="020B0604020202020204" pitchFamily="34" charset="0"/>
                        </a:rPr>
                        <a:t>Male,</a:t>
                      </a:r>
                      <a:r>
                        <a:rPr lang="en-US" sz="1000" b="0" kern="1200" dirty="0">
                          <a:solidFill>
                            <a:schemeClr val="tx1"/>
                          </a:solidFill>
                          <a:latin typeface="Arial" panose="020B0604020202020204" pitchFamily="34" charset="0"/>
                          <a:cs typeface="Arial" panose="020B0604020202020204" pitchFamily="34" charset="0"/>
                        </a:rPr>
                        <a:t> n (%)</a:t>
                      </a:r>
                      <a:endParaRPr lang="en-US" sz="1000" b="0" kern="1200" dirty="0">
                        <a:solidFill>
                          <a:schemeClr val="tx1"/>
                        </a:solidFill>
                        <a:latin typeface="Arial" panose="020B0604020202020204" pitchFamily="34" charset="0"/>
                        <a:ea typeface="Tahoma"/>
                        <a:cs typeface="Arial" panose="020B0604020202020204" pitchFamily="34" charset="0"/>
                      </a:endParaRPr>
                    </a:p>
                  </a:txBody>
                  <a:tcPr marL="51435" marR="51435" marT="25719" marB="2571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914400" rtl="0" eaLnBrk="1" latinLnBrk="0" hangingPunct="1"/>
                      <a:r>
                        <a:rPr lang="en-US" sz="1000" b="0" u="none" strike="noStrike" kern="1200" cap="none" spc="0" baseline="0" dirty="0">
                          <a:solidFill>
                            <a:schemeClr val="tx1"/>
                          </a:solidFill>
                          <a:uFillTx/>
                          <a:latin typeface="Arial" panose="020B0604020202020204" pitchFamily="34" charset="0"/>
                          <a:cs typeface="Arial" panose="020B0604020202020204" pitchFamily="34" charset="0"/>
                          <a:sym typeface="Roboto Regular"/>
                        </a:rPr>
                        <a:t>192 (68)</a:t>
                      </a:r>
                      <a:endParaRPr lang="en-US" sz="1000" b="0" i="0" u="none" strike="noStrike" kern="1200" cap="none" spc="0" baseline="0" dirty="0">
                        <a:solidFill>
                          <a:schemeClr val="tx1"/>
                        </a:solidFill>
                        <a:uFillTx/>
                        <a:latin typeface="Arial" panose="020B0604020202020204" pitchFamily="34" charset="0"/>
                        <a:ea typeface="Tahoma"/>
                        <a:cs typeface="Arial" panose="020B0604020202020204" pitchFamily="34" charset="0"/>
                        <a:sym typeface="Roboto Regular"/>
                      </a:endParaRPr>
                    </a:p>
                  </a:txBody>
                  <a:tcPr marL="51435" marR="51435" marT="25719" marB="2571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defTabSz="914400" rtl="0" eaLnBrk="1" latinLnBrk="0" hangingPunct="1"/>
                      <a:r>
                        <a:rPr lang="en-US" sz="1000" b="0" u="none" strike="noStrike" kern="1200" cap="none" spc="0" baseline="0" dirty="0">
                          <a:solidFill>
                            <a:schemeClr val="tx1"/>
                          </a:solidFill>
                          <a:uFillTx/>
                          <a:latin typeface="Arial" panose="020B0604020202020204" pitchFamily="34" charset="0"/>
                          <a:cs typeface="Arial" panose="020B0604020202020204" pitchFamily="34" charset="0"/>
                          <a:sym typeface="Roboto Regular"/>
                        </a:rPr>
                        <a:t>106 (69)</a:t>
                      </a:r>
                      <a:endParaRPr lang="en-US" sz="1000" b="0" i="0" u="none" strike="noStrike" kern="1200" cap="none" spc="0" baseline="0" dirty="0">
                        <a:solidFill>
                          <a:schemeClr val="tx1"/>
                        </a:solidFill>
                        <a:uFillTx/>
                        <a:latin typeface="Arial" panose="020B0604020202020204" pitchFamily="34" charset="0"/>
                        <a:ea typeface="Tahoma"/>
                        <a:cs typeface="Arial" panose="020B0604020202020204" pitchFamily="34" charset="0"/>
                        <a:sym typeface="Roboto Regular"/>
                      </a:endParaRPr>
                    </a:p>
                  </a:txBody>
                  <a:tcPr marL="51435" marR="51435" marT="25719" marB="2571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defTabSz="914400" rtl="0" eaLnBrk="1" latinLnBrk="0" hangingPunct="1"/>
                      <a:r>
                        <a:rPr lang="en-US" sz="1000" b="0" u="none" strike="noStrike" kern="1200" cap="none" spc="0" baseline="0" dirty="0">
                          <a:solidFill>
                            <a:schemeClr val="tx1"/>
                          </a:solidFill>
                          <a:uFillTx/>
                          <a:latin typeface="Arial" panose="020B0604020202020204" pitchFamily="34" charset="0"/>
                          <a:cs typeface="Arial" panose="020B0604020202020204" pitchFamily="34" charset="0"/>
                          <a:sym typeface="Roboto Regular"/>
                        </a:rPr>
                        <a:t>86 (67)</a:t>
                      </a:r>
                      <a:endParaRPr lang="en-US" sz="1000" b="0" i="0" u="none" strike="noStrike" kern="1200" cap="none" spc="0" baseline="0" dirty="0">
                        <a:solidFill>
                          <a:schemeClr val="tx1"/>
                        </a:solidFill>
                        <a:uFillTx/>
                        <a:latin typeface="Arial" panose="020B0604020202020204" pitchFamily="34" charset="0"/>
                        <a:ea typeface="Tahoma"/>
                        <a:cs typeface="Arial" panose="020B0604020202020204" pitchFamily="34" charset="0"/>
                        <a:sym typeface="Roboto Regular"/>
                      </a:endParaRPr>
                    </a:p>
                  </a:txBody>
                  <a:tcPr marL="51435" marR="51435" marT="25719" marB="2571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895991119"/>
                  </a:ext>
                </a:extLst>
              </a:tr>
              <a:tr h="207590">
                <a:tc gridSpan="4">
                  <a:txBody>
                    <a:bodyPr/>
                    <a:lstStyle/>
                    <a:p>
                      <a:pPr marL="0" algn="l" defTabSz="914400" rtl="0" eaLnBrk="1" latinLnBrk="0" hangingPunct="1"/>
                      <a:r>
                        <a:rPr lang="en-US" sz="1000" b="1" kern="1200" dirty="0">
                          <a:solidFill>
                            <a:schemeClr val="tx1"/>
                          </a:solidFill>
                          <a:latin typeface="Arial" panose="020B0604020202020204" pitchFamily="34" charset="0"/>
                          <a:cs typeface="Arial" panose="020B0604020202020204" pitchFamily="34" charset="0"/>
                        </a:rPr>
                        <a:t>Rai</a:t>
                      </a:r>
                      <a:r>
                        <a:rPr lang="en-US" sz="1000" kern="1200" dirty="0">
                          <a:solidFill>
                            <a:schemeClr val="tx1"/>
                          </a:solidFill>
                          <a:latin typeface="Arial" panose="020B0604020202020204" pitchFamily="34" charset="0"/>
                          <a:cs typeface="Arial" panose="020B0604020202020204" pitchFamily="34" charset="0"/>
                        </a:rPr>
                        <a:t> </a:t>
                      </a:r>
                      <a:r>
                        <a:rPr lang="en-US" sz="1000" b="1" kern="1200" dirty="0">
                          <a:solidFill>
                            <a:schemeClr val="tx1"/>
                          </a:solidFill>
                          <a:latin typeface="Arial" panose="020B0604020202020204" pitchFamily="34" charset="0"/>
                          <a:cs typeface="Arial" panose="020B0604020202020204" pitchFamily="34" charset="0"/>
                        </a:rPr>
                        <a:t>staging, </a:t>
                      </a:r>
                      <a:r>
                        <a:rPr lang="en-US" sz="1000" b="0" kern="1200" dirty="0">
                          <a:solidFill>
                            <a:schemeClr val="tx1"/>
                          </a:solidFill>
                          <a:latin typeface="Arial" panose="020B0604020202020204" pitchFamily="34" charset="0"/>
                          <a:cs typeface="Arial" panose="020B0604020202020204" pitchFamily="34" charset="0"/>
                        </a:rPr>
                        <a:t>n (%)</a:t>
                      </a:r>
                      <a:endParaRPr lang="en-US" sz="1000" b="0" kern="1200" baseline="30000" dirty="0">
                        <a:solidFill>
                          <a:schemeClr val="tx1"/>
                        </a:solidFill>
                        <a:latin typeface="Arial" panose="020B0604020202020204" pitchFamily="34" charset="0"/>
                        <a:ea typeface="Tahoma"/>
                        <a:cs typeface="Arial" panose="020B0604020202020204" pitchFamily="34" charset="0"/>
                      </a:endParaRPr>
                    </a:p>
                  </a:txBody>
                  <a:tcPr marL="51435" marR="51435" marT="25719" marB="2571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defTabSz="914400" rtl="0" eaLnBrk="1" latinLnBrk="0" hangingPunct="1"/>
                      <a:endParaRPr lang="en-US" sz="1000" kern="1200" dirty="0">
                        <a:solidFill>
                          <a:schemeClr val="tx1"/>
                        </a:solidFill>
                        <a:latin typeface="Arial" panose="020B0604020202020204" pitchFamily="34" charset="0"/>
                        <a:ea typeface="Tahoma" panose="020B0604030504040204" pitchFamily="34" charset="0"/>
                        <a:cs typeface="Arial" panose="020B0604020202020204" pitchFamily="34" charset="0"/>
                      </a:endParaRPr>
                    </a:p>
                  </a:txBody>
                  <a:tcPr marL="51435" marR="51435" marT="25719" marB="25719"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defTabSz="914400" rtl="0" eaLnBrk="1" latinLnBrk="0" hangingPunct="1"/>
                      <a:endParaRPr lang="en-US" sz="1000" kern="1200" dirty="0">
                        <a:solidFill>
                          <a:schemeClr val="tx1"/>
                        </a:solidFill>
                        <a:latin typeface="Arial" panose="020B0604020202020204" pitchFamily="34" charset="0"/>
                        <a:ea typeface="+mn-ea"/>
                        <a:cs typeface="Arial" panose="020B0604020202020204" pitchFamily="34" charset="0"/>
                      </a:endParaRPr>
                    </a:p>
                  </a:txBody>
                  <a:tcPr marL="51435" marR="51435" marT="25719" marB="25719"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defTabSz="914400" rtl="0" eaLnBrk="1" latinLnBrk="0" hangingPunct="1"/>
                      <a:endParaRPr lang="en-US" sz="1000" kern="1200" dirty="0">
                        <a:solidFill>
                          <a:schemeClr val="tx1"/>
                        </a:solidFill>
                        <a:latin typeface="Arial" panose="020B0604020202020204" pitchFamily="34" charset="0"/>
                        <a:ea typeface="+mn-ea"/>
                        <a:cs typeface="Arial" panose="020B0604020202020204" pitchFamily="34" charset="0"/>
                      </a:endParaRPr>
                    </a:p>
                  </a:txBody>
                  <a:tcPr marL="51435" marR="51435" marT="25719" marB="25719"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648022395"/>
                  </a:ext>
                </a:extLst>
              </a:tr>
              <a:tr h="207590">
                <a:tc>
                  <a:txBody>
                    <a:bodyPr/>
                    <a:lstStyle/>
                    <a:p>
                      <a:pPr marL="177800" indent="0" algn="l"/>
                      <a:r>
                        <a:rPr lang="en-US" sz="1000" kern="1200" dirty="0">
                          <a:solidFill>
                            <a:schemeClr val="tx1"/>
                          </a:solidFill>
                          <a:latin typeface="Arial" panose="020B0604020202020204" pitchFamily="34" charset="0"/>
                          <a:cs typeface="Arial" panose="020B0604020202020204" pitchFamily="34" charset="0"/>
                        </a:rPr>
                        <a:t>0-II</a:t>
                      </a:r>
                      <a:endParaRPr lang="en-IE" sz="1000" dirty="0">
                        <a:latin typeface="Arial" panose="020B0604020202020204" pitchFamily="34" charset="0"/>
                        <a:cs typeface="Arial" panose="020B0604020202020204" pitchFamily="34" charset="0"/>
                      </a:endParaRPr>
                    </a:p>
                  </a:txBody>
                  <a:tcPr marL="51435" marR="51435" marT="25719" marB="2571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000" kern="1200" dirty="0">
                          <a:solidFill>
                            <a:schemeClr val="tx1"/>
                          </a:solidFill>
                          <a:latin typeface="Arial" panose="020B0604020202020204" pitchFamily="34" charset="0"/>
                          <a:cs typeface="Arial" panose="020B0604020202020204" pitchFamily="34" charset="0"/>
                        </a:rPr>
                        <a:t>147 (52)</a:t>
                      </a:r>
                      <a:endParaRPr lang="en-IE" sz="1000" dirty="0">
                        <a:latin typeface="Arial" panose="020B0604020202020204" pitchFamily="34" charset="0"/>
                        <a:cs typeface="Arial" panose="020B0604020202020204" pitchFamily="34" charset="0"/>
                      </a:endParaRPr>
                    </a:p>
                  </a:txBody>
                  <a:tcPr marL="51435" marR="51435" marT="25719" marB="25719"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000" kern="1200" dirty="0">
                          <a:solidFill>
                            <a:schemeClr val="tx1"/>
                          </a:solidFill>
                          <a:latin typeface="Arial" panose="020B0604020202020204" pitchFamily="34" charset="0"/>
                          <a:cs typeface="Arial" panose="020B0604020202020204" pitchFamily="34" charset="0"/>
                        </a:rPr>
                        <a:t>94 (61)</a:t>
                      </a:r>
                      <a:endParaRPr lang="en-IE" sz="1000" dirty="0">
                        <a:latin typeface="Arial" panose="020B0604020202020204" pitchFamily="34" charset="0"/>
                        <a:cs typeface="Arial" panose="020B0604020202020204" pitchFamily="34" charset="0"/>
                      </a:endParaRPr>
                    </a:p>
                  </a:txBody>
                  <a:tcPr marL="51435" marR="51435" marT="25719" marB="25719"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latin typeface="Arial" panose="020B0604020202020204" pitchFamily="34" charset="0"/>
                          <a:cs typeface="Arial" panose="020B0604020202020204" pitchFamily="34" charset="0"/>
                        </a:rPr>
                        <a:t>53 (41)</a:t>
                      </a:r>
                      <a:endParaRPr lang="en-US" sz="1000" kern="1200" dirty="0">
                        <a:solidFill>
                          <a:schemeClr val="tx1"/>
                        </a:solidFill>
                        <a:latin typeface="Arial" panose="020B0604020202020204" pitchFamily="34" charset="0"/>
                        <a:ea typeface="+mn-ea"/>
                        <a:cs typeface="Arial" panose="020B0604020202020204" pitchFamily="34" charset="0"/>
                      </a:endParaRPr>
                    </a:p>
                  </a:txBody>
                  <a:tcPr marL="51435" marR="51435" marT="25719" marB="25719"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498015793"/>
                  </a:ext>
                </a:extLst>
              </a:tr>
              <a:tr h="207590">
                <a:tc>
                  <a:txBody>
                    <a:bodyPr/>
                    <a:lstStyle/>
                    <a:p>
                      <a:pPr marL="177800" indent="0" algn="l"/>
                      <a:r>
                        <a:rPr lang="en-US" sz="1000" kern="1200" dirty="0">
                          <a:solidFill>
                            <a:schemeClr val="tx1"/>
                          </a:solidFill>
                          <a:latin typeface="Arial" panose="020B0604020202020204" pitchFamily="34" charset="0"/>
                          <a:cs typeface="Arial" panose="020B0604020202020204" pitchFamily="34" charset="0"/>
                        </a:rPr>
                        <a:t>III-IV</a:t>
                      </a:r>
                      <a:endParaRPr lang="en-IE" sz="1000" dirty="0">
                        <a:latin typeface="Arial" panose="020B0604020202020204" pitchFamily="34" charset="0"/>
                        <a:cs typeface="Arial" panose="020B0604020202020204" pitchFamily="34" charset="0"/>
                      </a:endParaRPr>
                    </a:p>
                  </a:txBody>
                  <a:tcPr marL="51435" marR="51435" marT="25719" marB="2571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000" kern="1200" dirty="0">
                          <a:solidFill>
                            <a:schemeClr val="tx1"/>
                          </a:solidFill>
                          <a:latin typeface="Arial" panose="020B0604020202020204" pitchFamily="34" charset="0"/>
                          <a:cs typeface="Arial" panose="020B0604020202020204" pitchFamily="34" charset="0"/>
                        </a:rPr>
                        <a:t>120 (43)</a:t>
                      </a:r>
                      <a:endParaRPr lang="en-IE" sz="1000" dirty="0">
                        <a:latin typeface="Arial" panose="020B0604020202020204" pitchFamily="34" charset="0"/>
                        <a:cs typeface="Arial" panose="020B0604020202020204" pitchFamily="34" charset="0"/>
                      </a:endParaRPr>
                    </a:p>
                  </a:txBody>
                  <a:tcPr marL="51435" marR="51435" marT="25719" marB="25719"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latin typeface="Arial" panose="020B0604020202020204" pitchFamily="34" charset="0"/>
                          <a:cs typeface="Arial" panose="020B0604020202020204" pitchFamily="34" charset="0"/>
                        </a:rPr>
                        <a:t>58 (38)</a:t>
                      </a:r>
                      <a:endParaRPr lang="en-US" sz="1000" kern="1200" dirty="0">
                        <a:solidFill>
                          <a:schemeClr val="tx1"/>
                        </a:solidFill>
                        <a:latin typeface="Arial" panose="020B0604020202020204" pitchFamily="34" charset="0"/>
                        <a:ea typeface="+mn-ea"/>
                        <a:cs typeface="Arial" panose="020B0604020202020204" pitchFamily="34" charset="0"/>
                      </a:endParaRPr>
                    </a:p>
                  </a:txBody>
                  <a:tcPr marL="51435" marR="51435" marT="25719" marB="25719"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latin typeface="Arial" panose="020B0604020202020204" pitchFamily="34" charset="0"/>
                          <a:cs typeface="Arial" panose="020B0604020202020204" pitchFamily="34" charset="0"/>
                        </a:rPr>
                        <a:t>62 (48)</a:t>
                      </a:r>
                      <a:endParaRPr lang="en-US" sz="1000" kern="1200" dirty="0">
                        <a:solidFill>
                          <a:schemeClr val="tx1"/>
                        </a:solidFill>
                        <a:latin typeface="Arial" panose="020B0604020202020204" pitchFamily="34" charset="0"/>
                        <a:ea typeface="+mn-ea"/>
                        <a:cs typeface="Arial" panose="020B0604020202020204" pitchFamily="34" charset="0"/>
                      </a:endParaRPr>
                    </a:p>
                  </a:txBody>
                  <a:tcPr marL="51435" marR="51435" marT="25719" marB="25719"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365282940"/>
                  </a:ext>
                </a:extLst>
              </a:tr>
              <a:tr h="207590">
                <a:tc>
                  <a:txBody>
                    <a:bodyPr/>
                    <a:lstStyle/>
                    <a:p>
                      <a:pPr marL="177800" indent="0" algn="l"/>
                      <a:r>
                        <a:rPr lang="en-US" sz="1000" kern="1200" dirty="0">
                          <a:solidFill>
                            <a:srgbClr val="2B3D67"/>
                          </a:solidFill>
                          <a:latin typeface="Arial" panose="020B0604020202020204" pitchFamily="34" charset="0"/>
                          <a:cs typeface="Arial" panose="020B0604020202020204" pitchFamily="34" charset="0"/>
                        </a:rPr>
                        <a:t>Missing</a:t>
                      </a:r>
                      <a:endParaRPr lang="en-IE" sz="1000" dirty="0">
                        <a:latin typeface="Arial" panose="020B0604020202020204" pitchFamily="34" charset="0"/>
                        <a:cs typeface="Arial" panose="020B0604020202020204" pitchFamily="34" charset="0"/>
                      </a:endParaRPr>
                    </a:p>
                  </a:txBody>
                  <a:tcPr marL="51435" marR="51435" marT="25719" marB="2571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000" kern="1200" dirty="0">
                          <a:solidFill>
                            <a:schemeClr val="tx1"/>
                          </a:solidFill>
                          <a:latin typeface="Arial" panose="020B0604020202020204" pitchFamily="34" charset="0"/>
                          <a:cs typeface="Arial" panose="020B0604020202020204" pitchFamily="34" charset="0"/>
                        </a:rPr>
                        <a:t>15 (5)</a:t>
                      </a:r>
                      <a:endParaRPr lang="en-IE" sz="1000" dirty="0">
                        <a:latin typeface="Arial" panose="020B0604020202020204" pitchFamily="34" charset="0"/>
                        <a:cs typeface="Arial" panose="020B0604020202020204" pitchFamily="34" charset="0"/>
                      </a:endParaRPr>
                    </a:p>
                  </a:txBody>
                  <a:tcPr marL="51435" marR="51435" marT="25719" marB="25719"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000" kern="1200" dirty="0">
                          <a:solidFill>
                            <a:schemeClr val="tx1"/>
                          </a:solidFill>
                          <a:latin typeface="Arial" panose="020B0604020202020204" pitchFamily="34" charset="0"/>
                          <a:cs typeface="Arial" panose="020B0604020202020204" pitchFamily="34" charset="0"/>
                        </a:rPr>
                        <a:t>2 (1)</a:t>
                      </a:r>
                      <a:endParaRPr lang="en-IE" sz="1000" dirty="0">
                        <a:latin typeface="Arial" panose="020B0604020202020204" pitchFamily="34" charset="0"/>
                        <a:cs typeface="Arial" panose="020B0604020202020204" pitchFamily="34" charset="0"/>
                      </a:endParaRPr>
                    </a:p>
                  </a:txBody>
                  <a:tcPr marL="51435" marR="51435" marT="25719" marB="25719"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latin typeface="Arial" panose="020B0604020202020204" pitchFamily="34" charset="0"/>
                          <a:cs typeface="Arial" panose="020B0604020202020204" pitchFamily="34" charset="0"/>
                        </a:rPr>
                        <a:t>13 (10)</a:t>
                      </a:r>
                      <a:endParaRPr lang="en-US" sz="1000" kern="1200" dirty="0">
                        <a:solidFill>
                          <a:schemeClr val="tx1"/>
                        </a:solidFill>
                        <a:latin typeface="Arial" panose="020B0604020202020204" pitchFamily="34" charset="0"/>
                        <a:ea typeface="+mn-ea"/>
                        <a:cs typeface="Arial" panose="020B0604020202020204" pitchFamily="34" charset="0"/>
                      </a:endParaRPr>
                    </a:p>
                  </a:txBody>
                  <a:tcPr marL="51435" marR="51435" marT="25719" marB="25719"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015530173"/>
                  </a:ext>
                </a:extLst>
              </a:tr>
              <a:tr h="207590">
                <a:tc>
                  <a:txBody>
                    <a:bodyPr/>
                    <a:lstStyle/>
                    <a:p>
                      <a:pPr marL="0" algn="l" rtl="0" eaLnBrk="1" latinLnBrk="0" hangingPunct="1"/>
                      <a:r>
                        <a:rPr lang="en-US" sz="1000" b="1" kern="1200" dirty="0">
                          <a:solidFill>
                            <a:schemeClr val="tx1"/>
                          </a:solidFill>
                          <a:latin typeface="Arial" panose="020B0604020202020204" pitchFamily="34" charset="0"/>
                          <a:cs typeface="Arial" panose="020B0604020202020204" pitchFamily="34" charset="0"/>
                        </a:rPr>
                        <a:t>Bulky Lymphadenopathy ≥5 cm, </a:t>
                      </a:r>
                      <a:r>
                        <a:rPr lang="en-US" sz="1000" b="0" kern="1200" dirty="0">
                          <a:solidFill>
                            <a:schemeClr val="tx1"/>
                          </a:solidFill>
                          <a:latin typeface="Arial" panose="020B0604020202020204" pitchFamily="34" charset="0"/>
                          <a:cs typeface="Arial" panose="020B0604020202020204" pitchFamily="34" charset="0"/>
                        </a:rPr>
                        <a:t>n (%) </a:t>
                      </a:r>
                      <a:endParaRPr lang="en-US" sz="1000" b="0" kern="1200" dirty="0">
                        <a:solidFill>
                          <a:schemeClr val="tx1"/>
                        </a:solidFill>
                        <a:latin typeface="Arial" panose="020B0604020202020204" pitchFamily="34" charset="0"/>
                        <a:ea typeface="Tahoma" panose="020B0604030504040204" pitchFamily="34" charset="0"/>
                        <a:cs typeface="Arial" panose="020B0604020202020204" pitchFamily="34" charset="0"/>
                      </a:endParaRPr>
                    </a:p>
                  </a:txBody>
                  <a:tcPr marL="51435" marR="51435" marT="25719" marB="2571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defTabSz="914400" rtl="0" eaLnBrk="1" latinLnBrk="0" hangingPunct="1"/>
                      <a:r>
                        <a:rPr lang="en-US" sz="1000" kern="1200" dirty="0">
                          <a:solidFill>
                            <a:schemeClr val="tx1"/>
                          </a:solidFill>
                          <a:latin typeface="Arial" panose="020B0604020202020204" pitchFamily="34" charset="0"/>
                          <a:cs typeface="Arial" panose="020B0604020202020204" pitchFamily="34" charset="0"/>
                        </a:rPr>
                        <a:t>88 (31)</a:t>
                      </a:r>
                      <a:endParaRPr lang="en-US" sz="1000" kern="1200" dirty="0">
                        <a:solidFill>
                          <a:schemeClr val="tx1"/>
                        </a:solidFill>
                        <a:latin typeface="Arial" panose="020B0604020202020204" pitchFamily="34" charset="0"/>
                        <a:ea typeface="Tahoma"/>
                        <a:cs typeface="Arial" panose="020B0604020202020204" pitchFamily="34" charset="0"/>
                      </a:endParaRPr>
                    </a:p>
                  </a:txBody>
                  <a:tcPr marL="51435" marR="51435" marT="25719" marB="2571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defTabSz="914400" rtl="0" eaLnBrk="1" latinLnBrk="0" hangingPunct="1"/>
                      <a:r>
                        <a:rPr lang="en-US" sz="1000" kern="1200" dirty="0">
                          <a:solidFill>
                            <a:schemeClr val="tx1"/>
                          </a:solidFill>
                          <a:latin typeface="Arial" panose="020B0604020202020204" pitchFamily="34" charset="0"/>
                          <a:cs typeface="Arial" panose="020B0604020202020204" pitchFamily="34" charset="0"/>
                        </a:rPr>
                        <a:t>42 (27)</a:t>
                      </a:r>
                      <a:endParaRPr lang="en-US" sz="1000" kern="1200" dirty="0">
                        <a:solidFill>
                          <a:schemeClr val="tx1"/>
                        </a:solidFill>
                        <a:latin typeface="Arial" panose="020B0604020202020204" pitchFamily="34" charset="0"/>
                        <a:ea typeface="Tahoma"/>
                        <a:cs typeface="Arial" panose="020B0604020202020204" pitchFamily="34" charset="0"/>
                      </a:endParaRPr>
                    </a:p>
                  </a:txBody>
                  <a:tcPr marL="51435" marR="51435" marT="25719" marB="2571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defTabSz="914400" rtl="0" eaLnBrk="1" latinLnBrk="0" hangingPunct="1"/>
                      <a:r>
                        <a:rPr lang="en-US" sz="1000" kern="1200" dirty="0">
                          <a:solidFill>
                            <a:schemeClr val="tx1"/>
                          </a:solidFill>
                          <a:latin typeface="Arial" panose="020B0604020202020204" pitchFamily="34" charset="0"/>
                          <a:cs typeface="Arial" panose="020B0604020202020204" pitchFamily="34" charset="0"/>
                        </a:rPr>
                        <a:t>46 (36)</a:t>
                      </a:r>
                      <a:endParaRPr lang="en-US" sz="1000" kern="1200" dirty="0">
                        <a:solidFill>
                          <a:schemeClr val="tx1"/>
                        </a:solidFill>
                        <a:latin typeface="Arial" panose="020B0604020202020204" pitchFamily="34" charset="0"/>
                        <a:ea typeface="Tahoma"/>
                        <a:cs typeface="Arial" panose="020B0604020202020204" pitchFamily="34" charset="0"/>
                      </a:endParaRPr>
                    </a:p>
                  </a:txBody>
                  <a:tcPr marL="51435" marR="51435" marT="25719" marB="2571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23122737"/>
                  </a:ext>
                </a:extLst>
              </a:tr>
              <a:tr h="207590">
                <a:tc gridSpan="4">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l" defTabSz="914400" rtl="0" eaLnBrk="1" latinLnBrk="0" hangingPunct="1"/>
                      <a:r>
                        <a:rPr lang="en-US" sz="1000" b="1" kern="1200" dirty="0">
                          <a:solidFill>
                            <a:schemeClr val="tx1"/>
                          </a:solidFill>
                          <a:latin typeface="Arial" panose="020B0604020202020204" pitchFamily="34" charset="0"/>
                          <a:cs typeface="Arial" panose="020B0604020202020204" pitchFamily="34" charset="0"/>
                        </a:rPr>
                        <a:t>ECOG PS, n (%)</a:t>
                      </a:r>
                      <a:endParaRPr lang="en-US" sz="1000" b="1" kern="1200" dirty="0">
                        <a:solidFill>
                          <a:schemeClr val="tx1"/>
                        </a:solidFill>
                        <a:latin typeface="Arial" panose="020B0604020202020204" pitchFamily="34" charset="0"/>
                        <a:ea typeface="Tahoma"/>
                        <a:cs typeface="Arial" panose="020B0604020202020204" pitchFamily="34" charset="0"/>
                      </a:endParaRPr>
                    </a:p>
                  </a:txBody>
                  <a:tcPr marL="51435" marR="51435" marT="25719" marB="2571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914400" rtl="0" eaLnBrk="1" latinLnBrk="0" hangingPunct="1"/>
                      <a:endParaRPr lang="en-US" sz="1000" kern="1200" dirty="0">
                        <a:solidFill>
                          <a:schemeClr val="tx1"/>
                        </a:solidFill>
                        <a:latin typeface="Arial" panose="020B0604020202020204" pitchFamily="34" charset="0"/>
                        <a:ea typeface="Tahoma" panose="020B0604030504040204" pitchFamily="34" charset="0"/>
                        <a:cs typeface="Arial" panose="020B0604020202020204" pitchFamily="34" charset="0"/>
                      </a:endParaRPr>
                    </a:p>
                  </a:txBody>
                  <a:tcPr marL="51435" marR="51435" marT="25719" marB="2571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rtl="0" eaLnBrk="1" latinLnBrk="0" hangingPunct="1"/>
                      <a:endParaRPr lang="en-US" sz="1000" kern="1200" dirty="0">
                        <a:solidFill>
                          <a:schemeClr val="tx1"/>
                        </a:solidFill>
                        <a:latin typeface="Arial" panose="020B0604020202020204" pitchFamily="34" charset="0"/>
                        <a:ea typeface="Tahoma" panose="020B0604030504040204" pitchFamily="34" charset="0"/>
                        <a:cs typeface="Arial" panose="020B0604020202020204" pitchFamily="34" charset="0"/>
                      </a:endParaRPr>
                    </a:p>
                  </a:txBody>
                  <a:tcPr marL="51435" marR="51435" marT="25719" marB="25719"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rtl="0" eaLnBrk="1" latinLnBrk="0" hangingPunct="1"/>
                      <a:endParaRPr lang="en-US" sz="1000" kern="1200" dirty="0">
                        <a:solidFill>
                          <a:schemeClr val="tx1"/>
                        </a:solidFill>
                        <a:latin typeface="Arial" panose="020B0604020202020204" pitchFamily="34" charset="0"/>
                        <a:ea typeface="Tahoma" panose="020B0604030504040204" pitchFamily="34" charset="0"/>
                        <a:cs typeface="Arial" panose="020B0604020202020204" pitchFamily="34" charset="0"/>
                      </a:endParaRPr>
                    </a:p>
                  </a:txBody>
                  <a:tcPr marL="51435" marR="51435" marT="25719" marB="25719"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372901428"/>
                  </a:ext>
                </a:extLst>
              </a:tr>
              <a:tr h="207590">
                <a:tc>
                  <a:txBody>
                    <a:bodyPr/>
                    <a:lstStyle/>
                    <a:p>
                      <a:pPr marL="177800" indent="0" algn="l" rtl="0" eaLnBrk="1" latinLnBrk="0" hangingPunct="1"/>
                      <a:r>
                        <a:rPr lang="en-US" sz="1000" kern="1200" dirty="0">
                          <a:solidFill>
                            <a:schemeClr val="tx1"/>
                          </a:solidFill>
                          <a:latin typeface="Arial" panose="020B0604020202020204" pitchFamily="34" charset="0"/>
                          <a:cs typeface="Arial" panose="020B0604020202020204" pitchFamily="34" charset="0"/>
                        </a:rPr>
                        <a:t>0 </a:t>
                      </a:r>
                      <a:endParaRPr lang="en-US" sz="1000" kern="1200" dirty="0">
                        <a:solidFill>
                          <a:schemeClr val="tx1"/>
                        </a:solidFill>
                        <a:latin typeface="Arial" panose="020B0604020202020204" pitchFamily="34" charset="0"/>
                        <a:ea typeface="Tahoma"/>
                        <a:cs typeface="Arial" panose="020B0604020202020204" pitchFamily="34" charset="0"/>
                      </a:endParaRPr>
                    </a:p>
                  </a:txBody>
                  <a:tcPr marL="51435" marR="51435" marT="25719" marB="2571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dirty="0">
                          <a:solidFill>
                            <a:schemeClr val="tx1"/>
                          </a:solidFill>
                          <a:effectLst/>
                          <a:latin typeface="Arial" panose="020B0604020202020204" pitchFamily="34" charset="0"/>
                          <a:cs typeface="Arial" panose="020B0604020202020204" pitchFamily="34" charset="0"/>
                        </a:rPr>
                        <a:t>144 (51)</a:t>
                      </a:r>
                      <a:endParaRPr lang="en-US" sz="1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25719" marB="2571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latin typeface="Arial" panose="020B0604020202020204" pitchFamily="34" charset="0"/>
                          <a:cs typeface="Arial" panose="020B0604020202020204" pitchFamily="34" charset="0"/>
                        </a:rPr>
                        <a:t>89 (58)</a:t>
                      </a:r>
                      <a:endParaRPr lang="en-US" sz="1000" kern="1200" dirty="0">
                        <a:solidFill>
                          <a:schemeClr val="tx1"/>
                        </a:solidFill>
                        <a:latin typeface="Arial" panose="020B0604020202020204" pitchFamily="34" charset="0"/>
                        <a:ea typeface="Tahoma" panose="020B0604030504040204" pitchFamily="34" charset="0"/>
                        <a:cs typeface="Arial" panose="020B0604020202020204" pitchFamily="34" charset="0"/>
                      </a:endParaRPr>
                    </a:p>
                  </a:txBody>
                  <a:tcPr marL="51435" marR="51435" marT="25719" marB="25719"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latin typeface="Arial" panose="020B0604020202020204" pitchFamily="34" charset="0"/>
                          <a:cs typeface="Arial" panose="020B0604020202020204" pitchFamily="34" charset="0"/>
                        </a:rPr>
                        <a:t>55 (43)</a:t>
                      </a:r>
                      <a:endParaRPr lang="en-US" sz="1000" kern="1200" dirty="0">
                        <a:solidFill>
                          <a:schemeClr val="tx1"/>
                        </a:solidFill>
                        <a:latin typeface="Arial" panose="020B0604020202020204" pitchFamily="34" charset="0"/>
                        <a:ea typeface="Tahoma" panose="020B0604030504040204" pitchFamily="34" charset="0"/>
                        <a:cs typeface="Arial" panose="020B0604020202020204" pitchFamily="34" charset="0"/>
                      </a:endParaRPr>
                    </a:p>
                  </a:txBody>
                  <a:tcPr marL="51435" marR="51435" marT="25719" marB="25719"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167074041"/>
                  </a:ext>
                </a:extLst>
              </a:tr>
              <a:tr h="207590">
                <a:tc>
                  <a:txBody>
                    <a:bodyPr/>
                    <a:lstStyle/>
                    <a:p>
                      <a:pPr marL="177800" indent="0" algn="l" rtl="0" eaLnBrk="1" latinLnBrk="0" hangingPunct="1"/>
                      <a:r>
                        <a:rPr lang="en-US" sz="1000" kern="1200" dirty="0">
                          <a:solidFill>
                            <a:schemeClr val="tx1"/>
                          </a:solidFill>
                          <a:latin typeface="Arial" panose="020B0604020202020204" pitchFamily="34" charset="0"/>
                          <a:cs typeface="Arial" panose="020B0604020202020204" pitchFamily="34" charset="0"/>
                        </a:rPr>
                        <a:t>1</a:t>
                      </a:r>
                      <a:endParaRPr lang="en-US" sz="1000" kern="1200" dirty="0">
                        <a:solidFill>
                          <a:schemeClr val="tx1"/>
                        </a:solidFill>
                        <a:latin typeface="Arial" panose="020B0604020202020204" pitchFamily="34" charset="0"/>
                        <a:ea typeface="Tahoma"/>
                        <a:cs typeface="Arial" panose="020B0604020202020204" pitchFamily="34" charset="0"/>
                      </a:endParaRPr>
                    </a:p>
                  </a:txBody>
                  <a:tcPr marL="51435" marR="51435" marT="25719" marB="2571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dirty="0">
                          <a:solidFill>
                            <a:schemeClr val="tx1"/>
                          </a:solidFill>
                          <a:effectLst/>
                          <a:latin typeface="Arial" panose="020B0604020202020204" pitchFamily="34" charset="0"/>
                          <a:cs typeface="Arial" panose="020B0604020202020204" pitchFamily="34" charset="0"/>
                        </a:rPr>
                        <a:t>118 (42)</a:t>
                      </a:r>
                      <a:endParaRPr lang="en-US" sz="1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25719" marB="2571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latin typeface="Arial" panose="020B0604020202020204" pitchFamily="34" charset="0"/>
                          <a:cs typeface="Arial" panose="020B0604020202020204" pitchFamily="34" charset="0"/>
                        </a:rPr>
                        <a:t>56 (36)</a:t>
                      </a:r>
                      <a:endParaRPr lang="en-US" sz="1000" kern="1200" dirty="0">
                        <a:solidFill>
                          <a:schemeClr val="tx1"/>
                        </a:solidFill>
                        <a:latin typeface="Arial" panose="020B0604020202020204" pitchFamily="34" charset="0"/>
                        <a:ea typeface="Tahoma" panose="020B0604030504040204" pitchFamily="34" charset="0"/>
                        <a:cs typeface="Arial" panose="020B0604020202020204" pitchFamily="34" charset="0"/>
                      </a:endParaRPr>
                    </a:p>
                  </a:txBody>
                  <a:tcPr marL="51435" marR="51435" marT="25719" marB="25719"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latin typeface="Arial" panose="020B0604020202020204" pitchFamily="34" charset="0"/>
                          <a:cs typeface="Arial" panose="020B0604020202020204" pitchFamily="34" charset="0"/>
                        </a:rPr>
                        <a:t>62 (48)</a:t>
                      </a:r>
                      <a:endParaRPr lang="en-US" sz="1000" kern="1200" dirty="0">
                        <a:solidFill>
                          <a:schemeClr val="tx1"/>
                        </a:solidFill>
                        <a:latin typeface="Arial" panose="020B0604020202020204" pitchFamily="34" charset="0"/>
                        <a:ea typeface="Tahoma" panose="020B0604030504040204" pitchFamily="34" charset="0"/>
                        <a:cs typeface="Arial" panose="020B0604020202020204" pitchFamily="34" charset="0"/>
                      </a:endParaRPr>
                    </a:p>
                  </a:txBody>
                  <a:tcPr marL="51435" marR="51435" marT="25719" marB="25719"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01299832"/>
                  </a:ext>
                </a:extLst>
              </a:tr>
              <a:tr h="207590">
                <a:tc>
                  <a:txBody>
                    <a:bodyPr/>
                    <a:lstStyle/>
                    <a:p>
                      <a:pPr marL="177800" indent="0" algn="l" rtl="0" eaLnBrk="1" latinLnBrk="0" hangingPunct="1"/>
                      <a:r>
                        <a:rPr lang="en-US" sz="1000" kern="1200" dirty="0">
                          <a:solidFill>
                            <a:schemeClr val="tx1"/>
                          </a:solidFill>
                          <a:latin typeface="Arial" panose="020B0604020202020204" pitchFamily="34" charset="0"/>
                          <a:cs typeface="Arial" panose="020B0604020202020204" pitchFamily="34" charset="0"/>
                        </a:rPr>
                        <a:t>2</a:t>
                      </a:r>
                      <a:endParaRPr lang="en-US" sz="1000" kern="1200" dirty="0">
                        <a:solidFill>
                          <a:schemeClr val="tx1"/>
                        </a:solidFill>
                        <a:latin typeface="Arial" panose="020B0604020202020204" pitchFamily="34" charset="0"/>
                        <a:ea typeface="Tahoma"/>
                        <a:cs typeface="Arial" panose="020B0604020202020204" pitchFamily="34" charset="0"/>
                      </a:endParaRPr>
                    </a:p>
                  </a:txBody>
                  <a:tcPr marL="51435" marR="51435" marT="25719" marB="2571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dirty="0">
                          <a:solidFill>
                            <a:schemeClr val="tx1"/>
                          </a:solidFill>
                          <a:effectLst/>
                          <a:latin typeface="Arial" panose="020B0604020202020204" pitchFamily="34" charset="0"/>
                          <a:cs typeface="Arial" panose="020B0604020202020204" pitchFamily="34" charset="0"/>
                        </a:rPr>
                        <a:t>20 (7) </a:t>
                      </a:r>
                      <a:endParaRPr lang="en-US" sz="1000" kern="1200" dirty="0">
                        <a:solidFill>
                          <a:schemeClr val="tx1"/>
                        </a:solidFill>
                        <a:latin typeface="Arial" panose="020B0604020202020204" pitchFamily="34" charset="0"/>
                        <a:ea typeface="Tahoma" panose="020B0604030504040204" pitchFamily="34" charset="0"/>
                        <a:cs typeface="Arial" panose="020B0604020202020204" pitchFamily="34" charset="0"/>
                      </a:endParaRPr>
                    </a:p>
                  </a:txBody>
                  <a:tcPr marL="51435" marR="51435" marT="25719" marB="2571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latin typeface="Arial" panose="020B0604020202020204" pitchFamily="34" charset="0"/>
                          <a:cs typeface="Arial" panose="020B0604020202020204" pitchFamily="34" charset="0"/>
                        </a:rPr>
                        <a:t>9 (6)</a:t>
                      </a:r>
                      <a:endParaRPr lang="en-US" sz="1000" kern="1200" dirty="0">
                        <a:solidFill>
                          <a:schemeClr val="tx1"/>
                        </a:solidFill>
                        <a:latin typeface="Arial" panose="020B0604020202020204" pitchFamily="34" charset="0"/>
                        <a:ea typeface="Tahoma" panose="020B0604030504040204" pitchFamily="34" charset="0"/>
                        <a:cs typeface="Arial" panose="020B0604020202020204" pitchFamily="34" charset="0"/>
                      </a:endParaRPr>
                    </a:p>
                  </a:txBody>
                  <a:tcPr marL="51435" marR="51435" marT="25719" marB="25719"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latin typeface="Arial" panose="020B0604020202020204" pitchFamily="34" charset="0"/>
                          <a:cs typeface="Arial" panose="020B0604020202020204" pitchFamily="34" charset="0"/>
                        </a:rPr>
                        <a:t>11 (9)</a:t>
                      </a:r>
                      <a:endParaRPr lang="en-US" sz="1000" kern="1200" dirty="0">
                        <a:solidFill>
                          <a:schemeClr val="tx1"/>
                        </a:solidFill>
                        <a:latin typeface="Arial" panose="020B0604020202020204" pitchFamily="34" charset="0"/>
                        <a:ea typeface="Tahoma" panose="020B0604030504040204" pitchFamily="34" charset="0"/>
                        <a:cs typeface="Arial" panose="020B0604020202020204" pitchFamily="34" charset="0"/>
                      </a:endParaRPr>
                    </a:p>
                  </a:txBody>
                  <a:tcPr marL="51435" marR="51435" marT="25719" marB="25719"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88624577"/>
                  </a:ext>
                </a:extLst>
              </a:tr>
              <a:tr h="365284">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l" rtl="0" eaLnBrk="1" latinLnBrk="0" hangingPunct="1"/>
                      <a:r>
                        <a:rPr lang="en-US" sz="1000" b="1" kern="1200" dirty="0">
                          <a:solidFill>
                            <a:schemeClr val="tx1"/>
                          </a:solidFill>
                          <a:latin typeface="Arial" panose="020B0604020202020204" pitchFamily="34" charset="0"/>
                          <a:cs typeface="Arial" panose="020B0604020202020204" pitchFamily="34" charset="0"/>
                        </a:rPr>
                        <a:t>Median number of prior lines of systemic therapy, </a:t>
                      </a:r>
                      <a:r>
                        <a:rPr lang="en-US" sz="1000" b="0" kern="1200" dirty="0">
                          <a:solidFill>
                            <a:schemeClr val="tx1"/>
                          </a:solidFill>
                          <a:latin typeface="Arial" panose="020B0604020202020204" pitchFamily="34" charset="0"/>
                          <a:cs typeface="Arial" panose="020B0604020202020204" pitchFamily="34" charset="0"/>
                        </a:rPr>
                        <a:t>(range)</a:t>
                      </a:r>
                      <a:endParaRPr lang="en-US" sz="1000" b="0" kern="1200" dirty="0">
                        <a:solidFill>
                          <a:schemeClr val="tx1"/>
                        </a:solidFill>
                        <a:latin typeface="Arial" panose="020B0604020202020204" pitchFamily="34" charset="0"/>
                        <a:ea typeface="Tahoma"/>
                        <a:cs typeface="Arial" panose="020B0604020202020204" pitchFamily="34" charset="0"/>
                      </a:endParaRPr>
                    </a:p>
                  </a:txBody>
                  <a:tcPr marL="51435" marR="51435" marT="25719" marB="2571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914400" rtl="0" eaLnBrk="1" latinLnBrk="0" hangingPunct="1"/>
                      <a:r>
                        <a:rPr lang="en-US" sz="1000" kern="1200" dirty="0">
                          <a:solidFill>
                            <a:schemeClr val="tx1"/>
                          </a:solidFill>
                          <a:latin typeface="Arial" panose="020B0604020202020204" pitchFamily="34" charset="0"/>
                          <a:cs typeface="Arial" panose="020B0604020202020204" pitchFamily="34" charset="0"/>
                        </a:rPr>
                        <a:t>4 (1-11)</a:t>
                      </a:r>
                      <a:endParaRPr lang="en-US" sz="1000" kern="1200" dirty="0">
                        <a:solidFill>
                          <a:schemeClr val="tx1"/>
                        </a:solidFill>
                        <a:latin typeface="Arial" panose="020B0604020202020204" pitchFamily="34" charset="0"/>
                        <a:ea typeface="Tahoma"/>
                        <a:cs typeface="Arial" panose="020B0604020202020204" pitchFamily="34" charset="0"/>
                      </a:endParaRPr>
                    </a:p>
                  </a:txBody>
                  <a:tcPr marL="51435" marR="51435" marT="25719" marB="2571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defTabSz="914400" rtl="0" eaLnBrk="1" latinLnBrk="0" hangingPunct="1"/>
                      <a:r>
                        <a:rPr lang="en-US" sz="1000" kern="1200" dirty="0">
                          <a:solidFill>
                            <a:schemeClr val="tx1"/>
                          </a:solidFill>
                          <a:latin typeface="Arial" panose="020B0604020202020204" pitchFamily="34" charset="0"/>
                          <a:cs typeface="Arial" panose="020B0604020202020204" pitchFamily="34" charset="0"/>
                        </a:rPr>
                        <a:t>3 (1-9)</a:t>
                      </a:r>
                      <a:endParaRPr lang="en-US" sz="1000" kern="1200" dirty="0">
                        <a:solidFill>
                          <a:schemeClr val="tx1"/>
                        </a:solidFill>
                        <a:latin typeface="Arial" panose="020B0604020202020204" pitchFamily="34" charset="0"/>
                        <a:ea typeface="Tahoma"/>
                        <a:cs typeface="Arial" panose="020B0604020202020204" pitchFamily="34" charset="0"/>
                      </a:endParaRPr>
                    </a:p>
                  </a:txBody>
                  <a:tcPr marL="51435" marR="51435" marT="25719" marB="2571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defTabSz="914400" rtl="0" eaLnBrk="1" latinLnBrk="0" hangingPunct="1"/>
                      <a:r>
                        <a:rPr lang="en-US" sz="1000" kern="1200" dirty="0">
                          <a:solidFill>
                            <a:schemeClr val="tx1"/>
                          </a:solidFill>
                          <a:latin typeface="Arial" panose="020B0604020202020204" pitchFamily="34" charset="0"/>
                          <a:cs typeface="Arial" panose="020B0604020202020204" pitchFamily="34" charset="0"/>
                        </a:rPr>
                        <a:t>5 (1-11)</a:t>
                      </a:r>
                      <a:endParaRPr lang="en-US" sz="1000" kern="1200" dirty="0">
                        <a:solidFill>
                          <a:schemeClr val="tx1"/>
                        </a:solidFill>
                        <a:latin typeface="Arial" panose="020B0604020202020204" pitchFamily="34" charset="0"/>
                        <a:ea typeface="Tahoma"/>
                        <a:cs typeface="Arial" panose="020B0604020202020204" pitchFamily="34" charset="0"/>
                      </a:endParaRPr>
                    </a:p>
                  </a:txBody>
                  <a:tcPr marL="51435" marR="51435" marT="25719" marB="2571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600667999"/>
                  </a:ext>
                </a:extLst>
              </a:tr>
              <a:tr h="207590">
                <a:tc gridSpan="4">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000" b="1" kern="1200" dirty="0">
                          <a:solidFill>
                            <a:schemeClr val="tx1"/>
                          </a:solidFill>
                          <a:latin typeface="Arial" panose="020B0604020202020204" pitchFamily="34" charset="0"/>
                          <a:cs typeface="Arial" panose="020B0604020202020204" pitchFamily="34" charset="0"/>
                        </a:rPr>
                        <a:t>Prior therapy, n (%)</a:t>
                      </a:r>
                      <a:endParaRPr lang="en-US" sz="1000" b="1" kern="1200" dirty="0">
                        <a:solidFill>
                          <a:schemeClr val="tx1"/>
                        </a:solidFill>
                        <a:latin typeface="Arial" panose="020B0604020202020204" pitchFamily="34" charset="0"/>
                        <a:ea typeface="Tahoma"/>
                        <a:cs typeface="Arial" panose="020B0604020202020204" pitchFamily="34" charset="0"/>
                      </a:endParaRPr>
                    </a:p>
                  </a:txBody>
                  <a:tcPr marL="51435" marR="51435" marT="25719" marB="2571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0" kern="1200" dirty="0">
                        <a:solidFill>
                          <a:schemeClr val="tx1"/>
                        </a:solidFill>
                        <a:latin typeface="Arial" panose="020B0604020202020204" pitchFamily="34" charset="0"/>
                        <a:ea typeface="Tahoma" panose="020B0604030504040204" pitchFamily="34" charset="0"/>
                        <a:cs typeface="Arial" panose="020B0604020202020204" pitchFamily="34" charset="0"/>
                      </a:endParaRPr>
                    </a:p>
                  </a:txBody>
                  <a:tcPr marL="51435" marR="51435" marT="25719" marB="2571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0" kern="1200" dirty="0">
                        <a:solidFill>
                          <a:schemeClr val="tx1"/>
                        </a:solidFill>
                        <a:latin typeface="Arial" panose="020B0604020202020204" pitchFamily="34" charset="0"/>
                        <a:ea typeface="Tahoma"/>
                        <a:cs typeface="Arial" panose="020B0604020202020204" pitchFamily="34" charset="0"/>
                      </a:endParaRPr>
                    </a:p>
                  </a:txBody>
                  <a:tcPr marL="51435" marR="51435" marT="25719" marB="25719"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0" kern="1200" dirty="0">
                        <a:solidFill>
                          <a:schemeClr val="tx1"/>
                        </a:solidFill>
                        <a:latin typeface="Arial" panose="020B0604020202020204" pitchFamily="34" charset="0"/>
                        <a:ea typeface="Tahoma"/>
                        <a:cs typeface="Arial" panose="020B0604020202020204" pitchFamily="34" charset="0"/>
                      </a:endParaRPr>
                    </a:p>
                  </a:txBody>
                  <a:tcPr marL="51435" marR="51435" marT="25719" marB="25719"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8275667"/>
                  </a:ext>
                </a:extLst>
              </a:tr>
              <a:tr h="207590">
                <a:tc>
                  <a:txBody>
                    <a:bodyPr/>
                    <a:lstStyle/>
                    <a:p>
                      <a:pPr marL="177800" marR="0" lvl="2"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chemeClr val="tx1"/>
                          </a:solidFill>
                          <a:latin typeface="Arial" panose="020B0604020202020204" pitchFamily="34" charset="0"/>
                          <a:cs typeface="Arial" panose="020B0604020202020204" pitchFamily="34" charset="0"/>
                        </a:rPr>
                        <a:t>BTK inhibitor</a:t>
                      </a:r>
                      <a:endParaRPr lang="en-US" sz="1000" b="0" kern="1200" dirty="0">
                        <a:solidFill>
                          <a:schemeClr val="tx1"/>
                        </a:solidFill>
                        <a:latin typeface="Arial" panose="020B0604020202020204" pitchFamily="34" charset="0"/>
                        <a:ea typeface="+mn-ea"/>
                        <a:cs typeface="Arial" panose="020B0604020202020204" pitchFamily="34" charset="0"/>
                      </a:endParaRPr>
                    </a:p>
                  </a:txBody>
                  <a:tcPr marL="51435" marR="51435" marT="25719" marB="2571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kern="1200" dirty="0">
                          <a:solidFill>
                            <a:schemeClr val="tx1"/>
                          </a:solidFill>
                          <a:latin typeface="Arial" panose="020B0604020202020204" pitchFamily="34" charset="0"/>
                          <a:cs typeface="Arial" panose="020B0604020202020204" pitchFamily="34" charset="0"/>
                        </a:rPr>
                        <a:t>282 (100)</a:t>
                      </a:r>
                      <a:endParaRPr lang="en-US" sz="1000" b="0" kern="1200" dirty="0">
                        <a:solidFill>
                          <a:schemeClr val="tx1"/>
                        </a:solidFill>
                        <a:latin typeface="Arial" panose="020B0604020202020204" pitchFamily="34" charset="0"/>
                        <a:ea typeface="+mn-ea"/>
                        <a:cs typeface="Arial" panose="020B0604020202020204" pitchFamily="34" charset="0"/>
                      </a:endParaRPr>
                    </a:p>
                  </a:txBody>
                  <a:tcPr marL="51435" marR="51435" marT="25719" marB="2571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kern="1200" dirty="0">
                          <a:solidFill>
                            <a:schemeClr val="tx1"/>
                          </a:solidFill>
                          <a:latin typeface="Arial" panose="020B0604020202020204" pitchFamily="34" charset="0"/>
                          <a:cs typeface="Arial" panose="020B0604020202020204" pitchFamily="34" charset="0"/>
                        </a:rPr>
                        <a:t>154 (100)</a:t>
                      </a:r>
                      <a:endParaRPr lang="en-US" sz="1000" b="0" kern="1200" dirty="0">
                        <a:solidFill>
                          <a:schemeClr val="tx1"/>
                        </a:solidFill>
                        <a:latin typeface="Arial" panose="020B0604020202020204" pitchFamily="34" charset="0"/>
                        <a:ea typeface="+mn-ea"/>
                        <a:cs typeface="Arial" panose="020B0604020202020204" pitchFamily="34" charset="0"/>
                      </a:endParaRPr>
                    </a:p>
                  </a:txBody>
                  <a:tcPr marL="51435" marR="51435" marT="25719" marB="2571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kern="1200" dirty="0">
                          <a:solidFill>
                            <a:schemeClr val="tx1"/>
                          </a:solidFill>
                          <a:latin typeface="Arial" panose="020B0604020202020204" pitchFamily="34" charset="0"/>
                          <a:cs typeface="Arial" panose="020B0604020202020204" pitchFamily="34" charset="0"/>
                        </a:rPr>
                        <a:t>128 (100)</a:t>
                      </a:r>
                      <a:endParaRPr lang="en-US" sz="1000" b="0" kern="1200" dirty="0">
                        <a:solidFill>
                          <a:schemeClr val="tx1"/>
                        </a:solidFill>
                        <a:latin typeface="Arial" panose="020B0604020202020204" pitchFamily="34" charset="0"/>
                        <a:ea typeface="+mn-ea"/>
                        <a:cs typeface="Arial" panose="020B0604020202020204" pitchFamily="34" charset="0"/>
                      </a:endParaRPr>
                    </a:p>
                  </a:txBody>
                  <a:tcPr marL="51435" marR="51435" marT="25719" marB="2571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088907662"/>
                  </a:ext>
                </a:extLst>
              </a:tr>
              <a:tr h="207590">
                <a:tc>
                  <a:txBody>
                    <a:bodyPr/>
                    <a:lstStyle/>
                    <a:p>
                      <a:pPr marL="177800" marR="0" lvl="2"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chemeClr val="tx1"/>
                          </a:solidFill>
                          <a:latin typeface="Arial" panose="020B0604020202020204" pitchFamily="34" charset="0"/>
                          <a:cs typeface="Arial" panose="020B0604020202020204" pitchFamily="34" charset="0"/>
                        </a:rPr>
                        <a:t>Anti-CD20 antibody</a:t>
                      </a:r>
                      <a:endParaRPr lang="en-US" sz="1000" b="0" kern="1200" dirty="0">
                        <a:solidFill>
                          <a:schemeClr val="tx1"/>
                        </a:solidFill>
                        <a:latin typeface="Arial" panose="020B0604020202020204" pitchFamily="34" charset="0"/>
                        <a:ea typeface="+mn-ea"/>
                        <a:cs typeface="Arial" panose="020B0604020202020204" pitchFamily="34" charset="0"/>
                      </a:endParaRPr>
                    </a:p>
                  </a:txBody>
                  <a:tcPr marL="51435" marR="51435" marT="25719" marB="2571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kern="1200" dirty="0">
                          <a:solidFill>
                            <a:schemeClr val="tx1"/>
                          </a:solidFill>
                          <a:latin typeface="Arial" panose="020B0604020202020204" pitchFamily="34" charset="0"/>
                          <a:cs typeface="Arial" panose="020B0604020202020204" pitchFamily="34" charset="0"/>
                        </a:rPr>
                        <a:t>251 (89)</a:t>
                      </a:r>
                      <a:endParaRPr lang="en-US" sz="1000" b="0" kern="1200" dirty="0">
                        <a:solidFill>
                          <a:schemeClr val="tx1"/>
                        </a:solidFill>
                        <a:latin typeface="Arial" panose="020B0604020202020204" pitchFamily="34" charset="0"/>
                        <a:ea typeface="+mn-ea"/>
                        <a:cs typeface="Arial" panose="020B0604020202020204" pitchFamily="34" charset="0"/>
                      </a:endParaRPr>
                    </a:p>
                  </a:txBody>
                  <a:tcPr marL="51435" marR="51435" marT="25719" marB="2571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kern="1200" dirty="0">
                          <a:solidFill>
                            <a:schemeClr val="tx1"/>
                          </a:solidFill>
                          <a:latin typeface="Arial" panose="020B0604020202020204" pitchFamily="34" charset="0"/>
                          <a:cs typeface="Arial" panose="020B0604020202020204" pitchFamily="34" charset="0"/>
                        </a:rPr>
                        <a:t>127 (83)</a:t>
                      </a:r>
                      <a:endParaRPr lang="en-US" sz="1000" b="0" kern="1200" dirty="0">
                        <a:solidFill>
                          <a:schemeClr val="tx1"/>
                        </a:solidFill>
                        <a:latin typeface="Arial" panose="020B0604020202020204" pitchFamily="34" charset="0"/>
                        <a:ea typeface="+mn-ea"/>
                        <a:cs typeface="Arial" panose="020B0604020202020204" pitchFamily="34" charset="0"/>
                      </a:endParaRPr>
                    </a:p>
                  </a:txBody>
                  <a:tcPr marL="51435" marR="51435" marT="25719" marB="2571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kern="1200" dirty="0">
                          <a:solidFill>
                            <a:schemeClr val="tx1"/>
                          </a:solidFill>
                          <a:latin typeface="Arial" panose="020B0604020202020204" pitchFamily="34" charset="0"/>
                          <a:cs typeface="Arial" panose="020B0604020202020204" pitchFamily="34" charset="0"/>
                        </a:rPr>
                        <a:t>124 (97)</a:t>
                      </a:r>
                      <a:endParaRPr lang="en-US" sz="1000" b="0" kern="1200" dirty="0">
                        <a:solidFill>
                          <a:schemeClr val="tx1"/>
                        </a:solidFill>
                        <a:latin typeface="Arial" panose="020B0604020202020204" pitchFamily="34" charset="0"/>
                        <a:ea typeface="+mn-ea"/>
                        <a:cs typeface="Arial" panose="020B0604020202020204" pitchFamily="34" charset="0"/>
                      </a:endParaRPr>
                    </a:p>
                  </a:txBody>
                  <a:tcPr marL="51435" marR="51435" marT="25719" marB="2571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897437229"/>
                  </a:ext>
                </a:extLst>
              </a:tr>
              <a:tr h="207590">
                <a:tc>
                  <a:txBody>
                    <a:bodyPr/>
                    <a:lstStyle/>
                    <a:p>
                      <a:pPr marL="177800" marR="0" lvl="2"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chemeClr val="tx1"/>
                          </a:solidFill>
                          <a:latin typeface="Arial" panose="020B0604020202020204" pitchFamily="34" charset="0"/>
                          <a:cs typeface="Arial" panose="020B0604020202020204" pitchFamily="34" charset="0"/>
                        </a:rPr>
                        <a:t>Chemotherapy</a:t>
                      </a:r>
                      <a:endParaRPr lang="en-US" sz="1000" b="0" kern="1200" dirty="0">
                        <a:solidFill>
                          <a:schemeClr val="tx1"/>
                        </a:solidFill>
                        <a:latin typeface="Arial" panose="020B0604020202020204" pitchFamily="34" charset="0"/>
                        <a:ea typeface="+mn-ea"/>
                        <a:cs typeface="Arial" panose="020B0604020202020204" pitchFamily="34" charset="0"/>
                      </a:endParaRPr>
                    </a:p>
                  </a:txBody>
                  <a:tcPr marL="51435" marR="51435" marT="25719" marB="2571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kern="1200" dirty="0">
                          <a:solidFill>
                            <a:schemeClr val="tx1"/>
                          </a:solidFill>
                          <a:latin typeface="Arial" panose="020B0604020202020204" pitchFamily="34" charset="0"/>
                          <a:cs typeface="Arial" panose="020B0604020202020204" pitchFamily="34" charset="0"/>
                        </a:rPr>
                        <a:t>228 (81)</a:t>
                      </a:r>
                      <a:endParaRPr lang="en-US" sz="1000" b="0" kern="1200" dirty="0">
                        <a:solidFill>
                          <a:schemeClr val="tx1"/>
                        </a:solidFill>
                        <a:latin typeface="Arial" panose="020B0604020202020204" pitchFamily="34" charset="0"/>
                        <a:ea typeface="+mn-ea"/>
                        <a:cs typeface="Arial" panose="020B0604020202020204" pitchFamily="34" charset="0"/>
                      </a:endParaRPr>
                    </a:p>
                  </a:txBody>
                  <a:tcPr marL="51435" marR="51435" marT="25719" marB="2571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kern="1200" dirty="0">
                          <a:solidFill>
                            <a:schemeClr val="tx1"/>
                          </a:solidFill>
                          <a:latin typeface="Arial" panose="020B0604020202020204" pitchFamily="34" charset="0"/>
                          <a:cs typeface="Arial" panose="020B0604020202020204" pitchFamily="34" charset="0"/>
                        </a:rPr>
                        <a:t>114 (74)</a:t>
                      </a:r>
                      <a:endParaRPr lang="en-US" sz="1000" b="0" kern="1200" dirty="0">
                        <a:solidFill>
                          <a:schemeClr val="tx1"/>
                        </a:solidFill>
                        <a:latin typeface="Arial" panose="020B0604020202020204" pitchFamily="34" charset="0"/>
                        <a:ea typeface="+mn-ea"/>
                        <a:cs typeface="Arial" panose="020B0604020202020204" pitchFamily="34" charset="0"/>
                      </a:endParaRPr>
                    </a:p>
                  </a:txBody>
                  <a:tcPr marL="51435" marR="51435" marT="25719" marB="2571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kern="1200" dirty="0">
                          <a:solidFill>
                            <a:schemeClr val="tx1"/>
                          </a:solidFill>
                          <a:latin typeface="Arial" panose="020B0604020202020204" pitchFamily="34" charset="0"/>
                          <a:cs typeface="Arial" panose="020B0604020202020204" pitchFamily="34" charset="0"/>
                        </a:rPr>
                        <a:t>114 (89)</a:t>
                      </a:r>
                      <a:endParaRPr lang="en-US" sz="1000" b="0" kern="1200" dirty="0">
                        <a:solidFill>
                          <a:schemeClr val="tx1"/>
                        </a:solidFill>
                        <a:latin typeface="Arial" panose="020B0604020202020204" pitchFamily="34" charset="0"/>
                        <a:ea typeface="+mn-ea"/>
                        <a:cs typeface="Arial" panose="020B0604020202020204" pitchFamily="34" charset="0"/>
                      </a:endParaRPr>
                    </a:p>
                  </a:txBody>
                  <a:tcPr marL="51435" marR="51435" marT="25719" marB="2571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458889192"/>
                  </a:ext>
                </a:extLst>
              </a:tr>
              <a:tr h="207590">
                <a:tc>
                  <a:txBody>
                    <a:bodyPr/>
                    <a:lstStyle/>
                    <a:p>
                      <a:pPr marL="177800" marR="0" lvl="2"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chemeClr val="tx1"/>
                          </a:solidFill>
                          <a:latin typeface="Arial" panose="020B0604020202020204" pitchFamily="34" charset="0"/>
                          <a:cs typeface="Arial" panose="020B0604020202020204" pitchFamily="34" charset="0"/>
                        </a:rPr>
                        <a:t>BCL2 inhibitor</a:t>
                      </a:r>
                      <a:endParaRPr lang="en-US" sz="1000" b="0" kern="1200" dirty="0">
                        <a:solidFill>
                          <a:schemeClr val="tx1"/>
                        </a:solidFill>
                        <a:latin typeface="Arial" panose="020B0604020202020204" pitchFamily="34" charset="0"/>
                        <a:ea typeface="+mn-ea"/>
                        <a:cs typeface="Arial" panose="020B0604020202020204" pitchFamily="34" charset="0"/>
                      </a:endParaRPr>
                    </a:p>
                  </a:txBody>
                  <a:tcPr marL="51435" marR="51435" marT="25719" marB="2571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kern="1200" dirty="0">
                          <a:solidFill>
                            <a:schemeClr val="tx1"/>
                          </a:solidFill>
                          <a:latin typeface="Arial" panose="020B0604020202020204" pitchFamily="34" charset="0"/>
                          <a:cs typeface="Arial" panose="020B0604020202020204" pitchFamily="34" charset="0"/>
                        </a:rPr>
                        <a:t>128 (45)</a:t>
                      </a:r>
                      <a:endParaRPr lang="en-US" sz="1000" b="0" kern="1200" dirty="0">
                        <a:solidFill>
                          <a:schemeClr val="tx1"/>
                        </a:solidFill>
                        <a:latin typeface="Arial" panose="020B0604020202020204" pitchFamily="34" charset="0"/>
                        <a:ea typeface="+mn-ea"/>
                        <a:cs typeface="Arial" panose="020B0604020202020204" pitchFamily="34" charset="0"/>
                      </a:endParaRPr>
                    </a:p>
                  </a:txBody>
                  <a:tcPr marL="51435" marR="51435" marT="25719" marB="2571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kern="1200" dirty="0">
                          <a:solidFill>
                            <a:schemeClr val="tx1"/>
                          </a:solidFill>
                          <a:latin typeface="Arial" panose="020B0604020202020204" pitchFamily="34" charset="0"/>
                          <a:cs typeface="Arial" panose="020B0604020202020204" pitchFamily="34" charset="0"/>
                        </a:rPr>
                        <a:t>0 (0)</a:t>
                      </a:r>
                      <a:endParaRPr lang="en-US" sz="1000" b="0" kern="1200" dirty="0">
                        <a:solidFill>
                          <a:schemeClr val="tx1"/>
                        </a:solidFill>
                        <a:latin typeface="Arial" panose="020B0604020202020204" pitchFamily="34" charset="0"/>
                        <a:ea typeface="+mn-ea"/>
                        <a:cs typeface="Arial" panose="020B0604020202020204" pitchFamily="34" charset="0"/>
                      </a:endParaRPr>
                    </a:p>
                  </a:txBody>
                  <a:tcPr marL="51435" marR="51435" marT="25719" marB="2571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kern="1200" dirty="0">
                          <a:solidFill>
                            <a:schemeClr val="tx1"/>
                          </a:solidFill>
                          <a:latin typeface="Arial" panose="020B0604020202020204" pitchFamily="34" charset="0"/>
                          <a:cs typeface="Arial" panose="020B0604020202020204" pitchFamily="34" charset="0"/>
                        </a:rPr>
                        <a:t>128 (100)</a:t>
                      </a:r>
                      <a:endParaRPr lang="en-US" sz="1000" b="0" kern="1200" dirty="0">
                        <a:solidFill>
                          <a:schemeClr val="tx1"/>
                        </a:solidFill>
                        <a:latin typeface="Arial" panose="020B0604020202020204" pitchFamily="34" charset="0"/>
                        <a:ea typeface="+mn-ea"/>
                        <a:cs typeface="Arial" panose="020B0604020202020204" pitchFamily="34" charset="0"/>
                      </a:endParaRPr>
                    </a:p>
                  </a:txBody>
                  <a:tcPr marL="51435" marR="51435" marT="25719" marB="2571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835828266"/>
                  </a:ext>
                </a:extLst>
              </a:tr>
              <a:tr h="207590">
                <a:tc>
                  <a:txBody>
                    <a:bodyPr/>
                    <a:lstStyle/>
                    <a:p>
                      <a:pPr marL="177800" marR="0" lvl="2"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chemeClr val="tx1"/>
                          </a:solidFill>
                          <a:latin typeface="Arial" panose="020B0604020202020204" pitchFamily="34" charset="0"/>
                          <a:cs typeface="Arial" panose="020B0604020202020204" pitchFamily="34" charset="0"/>
                        </a:rPr>
                        <a:t>PI3K inhibitor</a:t>
                      </a:r>
                      <a:endParaRPr lang="en-US" sz="1000" b="0" kern="1200" dirty="0">
                        <a:solidFill>
                          <a:schemeClr val="tx1"/>
                        </a:solidFill>
                        <a:latin typeface="Arial" panose="020B0604020202020204" pitchFamily="34" charset="0"/>
                        <a:ea typeface="+mn-ea"/>
                        <a:cs typeface="Arial" panose="020B0604020202020204" pitchFamily="34" charset="0"/>
                      </a:endParaRPr>
                    </a:p>
                  </a:txBody>
                  <a:tcPr marL="51435" marR="51435" marT="25719" marB="2571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kern="1200" dirty="0">
                          <a:solidFill>
                            <a:schemeClr val="tx1"/>
                          </a:solidFill>
                          <a:latin typeface="Arial" panose="020B0604020202020204" pitchFamily="34" charset="0"/>
                          <a:cs typeface="Arial" panose="020B0604020202020204" pitchFamily="34" charset="0"/>
                        </a:rPr>
                        <a:t>71 (25)</a:t>
                      </a:r>
                      <a:endParaRPr lang="en-US" sz="1000" b="0" kern="1200" dirty="0">
                        <a:solidFill>
                          <a:schemeClr val="tx1"/>
                        </a:solidFill>
                        <a:latin typeface="Arial" panose="020B0604020202020204" pitchFamily="34" charset="0"/>
                        <a:ea typeface="+mn-ea"/>
                        <a:cs typeface="Arial" panose="020B0604020202020204" pitchFamily="34" charset="0"/>
                      </a:endParaRPr>
                    </a:p>
                  </a:txBody>
                  <a:tcPr marL="51435" marR="51435" marT="25719" marB="2571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kern="1200" dirty="0">
                          <a:solidFill>
                            <a:schemeClr val="tx1"/>
                          </a:solidFill>
                          <a:latin typeface="Arial" panose="020B0604020202020204" pitchFamily="34" charset="0"/>
                          <a:cs typeface="Arial" panose="020B0604020202020204" pitchFamily="34" charset="0"/>
                        </a:rPr>
                        <a:t>17 (11)</a:t>
                      </a:r>
                      <a:endParaRPr lang="en-US" sz="1000" b="0" kern="1200" dirty="0">
                        <a:solidFill>
                          <a:schemeClr val="tx1"/>
                        </a:solidFill>
                        <a:latin typeface="Arial" panose="020B0604020202020204" pitchFamily="34" charset="0"/>
                        <a:ea typeface="+mn-ea"/>
                        <a:cs typeface="Arial" panose="020B0604020202020204" pitchFamily="34" charset="0"/>
                      </a:endParaRPr>
                    </a:p>
                  </a:txBody>
                  <a:tcPr marL="51435" marR="51435" marT="25719" marB="2571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kern="1200" dirty="0">
                          <a:solidFill>
                            <a:schemeClr val="tx1"/>
                          </a:solidFill>
                          <a:latin typeface="Arial" panose="020B0604020202020204" pitchFamily="34" charset="0"/>
                          <a:cs typeface="Arial" panose="020B0604020202020204" pitchFamily="34" charset="0"/>
                        </a:rPr>
                        <a:t>54 (42)</a:t>
                      </a:r>
                      <a:endParaRPr lang="en-US" sz="1000" b="0" kern="1200" dirty="0">
                        <a:solidFill>
                          <a:schemeClr val="tx1"/>
                        </a:solidFill>
                        <a:latin typeface="Arial" panose="020B0604020202020204" pitchFamily="34" charset="0"/>
                        <a:ea typeface="+mn-ea"/>
                        <a:cs typeface="Arial" panose="020B0604020202020204" pitchFamily="34" charset="0"/>
                      </a:endParaRPr>
                    </a:p>
                  </a:txBody>
                  <a:tcPr marL="51435" marR="51435" marT="25719" marB="2571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621209278"/>
                  </a:ext>
                </a:extLst>
              </a:tr>
              <a:tr h="207590">
                <a:tc>
                  <a:txBody>
                    <a:bodyPr/>
                    <a:lstStyle/>
                    <a:p>
                      <a:pPr marL="177800" marR="0" lvl="2"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chemeClr val="tx1"/>
                          </a:solidFill>
                          <a:latin typeface="Arial" panose="020B0604020202020204" pitchFamily="34" charset="0"/>
                          <a:cs typeface="Arial" panose="020B0604020202020204" pitchFamily="34" charset="0"/>
                        </a:rPr>
                        <a:t>CAR T</a:t>
                      </a:r>
                      <a:endParaRPr lang="en-US" sz="1000" b="0" kern="1200" dirty="0">
                        <a:solidFill>
                          <a:schemeClr val="tx1"/>
                        </a:solidFill>
                        <a:latin typeface="Arial" panose="020B0604020202020204" pitchFamily="34" charset="0"/>
                        <a:ea typeface="+mn-ea"/>
                        <a:cs typeface="Arial" panose="020B0604020202020204" pitchFamily="34" charset="0"/>
                      </a:endParaRPr>
                    </a:p>
                  </a:txBody>
                  <a:tcPr marL="51435" marR="51435" marT="25719" marB="2571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kern="1200" dirty="0">
                          <a:solidFill>
                            <a:schemeClr val="tx1"/>
                          </a:solidFill>
                          <a:latin typeface="Arial" panose="020B0604020202020204" pitchFamily="34" charset="0"/>
                          <a:cs typeface="Arial" panose="020B0604020202020204" pitchFamily="34" charset="0"/>
                        </a:rPr>
                        <a:t>17 (6)</a:t>
                      </a:r>
                      <a:endParaRPr lang="en-US" sz="1000" b="0" kern="1200" dirty="0">
                        <a:solidFill>
                          <a:schemeClr val="tx1"/>
                        </a:solidFill>
                        <a:latin typeface="Arial" panose="020B0604020202020204" pitchFamily="34" charset="0"/>
                        <a:ea typeface="+mn-ea"/>
                        <a:cs typeface="Arial" panose="020B0604020202020204" pitchFamily="34" charset="0"/>
                      </a:endParaRPr>
                    </a:p>
                  </a:txBody>
                  <a:tcPr marL="51435" marR="51435" marT="25719" marB="2571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kern="1200" dirty="0">
                          <a:solidFill>
                            <a:schemeClr val="tx1"/>
                          </a:solidFill>
                          <a:latin typeface="Arial" panose="020B0604020202020204" pitchFamily="34" charset="0"/>
                          <a:cs typeface="Arial" panose="020B0604020202020204" pitchFamily="34" charset="0"/>
                        </a:rPr>
                        <a:t>2 (1)</a:t>
                      </a:r>
                      <a:endParaRPr lang="en-US" sz="1000" b="0" kern="1200" dirty="0">
                        <a:solidFill>
                          <a:schemeClr val="tx1"/>
                        </a:solidFill>
                        <a:latin typeface="Arial" panose="020B0604020202020204" pitchFamily="34" charset="0"/>
                        <a:ea typeface="+mn-ea"/>
                        <a:cs typeface="Arial" panose="020B0604020202020204" pitchFamily="34" charset="0"/>
                      </a:endParaRPr>
                    </a:p>
                  </a:txBody>
                  <a:tcPr marL="51435" marR="51435" marT="25719" marB="2571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kern="1200" dirty="0">
                          <a:solidFill>
                            <a:schemeClr val="tx1"/>
                          </a:solidFill>
                          <a:latin typeface="Arial" panose="020B0604020202020204" pitchFamily="34" charset="0"/>
                          <a:cs typeface="Arial" panose="020B0604020202020204" pitchFamily="34" charset="0"/>
                        </a:rPr>
                        <a:t>15 (12)</a:t>
                      </a:r>
                      <a:endParaRPr lang="en-US" sz="1000" b="0" kern="1200" dirty="0">
                        <a:solidFill>
                          <a:schemeClr val="tx1"/>
                        </a:solidFill>
                        <a:latin typeface="Arial" panose="020B0604020202020204" pitchFamily="34" charset="0"/>
                        <a:ea typeface="+mn-ea"/>
                        <a:cs typeface="Arial" panose="020B0604020202020204" pitchFamily="34" charset="0"/>
                      </a:endParaRPr>
                    </a:p>
                  </a:txBody>
                  <a:tcPr marL="51435" marR="51435" marT="25719" marB="2571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240926293"/>
                  </a:ext>
                </a:extLst>
              </a:tr>
              <a:tr h="207590">
                <a:tc>
                  <a:txBody>
                    <a:bodyPr/>
                    <a:lstStyle/>
                    <a:p>
                      <a:pPr marL="177800" marR="0" lvl="2"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chemeClr val="tx1"/>
                          </a:solidFill>
                          <a:latin typeface="Arial" panose="020B0604020202020204" pitchFamily="34" charset="0"/>
                          <a:cs typeface="Arial" panose="020B0604020202020204" pitchFamily="34" charset="0"/>
                        </a:rPr>
                        <a:t>Allogeneic stem cell transplant</a:t>
                      </a:r>
                      <a:endParaRPr lang="en-US" sz="1000" b="0" kern="1200" dirty="0">
                        <a:solidFill>
                          <a:schemeClr val="tx1"/>
                        </a:solidFill>
                        <a:latin typeface="Arial" panose="020B0604020202020204" pitchFamily="34" charset="0"/>
                        <a:ea typeface="+mn-ea"/>
                        <a:cs typeface="Arial" panose="020B0604020202020204" pitchFamily="34" charset="0"/>
                      </a:endParaRPr>
                    </a:p>
                  </a:txBody>
                  <a:tcPr marL="51435" marR="51435" marT="25719" marB="2571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kern="1200" dirty="0">
                          <a:solidFill>
                            <a:schemeClr val="tx1"/>
                          </a:solidFill>
                          <a:latin typeface="Arial" panose="020B0604020202020204" pitchFamily="34" charset="0"/>
                          <a:cs typeface="Arial" panose="020B0604020202020204" pitchFamily="34" charset="0"/>
                        </a:rPr>
                        <a:t>7 (3)</a:t>
                      </a:r>
                      <a:endParaRPr lang="en-US" sz="1000" b="0" kern="1200" dirty="0">
                        <a:solidFill>
                          <a:schemeClr val="tx1"/>
                        </a:solidFill>
                        <a:latin typeface="Arial" panose="020B0604020202020204" pitchFamily="34" charset="0"/>
                        <a:ea typeface="+mn-ea"/>
                        <a:cs typeface="Arial" panose="020B0604020202020204" pitchFamily="34" charset="0"/>
                      </a:endParaRPr>
                    </a:p>
                  </a:txBody>
                  <a:tcPr marL="51435" marR="51435" marT="25719" marB="2571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kern="1200" dirty="0">
                          <a:solidFill>
                            <a:schemeClr val="tx1"/>
                          </a:solidFill>
                          <a:latin typeface="Arial" panose="020B0604020202020204" pitchFamily="34" charset="0"/>
                          <a:cs typeface="Arial" panose="020B0604020202020204" pitchFamily="34" charset="0"/>
                        </a:rPr>
                        <a:t>1 (1)</a:t>
                      </a:r>
                      <a:endParaRPr lang="en-US" sz="1000" b="0" kern="1200" dirty="0">
                        <a:solidFill>
                          <a:schemeClr val="tx1"/>
                        </a:solidFill>
                        <a:latin typeface="Arial" panose="020B0604020202020204" pitchFamily="34" charset="0"/>
                        <a:ea typeface="+mn-ea"/>
                        <a:cs typeface="Arial" panose="020B0604020202020204" pitchFamily="34" charset="0"/>
                      </a:endParaRPr>
                    </a:p>
                  </a:txBody>
                  <a:tcPr marL="51435" marR="51435" marT="25719" marB="2571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kern="1200" dirty="0">
                          <a:solidFill>
                            <a:schemeClr val="tx1"/>
                          </a:solidFill>
                          <a:latin typeface="Arial" panose="020B0604020202020204" pitchFamily="34" charset="0"/>
                          <a:cs typeface="Arial" panose="020B0604020202020204" pitchFamily="34" charset="0"/>
                        </a:rPr>
                        <a:t>6 (5)</a:t>
                      </a:r>
                      <a:endParaRPr lang="en-US" sz="1000" b="0" kern="1200" dirty="0">
                        <a:solidFill>
                          <a:schemeClr val="tx1"/>
                        </a:solidFill>
                        <a:latin typeface="Arial" panose="020B0604020202020204" pitchFamily="34" charset="0"/>
                        <a:ea typeface="+mn-ea"/>
                        <a:cs typeface="Arial" panose="020B0604020202020204" pitchFamily="34" charset="0"/>
                      </a:endParaRPr>
                    </a:p>
                  </a:txBody>
                  <a:tcPr marL="51435" marR="51435" marT="25719" marB="2571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727925851"/>
                  </a:ext>
                </a:extLst>
              </a:tr>
            </a:tbl>
          </a:graphicData>
        </a:graphic>
      </p:graphicFrame>
      <p:graphicFrame>
        <p:nvGraphicFramePr>
          <p:cNvPr id="6" name="Table 5">
            <a:extLst>
              <a:ext uri="{FF2B5EF4-FFF2-40B4-BE49-F238E27FC236}">
                <a16:creationId xmlns:a16="http://schemas.microsoft.com/office/drawing/2014/main" id="{026F5B1C-E9D4-DD27-815D-3DD9437716B0}"/>
              </a:ext>
            </a:extLst>
          </p:cNvPr>
          <p:cNvGraphicFramePr>
            <a:graphicFrameLocks noGrp="1"/>
          </p:cNvGraphicFramePr>
          <p:nvPr>
            <p:extLst>
              <p:ext uri="{D42A27DB-BD31-4B8C-83A1-F6EECF244321}">
                <p14:modId xmlns:p14="http://schemas.microsoft.com/office/powerpoint/2010/main" val="98981656"/>
              </p:ext>
            </p:extLst>
          </p:nvPr>
        </p:nvGraphicFramePr>
        <p:xfrm>
          <a:off x="6286287" y="1117934"/>
          <a:ext cx="5067513" cy="1720616"/>
        </p:xfrm>
        <a:graphic>
          <a:graphicData uri="http://schemas.openxmlformats.org/drawingml/2006/table">
            <a:tbl>
              <a:tblPr firstRow="1" bandRow="1">
                <a:tableStyleId>{5C22544A-7EE6-4342-B048-85BDC9FD1C3A}</a:tableStyleId>
              </a:tblPr>
              <a:tblGrid>
                <a:gridCol w="2580217">
                  <a:extLst>
                    <a:ext uri="{9D8B030D-6E8A-4147-A177-3AD203B41FA5}">
                      <a16:colId xmlns:a16="http://schemas.microsoft.com/office/drawing/2014/main" val="3748058746"/>
                    </a:ext>
                  </a:extLst>
                </a:gridCol>
                <a:gridCol w="900860">
                  <a:extLst>
                    <a:ext uri="{9D8B030D-6E8A-4147-A177-3AD203B41FA5}">
                      <a16:colId xmlns:a16="http://schemas.microsoft.com/office/drawing/2014/main" val="3483873641"/>
                    </a:ext>
                  </a:extLst>
                </a:gridCol>
                <a:gridCol w="823754">
                  <a:extLst>
                    <a:ext uri="{9D8B030D-6E8A-4147-A177-3AD203B41FA5}">
                      <a16:colId xmlns:a16="http://schemas.microsoft.com/office/drawing/2014/main" val="2930690275"/>
                    </a:ext>
                  </a:extLst>
                </a:gridCol>
                <a:gridCol w="762682">
                  <a:extLst>
                    <a:ext uri="{9D8B030D-6E8A-4147-A177-3AD203B41FA5}">
                      <a16:colId xmlns:a16="http://schemas.microsoft.com/office/drawing/2014/main" val="4208662850"/>
                    </a:ext>
                  </a:extLst>
                </a:gridCol>
              </a:tblGrid>
              <a:tr h="61249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solidFill>
                            <a:schemeClr val="bg1"/>
                          </a:solidFill>
                          <a:effectLst/>
                          <a:latin typeface="Arial" panose="020B0604020202020204" pitchFamily="34" charset="0"/>
                          <a:cs typeface="Arial" panose="020B0604020202020204" pitchFamily="34" charset="0"/>
                        </a:rPr>
                        <a:t>Characteristics</a:t>
                      </a:r>
                      <a:endParaRPr lang="en-US" sz="1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0000"/>
                        </a:lnSpc>
                        <a:spcAft>
                          <a:spcPts val="300"/>
                        </a:spcAft>
                      </a:pPr>
                      <a:r>
                        <a:rPr lang="en-IE" sz="1000" b="1" kern="100" dirty="0">
                          <a:solidFill>
                            <a:schemeClr val="bg1"/>
                          </a:solidFill>
                          <a:effectLst/>
                          <a:latin typeface="Arial" panose="020B0604020202020204" pitchFamily="34" charset="0"/>
                          <a:cs typeface="Arial" panose="020B0604020202020204" pitchFamily="34" charset="0"/>
                        </a:rPr>
                        <a:t>Prior cBTKi </a:t>
                      </a:r>
                      <a:endParaRPr lang="en-IE" sz="1200" b="1" kern="100" dirty="0">
                        <a:solidFill>
                          <a:schemeClr val="bg1"/>
                        </a:solidFill>
                        <a:effectLst/>
                        <a:latin typeface="Arial" panose="020B0604020202020204" pitchFamily="34" charset="0"/>
                        <a:cs typeface="Arial" panose="020B0604020202020204" pitchFamily="34" charset="0"/>
                      </a:endParaRPr>
                    </a:p>
                    <a:p>
                      <a:pPr algn="ctr">
                        <a:lnSpc>
                          <a:spcPct val="100000"/>
                        </a:lnSpc>
                        <a:spcAft>
                          <a:spcPts val="600"/>
                        </a:spcAft>
                      </a:pPr>
                      <a:r>
                        <a:rPr lang="en-IE" sz="1000" b="1" kern="100" dirty="0">
                          <a:solidFill>
                            <a:schemeClr val="bg1"/>
                          </a:solidFill>
                          <a:effectLst/>
                          <a:latin typeface="Arial" panose="020B0604020202020204" pitchFamily="34" charset="0"/>
                          <a:cs typeface="Arial" panose="020B0604020202020204" pitchFamily="34" charset="0"/>
                        </a:rPr>
                        <a:t>(n=282)</a:t>
                      </a:r>
                      <a:endParaRPr lang="en-IE" sz="1200" b="1" kern="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0000"/>
                        </a:lnSpc>
                        <a:spcAft>
                          <a:spcPts val="300"/>
                        </a:spcAft>
                      </a:pPr>
                      <a:r>
                        <a:rPr lang="en-IE" sz="1000" b="1" kern="100" dirty="0">
                          <a:solidFill>
                            <a:schemeClr val="bg1"/>
                          </a:solidFill>
                          <a:effectLst/>
                          <a:latin typeface="Arial" panose="020B0604020202020204" pitchFamily="34" charset="0"/>
                          <a:cs typeface="Arial" panose="020B0604020202020204" pitchFamily="34" charset="0"/>
                        </a:rPr>
                        <a:t>BCL2i-N </a:t>
                      </a:r>
                    </a:p>
                    <a:p>
                      <a:pPr algn="ctr">
                        <a:lnSpc>
                          <a:spcPct val="100000"/>
                        </a:lnSpc>
                        <a:spcAft>
                          <a:spcPts val="300"/>
                        </a:spcAft>
                      </a:pPr>
                      <a:r>
                        <a:rPr lang="en-IE" sz="1000" b="1" kern="100" dirty="0">
                          <a:solidFill>
                            <a:schemeClr val="bg1"/>
                          </a:solidFill>
                          <a:effectLst/>
                          <a:latin typeface="Arial" panose="020B0604020202020204" pitchFamily="34" charset="0"/>
                          <a:cs typeface="Arial" panose="020B0604020202020204" pitchFamily="34" charset="0"/>
                        </a:rPr>
                        <a:t> (n=154)</a:t>
                      </a:r>
                      <a:endParaRPr lang="en-IE" sz="1200" b="1" kern="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0000"/>
                        </a:lnSpc>
                        <a:spcAft>
                          <a:spcPts val="300"/>
                        </a:spcAft>
                      </a:pPr>
                      <a:r>
                        <a:rPr lang="en-IE" sz="1000" b="1" kern="100" dirty="0">
                          <a:solidFill>
                            <a:schemeClr val="bg1"/>
                          </a:solidFill>
                          <a:effectLst/>
                          <a:latin typeface="Arial" panose="020B0604020202020204" pitchFamily="34" charset="0"/>
                          <a:cs typeface="Arial" panose="020B0604020202020204" pitchFamily="34" charset="0"/>
                        </a:rPr>
                        <a:t>BCL2i-E</a:t>
                      </a:r>
                      <a:endParaRPr lang="en-IE" sz="1200" b="1" kern="100" dirty="0">
                        <a:solidFill>
                          <a:schemeClr val="bg1"/>
                        </a:solidFill>
                        <a:effectLst/>
                        <a:latin typeface="Arial" panose="020B0604020202020204" pitchFamily="34" charset="0"/>
                        <a:cs typeface="Arial" panose="020B0604020202020204" pitchFamily="34" charset="0"/>
                      </a:endParaRPr>
                    </a:p>
                    <a:p>
                      <a:pPr algn="ctr">
                        <a:lnSpc>
                          <a:spcPct val="100000"/>
                        </a:lnSpc>
                        <a:spcAft>
                          <a:spcPts val="300"/>
                        </a:spcAft>
                      </a:pPr>
                      <a:r>
                        <a:rPr lang="en-IE" sz="1000" b="1" kern="100" dirty="0">
                          <a:solidFill>
                            <a:schemeClr val="bg1"/>
                          </a:solidFill>
                          <a:effectLst/>
                          <a:latin typeface="Arial" panose="020B0604020202020204" pitchFamily="34" charset="0"/>
                          <a:cs typeface="Arial" panose="020B0604020202020204" pitchFamily="34" charset="0"/>
                        </a:rPr>
                        <a:t>(n=128)</a:t>
                      </a:r>
                      <a:endParaRPr lang="en-IE" sz="1200" b="1" kern="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812871482"/>
                  </a:ext>
                </a:extLst>
              </a:tr>
              <a:tr h="44521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1" kern="1200" dirty="0">
                          <a:solidFill>
                            <a:schemeClr val="tx1"/>
                          </a:solidFill>
                          <a:latin typeface="Arial" panose="020B0604020202020204" pitchFamily="34" charset="0"/>
                          <a:cs typeface="Arial" panose="020B0604020202020204" pitchFamily="34" charset="0"/>
                        </a:rPr>
                        <a:t>Median time from diagnosis to first dose,</a:t>
                      </a:r>
                      <a:r>
                        <a:rPr lang="en-US" sz="1000" b="0" kern="1200" dirty="0">
                          <a:solidFill>
                            <a:schemeClr val="tx1"/>
                          </a:solidFill>
                          <a:latin typeface="Arial" panose="020B0604020202020204" pitchFamily="34" charset="0"/>
                          <a:cs typeface="Arial" panose="020B0604020202020204" pitchFamily="34" charset="0"/>
                        </a:rPr>
                        <a:t> years (IQR) </a:t>
                      </a:r>
                      <a:endParaRPr lang="en-US" sz="1000" b="0" kern="1200" dirty="0">
                        <a:solidFill>
                          <a:schemeClr val="tx1"/>
                        </a:solidFill>
                        <a:latin typeface="Arial" panose="020B0604020202020204" pitchFamily="34" charset="0"/>
                        <a:ea typeface="Tahoma" panose="020B0604030504040204" pitchFamily="34" charset="0"/>
                        <a:cs typeface="Arial" panose="020B0604020202020204" pitchFamily="34" charset="0"/>
                      </a:endParaRPr>
                    </a:p>
                  </a:txBody>
                  <a:tcPr marL="51435" marR="514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latin typeface="Arial" panose="020B0604020202020204" pitchFamily="34" charset="0"/>
                          <a:cs typeface="Arial" panose="020B0604020202020204" pitchFamily="34" charset="0"/>
                        </a:rPr>
                        <a:t>11 (8-15)</a:t>
                      </a:r>
                      <a:endParaRPr lang="en-US" sz="1000" kern="1200" dirty="0">
                        <a:solidFill>
                          <a:schemeClr val="tx1"/>
                        </a:solidFill>
                        <a:latin typeface="Arial" panose="020B0604020202020204" pitchFamily="34" charset="0"/>
                        <a:ea typeface="+mn-ea"/>
                        <a:cs typeface="Arial" panose="020B0604020202020204" pitchFamily="34" charset="0"/>
                      </a:endParaRPr>
                    </a:p>
                  </a:txBody>
                  <a:tcPr marL="51435" marR="514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defTabSz="914400" rtl="0" eaLnBrk="1" latinLnBrk="0" hangingPunct="1"/>
                      <a:r>
                        <a:rPr lang="en-US" sz="1000" kern="1200" dirty="0">
                          <a:solidFill>
                            <a:schemeClr val="tx1"/>
                          </a:solidFill>
                          <a:latin typeface="Arial" panose="020B0604020202020204" pitchFamily="34" charset="0"/>
                          <a:cs typeface="Arial" panose="020B0604020202020204" pitchFamily="34" charset="0"/>
                        </a:rPr>
                        <a:t>11 (7-15)</a:t>
                      </a:r>
                      <a:endParaRPr lang="en-US" sz="1000" kern="1200" dirty="0">
                        <a:solidFill>
                          <a:schemeClr val="tx1"/>
                        </a:solidFill>
                        <a:latin typeface="Arial" panose="020B0604020202020204" pitchFamily="34" charset="0"/>
                        <a:ea typeface="Tahoma"/>
                        <a:cs typeface="Arial" panose="020B0604020202020204" pitchFamily="34" charset="0"/>
                      </a:endParaRPr>
                    </a:p>
                  </a:txBody>
                  <a:tcPr marL="51435" marR="51435" marT="25719" marB="2571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defTabSz="914400" rtl="0" eaLnBrk="1" latinLnBrk="0" hangingPunct="1"/>
                      <a:r>
                        <a:rPr lang="en-US" sz="1000" kern="1200" dirty="0">
                          <a:solidFill>
                            <a:schemeClr val="tx1"/>
                          </a:solidFill>
                          <a:latin typeface="Arial" panose="020B0604020202020204" pitchFamily="34" charset="0"/>
                          <a:cs typeface="Arial" panose="020B0604020202020204" pitchFamily="34" charset="0"/>
                        </a:rPr>
                        <a:t>12 (8-15)</a:t>
                      </a:r>
                      <a:endParaRPr lang="en-US" sz="1000" kern="1200" dirty="0">
                        <a:solidFill>
                          <a:schemeClr val="tx1"/>
                        </a:solidFill>
                        <a:latin typeface="Arial" panose="020B0604020202020204" pitchFamily="34" charset="0"/>
                        <a:ea typeface="Tahoma"/>
                        <a:cs typeface="Arial" panose="020B0604020202020204" pitchFamily="34" charset="0"/>
                      </a:endParaRPr>
                    </a:p>
                  </a:txBody>
                  <a:tcPr marL="51435" marR="51435" marT="25719" marB="2571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545779072"/>
                  </a:ext>
                </a:extLst>
              </a:tr>
              <a:tr h="204055">
                <a:tc gridSpan="4">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1" dirty="0">
                          <a:solidFill>
                            <a:schemeClr val="tx1"/>
                          </a:solidFill>
                          <a:effectLst/>
                          <a:latin typeface="Arial" panose="020B0604020202020204" pitchFamily="34" charset="0"/>
                          <a:cs typeface="Arial" panose="020B0604020202020204" pitchFamily="34" charset="0"/>
                        </a:rPr>
                        <a:t>Reason for any prior BTKi discontinuation</a:t>
                      </a:r>
                      <a:r>
                        <a:rPr lang="en-US" sz="1000" b="1" baseline="30000" dirty="0">
                          <a:solidFill>
                            <a:schemeClr val="tx1"/>
                          </a:solidFill>
                          <a:effectLst/>
                          <a:latin typeface="Arial" panose="020B0604020202020204" pitchFamily="34" charset="0"/>
                          <a:cs typeface="Arial" panose="020B0604020202020204" pitchFamily="34" charset="0"/>
                        </a:rPr>
                        <a:t>a</a:t>
                      </a:r>
                      <a:r>
                        <a:rPr lang="en-US" sz="1000" b="1" dirty="0">
                          <a:solidFill>
                            <a:schemeClr val="tx1"/>
                          </a:solidFill>
                          <a:effectLst/>
                          <a:latin typeface="Arial" panose="020B0604020202020204" pitchFamily="34" charset="0"/>
                          <a:cs typeface="Arial" panose="020B0604020202020204" pitchFamily="34" charset="0"/>
                        </a:rPr>
                        <a:t>, </a:t>
                      </a:r>
                      <a:r>
                        <a:rPr lang="en-US" sz="1000" b="0" dirty="0">
                          <a:solidFill>
                            <a:schemeClr val="tx1"/>
                          </a:solidFill>
                          <a:effectLst/>
                          <a:latin typeface="Arial" panose="020B0604020202020204" pitchFamily="34" charset="0"/>
                          <a:cs typeface="Arial" panose="020B0604020202020204" pitchFamily="34" charset="0"/>
                        </a:rPr>
                        <a:t>n (%)</a:t>
                      </a:r>
                      <a:endParaRPr lang="en-US" sz="10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marR="0" algn="ctr">
                        <a:lnSpc>
                          <a:spcPct val="100000"/>
                        </a:lnSpc>
                        <a:spcBef>
                          <a:spcPts val="0"/>
                        </a:spcBef>
                        <a:spcAft>
                          <a:spcPts val="0"/>
                        </a:spcAft>
                      </a:pPr>
                      <a:endParaRPr lang="en-US" sz="1000">
                        <a:solidFill>
                          <a:schemeClr val="tx1"/>
                        </a:solidFill>
                        <a:effectLst/>
                        <a:latin typeface="Arial"/>
                        <a:ea typeface="Times New Roman" panose="02020603050405020304" pitchFamily="18" charset="0"/>
                        <a:cs typeface="Arial"/>
                      </a:endParaRPr>
                    </a:p>
                  </a:txBody>
                  <a:tcPr marL="51435" marR="51435" marT="0" marB="0" anchor="b">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hMerge="1">
                  <a:txBody>
                    <a:bodyPr/>
                    <a:lstStyle/>
                    <a:p>
                      <a:pPr marL="0" marR="0" algn="ctr">
                        <a:lnSpc>
                          <a:spcPct val="100000"/>
                        </a:lnSpc>
                        <a:spcBef>
                          <a:spcPts val="0"/>
                        </a:spcBef>
                        <a:spcAft>
                          <a:spcPts val="0"/>
                        </a:spcAft>
                      </a:pPr>
                      <a:endParaRPr lang="en-US" sz="1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marR="0" algn="ctr">
                        <a:lnSpc>
                          <a:spcPct val="100000"/>
                        </a:lnSpc>
                        <a:spcBef>
                          <a:spcPts val="0"/>
                        </a:spcBef>
                        <a:spcAft>
                          <a:spcPts val="0"/>
                        </a:spcAft>
                      </a:pPr>
                      <a:endParaRPr lang="en-US" sz="1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470125800"/>
                  </a:ext>
                </a:extLst>
              </a:tr>
              <a:tr h="274914">
                <a:tc>
                  <a:txBody>
                    <a:bodyPr/>
                    <a:lstStyle/>
                    <a:p>
                      <a:pPr marL="177800" marR="0" indent="0" algn="l">
                        <a:lnSpc>
                          <a:spcPct val="100000"/>
                        </a:lnSpc>
                        <a:spcBef>
                          <a:spcPts val="0"/>
                        </a:spcBef>
                        <a:spcAft>
                          <a:spcPts val="0"/>
                        </a:spcAft>
                      </a:pPr>
                      <a:r>
                        <a:rPr lang="en-US" sz="1000" b="0" dirty="0">
                          <a:solidFill>
                            <a:srgbClr val="000000"/>
                          </a:solidFill>
                          <a:effectLst/>
                          <a:latin typeface="Arial" panose="020B0604020202020204" pitchFamily="34" charset="0"/>
                          <a:cs typeface="Arial" panose="020B0604020202020204" pitchFamily="34" charset="0"/>
                        </a:rPr>
                        <a:t>Progressive disease</a:t>
                      </a:r>
                      <a:endParaRPr lang="en-US"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000" b="0" dirty="0">
                          <a:solidFill>
                            <a:schemeClr val="tx1"/>
                          </a:solidFill>
                          <a:effectLst/>
                          <a:latin typeface="Arial" panose="020B0604020202020204" pitchFamily="34" charset="0"/>
                          <a:cs typeface="Arial" panose="020B0604020202020204" pitchFamily="34" charset="0"/>
                        </a:rPr>
                        <a:t>217 (77)</a:t>
                      </a:r>
                      <a:endParaRPr lang="en-US" sz="10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000" b="0" kern="1200" dirty="0">
                          <a:solidFill>
                            <a:schemeClr val="tx1"/>
                          </a:solidFill>
                          <a:effectLst/>
                          <a:latin typeface="Arial" panose="020B0604020202020204" pitchFamily="34" charset="0"/>
                          <a:ea typeface="+mn-ea"/>
                          <a:cs typeface="Arial" panose="020B0604020202020204" pitchFamily="34" charset="0"/>
                        </a:rPr>
                        <a:t>110 (71)</a:t>
                      </a:r>
                    </a:p>
                  </a:txBody>
                  <a:tcPr marL="51435" marR="514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000" b="0" kern="1200" dirty="0">
                          <a:solidFill>
                            <a:schemeClr val="tx1"/>
                          </a:solidFill>
                          <a:effectLst/>
                          <a:latin typeface="Arial" panose="020B0604020202020204" pitchFamily="34" charset="0"/>
                          <a:ea typeface="+mn-ea"/>
                          <a:cs typeface="Arial" panose="020B0604020202020204" pitchFamily="34" charset="0"/>
                        </a:rPr>
                        <a:t>107 (84)</a:t>
                      </a:r>
                    </a:p>
                  </a:txBody>
                  <a:tcPr marL="51435" marR="514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737938394"/>
                  </a:ext>
                </a:extLst>
              </a:tr>
              <a:tr h="183940">
                <a:tc>
                  <a:txBody>
                    <a:bodyPr/>
                    <a:lstStyle/>
                    <a:p>
                      <a:pPr marL="177800" marR="0" indent="0" algn="l">
                        <a:lnSpc>
                          <a:spcPct val="100000"/>
                        </a:lnSpc>
                        <a:spcBef>
                          <a:spcPts val="0"/>
                        </a:spcBef>
                        <a:spcAft>
                          <a:spcPts val="0"/>
                        </a:spcAft>
                      </a:pPr>
                      <a:r>
                        <a:rPr lang="en-US" sz="1000" b="0" dirty="0">
                          <a:solidFill>
                            <a:srgbClr val="000000"/>
                          </a:solidFill>
                          <a:effectLst/>
                          <a:latin typeface="Arial" panose="020B0604020202020204" pitchFamily="34" charset="0"/>
                          <a:cs typeface="Arial" panose="020B0604020202020204" pitchFamily="34" charset="0"/>
                        </a:rPr>
                        <a:t>Toxicity/Other</a:t>
                      </a:r>
                      <a:endParaRPr lang="en-US"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000" b="0" dirty="0">
                          <a:solidFill>
                            <a:schemeClr val="tx1"/>
                          </a:solidFill>
                          <a:effectLst/>
                          <a:latin typeface="Arial" panose="020B0604020202020204" pitchFamily="34" charset="0"/>
                          <a:cs typeface="Arial" panose="020B0604020202020204" pitchFamily="34" charset="0"/>
                        </a:rPr>
                        <a:t>64 (23)</a:t>
                      </a:r>
                      <a:endParaRPr lang="en-IE" sz="1000" dirty="0">
                        <a:latin typeface="Arial" panose="020B0604020202020204" pitchFamily="34" charset="0"/>
                        <a:cs typeface="Arial" panose="020B0604020202020204" pitchFamily="34" charset="0"/>
                      </a:endParaRPr>
                    </a:p>
                  </a:txBody>
                  <a:tcPr marL="51435" marR="514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000" b="0" kern="1200" dirty="0">
                          <a:solidFill>
                            <a:schemeClr val="tx1"/>
                          </a:solidFill>
                          <a:effectLst/>
                          <a:latin typeface="Arial" panose="020B0604020202020204" pitchFamily="34" charset="0"/>
                          <a:ea typeface="+mn-ea"/>
                          <a:cs typeface="Arial" panose="020B0604020202020204" pitchFamily="34" charset="0"/>
                        </a:rPr>
                        <a:t>43 (28)</a:t>
                      </a:r>
                      <a:endParaRPr lang="en-IE" sz="1000" b="0" kern="1200" dirty="0">
                        <a:solidFill>
                          <a:schemeClr val="tx1"/>
                        </a:solidFill>
                        <a:effectLst/>
                        <a:latin typeface="Arial" panose="020B0604020202020204" pitchFamily="34" charset="0"/>
                        <a:ea typeface="+mn-ea"/>
                        <a:cs typeface="Arial" panose="020B0604020202020204" pitchFamily="34" charset="0"/>
                      </a:endParaRPr>
                    </a:p>
                  </a:txBody>
                  <a:tcPr marL="51435" marR="514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000" b="0" kern="1200" dirty="0">
                          <a:solidFill>
                            <a:schemeClr val="tx1"/>
                          </a:solidFill>
                          <a:effectLst/>
                          <a:latin typeface="Arial" panose="020B0604020202020204" pitchFamily="34" charset="0"/>
                          <a:ea typeface="+mn-ea"/>
                          <a:cs typeface="Arial" panose="020B0604020202020204" pitchFamily="34" charset="0"/>
                        </a:rPr>
                        <a:t>21 (16)</a:t>
                      </a:r>
                      <a:endParaRPr lang="en-IE" sz="1000" b="0" kern="1200" dirty="0">
                        <a:solidFill>
                          <a:schemeClr val="tx1"/>
                        </a:solidFill>
                        <a:effectLst/>
                        <a:latin typeface="Arial" panose="020B0604020202020204" pitchFamily="34" charset="0"/>
                        <a:ea typeface="+mn-ea"/>
                        <a:cs typeface="Arial" panose="020B0604020202020204" pitchFamily="34" charset="0"/>
                      </a:endParaRPr>
                    </a:p>
                  </a:txBody>
                  <a:tcPr marL="51435" marR="514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882017040"/>
                  </a:ext>
                </a:extLst>
              </a:tr>
            </a:tbl>
          </a:graphicData>
        </a:graphic>
      </p:graphicFrame>
      <p:sp>
        <p:nvSpPr>
          <p:cNvPr id="9" name="Title 1">
            <a:extLst>
              <a:ext uri="{FF2B5EF4-FFF2-40B4-BE49-F238E27FC236}">
                <a16:creationId xmlns:a16="http://schemas.microsoft.com/office/drawing/2014/main" id="{F935AE64-BD25-D580-B6C2-81CBFCD05736}"/>
              </a:ext>
            </a:extLst>
          </p:cNvPr>
          <p:cNvSpPr>
            <a:spLocks noGrp="1"/>
          </p:cNvSpPr>
          <p:nvPr>
            <p:ph type="title"/>
          </p:nvPr>
        </p:nvSpPr>
        <p:spPr>
          <a:xfrm>
            <a:off x="838200" y="112734"/>
            <a:ext cx="10515600" cy="1005200"/>
          </a:xfrm>
        </p:spPr>
        <p:txBody>
          <a:bodyPr>
            <a:noAutofit/>
          </a:bodyPr>
          <a:lstStyle/>
          <a:p>
            <a:r>
              <a:rPr lang="en-US" sz="3000" dirty="0"/>
              <a:t>BRUIN Study: Baseline Characteristics of Patients with CLL/SLL who Received Prior Covalent BTK Inhibitor</a:t>
            </a:r>
            <a:endParaRPr lang="en-IE" sz="3000" dirty="0"/>
          </a:p>
        </p:txBody>
      </p:sp>
      <p:sp>
        <p:nvSpPr>
          <p:cNvPr id="4" name="Footer Placeholder 3">
            <a:extLst>
              <a:ext uri="{FF2B5EF4-FFF2-40B4-BE49-F238E27FC236}">
                <a16:creationId xmlns:a16="http://schemas.microsoft.com/office/drawing/2014/main" id="{69053704-2F1E-811A-C863-13BDE37AAB83}"/>
              </a:ext>
            </a:extLst>
          </p:cNvPr>
          <p:cNvSpPr>
            <a:spLocks noGrp="1"/>
          </p:cNvSpPr>
          <p:nvPr>
            <p:ph type="ftr" sz="quarter" idx="10"/>
          </p:nvPr>
        </p:nvSpPr>
        <p:spPr>
          <a:xfrm>
            <a:off x="1416735" y="5953693"/>
            <a:ext cx="9937065" cy="904308"/>
          </a:xfrm>
        </p:spPr>
        <p:txBody>
          <a:bodyPr/>
          <a:lstStyle/>
          <a:p>
            <a:r>
              <a:rPr lang="en-GB" sz="1000" baseline="3000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a</a:t>
            </a:r>
            <a:r>
              <a:rPr lang="en-GB" sz="100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In the event more than one reason was noted for discontinuation, disease progression took priority.</a:t>
            </a:r>
            <a:r>
              <a:rPr lang="en-GB" sz="1000" baseline="3000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b</a:t>
            </a:r>
            <a:r>
              <a:rPr lang="en-US" sz="100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Molecular characteristics were determined centrally and are presented based on data availability, in those patients with sufficient sample to pass assay quality control. </a:t>
            </a:r>
            <a:br>
              <a:rPr lang="en-US" sz="1000" dirty="0">
                <a:solidFill>
                  <a:srgbClr val="000000"/>
                </a:solidFill>
                <a:latin typeface="Arial" panose="020B0604020202020204" pitchFamily="34" charset="0"/>
                <a:ea typeface="Tahoma"/>
                <a:cs typeface="Arial" panose="020B0604020202020204" pitchFamily="34" charset="0"/>
                <a:sym typeface="Arial"/>
              </a:rPr>
            </a:br>
            <a:r>
              <a:rPr lang="en-US" sz="1000" dirty="0">
                <a:solidFill>
                  <a:srgbClr val="000000"/>
                </a:solidFill>
                <a:latin typeface="Arial" panose="020B0604020202020204" pitchFamily="34" charset="0"/>
                <a:ea typeface="Tahoma"/>
                <a:cs typeface="Arial" panose="020B0604020202020204" pitchFamily="34" charset="0"/>
                <a:sym typeface="Arial"/>
              </a:rPr>
              <a:t>Woyach JA, et al. ASH 2023. Abstract 325.</a:t>
            </a:r>
            <a:br>
              <a:rPr lang="en-US" sz="1000" dirty="0">
                <a:solidFill>
                  <a:srgbClr val="000000"/>
                </a:solidFill>
                <a:latin typeface="Arial" panose="020B0604020202020204" pitchFamily="34" charset="0"/>
                <a:ea typeface="Tahoma"/>
                <a:cs typeface="Arial" panose="020B0604020202020204" pitchFamily="34" charset="0"/>
                <a:sym typeface="Arial"/>
              </a:rPr>
            </a:br>
            <a:r>
              <a:rPr lang="fi-FI" sz="1000" dirty="0">
                <a:solidFill>
                  <a:srgbClr val="000000"/>
                </a:solidFill>
                <a:latin typeface="Arial" panose="020B0604020202020204" pitchFamily="34" charset="0"/>
                <a:cs typeface="Arial" panose="020B0604020202020204" pitchFamily="34" charset="0"/>
              </a:rPr>
              <a:t>BCL2i, B-</a:t>
            </a:r>
            <a:r>
              <a:rPr lang="fi-FI" sz="1000" dirty="0" err="1">
                <a:solidFill>
                  <a:srgbClr val="000000"/>
                </a:solidFill>
                <a:latin typeface="Arial" panose="020B0604020202020204" pitchFamily="34" charset="0"/>
                <a:cs typeface="Arial" panose="020B0604020202020204" pitchFamily="34" charset="0"/>
              </a:rPr>
              <a:t>cell</a:t>
            </a:r>
            <a:r>
              <a:rPr lang="fi-FI" sz="1000" dirty="0">
                <a:solidFill>
                  <a:srgbClr val="000000"/>
                </a:solidFill>
                <a:latin typeface="Arial" panose="020B0604020202020204" pitchFamily="34" charset="0"/>
                <a:cs typeface="Arial" panose="020B0604020202020204" pitchFamily="34" charset="0"/>
              </a:rPr>
              <a:t> </a:t>
            </a:r>
            <a:r>
              <a:rPr lang="fi-FI" sz="1000" dirty="0" err="1">
                <a:solidFill>
                  <a:srgbClr val="000000"/>
                </a:solidFill>
                <a:latin typeface="Arial" panose="020B0604020202020204" pitchFamily="34" charset="0"/>
                <a:cs typeface="Arial" panose="020B0604020202020204" pitchFamily="34" charset="0"/>
              </a:rPr>
              <a:t>lymphoma</a:t>
            </a:r>
            <a:r>
              <a:rPr lang="fi-FI" sz="1000" dirty="0">
                <a:solidFill>
                  <a:srgbClr val="000000"/>
                </a:solidFill>
                <a:latin typeface="Arial" panose="020B0604020202020204" pitchFamily="34" charset="0"/>
                <a:cs typeface="Arial" panose="020B0604020202020204" pitchFamily="34" charset="0"/>
              </a:rPr>
              <a:t> 2 </a:t>
            </a:r>
            <a:r>
              <a:rPr lang="fi-FI" sz="1000" dirty="0" err="1">
                <a:solidFill>
                  <a:srgbClr val="000000"/>
                </a:solidFill>
                <a:latin typeface="Arial" panose="020B0604020202020204" pitchFamily="34" charset="0"/>
                <a:cs typeface="Arial" panose="020B0604020202020204" pitchFamily="34" charset="0"/>
              </a:rPr>
              <a:t>inhibitor</a:t>
            </a:r>
            <a:r>
              <a:rPr lang="fi-FI" sz="1000" dirty="0">
                <a:solidFill>
                  <a:srgbClr val="000000"/>
                </a:solidFill>
                <a:latin typeface="Arial" panose="020B0604020202020204" pitchFamily="34" charset="0"/>
                <a:cs typeface="Arial" panose="020B0604020202020204" pitchFamily="34" charset="0"/>
              </a:rPr>
              <a:t>; CAR T, </a:t>
            </a:r>
            <a:r>
              <a:rPr lang="fi-FI" sz="1000" dirty="0" err="1">
                <a:solidFill>
                  <a:srgbClr val="000000"/>
                </a:solidFill>
                <a:latin typeface="Arial" panose="020B0604020202020204" pitchFamily="34" charset="0"/>
                <a:cs typeface="Arial" panose="020B0604020202020204" pitchFamily="34" charset="0"/>
              </a:rPr>
              <a:t>chimeric</a:t>
            </a:r>
            <a:r>
              <a:rPr lang="fi-FI" sz="1000" dirty="0">
                <a:solidFill>
                  <a:srgbClr val="000000"/>
                </a:solidFill>
                <a:latin typeface="Arial" panose="020B0604020202020204" pitchFamily="34" charset="0"/>
                <a:cs typeface="Arial" panose="020B0604020202020204" pitchFamily="34" charset="0"/>
              </a:rPr>
              <a:t> </a:t>
            </a:r>
            <a:r>
              <a:rPr lang="fi-FI" sz="1000" dirty="0" err="1">
                <a:solidFill>
                  <a:srgbClr val="000000"/>
                </a:solidFill>
                <a:latin typeface="Arial" panose="020B0604020202020204" pitchFamily="34" charset="0"/>
                <a:cs typeface="Arial" panose="020B0604020202020204" pitchFamily="34" charset="0"/>
              </a:rPr>
              <a:t>antigen</a:t>
            </a:r>
            <a:r>
              <a:rPr lang="fi-FI" sz="1000" dirty="0">
                <a:solidFill>
                  <a:srgbClr val="000000"/>
                </a:solidFill>
                <a:latin typeface="Arial" panose="020B0604020202020204" pitchFamily="34" charset="0"/>
                <a:cs typeface="Arial" panose="020B0604020202020204" pitchFamily="34" charset="0"/>
              </a:rPr>
              <a:t> </a:t>
            </a:r>
            <a:r>
              <a:rPr lang="fi-FI" sz="1000" dirty="0" err="1">
                <a:solidFill>
                  <a:srgbClr val="000000"/>
                </a:solidFill>
                <a:latin typeface="Arial" panose="020B0604020202020204" pitchFamily="34" charset="0"/>
                <a:cs typeface="Arial" panose="020B0604020202020204" pitchFamily="34" charset="0"/>
              </a:rPr>
              <a:t>receptor</a:t>
            </a:r>
            <a:r>
              <a:rPr lang="fi-FI" sz="1000" dirty="0">
                <a:solidFill>
                  <a:srgbClr val="000000"/>
                </a:solidFill>
                <a:latin typeface="Arial" panose="020B0604020202020204" pitchFamily="34" charset="0"/>
                <a:cs typeface="Arial" panose="020B0604020202020204" pitchFamily="34" charset="0"/>
              </a:rPr>
              <a:t> T-</a:t>
            </a:r>
            <a:r>
              <a:rPr lang="fi-FI" sz="1000" dirty="0" err="1">
                <a:solidFill>
                  <a:srgbClr val="000000"/>
                </a:solidFill>
                <a:latin typeface="Arial" panose="020B0604020202020204" pitchFamily="34" charset="0"/>
                <a:cs typeface="Arial" panose="020B0604020202020204" pitchFamily="34" charset="0"/>
              </a:rPr>
              <a:t>cell</a:t>
            </a:r>
            <a:r>
              <a:rPr lang="fi-FI" sz="1000" dirty="0">
                <a:solidFill>
                  <a:srgbClr val="000000"/>
                </a:solidFill>
                <a:latin typeface="Arial" panose="020B0604020202020204" pitchFamily="34" charset="0"/>
                <a:cs typeface="Arial" panose="020B0604020202020204" pitchFamily="34" charset="0"/>
              </a:rPr>
              <a:t> </a:t>
            </a:r>
            <a:r>
              <a:rPr lang="fi-FI" sz="1000" dirty="0" err="1">
                <a:solidFill>
                  <a:srgbClr val="000000"/>
                </a:solidFill>
                <a:latin typeface="Arial" panose="020B0604020202020204" pitchFamily="34" charset="0"/>
                <a:cs typeface="Arial" panose="020B0604020202020204" pitchFamily="34" charset="0"/>
              </a:rPr>
              <a:t>therapy</a:t>
            </a:r>
            <a:r>
              <a:rPr lang="fi-FI" sz="1000" dirty="0">
                <a:solidFill>
                  <a:srgbClr val="000000"/>
                </a:solidFill>
                <a:latin typeface="Arial" panose="020B0604020202020204" pitchFamily="34" charset="0"/>
                <a:cs typeface="Arial" panose="020B0604020202020204" pitchFamily="34" charset="0"/>
              </a:rPr>
              <a:t>; </a:t>
            </a:r>
            <a:r>
              <a:rPr lang="en-US" sz="1000" dirty="0">
                <a:solidFill>
                  <a:srgbClr val="000000"/>
                </a:solidFill>
                <a:latin typeface="Arial" panose="020B0604020202020204" pitchFamily="34" charset="0"/>
                <a:ea typeface="Tahoma"/>
                <a:cs typeface="Arial" panose="020B0604020202020204" pitchFamily="34" charset="0"/>
                <a:sym typeface="Arial"/>
              </a:rPr>
              <a:t>c</a:t>
            </a:r>
            <a:r>
              <a:rPr lang="en-US" sz="1000" dirty="0">
                <a:solidFill>
                  <a:srgbClr val="000000"/>
                </a:solidFill>
                <a:latin typeface="Arial" panose="020B0604020202020204" pitchFamily="34" charset="0"/>
                <a:ea typeface="Tahoma"/>
                <a:cs typeface="Arial" panose="020B0604020202020204" pitchFamily="34" charset="0"/>
                <a:sym typeface="Arial" panose="020B0604020202020204" pitchFamily="34" charset="0"/>
              </a:rPr>
              <a:t>BTKi, covalent Bruton’s tyrosine kinase inhibitor; CLL, chronic lymphocytic leukemia; ECOG PS, Eastern Cooperative Oncology Group Performance Status; IGHV, immunoglobulin heavy-chain variable region gene; IQR, interquartile range</a:t>
            </a:r>
            <a:r>
              <a:rPr lang="en-US" dirty="0">
                <a:solidFill>
                  <a:srgbClr val="000000"/>
                </a:solidFill>
                <a:ea typeface="Tahoma"/>
                <a:sym typeface="Arial" panose="020B0604020202020204" pitchFamily="34" charset="0"/>
              </a:rPr>
              <a:t>; N, naïve; E, experienced; PI3K, Phosphoinositide 3-kinases; PLCG2, Phospholipase C Gamma 2.</a:t>
            </a:r>
            <a:endParaRPr lang="en-US" sz="1000" dirty="0">
              <a:solidFill>
                <a:srgbClr val="000000"/>
              </a:solidFill>
              <a:latin typeface="Arial" panose="020B0604020202020204" pitchFamily="34" charset="0"/>
              <a:ea typeface="Tahoma"/>
              <a:cs typeface="Arial" panose="020B0604020202020204" pitchFamily="34" charset="0"/>
              <a:sym typeface="Arial"/>
            </a:endParaRPr>
          </a:p>
        </p:txBody>
      </p:sp>
      <p:graphicFrame>
        <p:nvGraphicFramePr>
          <p:cNvPr id="7" name="Table 6">
            <a:extLst>
              <a:ext uri="{FF2B5EF4-FFF2-40B4-BE49-F238E27FC236}">
                <a16:creationId xmlns:a16="http://schemas.microsoft.com/office/drawing/2014/main" id="{8BCB7FA0-88FB-6599-9C5D-B2BBFA6FA5F1}"/>
              </a:ext>
            </a:extLst>
          </p:cNvPr>
          <p:cNvGraphicFramePr>
            <a:graphicFrameLocks noGrp="1"/>
          </p:cNvGraphicFramePr>
          <p:nvPr>
            <p:extLst>
              <p:ext uri="{D42A27DB-BD31-4B8C-83A1-F6EECF244321}">
                <p14:modId xmlns:p14="http://schemas.microsoft.com/office/powerpoint/2010/main" val="846624445"/>
              </p:ext>
            </p:extLst>
          </p:nvPr>
        </p:nvGraphicFramePr>
        <p:xfrm>
          <a:off x="6286287" y="3219800"/>
          <a:ext cx="5067513" cy="2647187"/>
        </p:xfrm>
        <a:graphic>
          <a:graphicData uri="http://schemas.openxmlformats.org/drawingml/2006/table">
            <a:tbl>
              <a:tblPr firstRow="1" bandRow="1">
                <a:tableStyleId>{5C22544A-7EE6-4342-B048-85BDC9FD1C3A}</a:tableStyleId>
              </a:tblPr>
              <a:tblGrid>
                <a:gridCol w="2580217">
                  <a:extLst>
                    <a:ext uri="{9D8B030D-6E8A-4147-A177-3AD203B41FA5}">
                      <a16:colId xmlns:a16="http://schemas.microsoft.com/office/drawing/2014/main" val="3748058746"/>
                    </a:ext>
                  </a:extLst>
                </a:gridCol>
                <a:gridCol w="900860">
                  <a:extLst>
                    <a:ext uri="{9D8B030D-6E8A-4147-A177-3AD203B41FA5}">
                      <a16:colId xmlns:a16="http://schemas.microsoft.com/office/drawing/2014/main" val="3483873641"/>
                    </a:ext>
                  </a:extLst>
                </a:gridCol>
                <a:gridCol w="823754">
                  <a:extLst>
                    <a:ext uri="{9D8B030D-6E8A-4147-A177-3AD203B41FA5}">
                      <a16:colId xmlns:a16="http://schemas.microsoft.com/office/drawing/2014/main" val="2930690275"/>
                    </a:ext>
                  </a:extLst>
                </a:gridCol>
                <a:gridCol w="762682">
                  <a:extLst>
                    <a:ext uri="{9D8B030D-6E8A-4147-A177-3AD203B41FA5}">
                      <a16:colId xmlns:a16="http://schemas.microsoft.com/office/drawing/2014/main" val="4208662850"/>
                    </a:ext>
                  </a:extLst>
                </a:gridCol>
              </a:tblGrid>
              <a:tr h="563217">
                <a:tc>
                  <a:txBody>
                    <a:bodyPr/>
                    <a:lstStyle/>
                    <a:p>
                      <a:pPr marL="0" marR="0" lvl="0" indent="0" algn="l" defTabSz="457200" eaLnBrk="1" fontAlgn="auto" latinLnBrk="0" hangingPunct="1">
                        <a:lnSpc>
                          <a:spcPct val="100000"/>
                        </a:lnSpc>
                        <a:spcBef>
                          <a:spcPts val="0"/>
                        </a:spcBef>
                        <a:spcAft>
                          <a:spcPts val="0"/>
                        </a:spcAft>
                        <a:buClrTx/>
                        <a:buSzTx/>
                        <a:buFontTx/>
                        <a:buNone/>
                        <a:tabLst/>
                        <a:defRPr/>
                      </a:pPr>
                      <a:r>
                        <a:rPr lang="en-US" sz="1000" b="1" dirty="0">
                          <a:solidFill>
                            <a:schemeClr val="bg1"/>
                          </a:solidFill>
                          <a:effectLst/>
                          <a:latin typeface="Arial" panose="020B0604020202020204" pitchFamily="34" charset="0"/>
                          <a:cs typeface="Arial" panose="020B0604020202020204" pitchFamily="34" charset="0"/>
                        </a:rPr>
                        <a:t>Baseline Molecular Characteristics</a:t>
                      </a:r>
                      <a:r>
                        <a:rPr lang="en-US" sz="1000" b="1" baseline="30000" dirty="0">
                          <a:solidFill>
                            <a:schemeClr val="bg1"/>
                          </a:solidFill>
                          <a:effectLst/>
                          <a:latin typeface="Arial" panose="020B0604020202020204" pitchFamily="34" charset="0"/>
                          <a:cs typeface="Arial" panose="020B0604020202020204" pitchFamily="34" charset="0"/>
                        </a:rPr>
                        <a:t>b</a:t>
                      </a:r>
                      <a:r>
                        <a:rPr lang="en-US" sz="1000" b="1" dirty="0">
                          <a:solidFill>
                            <a:schemeClr val="bg1"/>
                          </a:solidFill>
                          <a:effectLst/>
                          <a:latin typeface="Arial" panose="020B0604020202020204" pitchFamily="34" charset="0"/>
                          <a:cs typeface="Arial" panose="020B0604020202020204" pitchFamily="34" charset="0"/>
                        </a:rPr>
                        <a:t> </a:t>
                      </a:r>
                    </a:p>
                  </a:txBody>
                  <a:tcPr marL="51435" marR="514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lnSpc>
                          <a:spcPct val="107000"/>
                        </a:lnSpc>
                        <a:spcAft>
                          <a:spcPts val="300"/>
                        </a:spcAft>
                      </a:pPr>
                      <a:r>
                        <a:rPr lang="en-IE" sz="1000" b="1" kern="100" dirty="0">
                          <a:solidFill>
                            <a:schemeClr val="bg1"/>
                          </a:solidFill>
                          <a:effectLst/>
                          <a:latin typeface="Arial" panose="020B0604020202020204" pitchFamily="34" charset="0"/>
                          <a:cs typeface="Arial" panose="020B0604020202020204" pitchFamily="34" charset="0"/>
                        </a:rPr>
                        <a:t>Prior cBTKi </a:t>
                      </a:r>
                      <a:endParaRPr lang="en-IE" sz="1200" b="1" kern="100" dirty="0">
                        <a:solidFill>
                          <a:schemeClr val="bg1"/>
                        </a:solidFill>
                        <a:effectLst/>
                        <a:latin typeface="Arial" panose="020B0604020202020204" pitchFamily="34" charset="0"/>
                        <a:cs typeface="Arial" panose="020B0604020202020204" pitchFamily="34" charset="0"/>
                      </a:endParaRPr>
                    </a:p>
                    <a:p>
                      <a:pPr algn="ctr">
                        <a:lnSpc>
                          <a:spcPct val="107000"/>
                        </a:lnSpc>
                        <a:spcAft>
                          <a:spcPts val="800"/>
                        </a:spcAft>
                      </a:pPr>
                      <a:r>
                        <a:rPr lang="en-IE" sz="1000" b="1" kern="100" dirty="0">
                          <a:solidFill>
                            <a:schemeClr val="bg1"/>
                          </a:solidFill>
                          <a:effectLst/>
                          <a:latin typeface="Arial" panose="020B0604020202020204" pitchFamily="34" charset="0"/>
                          <a:cs typeface="Arial" panose="020B0604020202020204" pitchFamily="34" charset="0"/>
                        </a:rPr>
                        <a:t>(n=282)</a:t>
                      </a:r>
                      <a:endParaRPr lang="en-IE" sz="1200" b="1" kern="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lnSpc>
                          <a:spcPct val="107000"/>
                        </a:lnSpc>
                        <a:spcAft>
                          <a:spcPts val="300"/>
                        </a:spcAft>
                      </a:pPr>
                      <a:r>
                        <a:rPr lang="en-IE" sz="1000" b="1" kern="100" dirty="0">
                          <a:solidFill>
                            <a:schemeClr val="bg1"/>
                          </a:solidFill>
                          <a:effectLst/>
                          <a:latin typeface="Arial" panose="020B0604020202020204" pitchFamily="34" charset="0"/>
                          <a:cs typeface="Arial" panose="020B0604020202020204" pitchFamily="34" charset="0"/>
                        </a:rPr>
                        <a:t>BCL2i-N </a:t>
                      </a:r>
                    </a:p>
                    <a:p>
                      <a:pPr algn="ctr">
                        <a:lnSpc>
                          <a:spcPct val="107000"/>
                        </a:lnSpc>
                        <a:spcAft>
                          <a:spcPts val="300"/>
                        </a:spcAft>
                      </a:pPr>
                      <a:r>
                        <a:rPr lang="en-IE" sz="1000" b="1" kern="100" dirty="0">
                          <a:solidFill>
                            <a:schemeClr val="bg1"/>
                          </a:solidFill>
                          <a:effectLst/>
                          <a:latin typeface="Arial" panose="020B0604020202020204" pitchFamily="34" charset="0"/>
                          <a:cs typeface="Arial" panose="020B0604020202020204" pitchFamily="34" charset="0"/>
                        </a:rPr>
                        <a:t> (n=154)</a:t>
                      </a:r>
                      <a:endParaRPr lang="en-IE" sz="1200" b="1" kern="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lnSpc>
                          <a:spcPct val="107000"/>
                        </a:lnSpc>
                        <a:spcAft>
                          <a:spcPts val="300"/>
                        </a:spcAft>
                      </a:pPr>
                      <a:r>
                        <a:rPr lang="en-IE" sz="1000" b="1" kern="100" dirty="0">
                          <a:solidFill>
                            <a:schemeClr val="bg1"/>
                          </a:solidFill>
                          <a:effectLst/>
                          <a:latin typeface="Arial" panose="020B0604020202020204" pitchFamily="34" charset="0"/>
                          <a:cs typeface="Arial" panose="020B0604020202020204" pitchFamily="34" charset="0"/>
                        </a:rPr>
                        <a:t>BCL2i-E</a:t>
                      </a:r>
                      <a:endParaRPr lang="en-IE" sz="1200" b="1" kern="100" dirty="0">
                        <a:solidFill>
                          <a:schemeClr val="bg1"/>
                        </a:solidFill>
                        <a:effectLst/>
                        <a:latin typeface="Arial" panose="020B0604020202020204" pitchFamily="34" charset="0"/>
                        <a:cs typeface="Arial" panose="020B0604020202020204" pitchFamily="34" charset="0"/>
                      </a:endParaRPr>
                    </a:p>
                    <a:p>
                      <a:pPr algn="ctr">
                        <a:lnSpc>
                          <a:spcPct val="107000"/>
                        </a:lnSpc>
                        <a:spcAft>
                          <a:spcPts val="300"/>
                        </a:spcAft>
                      </a:pPr>
                      <a:r>
                        <a:rPr lang="en-IE" sz="1000" b="1" kern="100" dirty="0">
                          <a:solidFill>
                            <a:schemeClr val="bg1"/>
                          </a:solidFill>
                          <a:effectLst/>
                          <a:latin typeface="Arial" panose="020B0604020202020204" pitchFamily="34" charset="0"/>
                          <a:cs typeface="Arial" panose="020B0604020202020204" pitchFamily="34" charset="0"/>
                        </a:rPr>
                        <a:t>(n=128)</a:t>
                      </a:r>
                      <a:endParaRPr lang="en-IE" sz="1200" b="1" kern="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21377230"/>
                  </a:ext>
                </a:extLst>
              </a:tr>
              <a:tr h="251092">
                <a:tc gridSpan="4">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l">
                        <a:lnSpc>
                          <a:spcPct val="100000"/>
                        </a:lnSpc>
                        <a:spcBef>
                          <a:spcPts val="0"/>
                        </a:spcBef>
                        <a:spcAft>
                          <a:spcPts val="0"/>
                        </a:spcAft>
                      </a:pPr>
                      <a:r>
                        <a:rPr lang="en-US" sz="1000" b="1" dirty="0">
                          <a:solidFill>
                            <a:srgbClr val="000000"/>
                          </a:solidFill>
                          <a:effectLst/>
                          <a:latin typeface="Arial" panose="020B0604020202020204" pitchFamily="34" charset="0"/>
                          <a:cs typeface="Arial" panose="020B0604020202020204" pitchFamily="34" charset="0"/>
                        </a:rPr>
                        <a:t>Mutation status, </a:t>
                      </a:r>
                      <a:r>
                        <a:rPr lang="en-US" sz="1000" b="0" dirty="0">
                          <a:solidFill>
                            <a:srgbClr val="000000"/>
                          </a:solidFill>
                          <a:effectLst/>
                          <a:latin typeface="Arial" panose="020B0604020202020204" pitchFamily="34" charset="0"/>
                          <a:cs typeface="Arial" panose="020B0604020202020204" pitchFamily="34" charset="0"/>
                        </a:rPr>
                        <a:t>n/n available (%)</a:t>
                      </a:r>
                    </a:p>
                  </a:txBody>
                  <a:tcPr marL="51435" marR="514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100000"/>
                        </a:lnSpc>
                        <a:spcBef>
                          <a:spcPts val="0"/>
                        </a:spcBef>
                        <a:spcAft>
                          <a:spcPts val="0"/>
                        </a:spcAft>
                      </a:pPr>
                      <a:endParaRPr lang="en-US" sz="10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marR="0" algn="ctr">
                        <a:lnSpc>
                          <a:spcPct val="100000"/>
                        </a:lnSpc>
                        <a:spcBef>
                          <a:spcPts val="0"/>
                        </a:spcBef>
                        <a:spcAft>
                          <a:spcPts val="0"/>
                        </a:spcAft>
                      </a:pPr>
                      <a:endParaRPr lang="en-US" sz="1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marR="0" algn="ctr">
                        <a:lnSpc>
                          <a:spcPct val="100000"/>
                        </a:lnSpc>
                        <a:spcBef>
                          <a:spcPts val="0"/>
                        </a:spcBef>
                        <a:spcAft>
                          <a:spcPts val="0"/>
                        </a:spcAft>
                      </a:pPr>
                      <a:endParaRPr lang="en-US" sz="1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844942477"/>
                  </a:ext>
                </a:extLst>
              </a:tr>
              <a:tr h="201493">
                <a:tc>
                  <a:txBody>
                    <a:bodyPr/>
                    <a:lstStyle/>
                    <a:p>
                      <a:pPr marL="177800" marR="0" lvl="0" indent="0" algn="l" defTabSz="457200" eaLnBrk="1" fontAlgn="auto" latinLnBrk="0" hangingPunct="1">
                        <a:lnSpc>
                          <a:spcPct val="100000"/>
                        </a:lnSpc>
                        <a:spcBef>
                          <a:spcPts val="0"/>
                        </a:spcBef>
                        <a:spcAft>
                          <a:spcPts val="0"/>
                        </a:spcAft>
                        <a:buClrTx/>
                        <a:buSzTx/>
                        <a:buFontTx/>
                        <a:buNone/>
                        <a:tabLst/>
                        <a:defRPr/>
                      </a:pPr>
                      <a:r>
                        <a:rPr lang="en-US" sz="1000" b="0" kern="1200" dirty="0">
                          <a:solidFill>
                            <a:srgbClr val="000000"/>
                          </a:solidFill>
                          <a:effectLst/>
                          <a:latin typeface="Arial" panose="020B0604020202020204" pitchFamily="34" charset="0"/>
                          <a:ea typeface="+mn-ea"/>
                          <a:cs typeface="Arial" panose="020B0604020202020204" pitchFamily="34" charset="0"/>
                        </a:rPr>
                        <a:t>BCL2 mutated</a:t>
                      </a:r>
                    </a:p>
                  </a:txBody>
                  <a:tcPr marL="51435" marR="514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457200" eaLnBrk="1" fontAlgn="auto" latinLnBrk="0" hangingPunct="1">
                        <a:lnSpc>
                          <a:spcPct val="100000"/>
                        </a:lnSpc>
                        <a:spcBef>
                          <a:spcPts val="0"/>
                        </a:spcBef>
                        <a:spcAft>
                          <a:spcPts val="0"/>
                        </a:spcAft>
                        <a:buClrTx/>
                        <a:buSzTx/>
                        <a:buFontTx/>
                        <a:buNone/>
                        <a:tabLst/>
                        <a:defRPr/>
                      </a:pPr>
                      <a:r>
                        <a:rPr lang="en-US" sz="1000" b="0" dirty="0">
                          <a:solidFill>
                            <a:schemeClr val="tx1"/>
                          </a:solidFill>
                          <a:effectLst/>
                          <a:latin typeface="Arial" panose="020B0604020202020204" pitchFamily="34" charset="0"/>
                          <a:cs typeface="Arial" panose="020B0604020202020204" pitchFamily="34" charset="0"/>
                        </a:rPr>
                        <a:t>19/246 (8)</a:t>
                      </a:r>
                      <a:endParaRPr lang="en-US" sz="10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457200" eaLnBrk="1" fontAlgn="auto" latinLnBrk="0" hangingPunct="1">
                        <a:lnSpc>
                          <a:spcPct val="100000"/>
                        </a:lnSpc>
                        <a:spcBef>
                          <a:spcPts val="0"/>
                        </a:spcBef>
                        <a:spcAft>
                          <a:spcPts val="0"/>
                        </a:spcAft>
                        <a:buClrTx/>
                        <a:buSzTx/>
                        <a:buFontTx/>
                        <a:buNone/>
                        <a:tabLst/>
                        <a:defRPr/>
                      </a:pPr>
                      <a:r>
                        <a:rPr lang="en-US" sz="1000" b="0" kern="1200" dirty="0">
                          <a:solidFill>
                            <a:schemeClr val="tx1"/>
                          </a:solidFill>
                          <a:effectLst/>
                          <a:latin typeface="Arial" panose="020B0604020202020204" pitchFamily="34" charset="0"/>
                          <a:ea typeface="+mn-ea"/>
                          <a:cs typeface="Arial" panose="020B0604020202020204" pitchFamily="34" charset="0"/>
                        </a:rPr>
                        <a:t>0/133 (0)</a:t>
                      </a:r>
                    </a:p>
                  </a:txBody>
                  <a:tcPr marL="51435" marR="514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000" b="0" kern="1200" dirty="0">
                          <a:solidFill>
                            <a:schemeClr val="tx1"/>
                          </a:solidFill>
                          <a:effectLst/>
                          <a:latin typeface="Arial" panose="020B0604020202020204" pitchFamily="34" charset="0"/>
                          <a:ea typeface="+mn-ea"/>
                          <a:cs typeface="Arial" panose="020B0604020202020204" pitchFamily="34" charset="0"/>
                        </a:rPr>
                        <a:t>19/113 (17)</a:t>
                      </a:r>
                      <a:endParaRPr lang="en-IE" sz="1000" b="0" kern="1200" dirty="0">
                        <a:solidFill>
                          <a:schemeClr val="tx1"/>
                        </a:solidFill>
                        <a:effectLst/>
                        <a:latin typeface="Arial" panose="020B0604020202020204" pitchFamily="34" charset="0"/>
                        <a:ea typeface="+mn-ea"/>
                        <a:cs typeface="Arial" panose="020B0604020202020204" pitchFamily="34" charset="0"/>
                      </a:endParaRPr>
                    </a:p>
                  </a:txBody>
                  <a:tcPr marL="51435" marR="514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98016824"/>
                  </a:ext>
                </a:extLst>
              </a:tr>
              <a:tr h="201493">
                <a:tc>
                  <a:txBody>
                    <a:bodyPr/>
                    <a:lstStyle/>
                    <a:p>
                      <a:pPr marL="177800" marR="0" indent="0" algn="l">
                        <a:lnSpc>
                          <a:spcPct val="100000"/>
                        </a:lnSpc>
                        <a:spcBef>
                          <a:spcPts val="0"/>
                        </a:spcBef>
                        <a:spcAft>
                          <a:spcPts val="300"/>
                        </a:spcAft>
                      </a:pPr>
                      <a:r>
                        <a:rPr lang="en-US" sz="1000" b="0" kern="1200" dirty="0">
                          <a:solidFill>
                            <a:srgbClr val="000000"/>
                          </a:solidFill>
                          <a:effectLst/>
                          <a:latin typeface="Arial" panose="020B0604020202020204" pitchFamily="34" charset="0"/>
                          <a:ea typeface="+mn-ea"/>
                          <a:cs typeface="Arial" panose="020B0604020202020204" pitchFamily="34" charset="0"/>
                        </a:rPr>
                        <a:t>BTK C481-mutant</a:t>
                      </a:r>
                    </a:p>
                  </a:txBody>
                  <a:tcPr marL="51435" marR="51435"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000" dirty="0">
                          <a:solidFill>
                            <a:schemeClr val="tx1"/>
                          </a:solidFill>
                          <a:effectLst/>
                          <a:latin typeface="Arial" panose="020B0604020202020204" pitchFamily="34" charset="0"/>
                          <a:cs typeface="Arial" panose="020B0604020202020204" pitchFamily="34" charset="0"/>
                        </a:rPr>
                        <a:t>96/245 (39)</a:t>
                      </a:r>
                      <a:endParaRPr lang="en-US" sz="1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000" b="0" kern="1200" dirty="0">
                          <a:solidFill>
                            <a:schemeClr val="tx1"/>
                          </a:solidFill>
                          <a:effectLst/>
                          <a:latin typeface="Arial" panose="020B0604020202020204" pitchFamily="34" charset="0"/>
                          <a:ea typeface="+mn-ea"/>
                          <a:cs typeface="Arial" panose="020B0604020202020204" pitchFamily="34" charset="0"/>
                        </a:rPr>
                        <a:t>57/138 (41)</a:t>
                      </a:r>
                      <a:endParaRPr lang="en-IE" sz="1000" b="0" kern="1200" dirty="0">
                        <a:solidFill>
                          <a:schemeClr val="tx1"/>
                        </a:solidFill>
                        <a:effectLst/>
                        <a:latin typeface="Arial" panose="020B0604020202020204" pitchFamily="34" charset="0"/>
                        <a:ea typeface="+mn-ea"/>
                        <a:cs typeface="Arial" panose="020B0604020202020204" pitchFamily="34" charset="0"/>
                      </a:endParaRPr>
                    </a:p>
                  </a:txBody>
                  <a:tcPr marL="51435" marR="51435"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000" b="0" kern="1200" dirty="0">
                          <a:solidFill>
                            <a:schemeClr val="tx1"/>
                          </a:solidFill>
                          <a:effectLst/>
                          <a:latin typeface="Arial" panose="020B0604020202020204" pitchFamily="34" charset="0"/>
                          <a:ea typeface="+mn-ea"/>
                          <a:cs typeface="Arial" panose="020B0604020202020204" pitchFamily="34" charset="0"/>
                        </a:rPr>
                        <a:t>39/107 (36)</a:t>
                      </a:r>
                    </a:p>
                  </a:txBody>
                  <a:tcPr marL="51435" marR="51435"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607342998"/>
                  </a:ext>
                </a:extLst>
              </a:tr>
              <a:tr h="292099">
                <a:tc>
                  <a:txBody>
                    <a:bodyPr/>
                    <a:lstStyle/>
                    <a:p>
                      <a:pPr marL="177800" indent="0" algn="l"/>
                      <a:r>
                        <a:rPr lang="en-US" sz="1000" b="0" kern="1200" dirty="0">
                          <a:solidFill>
                            <a:srgbClr val="000000"/>
                          </a:solidFill>
                          <a:effectLst/>
                          <a:latin typeface="Arial" panose="020B0604020202020204" pitchFamily="34" charset="0"/>
                          <a:ea typeface="+mn-ea"/>
                          <a:cs typeface="Arial" panose="020B0604020202020204" pitchFamily="34" charset="0"/>
                        </a:rPr>
                        <a:t>PLCG2-mutant</a:t>
                      </a:r>
                      <a:endParaRPr lang="en-IE" sz="1000" b="0" kern="1200" dirty="0">
                        <a:solidFill>
                          <a:srgbClr val="000000"/>
                        </a:solidFill>
                        <a:effectLst/>
                        <a:latin typeface="Arial" panose="020B0604020202020204" pitchFamily="34" charset="0"/>
                        <a:ea typeface="+mn-ea"/>
                        <a:cs typeface="Arial" panose="020B0604020202020204" pitchFamily="34" charset="0"/>
                      </a:endParaRPr>
                    </a:p>
                  </a:txBody>
                  <a:tcPr marL="51435" marR="514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457200" eaLnBrk="1" fontAlgn="auto" latinLnBrk="0" hangingPunct="1">
                        <a:lnSpc>
                          <a:spcPct val="100000"/>
                        </a:lnSpc>
                        <a:spcBef>
                          <a:spcPts val="0"/>
                        </a:spcBef>
                        <a:spcAft>
                          <a:spcPts val="0"/>
                        </a:spcAft>
                        <a:buClrTx/>
                        <a:buSzTx/>
                        <a:buFontTx/>
                        <a:buNone/>
                        <a:tabLst/>
                        <a:defRPr/>
                      </a:pPr>
                      <a:r>
                        <a:rPr lang="en-US" sz="1000" dirty="0">
                          <a:solidFill>
                            <a:schemeClr val="tx1"/>
                          </a:solidFill>
                          <a:effectLst/>
                          <a:latin typeface="Arial" panose="020B0604020202020204" pitchFamily="34" charset="0"/>
                          <a:cs typeface="Arial" panose="020B0604020202020204" pitchFamily="34" charset="0"/>
                        </a:rPr>
                        <a:t>18/245 (7)</a:t>
                      </a:r>
                      <a:endParaRPr lang="en-US" sz="1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000" b="0" kern="1200" dirty="0">
                          <a:solidFill>
                            <a:schemeClr val="tx1"/>
                          </a:solidFill>
                          <a:effectLst/>
                          <a:latin typeface="Arial" panose="020B0604020202020204" pitchFamily="34" charset="0"/>
                          <a:ea typeface="+mn-ea"/>
                          <a:cs typeface="Arial" panose="020B0604020202020204" pitchFamily="34" charset="0"/>
                        </a:rPr>
                        <a:t>10/138 (7)</a:t>
                      </a:r>
                      <a:endParaRPr lang="en-IE" sz="1000" b="0" kern="1200" dirty="0">
                        <a:solidFill>
                          <a:schemeClr val="tx1"/>
                        </a:solidFill>
                        <a:effectLst/>
                        <a:latin typeface="Arial" panose="020B0604020202020204" pitchFamily="34" charset="0"/>
                        <a:ea typeface="+mn-ea"/>
                        <a:cs typeface="Arial" panose="020B0604020202020204" pitchFamily="34" charset="0"/>
                      </a:endParaRPr>
                    </a:p>
                  </a:txBody>
                  <a:tcPr marL="51435" marR="514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000" b="0" kern="1200" dirty="0">
                          <a:solidFill>
                            <a:schemeClr val="tx1"/>
                          </a:solidFill>
                          <a:effectLst/>
                          <a:latin typeface="Arial" panose="020B0604020202020204" pitchFamily="34" charset="0"/>
                          <a:ea typeface="+mn-ea"/>
                          <a:cs typeface="Arial" panose="020B0604020202020204" pitchFamily="34" charset="0"/>
                        </a:rPr>
                        <a:t>8/107 (8)</a:t>
                      </a:r>
                      <a:endParaRPr lang="en-IE" sz="1000" b="0" kern="1200" dirty="0">
                        <a:solidFill>
                          <a:schemeClr val="tx1"/>
                        </a:solidFill>
                        <a:effectLst/>
                        <a:latin typeface="Arial" panose="020B0604020202020204" pitchFamily="34" charset="0"/>
                        <a:ea typeface="+mn-ea"/>
                        <a:cs typeface="Arial" panose="020B0604020202020204" pitchFamily="34" charset="0"/>
                      </a:endParaRPr>
                    </a:p>
                  </a:txBody>
                  <a:tcPr marL="51435" marR="514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91425339"/>
                  </a:ext>
                </a:extLst>
              </a:tr>
              <a:tr h="252709">
                <a:tc gridSpan="4">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l">
                        <a:lnSpc>
                          <a:spcPct val="100000"/>
                        </a:lnSpc>
                        <a:spcBef>
                          <a:spcPts val="0"/>
                        </a:spcBef>
                        <a:spcAft>
                          <a:spcPts val="0"/>
                        </a:spcAft>
                      </a:pPr>
                      <a:r>
                        <a:rPr lang="en-US" sz="1000" b="1" dirty="0">
                          <a:solidFill>
                            <a:srgbClr val="000000"/>
                          </a:solidFill>
                          <a:effectLst/>
                          <a:latin typeface="Arial" panose="020B0604020202020204" pitchFamily="34" charset="0"/>
                          <a:cs typeface="Arial" panose="020B0604020202020204" pitchFamily="34" charset="0"/>
                        </a:rPr>
                        <a:t>High Risk Molecular Features</a:t>
                      </a:r>
                      <a:r>
                        <a:rPr lang="en-US" sz="1000" b="1" baseline="0" dirty="0">
                          <a:solidFill>
                            <a:srgbClr val="000000"/>
                          </a:solidFill>
                          <a:effectLst/>
                          <a:latin typeface="Arial" panose="020B0604020202020204" pitchFamily="34" charset="0"/>
                          <a:cs typeface="Arial" panose="020B0604020202020204" pitchFamily="34" charset="0"/>
                        </a:rPr>
                        <a:t>,</a:t>
                      </a:r>
                      <a:r>
                        <a:rPr lang="en-US" sz="1000" b="1" baseline="30000" dirty="0">
                          <a:solidFill>
                            <a:srgbClr val="000000"/>
                          </a:solidFill>
                          <a:effectLst/>
                          <a:latin typeface="Arial" panose="020B0604020202020204" pitchFamily="34" charset="0"/>
                          <a:cs typeface="Arial" panose="020B0604020202020204" pitchFamily="34" charset="0"/>
                        </a:rPr>
                        <a:t>  </a:t>
                      </a:r>
                      <a:r>
                        <a:rPr lang="en-US" sz="1000" b="0" baseline="0" dirty="0">
                          <a:solidFill>
                            <a:srgbClr val="000000"/>
                          </a:solidFill>
                          <a:effectLst/>
                          <a:latin typeface="Arial" panose="020B0604020202020204" pitchFamily="34" charset="0"/>
                          <a:cs typeface="Arial" panose="020B0604020202020204" pitchFamily="34" charset="0"/>
                        </a:rPr>
                        <a:t>n/n available (%)</a:t>
                      </a:r>
                      <a:endParaRPr lang="en-US" sz="1000" b="0" dirty="0">
                        <a:latin typeface="Arial" panose="020B0604020202020204" pitchFamily="34" charset="0"/>
                        <a:cs typeface="Arial" panose="020B0604020202020204" pitchFamily="34" charset="0"/>
                      </a:endParaRPr>
                    </a:p>
                  </a:txBody>
                  <a:tcPr marL="51435" marR="514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150000"/>
                        </a:lnSpc>
                        <a:spcBef>
                          <a:spcPts val="0"/>
                        </a:spcBef>
                        <a:spcAft>
                          <a:spcPts val="0"/>
                        </a:spcAft>
                      </a:pPr>
                      <a:endParaRPr lang="en-US" sz="10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marR="0" algn="ctr">
                        <a:lnSpc>
                          <a:spcPct val="150000"/>
                        </a:lnSpc>
                        <a:spcBef>
                          <a:spcPts val="0"/>
                        </a:spcBef>
                        <a:spcAft>
                          <a:spcPts val="0"/>
                        </a:spcAft>
                      </a:pPr>
                      <a:endParaRPr lang="en-US" sz="1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marR="0" algn="ctr">
                        <a:lnSpc>
                          <a:spcPct val="150000"/>
                        </a:lnSpc>
                        <a:spcBef>
                          <a:spcPts val="0"/>
                        </a:spcBef>
                        <a:spcAft>
                          <a:spcPts val="0"/>
                        </a:spcAft>
                      </a:pPr>
                      <a:endParaRPr lang="en-US" sz="1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797968994"/>
                  </a:ext>
                </a:extLst>
              </a:tr>
              <a:tr h="240690">
                <a:tc>
                  <a:txBody>
                    <a:bodyPr/>
                    <a:lstStyle/>
                    <a:p>
                      <a:pPr marL="177800" marR="0" lvl="0" indent="0" algn="l" defTabSz="457200" eaLnBrk="1" fontAlgn="auto" latinLnBrk="0" hangingPunct="1">
                        <a:lnSpc>
                          <a:spcPct val="100000"/>
                        </a:lnSpc>
                        <a:spcBef>
                          <a:spcPts val="0"/>
                        </a:spcBef>
                        <a:spcAft>
                          <a:spcPts val="0"/>
                        </a:spcAft>
                        <a:buClrTx/>
                        <a:buSzTx/>
                        <a:buFontTx/>
                        <a:buNone/>
                        <a:tabLst/>
                        <a:defRPr/>
                      </a:pPr>
                      <a:r>
                        <a:rPr lang="en-US" sz="1000" b="0" kern="1200" dirty="0">
                          <a:solidFill>
                            <a:srgbClr val="000000"/>
                          </a:solidFill>
                          <a:effectLst/>
                          <a:latin typeface="Arial" panose="020B0604020202020204" pitchFamily="34" charset="0"/>
                          <a:ea typeface="+mn-ea"/>
                          <a:cs typeface="Arial" panose="020B0604020202020204" pitchFamily="34" charset="0"/>
                        </a:rPr>
                        <a:t>17p deletion and/or TP53 mutation</a:t>
                      </a:r>
                    </a:p>
                  </a:txBody>
                  <a:tcPr marL="51435" marR="514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457200" eaLnBrk="1" fontAlgn="auto" latinLnBrk="0" hangingPunct="1">
                        <a:lnSpc>
                          <a:spcPct val="100000"/>
                        </a:lnSpc>
                        <a:spcBef>
                          <a:spcPts val="0"/>
                        </a:spcBef>
                        <a:spcAft>
                          <a:spcPts val="0"/>
                        </a:spcAft>
                        <a:buClrTx/>
                        <a:buSzTx/>
                        <a:buFontTx/>
                        <a:buNone/>
                        <a:tabLst/>
                        <a:defRPr/>
                      </a:pPr>
                      <a:r>
                        <a:rPr lang="en-US" sz="1000" dirty="0">
                          <a:solidFill>
                            <a:schemeClr val="tx1"/>
                          </a:solidFill>
                          <a:effectLst/>
                          <a:latin typeface="Arial" panose="020B0604020202020204" pitchFamily="34" charset="0"/>
                          <a:cs typeface="Arial" panose="020B0604020202020204" pitchFamily="34" charset="0"/>
                        </a:rPr>
                        <a:t>104/217 (48)</a:t>
                      </a:r>
                      <a:endParaRPr lang="en-US" sz="1000" b="0" dirty="0">
                        <a:solidFill>
                          <a:srgbClr val="C00000"/>
                        </a:solidFill>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kern="1200" dirty="0">
                          <a:solidFill>
                            <a:schemeClr val="tx1"/>
                          </a:solidFill>
                          <a:effectLst/>
                          <a:latin typeface="Arial" panose="020B0604020202020204" pitchFamily="34" charset="0"/>
                          <a:ea typeface="+mn-ea"/>
                          <a:cs typeface="Arial" panose="020B0604020202020204" pitchFamily="34" charset="0"/>
                        </a:rPr>
                        <a:t>57/123 (46)</a:t>
                      </a:r>
                    </a:p>
                  </a:txBody>
                  <a:tcPr marL="51435" marR="514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defTabSz="914400" rtl="0" eaLnBrk="1" latinLnBrk="0" hangingPunct="1">
                        <a:lnSpc>
                          <a:spcPct val="100000"/>
                        </a:lnSpc>
                        <a:spcBef>
                          <a:spcPts val="0"/>
                        </a:spcBef>
                        <a:spcAft>
                          <a:spcPts val="0"/>
                        </a:spcAft>
                      </a:pPr>
                      <a:r>
                        <a:rPr lang="en-US" sz="1000" b="0" kern="1200" dirty="0">
                          <a:solidFill>
                            <a:schemeClr val="tx1"/>
                          </a:solidFill>
                          <a:effectLst/>
                          <a:latin typeface="Arial" panose="020B0604020202020204" pitchFamily="34" charset="0"/>
                          <a:ea typeface="+mn-ea"/>
                          <a:cs typeface="Arial" panose="020B0604020202020204" pitchFamily="34" charset="0"/>
                        </a:rPr>
                        <a:t>47/94 (50)</a:t>
                      </a:r>
                      <a:endParaRPr lang="en-IE" sz="1000" b="0" kern="1200" dirty="0">
                        <a:solidFill>
                          <a:schemeClr val="tx1"/>
                        </a:solidFill>
                        <a:effectLst/>
                        <a:latin typeface="Arial" panose="020B0604020202020204" pitchFamily="34" charset="0"/>
                        <a:ea typeface="+mn-ea"/>
                        <a:cs typeface="Arial" panose="020B0604020202020204" pitchFamily="34" charset="0"/>
                      </a:endParaRPr>
                    </a:p>
                  </a:txBody>
                  <a:tcPr marL="51435" marR="514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467667286"/>
                  </a:ext>
                </a:extLst>
              </a:tr>
              <a:tr h="206306">
                <a:tc>
                  <a:txBody>
                    <a:bodyPr/>
                    <a:lstStyle/>
                    <a:p>
                      <a:pPr marL="177800" marR="0" lvl="0" indent="0" algn="l" defTabSz="457200" eaLnBrk="1" fontAlgn="auto" latinLnBrk="0" hangingPunct="1">
                        <a:lnSpc>
                          <a:spcPct val="100000"/>
                        </a:lnSpc>
                        <a:spcBef>
                          <a:spcPts val="0"/>
                        </a:spcBef>
                        <a:spcAft>
                          <a:spcPts val="0"/>
                        </a:spcAft>
                        <a:buClrTx/>
                        <a:buSzTx/>
                        <a:buFontTx/>
                        <a:buNone/>
                        <a:tabLst/>
                        <a:defRPr/>
                      </a:pPr>
                      <a:r>
                        <a:rPr lang="en-US" sz="1000" b="0" dirty="0">
                          <a:solidFill>
                            <a:srgbClr val="000000"/>
                          </a:solidFill>
                          <a:effectLst/>
                          <a:latin typeface="Arial" panose="020B0604020202020204" pitchFamily="34" charset="0"/>
                          <a:cs typeface="Arial" panose="020B0604020202020204" pitchFamily="34" charset="0"/>
                        </a:rPr>
                        <a:t>IGHV unmutated</a:t>
                      </a:r>
                    </a:p>
                  </a:txBody>
                  <a:tcPr marL="51435" marR="514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000" b="0" dirty="0">
                          <a:solidFill>
                            <a:schemeClr val="tx1"/>
                          </a:solidFill>
                          <a:effectLst/>
                          <a:latin typeface="Arial" panose="020B0604020202020204" pitchFamily="34" charset="0"/>
                          <a:cs typeface="Arial" panose="020B0604020202020204" pitchFamily="34" charset="0"/>
                        </a:rPr>
                        <a:t>193/225 (86)</a:t>
                      </a:r>
                      <a:endParaRPr lang="en-IE" sz="1000" dirty="0">
                        <a:latin typeface="Arial" panose="020B0604020202020204" pitchFamily="34" charset="0"/>
                        <a:cs typeface="Arial" panose="020B0604020202020204" pitchFamily="34" charset="0"/>
                      </a:endParaRPr>
                    </a:p>
                  </a:txBody>
                  <a:tcPr marL="51435" marR="514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kern="1200" dirty="0">
                          <a:solidFill>
                            <a:schemeClr val="tx1"/>
                          </a:solidFill>
                          <a:effectLst/>
                          <a:latin typeface="Arial" panose="020B0604020202020204" pitchFamily="34" charset="0"/>
                          <a:ea typeface="+mn-ea"/>
                          <a:cs typeface="Arial" panose="020B0604020202020204" pitchFamily="34" charset="0"/>
                        </a:rPr>
                        <a:t>100/125 (80)</a:t>
                      </a:r>
                    </a:p>
                  </a:txBody>
                  <a:tcPr marL="51435" marR="514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defTabSz="914400" rtl="0" eaLnBrk="1" latinLnBrk="0" hangingPunct="1">
                        <a:lnSpc>
                          <a:spcPct val="100000"/>
                        </a:lnSpc>
                        <a:spcBef>
                          <a:spcPts val="0"/>
                        </a:spcBef>
                        <a:spcAft>
                          <a:spcPts val="0"/>
                        </a:spcAft>
                      </a:pPr>
                      <a:r>
                        <a:rPr lang="en-US" sz="1000" b="0" kern="1200" dirty="0">
                          <a:solidFill>
                            <a:schemeClr val="tx1"/>
                          </a:solidFill>
                          <a:effectLst/>
                          <a:latin typeface="Arial" panose="020B0604020202020204" pitchFamily="34" charset="0"/>
                          <a:ea typeface="+mn-ea"/>
                          <a:cs typeface="Arial" panose="020B0604020202020204" pitchFamily="34" charset="0"/>
                        </a:rPr>
                        <a:t>93/100 (93)</a:t>
                      </a:r>
                      <a:endParaRPr lang="en-IE" sz="1000" b="0" kern="1200" dirty="0">
                        <a:solidFill>
                          <a:schemeClr val="tx1"/>
                        </a:solidFill>
                        <a:effectLst/>
                        <a:latin typeface="Arial" panose="020B0604020202020204" pitchFamily="34" charset="0"/>
                        <a:ea typeface="+mn-ea"/>
                        <a:cs typeface="Arial" panose="020B0604020202020204" pitchFamily="34" charset="0"/>
                      </a:endParaRPr>
                    </a:p>
                  </a:txBody>
                  <a:tcPr marL="51435" marR="514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338481033"/>
                  </a:ext>
                </a:extLst>
              </a:tr>
              <a:tr h="252152">
                <a:tc>
                  <a:txBody>
                    <a:bodyPr/>
                    <a:lstStyle/>
                    <a:p>
                      <a:pPr marL="177800" marR="0" lvl="0" indent="0" algn="l" defTabSz="457200" eaLnBrk="1" fontAlgn="auto" latinLnBrk="0" hangingPunct="1">
                        <a:lnSpc>
                          <a:spcPct val="100000"/>
                        </a:lnSpc>
                        <a:spcBef>
                          <a:spcPts val="0"/>
                        </a:spcBef>
                        <a:spcAft>
                          <a:spcPts val="0"/>
                        </a:spcAft>
                        <a:buClrTx/>
                        <a:buSzTx/>
                        <a:buFontTx/>
                        <a:buNone/>
                        <a:tabLst/>
                        <a:defRPr/>
                      </a:pPr>
                      <a:r>
                        <a:rPr lang="en-US" sz="1000" b="0" dirty="0">
                          <a:solidFill>
                            <a:srgbClr val="000000"/>
                          </a:solidFill>
                          <a:effectLst/>
                          <a:latin typeface="Arial" panose="020B0604020202020204" pitchFamily="34" charset="0"/>
                          <a:cs typeface="Arial" panose="020B0604020202020204" pitchFamily="34" charset="0"/>
                        </a:rPr>
                        <a:t>Complex Karyotype</a:t>
                      </a:r>
                    </a:p>
                  </a:txBody>
                  <a:tcPr marL="51435" marR="514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000" dirty="0">
                          <a:solidFill>
                            <a:schemeClr val="tx1"/>
                          </a:solidFill>
                          <a:effectLst/>
                          <a:latin typeface="Arial" panose="020B0604020202020204" pitchFamily="34" charset="0"/>
                          <a:cs typeface="Arial" panose="020B0604020202020204" pitchFamily="34" charset="0"/>
                        </a:rPr>
                        <a:t>33/73 (45)</a:t>
                      </a:r>
                      <a:endParaRPr lang="en-IE" sz="1000" dirty="0">
                        <a:latin typeface="Arial" panose="020B0604020202020204" pitchFamily="34" charset="0"/>
                        <a:cs typeface="Arial" panose="020B0604020202020204" pitchFamily="34" charset="0"/>
                      </a:endParaRPr>
                    </a:p>
                  </a:txBody>
                  <a:tcPr marL="51435" marR="514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defTabSz="914400" rtl="0" eaLnBrk="1" latinLnBrk="0" hangingPunct="1">
                        <a:lnSpc>
                          <a:spcPct val="100000"/>
                        </a:lnSpc>
                        <a:spcBef>
                          <a:spcPts val="0"/>
                        </a:spcBef>
                        <a:spcAft>
                          <a:spcPts val="0"/>
                        </a:spcAft>
                      </a:pPr>
                      <a:r>
                        <a:rPr lang="en-US" sz="1000" b="0" kern="1200" dirty="0">
                          <a:solidFill>
                            <a:schemeClr val="tx1"/>
                          </a:solidFill>
                          <a:effectLst/>
                          <a:latin typeface="Arial" panose="020B0604020202020204" pitchFamily="34" charset="0"/>
                          <a:ea typeface="+mn-ea"/>
                          <a:cs typeface="Arial" panose="020B0604020202020204" pitchFamily="34" charset="0"/>
                        </a:rPr>
                        <a:t>17/41 (42)</a:t>
                      </a:r>
                      <a:endParaRPr lang="en-IE" sz="1000" b="0" kern="1200" dirty="0">
                        <a:solidFill>
                          <a:schemeClr val="tx1"/>
                        </a:solidFill>
                        <a:effectLst/>
                        <a:latin typeface="Arial" panose="020B0604020202020204" pitchFamily="34" charset="0"/>
                        <a:ea typeface="+mn-ea"/>
                        <a:cs typeface="Arial" panose="020B0604020202020204" pitchFamily="34" charset="0"/>
                      </a:endParaRPr>
                    </a:p>
                  </a:txBody>
                  <a:tcPr marL="51435" marR="514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defTabSz="914400" rtl="0" eaLnBrk="1" latinLnBrk="0" hangingPunct="1">
                        <a:lnSpc>
                          <a:spcPct val="100000"/>
                        </a:lnSpc>
                        <a:spcBef>
                          <a:spcPts val="0"/>
                        </a:spcBef>
                        <a:spcAft>
                          <a:spcPts val="0"/>
                        </a:spcAft>
                      </a:pPr>
                      <a:r>
                        <a:rPr lang="en-US" sz="1000" b="0" kern="1200" dirty="0">
                          <a:solidFill>
                            <a:schemeClr val="tx1"/>
                          </a:solidFill>
                          <a:effectLst/>
                          <a:latin typeface="Arial" panose="020B0604020202020204" pitchFamily="34" charset="0"/>
                          <a:ea typeface="+mn-ea"/>
                          <a:cs typeface="Arial" panose="020B0604020202020204" pitchFamily="34" charset="0"/>
                        </a:rPr>
                        <a:t>16/32 (50)</a:t>
                      </a:r>
                      <a:endParaRPr lang="en-IE" sz="1000" b="0" kern="1200" dirty="0">
                        <a:solidFill>
                          <a:schemeClr val="tx1"/>
                        </a:solidFill>
                        <a:effectLst/>
                        <a:latin typeface="Arial" panose="020B0604020202020204" pitchFamily="34" charset="0"/>
                        <a:ea typeface="+mn-ea"/>
                        <a:cs typeface="Arial" panose="020B0604020202020204" pitchFamily="34" charset="0"/>
                      </a:endParaRPr>
                    </a:p>
                  </a:txBody>
                  <a:tcPr marL="51435" marR="514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641413170"/>
                  </a:ext>
                </a:extLst>
              </a:tr>
              <a:tr h="185936">
                <a:tc>
                  <a:txBody>
                    <a:bodyPr/>
                    <a:lstStyle/>
                    <a:p>
                      <a:pPr marL="177800" marR="0" lvl="0" indent="0" algn="l" defTabSz="457200" eaLnBrk="1" fontAlgn="auto" latinLnBrk="0" hangingPunct="1">
                        <a:lnSpc>
                          <a:spcPct val="100000"/>
                        </a:lnSpc>
                        <a:spcBef>
                          <a:spcPts val="0"/>
                        </a:spcBef>
                        <a:spcAft>
                          <a:spcPts val="0"/>
                        </a:spcAft>
                        <a:buClrTx/>
                        <a:buSzTx/>
                        <a:buFontTx/>
                        <a:buNone/>
                        <a:tabLst/>
                        <a:defRPr/>
                      </a:pPr>
                      <a:r>
                        <a:rPr lang="en-US" sz="1000" b="0" dirty="0">
                          <a:solidFill>
                            <a:srgbClr val="000000"/>
                          </a:solidFill>
                          <a:effectLst/>
                          <a:latin typeface="Arial" panose="020B0604020202020204" pitchFamily="34" charset="0"/>
                          <a:cs typeface="Arial" panose="020B0604020202020204" pitchFamily="34" charset="0"/>
                        </a:rPr>
                        <a:t>11q deletion</a:t>
                      </a:r>
                      <a:endParaRPr lang="en-US"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457200" eaLnBrk="1" fontAlgn="auto" latinLnBrk="0" hangingPunct="1">
                        <a:lnSpc>
                          <a:spcPct val="100000"/>
                        </a:lnSpc>
                        <a:spcBef>
                          <a:spcPts val="0"/>
                        </a:spcBef>
                        <a:spcAft>
                          <a:spcPts val="0"/>
                        </a:spcAft>
                        <a:buClrTx/>
                        <a:buSzTx/>
                        <a:buFontTx/>
                        <a:buNone/>
                        <a:tabLst/>
                        <a:defRPr/>
                      </a:pPr>
                      <a:r>
                        <a:rPr lang="en-US" sz="1000" dirty="0">
                          <a:solidFill>
                            <a:schemeClr val="tx1"/>
                          </a:solidFill>
                          <a:effectLst/>
                          <a:latin typeface="Arial" panose="020B0604020202020204" pitchFamily="34" charset="0"/>
                          <a:cs typeface="Arial" panose="020B0604020202020204" pitchFamily="34" charset="0"/>
                        </a:rPr>
                        <a:t>47/202 (23) </a:t>
                      </a:r>
                      <a:endParaRPr lang="en-US" sz="1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kern="1200" dirty="0">
                          <a:solidFill>
                            <a:schemeClr val="tx1"/>
                          </a:solidFill>
                          <a:effectLst/>
                          <a:latin typeface="Arial" panose="020B0604020202020204" pitchFamily="34" charset="0"/>
                          <a:ea typeface="+mn-ea"/>
                          <a:cs typeface="Arial" panose="020B0604020202020204" pitchFamily="34" charset="0"/>
                        </a:rPr>
                        <a:t>28/115 (24)</a:t>
                      </a:r>
                    </a:p>
                  </a:txBody>
                  <a:tcPr marL="51435" marR="514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kern="1200" dirty="0">
                          <a:solidFill>
                            <a:schemeClr val="tx1"/>
                          </a:solidFill>
                          <a:effectLst/>
                          <a:latin typeface="Arial" panose="020B0604020202020204" pitchFamily="34" charset="0"/>
                          <a:ea typeface="+mn-ea"/>
                          <a:cs typeface="Arial" panose="020B0604020202020204" pitchFamily="34" charset="0"/>
                        </a:rPr>
                        <a:t>19/87 (22)</a:t>
                      </a:r>
                    </a:p>
                  </a:txBody>
                  <a:tcPr marL="51435" marR="514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399833206"/>
                  </a:ext>
                </a:extLst>
              </a:tr>
            </a:tbl>
          </a:graphicData>
        </a:graphic>
      </p:graphicFrame>
    </p:spTree>
    <p:extLst>
      <p:ext uri="{BB962C8B-B14F-4D97-AF65-F5344CB8AC3E}">
        <p14:creationId xmlns:p14="http://schemas.microsoft.com/office/powerpoint/2010/main" val="17253037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DB9B2-AC07-70BB-6474-4BCFAC0BCC58}"/>
              </a:ext>
            </a:extLst>
          </p:cNvPr>
          <p:cNvSpPr>
            <a:spLocks noGrp="1"/>
          </p:cNvSpPr>
          <p:nvPr>
            <p:ph type="title"/>
          </p:nvPr>
        </p:nvSpPr>
        <p:spPr>
          <a:xfrm>
            <a:off x="838200" y="227339"/>
            <a:ext cx="10515600" cy="1025264"/>
          </a:xfrm>
        </p:spPr>
        <p:txBody>
          <a:bodyPr>
            <a:noAutofit/>
          </a:bodyPr>
          <a:lstStyle/>
          <a:p>
            <a:r>
              <a:rPr lang="en-US" sz="3200" dirty="0"/>
              <a:t>BRUIN Study: Pirtobrutinib Efficacy in All Patients With CLL/SLL Who Received Prior Covalent BTK Inhibitor</a:t>
            </a:r>
            <a:endParaRPr lang="en-IE" sz="3200" dirty="0"/>
          </a:p>
        </p:txBody>
      </p:sp>
      <p:sp>
        <p:nvSpPr>
          <p:cNvPr id="3" name="Footer Placeholder 2">
            <a:extLst>
              <a:ext uri="{FF2B5EF4-FFF2-40B4-BE49-F238E27FC236}">
                <a16:creationId xmlns:a16="http://schemas.microsoft.com/office/drawing/2014/main" id="{72A2F1C6-ED6B-D49A-45BA-BC75224FAF1E}"/>
              </a:ext>
            </a:extLst>
          </p:cNvPr>
          <p:cNvSpPr>
            <a:spLocks noGrp="1"/>
          </p:cNvSpPr>
          <p:nvPr>
            <p:ph type="ftr" sz="quarter" idx="10"/>
          </p:nvPr>
        </p:nvSpPr>
        <p:spPr>
          <a:xfrm>
            <a:off x="1416050" y="5686817"/>
            <a:ext cx="10652125" cy="1171184"/>
          </a:xfrm>
        </p:spPr>
        <p:txBody>
          <a:bodyPr/>
          <a:lstStyle/>
          <a:p>
            <a:pPr defTabSz="457189" eaLnBrk="0" fontAlgn="base" hangingPunct="0">
              <a:spcBef>
                <a:spcPct val="0"/>
              </a:spcBef>
              <a:spcAft>
                <a:spcPct val="0"/>
              </a:spcAft>
              <a:defRPr/>
            </a:pPr>
            <a:r>
              <a:rPr lang="en-US" sz="900" dirty="0">
                <a:solidFill>
                  <a:srgbClr val="000000"/>
                </a:solidFill>
                <a:latin typeface="Arial" panose="020B0604020202020204" pitchFamily="34" charset="0"/>
                <a:ea typeface="Tahoma"/>
                <a:cs typeface="Arial" panose="020B0604020202020204" pitchFamily="34" charset="0"/>
                <a:sym typeface="Arial"/>
              </a:rPr>
              <a:t>Data of patients with baseline and at least one evaluable post baseline tumor measurement. *Data for 30/282 patients are not shown in the waterfall plot due to no measurable target lesions identified by CT at baseline, discontinuation prior to first response assessment, or lack of adequate imaging in follow-up. </a:t>
            </a:r>
            <a:r>
              <a:rPr lang="en-US" sz="900" baseline="30000" dirty="0">
                <a:solidFill>
                  <a:srgbClr val="000000"/>
                </a:solidFill>
                <a:latin typeface="Arial" panose="020B0604020202020204" pitchFamily="34" charset="0"/>
                <a:ea typeface="Tahoma"/>
                <a:cs typeface="Arial" panose="020B0604020202020204" pitchFamily="34" charset="0"/>
                <a:sym typeface="Arial"/>
              </a:rPr>
              <a:t>a</a:t>
            </a:r>
            <a:r>
              <a:rPr lang="en-US" sz="900" dirty="0">
                <a:solidFill>
                  <a:srgbClr val="000000"/>
                </a:solidFill>
                <a:latin typeface="Arial" panose="020B0604020202020204" pitchFamily="34" charset="0"/>
                <a:ea typeface="Tahoma"/>
                <a:cs typeface="Arial" panose="020B0604020202020204" pitchFamily="34" charset="0"/>
                <a:sym typeface="Arial"/>
              </a:rPr>
              <a:t>ORR including PR-L is the number of patients with best response of PR-L or better divided by the total number of patients; 14 patients with a best response of not evaluable (NE) are included in the denominator. </a:t>
            </a:r>
            <a:r>
              <a:rPr lang="en-US" sz="900" baseline="30000" dirty="0">
                <a:solidFill>
                  <a:srgbClr val="000000"/>
                </a:solidFill>
                <a:latin typeface="Arial" panose="020B0604020202020204" pitchFamily="34" charset="0"/>
                <a:ea typeface="Tahoma"/>
                <a:cs typeface="Arial" panose="020B0604020202020204" pitchFamily="34" charset="0"/>
                <a:sym typeface="Arial"/>
              </a:rPr>
              <a:t>b</a:t>
            </a:r>
            <a:r>
              <a:rPr lang="en-US" sz="900" dirty="0">
                <a:solidFill>
                  <a:srgbClr val="000000"/>
                </a:solidFill>
                <a:latin typeface="Arial" panose="020B0604020202020204" pitchFamily="34" charset="0"/>
                <a:ea typeface="Tahoma"/>
                <a:cs typeface="Arial" panose="020B0604020202020204" pitchFamily="34" charset="0"/>
                <a:sym typeface="Arial"/>
              </a:rPr>
              <a:t>Post-cBTKi patients included a subgroup of 19 patients with one prior line of cBTKi-containing therapy and second line therapy of pirtobrutinib, who had an ORR including PR-L of 89.5% (95% CI: 66.9-98.7). </a:t>
            </a:r>
            <a:r>
              <a:rPr lang="en-US" sz="9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Response status per iwCLL 2018 based on IRC assessment.</a:t>
            </a:r>
          </a:p>
          <a:p>
            <a:pPr defTabSz="685783">
              <a:defRPr/>
            </a:pPr>
            <a:r>
              <a:rPr lang="en-US" sz="900" dirty="0">
                <a:solidFill>
                  <a:srgbClr val="000000"/>
                </a:solidFill>
                <a:latin typeface="Arial" panose="020B0604020202020204" pitchFamily="34" charset="0"/>
                <a:ea typeface="Tahoma"/>
                <a:cs typeface="Arial" panose="020B0604020202020204" pitchFamily="34" charset="0"/>
                <a:sym typeface="Arial"/>
              </a:rPr>
              <a:t>Woyach JA, et al. ASH 2023. Abstract 325.</a:t>
            </a:r>
          </a:p>
          <a:p>
            <a:pPr defTabSz="685783">
              <a:defRPr/>
            </a:pPr>
            <a:r>
              <a:rPr lang="en-US" sz="900" dirty="0">
                <a:solidFill>
                  <a:srgbClr val="000000"/>
                </a:solidFill>
                <a:latin typeface="Arial" panose="020B0604020202020204" pitchFamily="34" charset="0"/>
                <a:ea typeface="Tahoma"/>
                <a:cs typeface="Arial" panose="020B0604020202020204" pitchFamily="34" charset="0"/>
                <a:sym typeface="Arial"/>
              </a:rPr>
              <a:t>c</a:t>
            </a:r>
            <a:r>
              <a:rPr lang="en-US" sz="900" dirty="0">
                <a:solidFill>
                  <a:srgbClr val="000000"/>
                </a:solidFill>
                <a:latin typeface="Arial" panose="020B0604020202020204" pitchFamily="34" charset="0"/>
                <a:ea typeface="Tahoma"/>
                <a:cs typeface="Arial" panose="020B0604020202020204" pitchFamily="34" charset="0"/>
                <a:sym typeface="Arial" panose="020B0604020202020204" pitchFamily="34" charset="0"/>
              </a:rPr>
              <a:t>BTKi, covalent Bruton’s tyrosine kinase inhibitor; CLL, chronic lymphocytic leukemia; CR, complete response; iwCLL, International Workshop on Chronic Lymphocytic Leukemia; nPR, nodular partial response; ORR, overall response rate; PI3k, PR, partial response; PR-L, partial response with lymphocytosis; SLL, small lymphocytic lymphoma.</a:t>
            </a:r>
            <a:endParaRPr lang="en-US" sz="900" dirty="0">
              <a:solidFill>
                <a:srgbClr val="000000"/>
              </a:solidFill>
              <a:latin typeface="Arial" panose="020B0604020202020204" pitchFamily="34" charset="0"/>
              <a:ea typeface="Tahoma"/>
              <a:cs typeface="Arial" panose="020B0604020202020204" pitchFamily="34" charset="0"/>
              <a:sym typeface="Arial"/>
            </a:endParaRPr>
          </a:p>
        </p:txBody>
      </p:sp>
      <p:pic>
        <p:nvPicPr>
          <p:cNvPr id="8" name="Picture 7">
            <a:extLst>
              <a:ext uri="{FF2B5EF4-FFF2-40B4-BE49-F238E27FC236}">
                <a16:creationId xmlns:a16="http://schemas.microsoft.com/office/drawing/2014/main" id="{D20997E9-2547-67C2-6A64-12E826AE442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16050" y="1340286"/>
            <a:ext cx="8715237" cy="4440633"/>
          </a:xfrm>
          <a:prstGeom prst="rect">
            <a:avLst/>
          </a:prstGeom>
        </p:spPr>
      </p:pic>
      <p:graphicFrame>
        <p:nvGraphicFramePr>
          <p:cNvPr id="11" name="Table 10">
            <a:extLst>
              <a:ext uri="{FF2B5EF4-FFF2-40B4-BE49-F238E27FC236}">
                <a16:creationId xmlns:a16="http://schemas.microsoft.com/office/drawing/2014/main" id="{660A5270-D8E5-EDE6-563E-068DEC320831}"/>
              </a:ext>
            </a:extLst>
          </p:cNvPr>
          <p:cNvGraphicFramePr>
            <a:graphicFrameLocks noGrp="1"/>
          </p:cNvGraphicFramePr>
          <p:nvPr>
            <p:extLst>
              <p:ext uri="{D42A27DB-BD31-4B8C-83A1-F6EECF244321}">
                <p14:modId xmlns:p14="http://schemas.microsoft.com/office/powerpoint/2010/main" val="1051199544"/>
              </p:ext>
            </p:extLst>
          </p:nvPr>
        </p:nvGraphicFramePr>
        <p:xfrm>
          <a:off x="6286287" y="1340286"/>
          <a:ext cx="3684431" cy="1960674"/>
        </p:xfrm>
        <a:graphic>
          <a:graphicData uri="http://schemas.openxmlformats.org/drawingml/2006/table">
            <a:tbl>
              <a:tblPr firstRow="1" bandRow="1">
                <a:tableStyleId>{5C22544A-7EE6-4342-B048-85BDC9FD1C3A}</a:tableStyleId>
              </a:tblPr>
              <a:tblGrid>
                <a:gridCol w="2730946">
                  <a:extLst>
                    <a:ext uri="{9D8B030D-6E8A-4147-A177-3AD203B41FA5}">
                      <a16:colId xmlns:a16="http://schemas.microsoft.com/office/drawing/2014/main" val="3748058746"/>
                    </a:ext>
                  </a:extLst>
                </a:gridCol>
                <a:gridCol w="953485">
                  <a:extLst>
                    <a:ext uri="{9D8B030D-6E8A-4147-A177-3AD203B41FA5}">
                      <a16:colId xmlns:a16="http://schemas.microsoft.com/office/drawing/2014/main" val="3483873641"/>
                    </a:ext>
                  </a:extLst>
                </a:gridCol>
              </a:tblGrid>
              <a:tr h="338203">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effectLst/>
                          <a:latin typeface="Arial" panose="020B0604020202020204" pitchFamily="34" charset="0"/>
                          <a:cs typeface="Arial" panose="020B0604020202020204" pitchFamily="34" charset="0"/>
                        </a:rPr>
                        <a:t>Prior cBTKi</a:t>
                      </a:r>
                      <a:endParaRPr lang="en-US" sz="12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0000"/>
                        </a:lnSpc>
                        <a:spcAft>
                          <a:spcPts val="600"/>
                        </a:spcAft>
                      </a:pPr>
                      <a:r>
                        <a:rPr lang="en-IE" sz="1200" b="1" kern="100" dirty="0">
                          <a:solidFill>
                            <a:schemeClr val="bg1"/>
                          </a:solidFill>
                          <a:effectLst/>
                          <a:latin typeface="Arial" panose="020B0604020202020204" pitchFamily="34" charset="0"/>
                          <a:cs typeface="Arial" panose="020B0604020202020204" pitchFamily="34" charset="0"/>
                        </a:rPr>
                        <a:t>n=282</a:t>
                      </a:r>
                      <a:r>
                        <a:rPr lang="en-IE" sz="1200" b="1" kern="100" baseline="30000" dirty="0">
                          <a:solidFill>
                            <a:schemeClr val="bg1"/>
                          </a:solidFill>
                          <a:effectLst/>
                          <a:latin typeface="Arial" panose="020B0604020202020204" pitchFamily="34" charset="0"/>
                          <a:cs typeface="Arial" panose="020B0604020202020204" pitchFamily="34" charset="0"/>
                        </a:rPr>
                        <a:t>b</a:t>
                      </a:r>
                      <a:endParaRPr lang="en-IE" sz="1200" b="1" kern="100" baseline="300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812871482"/>
                  </a:ext>
                </a:extLst>
              </a:tr>
              <a:tr h="32567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Arial" panose="020B0604020202020204" pitchFamily="34" charset="0"/>
                          <a:cs typeface="Arial" panose="020B0604020202020204" pitchFamily="34" charset="0"/>
                        </a:rPr>
                        <a:t>ORR</a:t>
                      </a:r>
                      <a:r>
                        <a:rPr lang="en-US" sz="1200" b="1" kern="1200" baseline="30000" dirty="0">
                          <a:solidFill>
                            <a:schemeClr val="tx1"/>
                          </a:solidFill>
                          <a:latin typeface="Arial" panose="020B0604020202020204" pitchFamily="34" charset="0"/>
                          <a:cs typeface="Arial" panose="020B0604020202020204" pitchFamily="34" charset="0"/>
                        </a:rPr>
                        <a:t>a</a:t>
                      </a:r>
                      <a:r>
                        <a:rPr lang="en-US" sz="1200" b="1" kern="1200" dirty="0">
                          <a:solidFill>
                            <a:schemeClr val="tx1"/>
                          </a:solidFill>
                          <a:latin typeface="Arial" panose="020B0604020202020204" pitchFamily="34" charset="0"/>
                          <a:cs typeface="Arial" panose="020B0604020202020204" pitchFamily="34" charset="0"/>
                        </a:rPr>
                        <a:t> incl. PR-L, </a:t>
                      </a:r>
                      <a:r>
                        <a:rPr lang="en-US" sz="1200" b="0" kern="1200" dirty="0">
                          <a:solidFill>
                            <a:schemeClr val="tx1"/>
                          </a:solidFill>
                          <a:latin typeface="Arial" panose="020B0604020202020204" pitchFamily="34" charset="0"/>
                          <a:cs typeface="Arial" panose="020B0604020202020204" pitchFamily="34" charset="0"/>
                        </a:rPr>
                        <a:t>% (95% CI)</a:t>
                      </a:r>
                      <a:endParaRPr lang="en-US" sz="1200" b="0" kern="1200" dirty="0">
                        <a:solidFill>
                          <a:schemeClr val="tx1"/>
                        </a:solidFill>
                        <a:latin typeface="Arial" panose="020B0604020202020204" pitchFamily="34" charset="0"/>
                        <a:ea typeface="Tahoma" panose="020B0604030504040204" pitchFamily="34" charset="0"/>
                        <a:cs typeface="Arial" panose="020B0604020202020204" pitchFamily="34" charset="0"/>
                      </a:endParaRPr>
                    </a:p>
                  </a:txBody>
                  <a:tcPr marL="51435" marR="514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Arial" panose="020B0604020202020204" pitchFamily="34" charset="0"/>
                          <a:cs typeface="Arial" panose="020B0604020202020204" pitchFamily="34" charset="0"/>
                        </a:rPr>
                        <a:t>82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Arial" panose="020B0604020202020204" pitchFamily="34" charset="0"/>
                          <a:cs typeface="Arial" panose="020B0604020202020204" pitchFamily="34" charset="0"/>
                        </a:rPr>
                        <a:t>(76.5-85.9)</a:t>
                      </a:r>
                      <a:endParaRPr lang="en-US" sz="1200" kern="1200" dirty="0">
                        <a:solidFill>
                          <a:schemeClr val="tx1"/>
                        </a:solidFill>
                        <a:latin typeface="Arial" panose="020B0604020202020204" pitchFamily="34" charset="0"/>
                        <a:ea typeface="+mn-ea"/>
                        <a:cs typeface="Arial" panose="020B0604020202020204" pitchFamily="34" charset="0"/>
                      </a:endParaRPr>
                    </a:p>
                  </a:txBody>
                  <a:tcPr marL="51435" marR="514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545779072"/>
                  </a:ext>
                </a:extLst>
              </a:tr>
              <a:tr h="266514">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solidFill>
                            <a:schemeClr val="tx1"/>
                          </a:solidFill>
                          <a:effectLst/>
                          <a:latin typeface="Arial" panose="020B0604020202020204" pitchFamily="34" charset="0"/>
                          <a:cs typeface="Arial" panose="020B0604020202020204" pitchFamily="34" charset="0"/>
                        </a:rPr>
                        <a:t>Best Response, </a:t>
                      </a:r>
                      <a:r>
                        <a:rPr lang="en-US" sz="1200" b="0" dirty="0">
                          <a:solidFill>
                            <a:schemeClr val="tx1"/>
                          </a:solidFill>
                          <a:effectLst/>
                          <a:latin typeface="Arial" panose="020B0604020202020204" pitchFamily="34" charset="0"/>
                          <a:cs typeface="Arial" panose="020B0604020202020204" pitchFamily="34" charset="0"/>
                        </a:rPr>
                        <a:t>n (%)</a:t>
                      </a:r>
                      <a:endParaRPr lang="en-US"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marR="0" algn="ctr">
                        <a:lnSpc>
                          <a:spcPct val="100000"/>
                        </a:lnSpc>
                        <a:spcBef>
                          <a:spcPts val="0"/>
                        </a:spcBef>
                        <a:spcAft>
                          <a:spcPts val="0"/>
                        </a:spcAft>
                      </a:pPr>
                      <a:endParaRPr lang="en-US" sz="1000">
                        <a:solidFill>
                          <a:schemeClr val="tx1"/>
                        </a:solidFill>
                        <a:effectLst/>
                        <a:latin typeface="Arial"/>
                        <a:ea typeface="Times New Roman" panose="02020603050405020304" pitchFamily="18" charset="0"/>
                        <a:cs typeface="Arial"/>
                      </a:endParaRPr>
                    </a:p>
                  </a:txBody>
                  <a:tcPr marL="51435" marR="51435" marT="0" marB="0" anchor="b">
                    <a:lnL w="12700" cap="flat" cmpd="sng" algn="ctr">
                      <a:solidFill>
                        <a:schemeClr val="bg1"/>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3470125800"/>
                  </a:ext>
                </a:extLst>
              </a:tr>
              <a:tr h="279335">
                <a:tc>
                  <a:txBody>
                    <a:bodyPr/>
                    <a:lstStyle/>
                    <a:p>
                      <a:pPr marL="177800" marR="0" indent="0" algn="l">
                        <a:lnSpc>
                          <a:spcPct val="100000"/>
                        </a:lnSpc>
                        <a:spcBef>
                          <a:spcPts val="0"/>
                        </a:spcBef>
                        <a:spcAft>
                          <a:spcPts val="0"/>
                        </a:spcAft>
                      </a:pPr>
                      <a:r>
                        <a:rPr lang="en-US" sz="1200" b="0" dirty="0">
                          <a:solidFill>
                            <a:srgbClr val="000000"/>
                          </a:solidFill>
                          <a:effectLst/>
                          <a:latin typeface="Arial" panose="020B0604020202020204" pitchFamily="34" charset="0"/>
                          <a:cs typeface="Arial" panose="020B0604020202020204" pitchFamily="34" charset="0"/>
                        </a:rPr>
                        <a:t>CR</a:t>
                      </a:r>
                      <a:endParaRPr lang="en-US" sz="12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dirty="0">
                          <a:solidFill>
                            <a:schemeClr val="tx1"/>
                          </a:solidFill>
                          <a:effectLst/>
                          <a:latin typeface="Arial" panose="020B0604020202020204" pitchFamily="34" charset="0"/>
                          <a:cs typeface="Arial" panose="020B0604020202020204" pitchFamily="34" charset="0"/>
                        </a:rPr>
                        <a:t>5 (1.8)</a:t>
                      </a:r>
                      <a:endParaRPr lang="en-US"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737938394"/>
                  </a:ext>
                </a:extLst>
              </a:tr>
              <a:tr h="236954">
                <a:tc>
                  <a:txBody>
                    <a:bodyPr/>
                    <a:lstStyle/>
                    <a:p>
                      <a:pPr marL="177800" marR="0" indent="0" algn="l">
                        <a:lnSpc>
                          <a:spcPct val="100000"/>
                        </a:lnSpc>
                        <a:spcBef>
                          <a:spcPts val="0"/>
                        </a:spcBef>
                        <a:spcAft>
                          <a:spcPts val="0"/>
                        </a:spcAft>
                      </a:pPr>
                      <a:r>
                        <a:rPr lang="en-US" sz="1200" b="0" dirty="0">
                          <a:solidFill>
                            <a:srgbClr val="000000"/>
                          </a:solidFill>
                          <a:effectLst/>
                          <a:latin typeface="Arial" panose="020B0604020202020204" pitchFamily="34" charset="0"/>
                          <a:cs typeface="Arial" panose="020B0604020202020204" pitchFamily="34" charset="0"/>
                        </a:rPr>
                        <a:t>nPR</a:t>
                      </a:r>
                      <a:endParaRPr lang="en-US" sz="12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200" b="0" dirty="0">
                          <a:solidFill>
                            <a:schemeClr val="tx1"/>
                          </a:solidFill>
                          <a:effectLst/>
                          <a:latin typeface="Arial" panose="020B0604020202020204" pitchFamily="34" charset="0"/>
                          <a:cs typeface="Arial" panose="020B0604020202020204" pitchFamily="34" charset="0"/>
                        </a:rPr>
                        <a:t>2 (0.7)</a:t>
                      </a:r>
                      <a:endParaRPr lang="en-IE" sz="1200" dirty="0">
                        <a:latin typeface="Arial" panose="020B0604020202020204" pitchFamily="34" charset="0"/>
                        <a:cs typeface="Arial" panose="020B0604020202020204" pitchFamily="34" charset="0"/>
                      </a:endParaRPr>
                    </a:p>
                  </a:txBody>
                  <a:tcPr marL="51435" marR="514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882017040"/>
                  </a:ext>
                </a:extLst>
              </a:tr>
              <a:tr h="236954">
                <a:tc>
                  <a:txBody>
                    <a:bodyPr/>
                    <a:lstStyle/>
                    <a:p>
                      <a:pPr marL="177800" marR="0" indent="0" algn="l">
                        <a:lnSpc>
                          <a:spcPct val="100000"/>
                        </a:lnSpc>
                        <a:spcBef>
                          <a:spcPts val="0"/>
                        </a:spcBef>
                        <a:spcAft>
                          <a:spcPts val="0"/>
                        </a:spcAft>
                      </a:pPr>
                      <a:r>
                        <a:rPr lang="en-US" sz="1200" b="0" dirty="0">
                          <a:solidFill>
                            <a:srgbClr val="000000"/>
                          </a:solidFill>
                          <a:effectLst/>
                          <a:latin typeface="Arial" panose="020B0604020202020204" pitchFamily="34" charset="0"/>
                          <a:cs typeface="Arial" panose="020B0604020202020204" pitchFamily="34" charset="0"/>
                        </a:rPr>
                        <a:t>PR</a:t>
                      </a:r>
                      <a:endParaRPr lang="en-US" sz="12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dirty="0">
                          <a:solidFill>
                            <a:schemeClr val="tx1"/>
                          </a:solidFill>
                          <a:effectLst/>
                          <a:latin typeface="Arial" panose="020B0604020202020204" pitchFamily="34" charset="0"/>
                          <a:cs typeface="Arial" panose="020B0604020202020204" pitchFamily="34" charset="0"/>
                        </a:rPr>
                        <a:t>196 (69.5)</a:t>
                      </a:r>
                      <a:endParaRPr lang="en-US"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916431253"/>
                  </a:ext>
                </a:extLst>
              </a:tr>
              <a:tr h="236954">
                <a:tc>
                  <a:txBody>
                    <a:bodyPr/>
                    <a:lstStyle/>
                    <a:p>
                      <a:pPr marL="177800" marR="0" indent="0" algn="l">
                        <a:lnSpc>
                          <a:spcPct val="100000"/>
                        </a:lnSpc>
                        <a:spcBef>
                          <a:spcPts val="0"/>
                        </a:spcBef>
                        <a:spcAft>
                          <a:spcPts val="0"/>
                        </a:spcAft>
                      </a:pPr>
                      <a:r>
                        <a:rPr lang="en-US" sz="1200" b="0" dirty="0">
                          <a:solidFill>
                            <a:srgbClr val="000000"/>
                          </a:solidFill>
                          <a:effectLst/>
                          <a:latin typeface="Arial" panose="020B0604020202020204" pitchFamily="34" charset="0"/>
                          <a:cs typeface="Arial" panose="020B0604020202020204" pitchFamily="34" charset="0"/>
                        </a:rPr>
                        <a:t>PR-L</a:t>
                      </a:r>
                      <a:endParaRPr lang="en-US" sz="12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200" b="0" dirty="0">
                          <a:solidFill>
                            <a:schemeClr val="tx1"/>
                          </a:solidFill>
                          <a:effectLst/>
                          <a:latin typeface="Arial" panose="020B0604020202020204" pitchFamily="34" charset="0"/>
                          <a:cs typeface="Arial" panose="020B0604020202020204" pitchFamily="34" charset="0"/>
                        </a:rPr>
                        <a:t>27 (9.6)</a:t>
                      </a:r>
                      <a:endParaRPr lang="en-IE" sz="1200" dirty="0">
                        <a:latin typeface="Arial" panose="020B0604020202020204" pitchFamily="34" charset="0"/>
                        <a:cs typeface="Arial" panose="020B0604020202020204" pitchFamily="34" charset="0"/>
                      </a:endParaRPr>
                    </a:p>
                  </a:txBody>
                  <a:tcPr marL="51435" marR="514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441322024"/>
                  </a:ext>
                </a:extLst>
              </a:tr>
            </a:tbl>
          </a:graphicData>
        </a:graphic>
      </p:graphicFrame>
    </p:spTree>
    <p:extLst>
      <p:ext uri="{BB962C8B-B14F-4D97-AF65-F5344CB8AC3E}">
        <p14:creationId xmlns:p14="http://schemas.microsoft.com/office/powerpoint/2010/main" val="36500367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aph on a black background&#10;&#10;Description automatically generated">
            <a:extLst>
              <a:ext uri="{FF2B5EF4-FFF2-40B4-BE49-F238E27FC236}">
                <a16:creationId xmlns:a16="http://schemas.microsoft.com/office/drawing/2014/main" id="{351BE3F3-FB08-B61C-7008-DDD27C6FD9AC}"/>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6113" y="1576038"/>
            <a:ext cx="5977241" cy="3705923"/>
          </a:xfrm>
          <a:prstGeom prst="rect">
            <a:avLst/>
          </a:prstGeom>
        </p:spPr>
      </p:pic>
      <p:graphicFrame>
        <p:nvGraphicFramePr>
          <p:cNvPr id="6" name="Table 5">
            <a:extLst>
              <a:ext uri="{FF2B5EF4-FFF2-40B4-BE49-F238E27FC236}">
                <a16:creationId xmlns:a16="http://schemas.microsoft.com/office/drawing/2014/main" id="{7ECBDC52-A137-0D2D-45A6-95AC9F4A5D4B}"/>
              </a:ext>
            </a:extLst>
          </p:cNvPr>
          <p:cNvGraphicFramePr>
            <a:graphicFrameLocks noGrp="1"/>
          </p:cNvGraphicFramePr>
          <p:nvPr>
            <p:extLst>
              <p:ext uri="{D42A27DB-BD31-4B8C-83A1-F6EECF244321}">
                <p14:modId xmlns:p14="http://schemas.microsoft.com/office/powerpoint/2010/main" val="1226445118"/>
              </p:ext>
            </p:extLst>
          </p:nvPr>
        </p:nvGraphicFramePr>
        <p:xfrm>
          <a:off x="3611573" y="2319845"/>
          <a:ext cx="2580040" cy="1300480"/>
        </p:xfrm>
        <a:graphic>
          <a:graphicData uri="http://schemas.openxmlformats.org/drawingml/2006/table">
            <a:tbl>
              <a:tblPr firstRow="1" bandRow="1">
                <a:tableStyleId>{5940675A-B579-460E-94D1-54222C63F5DA}</a:tableStyleId>
              </a:tblPr>
              <a:tblGrid>
                <a:gridCol w="1290020">
                  <a:extLst>
                    <a:ext uri="{9D8B030D-6E8A-4147-A177-3AD203B41FA5}">
                      <a16:colId xmlns:a16="http://schemas.microsoft.com/office/drawing/2014/main" val="2255015087"/>
                    </a:ext>
                  </a:extLst>
                </a:gridCol>
                <a:gridCol w="1290020">
                  <a:extLst>
                    <a:ext uri="{9D8B030D-6E8A-4147-A177-3AD203B41FA5}">
                      <a16:colId xmlns:a16="http://schemas.microsoft.com/office/drawing/2014/main" val="3103279504"/>
                    </a:ext>
                  </a:extLst>
                </a:gridCol>
              </a:tblGrid>
              <a:tr h="1300480">
                <a:tc>
                  <a:txBody>
                    <a:bodyPr/>
                    <a:lstStyle/>
                    <a:p>
                      <a:pPr marL="0" marR="0" indent="0" algn="l" defTabSz="457200" rtl="0" fontAlgn="auto" latinLnBrk="0" hangingPunct="0">
                        <a:lnSpc>
                          <a:spcPct val="100000"/>
                        </a:lnSpc>
                        <a:spcBef>
                          <a:spcPts val="0"/>
                        </a:spcBef>
                        <a:spcAft>
                          <a:spcPts val="0"/>
                        </a:spcAft>
                        <a:buClrTx/>
                        <a:buSzTx/>
                        <a:buFontTx/>
                        <a:buNone/>
                        <a:tabLst>
                          <a:tab pos="1260475" algn="l"/>
                        </a:tabLst>
                      </a:pPr>
                      <a:r>
                        <a:rPr kumimoji="0" lang="en-US" sz="1100" b="1" i="0" u="none" strike="noStrike" cap="none" spc="0" normalizeH="0" baseline="0" dirty="0">
                          <a:ln>
                            <a:noFill/>
                          </a:ln>
                          <a:solidFill>
                            <a:srgbClr val="000000"/>
                          </a:solidFill>
                          <a:effectLst/>
                          <a:uFillTx/>
                          <a:latin typeface="Arial"/>
                          <a:ea typeface="Arial"/>
                          <a:cs typeface="Arial"/>
                          <a:sym typeface="Arial"/>
                        </a:rPr>
                        <a:t>Median:</a:t>
                      </a:r>
                    </a:p>
                    <a:p>
                      <a:pPr marL="0" marR="0" indent="0" algn="l" defTabSz="420688" rtl="0" fontAlgn="auto" latinLnBrk="0" hangingPunct="0">
                        <a:lnSpc>
                          <a:spcPct val="100000"/>
                        </a:lnSpc>
                        <a:spcBef>
                          <a:spcPts val="0"/>
                        </a:spcBef>
                        <a:spcAft>
                          <a:spcPts val="0"/>
                        </a:spcAft>
                        <a:buClrTx/>
                        <a:buSzTx/>
                        <a:buFontTx/>
                        <a:buNone/>
                        <a:tabLst>
                          <a:tab pos="1260475" algn="l"/>
                        </a:tabLst>
                      </a:pPr>
                      <a:r>
                        <a:rPr lang="en-US" sz="1100" b="1" dirty="0">
                          <a:latin typeface="Arial"/>
                          <a:ea typeface="Arial"/>
                          <a:cs typeface="Arial"/>
                          <a:sym typeface="Arial"/>
                        </a:rPr>
                        <a:t>95% CI:                  	</a:t>
                      </a:r>
                    </a:p>
                    <a:p>
                      <a:pPr marL="0" marR="0" indent="0" algn="l" defTabSz="420688" rtl="0" fontAlgn="auto" latinLnBrk="0" hangingPunct="0">
                        <a:lnSpc>
                          <a:spcPct val="100000"/>
                        </a:lnSpc>
                        <a:spcBef>
                          <a:spcPts val="0"/>
                        </a:spcBef>
                        <a:spcAft>
                          <a:spcPts val="0"/>
                        </a:spcAft>
                        <a:buClrTx/>
                        <a:buSzTx/>
                        <a:buFontTx/>
                        <a:buNone/>
                        <a:tabLst>
                          <a:tab pos="1260475" algn="l"/>
                        </a:tabLst>
                      </a:pPr>
                      <a:r>
                        <a:rPr lang="en-US" sz="1100" b="1" dirty="0">
                          <a:latin typeface="Arial"/>
                          <a:ea typeface="Arial"/>
                          <a:cs typeface="Arial"/>
                          <a:sym typeface="Arial"/>
                        </a:rPr>
                        <a:t>Median Follow-up:		 </a:t>
                      </a:r>
                    </a:p>
                    <a:p>
                      <a:pPr marL="0" marR="0" indent="0" algn="l" defTabSz="420688" rtl="0" fontAlgn="auto" latinLnBrk="0" hangingPunct="0">
                        <a:lnSpc>
                          <a:spcPct val="100000"/>
                        </a:lnSpc>
                        <a:spcBef>
                          <a:spcPts val="0"/>
                        </a:spcBef>
                        <a:spcAft>
                          <a:spcPts val="0"/>
                        </a:spcAft>
                        <a:buClrTx/>
                        <a:buSzTx/>
                        <a:buFontTx/>
                        <a:buNone/>
                        <a:tabLst>
                          <a:tab pos="1260475" algn="l"/>
                        </a:tabLst>
                      </a:pPr>
                      <a:r>
                        <a:rPr kumimoji="0" lang="en-US" sz="1100" b="1" i="0" u="none" strike="noStrike" cap="none" spc="0" normalizeH="0" baseline="0" dirty="0">
                          <a:ln>
                            <a:noFill/>
                          </a:ln>
                          <a:solidFill>
                            <a:srgbClr val="000000"/>
                          </a:solidFill>
                          <a:effectLst/>
                          <a:uFillTx/>
                          <a:latin typeface="Arial"/>
                          <a:ea typeface="Arial"/>
                          <a:cs typeface="Arial"/>
                          <a:sym typeface="Arial"/>
                        </a:rPr>
                        <a:t>Events/Total:</a:t>
                      </a:r>
                      <a:endParaRPr kumimoji="0" lang="en-IE" sz="1100" b="1" i="0" u="none" strike="noStrike" cap="none" spc="0" normalizeH="0" baseline="0" dirty="0">
                        <a:ln>
                          <a:noFill/>
                        </a:ln>
                        <a:solidFill>
                          <a:srgbClr val="000000"/>
                        </a:solidFill>
                        <a:effectLst/>
                        <a:uFillTx/>
                        <a:latin typeface="Arial"/>
                        <a:ea typeface="Arial"/>
                        <a:cs typeface="Arial"/>
                        <a:sym typeface="Arial"/>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r>
                        <a:rPr kumimoji="0" lang="en-US" sz="1100" b="1" i="0" u="none" strike="noStrike" cap="none" spc="0" normalizeH="0" baseline="0" dirty="0">
                          <a:ln>
                            <a:noFill/>
                          </a:ln>
                          <a:solidFill>
                            <a:srgbClr val="000000"/>
                          </a:solidFill>
                          <a:effectLst/>
                          <a:uFillTx/>
                          <a:latin typeface="Arial"/>
                          <a:ea typeface="Arial"/>
                          <a:cs typeface="Arial"/>
                          <a:sym typeface="Arial"/>
                        </a:rPr>
                        <a:t>23.0 months</a:t>
                      </a:r>
                    </a:p>
                    <a:p>
                      <a:pPr algn="l"/>
                      <a:r>
                        <a:rPr lang="en-US" sz="1100" b="1" dirty="0">
                          <a:latin typeface="Arial"/>
                          <a:ea typeface="Arial"/>
                          <a:cs typeface="Arial"/>
                          <a:sym typeface="Arial"/>
                        </a:rPr>
                        <a:t>19.6-28.4</a:t>
                      </a:r>
                    </a:p>
                    <a:p>
                      <a:pPr algn="l"/>
                      <a:r>
                        <a:rPr lang="en-US" sz="1100" b="1" dirty="0">
                          <a:latin typeface="Arial"/>
                          <a:ea typeface="Arial"/>
                          <a:cs typeface="Arial"/>
                          <a:sym typeface="Arial"/>
                        </a:rPr>
                        <a:t>27.6 months</a:t>
                      </a:r>
                    </a:p>
                    <a:p>
                      <a:pPr algn="l"/>
                      <a:r>
                        <a:rPr kumimoji="0" lang="en-US" sz="1100" b="1" i="0" u="none" strike="noStrike" cap="none" spc="0" normalizeH="0" baseline="0" dirty="0">
                          <a:ln>
                            <a:noFill/>
                          </a:ln>
                          <a:solidFill>
                            <a:srgbClr val="000000"/>
                          </a:solidFill>
                          <a:effectLst/>
                          <a:uFillTx/>
                          <a:latin typeface="Arial"/>
                          <a:ea typeface="Arial"/>
                          <a:cs typeface="Arial"/>
                          <a:sym typeface="Arial"/>
                        </a:rPr>
                        <a:t>79/154</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413221204"/>
                  </a:ext>
                </a:extLst>
              </a:tr>
            </a:tbl>
          </a:graphicData>
        </a:graphic>
      </p:graphicFrame>
      <p:sp>
        <p:nvSpPr>
          <p:cNvPr id="7" name="TextBox 6">
            <a:extLst>
              <a:ext uri="{FF2B5EF4-FFF2-40B4-BE49-F238E27FC236}">
                <a16:creationId xmlns:a16="http://schemas.microsoft.com/office/drawing/2014/main" id="{298B32B0-614F-58B3-529E-BC691ACD41B7}"/>
              </a:ext>
            </a:extLst>
          </p:cNvPr>
          <p:cNvSpPr txBox="1"/>
          <p:nvPr/>
        </p:nvSpPr>
        <p:spPr>
          <a:xfrm>
            <a:off x="1697503" y="1607591"/>
            <a:ext cx="2282062" cy="3385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defTabSz="457189" eaLnBrk="0" hangingPunct="0">
              <a:defRPr/>
            </a:pPr>
            <a:r>
              <a:rPr lang="en-US" sz="1600" b="1" dirty="0">
                <a:solidFill>
                  <a:schemeClr val="accent1"/>
                </a:solidFill>
                <a:latin typeface="Arial"/>
                <a:ea typeface="Tahoma"/>
                <a:cs typeface="Arial"/>
                <a:sym typeface="Arial"/>
              </a:rPr>
              <a:t>BCL2i-Naive</a:t>
            </a:r>
          </a:p>
        </p:txBody>
      </p:sp>
      <p:pic>
        <p:nvPicPr>
          <p:cNvPr id="8" name="Picture 7" descr="A graph on a black background&#10;&#10;Description automatically generated">
            <a:extLst>
              <a:ext uri="{FF2B5EF4-FFF2-40B4-BE49-F238E27FC236}">
                <a16:creationId xmlns:a16="http://schemas.microsoft.com/office/drawing/2014/main" id="{20AAEAD5-BE08-9713-20BC-2F8E4A42C70B}"/>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5947709" y="1678592"/>
            <a:ext cx="6134627" cy="3625672"/>
          </a:xfrm>
          <a:prstGeom prst="rect">
            <a:avLst/>
          </a:prstGeom>
        </p:spPr>
      </p:pic>
      <p:sp>
        <p:nvSpPr>
          <p:cNvPr id="9" name="TextBox 8">
            <a:extLst>
              <a:ext uri="{FF2B5EF4-FFF2-40B4-BE49-F238E27FC236}">
                <a16:creationId xmlns:a16="http://schemas.microsoft.com/office/drawing/2014/main" id="{9982F2D7-0FF8-E437-9BAD-7E90FC486456}"/>
              </a:ext>
            </a:extLst>
          </p:cNvPr>
          <p:cNvSpPr txBox="1"/>
          <p:nvPr/>
        </p:nvSpPr>
        <p:spPr>
          <a:xfrm>
            <a:off x="7737231" y="1607890"/>
            <a:ext cx="2757267" cy="3385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defTabSz="457189" eaLnBrk="0" hangingPunct="0">
              <a:defRPr/>
            </a:pPr>
            <a:r>
              <a:rPr lang="en-US" sz="1600" b="1" dirty="0">
                <a:solidFill>
                  <a:schemeClr val="accent1"/>
                </a:solidFill>
                <a:latin typeface="Arial"/>
                <a:ea typeface="Tahoma"/>
                <a:cs typeface="Arial"/>
                <a:sym typeface="Arial"/>
              </a:rPr>
              <a:t>BCL2i-Experienced</a:t>
            </a:r>
          </a:p>
        </p:txBody>
      </p:sp>
      <p:graphicFrame>
        <p:nvGraphicFramePr>
          <p:cNvPr id="13" name="Table 2">
            <a:extLst>
              <a:ext uri="{FF2B5EF4-FFF2-40B4-BE49-F238E27FC236}">
                <a16:creationId xmlns:a16="http://schemas.microsoft.com/office/drawing/2014/main" id="{E860904B-C327-F8B5-5691-8D9A8117EA55}"/>
              </a:ext>
            </a:extLst>
          </p:cNvPr>
          <p:cNvGraphicFramePr>
            <a:graphicFrameLocks noGrp="1"/>
          </p:cNvGraphicFramePr>
          <p:nvPr>
            <p:extLst>
              <p:ext uri="{D42A27DB-BD31-4B8C-83A1-F6EECF244321}">
                <p14:modId xmlns:p14="http://schemas.microsoft.com/office/powerpoint/2010/main" val="1597432782"/>
              </p:ext>
            </p:extLst>
          </p:nvPr>
        </p:nvGraphicFramePr>
        <p:xfrm>
          <a:off x="9502295" y="2319845"/>
          <a:ext cx="2580040" cy="1463040"/>
        </p:xfrm>
        <a:graphic>
          <a:graphicData uri="http://schemas.openxmlformats.org/drawingml/2006/table">
            <a:tbl>
              <a:tblPr firstRow="1" bandRow="1">
                <a:tableStyleId>{5940675A-B579-460E-94D1-54222C63F5DA}</a:tableStyleId>
              </a:tblPr>
              <a:tblGrid>
                <a:gridCol w="1290020">
                  <a:extLst>
                    <a:ext uri="{9D8B030D-6E8A-4147-A177-3AD203B41FA5}">
                      <a16:colId xmlns:a16="http://schemas.microsoft.com/office/drawing/2014/main" val="2255015087"/>
                    </a:ext>
                  </a:extLst>
                </a:gridCol>
                <a:gridCol w="1290020">
                  <a:extLst>
                    <a:ext uri="{9D8B030D-6E8A-4147-A177-3AD203B41FA5}">
                      <a16:colId xmlns:a16="http://schemas.microsoft.com/office/drawing/2014/main" val="3103279504"/>
                    </a:ext>
                  </a:extLst>
                </a:gridCol>
              </a:tblGrid>
              <a:tr h="1463040">
                <a:tc>
                  <a:txBody>
                    <a:bodyPr/>
                    <a:lstStyle/>
                    <a:p>
                      <a:pPr marL="0" marR="0" indent="0" algn="l" defTabSz="457200" rtl="0" fontAlgn="auto" latinLnBrk="0" hangingPunct="0">
                        <a:lnSpc>
                          <a:spcPct val="100000"/>
                        </a:lnSpc>
                        <a:spcBef>
                          <a:spcPts val="0"/>
                        </a:spcBef>
                        <a:spcAft>
                          <a:spcPts val="0"/>
                        </a:spcAft>
                        <a:buClrTx/>
                        <a:buSzTx/>
                        <a:buFontTx/>
                        <a:buNone/>
                        <a:tabLst>
                          <a:tab pos="1260475" algn="l"/>
                        </a:tabLst>
                      </a:pPr>
                      <a:r>
                        <a:rPr kumimoji="0" lang="en-US" sz="1100" b="1" i="0" u="none" strike="noStrike" cap="none" spc="0" normalizeH="0" baseline="0" dirty="0">
                          <a:ln>
                            <a:noFill/>
                          </a:ln>
                          <a:solidFill>
                            <a:srgbClr val="000000"/>
                          </a:solidFill>
                          <a:effectLst/>
                          <a:uFillTx/>
                          <a:latin typeface="Arial"/>
                          <a:ea typeface="Arial"/>
                          <a:cs typeface="Arial"/>
                          <a:sym typeface="Arial"/>
                        </a:rPr>
                        <a:t>Median:</a:t>
                      </a:r>
                    </a:p>
                    <a:p>
                      <a:pPr marL="0" marR="0" indent="0" algn="l" defTabSz="420688" rtl="0" fontAlgn="auto" latinLnBrk="0" hangingPunct="0">
                        <a:lnSpc>
                          <a:spcPct val="100000"/>
                        </a:lnSpc>
                        <a:spcBef>
                          <a:spcPts val="0"/>
                        </a:spcBef>
                        <a:spcAft>
                          <a:spcPts val="0"/>
                        </a:spcAft>
                        <a:buClrTx/>
                        <a:buSzTx/>
                        <a:buFontTx/>
                        <a:buNone/>
                        <a:tabLst>
                          <a:tab pos="1260475" algn="l"/>
                        </a:tabLst>
                      </a:pPr>
                      <a:r>
                        <a:rPr lang="en-US" sz="1100" b="1" dirty="0">
                          <a:latin typeface="Arial"/>
                          <a:ea typeface="Arial"/>
                          <a:cs typeface="Arial"/>
                          <a:sym typeface="Arial"/>
                        </a:rPr>
                        <a:t>95% CI:	</a:t>
                      </a:r>
                    </a:p>
                    <a:p>
                      <a:pPr marL="0" marR="0" indent="0" algn="l" defTabSz="420688" rtl="0" fontAlgn="auto" latinLnBrk="0" hangingPunct="0">
                        <a:lnSpc>
                          <a:spcPct val="100000"/>
                        </a:lnSpc>
                        <a:spcBef>
                          <a:spcPts val="0"/>
                        </a:spcBef>
                        <a:spcAft>
                          <a:spcPts val="0"/>
                        </a:spcAft>
                        <a:buClrTx/>
                        <a:buSzTx/>
                        <a:buFontTx/>
                        <a:buNone/>
                        <a:tabLst>
                          <a:tab pos="1260475" algn="l"/>
                        </a:tabLst>
                      </a:pPr>
                      <a:r>
                        <a:rPr lang="en-US" sz="1100" b="1" dirty="0">
                          <a:latin typeface="Arial"/>
                          <a:ea typeface="Arial"/>
                          <a:cs typeface="Arial"/>
                          <a:sym typeface="Arial"/>
                        </a:rPr>
                        <a:t>Median Follow-up:	 </a:t>
                      </a:r>
                    </a:p>
                    <a:p>
                      <a:pPr marL="0" marR="0" indent="0" algn="l" defTabSz="420688" rtl="0" fontAlgn="auto" latinLnBrk="0" hangingPunct="0">
                        <a:lnSpc>
                          <a:spcPct val="100000"/>
                        </a:lnSpc>
                        <a:spcBef>
                          <a:spcPts val="0"/>
                        </a:spcBef>
                        <a:spcAft>
                          <a:spcPts val="0"/>
                        </a:spcAft>
                        <a:buClrTx/>
                        <a:buSzTx/>
                        <a:buFontTx/>
                        <a:buNone/>
                        <a:tabLst>
                          <a:tab pos="1260475" algn="l"/>
                        </a:tabLst>
                      </a:pPr>
                      <a:r>
                        <a:rPr kumimoji="0" lang="en-US" sz="1100" b="1" i="0" u="none" strike="noStrike" cap="none" spc="0" normalizeH="0" baseline="0" dirty="0">
                          <a:ln>
                            <a:noFill/>
                          </a:ln>
                          <a:solidFill>
                            <a:srgbClr val="000000"/>
                          </a:solidFill>
                          <a:effectLst/>
                          <a:uFillTx/>
                          <a:latin typeface="Arial"/>
                          <a:ea typeface="Arial"/>
                          <a:cs typeface="Arial"/>
                          <a:sym typeface="Arial"/>
                        </a:rPr>
                        <a:t>Events/Total:         	</a:t>
                      </a:r>
                      <a:endParaRPr kumimoji="0" lang="en-IE" sz="1100" b="1" i="0" u="none" strike="noStrike" cap="none" spc="0" normalizeH="0" baseline="0" dirty="0">
                        <a:ln>
                          <a:noFill/>
                        </a:ln>
                        <a:solidFill>
                          <a:srgbClr val="000000"/>
                        </a:solidFill>
                        <a:effectLst/>
                        <a:uFillTx/>
                        <a:latin typeface="Arial"/>
                        <a:ea typeface="Arial"/>
                        <a:cs typeface="Arial"/>
                        <a:sym typeface="Arial"/>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r>
                        <a:rPr kumimoji="0" lang="en-US" sz="1100" b="1" i="0" u="none" strike="noStrike" cap="none" spc="0" normalizeH="0" baseline="0" dirty="0">
                          <a:ln>
                            <a:noFill/>
                          </a:ln>
                          <a:solidFill>
                            <a:srgbClr val="000000"/>
                          </a:solidFill>
                          <a:effectLst/>
                          <a:uFillTx/>
                          <a:latin typeface="Arial"/>
                          <a:ea typeface="Arial"/>
                          <a:cs typeface="Arial"/>
                          <a:sym typeface="Arial"/>
                        </a:rPr>
                        <a:t>15.9 months</a:t>
                      </a:r>
                    </a:p>
                    <a:p>
                      <a:pPr algn="l"/>
                      <a:r>
                        <a:rPr lang="en-US" sz="1100" b="1" dirty="0">
                          <a:latin typeface="Arial"/>
                          <a:ea typeface="Arial"/>
                          <a:cs typeface="Arial"/>
                          <a:sym typeface="Arial"/>
                        </a:rPr>
                        <a:t>13.6-17.5</a:t>
                      </a:r>
                    </a:p>
                    <a:p>
                      <a:pPr algn="l"/>
                      <a:r>
                        <a:rPr lang="en-US" sz="1100" b="1" dirty="0">
                          <a:latin typeface="Arial"/>
                          <a:ea typeface="Arial"/>
                          <a:cs typeface="Arial"/>
                          <a:sym typeface="Arial"/>
                        </a:rPr>
                        <a:t>22.2 months</a:t>
                      </a:r>
                    </a:p>
                    <a:p>
                      <a:pPr algn="l"/>
                      <a:r>
                        <a:rPr kumimoji="0" lang="en-US" sz="1100" b="1" i="0" u="none" strike="noStrike" cap="none" spc="0" normalizeH="0" baseline="0" dirty="0">
                          <a:ln>
                            <a:noFill/>
                          </a:ln>
                          <a:solidFill>
                            <a:srgbClr val="000000"/>
                          </a:solidFill>
                          <a:effectLst/>
                          <a:uFillTx/>
                          <a:latin typeface="Arial"/>
                          <a:ea typeface="Arial"/>
                          <a:cs typeface="Arial"/>
                          <a:sym typeface="Arial"/>
                        </a:rPr>
                        <a:t>81/128</a:t>
                      </a:r>
                      <a:endParaRPr lang="en-IE" sz="1100" dirty="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413221204"/>
                  </a:ext>
                </a:extLst>
              </a:tr>
            </a:tbl>
          </a:graphicData>
        </a:graphic>
      </p:graphicFrame>
      <p:sp>
        <p:nvSpPr>
          <p:cNvPr id="10" name="Title 9">
            <a:extLst>
              <a:ext uri="{FF2B5EF4-FFF2-40B4-BE49-F238E27FC236}">
                <a16:creationId xmlns:a16="http://schemas.microsoft.com/office/drawing/2014/main" id="{847F69A3-99F4-ABF8-604C-634AA5D59CC8}"/>
              </a:ext>
            </a:extLst>
          </p:cNvPr>
          <p:cNvSpPr>
            <a:spLocks noGrp="1"/>
          </p:cNvSpPr>
          <p:nvPr>
            <p:ph type="title"/>
          </p:nvPr>
        </p:nvSpPr>
        <p:spPr>
          <a:xfrm>
            <a:off x="576197" y="288071"/>
            <a:ext cx="11491978" cy="998894"/>
          </a:xfrm>
        </p:spPr>
        <p:txBody>
          <a:bodyPr>
            <a:noAutofit/>
          </a:bodyPr>
          <a:lstStyle/>
          <a:p>
            <a:r>
              <a:rPr lang="en-US" sz="3100" dirty="0"/>
              <a:t>BRUIN Study: Pirtobrutinib Progression-Free Survival With Prior Covalent BTK Inhibitor, With or Without Prior BCL2 Inhibitor</a:t>
            </a:r>
          </a:p>
        </p:txBody>
      </p:sp>
      <p:sp>
        <p:nvSpPr>
          <p:cNvPr id="14" name="Footer Placeholder 13">
            <a:extLst>
              <a:ext uri="{FF2B5EF4-FFF2-40B4-BE49-F238E27FC236}">
                <a16:creationId xmlns:a16="http://schemas.microsoft.com/office/drawing/2014/main" id="{FF7C8591-9F05-6545-7C93-3FB953D8115C}"/>
              </a:ext>
            </a:extLst>
          </p:cNvPr>
          <p:cNvSpPr>
            <a:spLocks noGrp="1"/>
          </p:cNvSpPr>
          <p:nvPr>
            <p:ph type="ftr" sz="quarter" idx="10"/>
          </p:nvPr>
        </p:nvSpPr>
        <p:spPr>
          <a:xfrm>
            <a:off x="1416735" y="6054437"/>
            <a:ext cx="10651322" cy="803564"/>
          </a:xfrm>
        </p:spPr>
        <p:txBody>
          <a:bodyPr/>
          <a:lstStyle/>
          <a:p>
            <a:r>
              <a:rPr lang="en-US" dirty="0">
                <a:sym typeface="Arial"/>
              </a:rPr>
              <a:t>Woyach JA, et al. ASH 2023. Abstract 325.</a:t>
            </a:r>
            <a:br>
              <a:rPr lang="en-US" dirty="0">
                <a:sym typeface="Arial"/>
              </a:rPr>
            </a:br>
            <a:r>
              <a:rPr lang="fi-FI" dirty="0"/>
              <a:t>BCL2i, B-</a:t>
            </a:r>
            <a:r>
              <a:rPr lang="fi-FI" dirty="0" err="1"/>
              <a:t>cell</a:t>
            </a:r>
            <a:r>
              <a:rPr lang="fi-FI" dirty="0"/>
              <a:t> </a:t>
            </a:r>
            <a:r>
              <a:rPr lang="fi-FI" dirty="0" err="1"/>
              <a:t>lymphoma</a:t>
            </a:r>
            <a:r>
              <a:rPr lang="fi-FI" dirty="0"/>
              <a:t> 2 </a:t>
            </a:r>
            <a:r>
              <a:rPr lang="fi-FI" dirty="0" err="1"/>
              <a:t>inhibitor</a:t>
            </a:r>
            <a:r>
              <a:rPr lang="fi-FI" dirty="0"/>
              <a:t>; </a:t>
            </a:r>
            <a:r>
              <a:rPr lang="en-US" dirty="0">
                <a:sym typeface="Arial"/>
              </a:rPr>
              <a:t>c</a:t>
            </a:r>
            <a:r>
              <a:rPr lang="en-US" dirty="0">
                <a:sym typeface="Arial" panose="020B0604020202020204" pitchFamily="34" charset="0"/>
              </a:rPr>
              <a:t>BTKi, covalent Bruton’s tyrosine kinase inhibitor; PFS, progression-free survival.</a:t>
            </a:r>
            <a:endParaRPr lang="en-US" dirty="0">
              <a:sym typeface="Arial"/>
            </a:endParaRPr>
          </a:p>
        </p:txBody>
      </p:sp>
      <p:sp>
        <p:nvSpPr>
          <p:cNvPr id="12" name="Text Placeholder 11">
            <a:extLst>
              <a:ext uri="{FF2B5EF4-FFF2-40B4-BE49-F238E27FC236}">
                <a16:creationId xmlns:a16="http://schemas.microsoft.com/office/drawing/2014/main" id="{186B117A-904D-2E92-C221-6850B8F9F224}"/>
              </a:ext>
            </a:extLst>
          </p:cNvPr>
          <p:cNvSpPr>
            <a:spLocks noGrp="1"/>
          </p:cNvSpPr>
          <p:nvPr>
            <p:ph type="body" sz="quarter" idx="11"/>
          </p:nvPr>
        </p:nvSpPr>
        <p:spPr>
          <a:xfrm>
            <a:off x="1971581" y="5453725"/>
            <a:ext cx="8481164" cy="531917"/>
          </a:xfrm>
        </p:spPr>
        <p:txBody>
          <a:bodyPr>
            <a:normAutofit/>
          </a:bodyPr>
          <a:lstStyle/>
          <a:p>
            <a:r>
              <a:rPr lang="en-US" sz="2400" dirty="0"/>
              <a:t>Median PFS for entire study population: 19.4 months</a:t>
            </a:r>
            <a:endParaRPr lang="en-IE" sz="2400" dirty="0"/>
          </a:p>
        </p:txBody>
      </p:sp>
    </p:spTree>
    <p:extLst>
      <p:ext uri="{BB962C8B-B14F-4D97-AF65-F5344CB8AC3E}">
        <p14:creationId xmlns:p14="http://schemas.microsoft.com/office/powerpoint/2010/main" val="22268696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application&#10;&#10;Description automatically generated">
            <a:extLst>
              <a:ext uri="{FF2B5EF4-FFF2-40B4-BE49-F238E27FC236}">
                <a16:creationId xmlns:a16="http://schemas.microsoft.com/office/drawing/2014/main" id="{B8C72BD0-BE55-E895-6CDF-48FC485334F7}"/>
              </a:ext>
            </a:extLst>
          </p:cNvPr>
          <p:cNvPicPr>
            <a:picLocks noChangeAspect="1"/>
          </p:cNvPicPr>
          <p:nvPr/>
        </p:nvPicPr>
        <p:blipFill rotWithShape="1">
          <a:blip r:embed="rId3"/>
          <a:srcRect t="23177" r="33356" b="35860"/>
          <a:stretch/>
        </p:blipFill>
        <p:spPr>
          <a:xfrm>
            <a:off x="9199257" y="2093419"/>
            <a:ext cx="2154543" cy="1190763"/>
          </a:xfrm>
          <a:prstGeom prst="rect">
            <a:avLst/>
          </a:prstGeom>
        </p:spPr>
      </p:pic>
      <p:pic>
        <p:nvPicPr>
          <p:cNvPr id="13" name="Picture 12" descr="A picture containing application&#10;&#10;Description automatically generated">
            <a:extLst>
              <a:ext uri="{FF2B5EF4-FFF2-40B4-BE49-F238E27FC236}">
                <a16:creationId xmlns:a16="http://schemas.microsoft.com/office/drawing/2014/main" id="{3E9B728E-2C35-4AF6-B99D-57391E42FC95}"/>
              </a:ext>
            </a:extLst>
          </p:cNvPr>
          <p:cNvPicPr>
            <a:picLocks noChangeAspect="1"/>
          </p:cNvPicPr>
          <p:nvPr/>
        </p:nvPicPr>
        <p:blipFill rotWithShape="1">
          <a:blip r:embed="rId3"/>
          <a:srcRect l="67784" r="1727" b="9614"/>
          <a:stretch/>
        </p:blipFill>
        <p:spPr>
          <a:xfrm>
            <a:off x="7713757" y="2144846"/>
            <a:ext cx="782653" cy="2086244"/>
          </a:xfrm>
          <a:prstGeom prst="rect">
            <a:avLst/>
          </a:prstGeom>
        </p:spPr>
      </p:pic>
      <p:sp>
        <p:nvSpPr>
          <p:cNvPr id="5" name="Title 1">
            <a:extLst>
              <a:ext uri="{FF2B5EF4-FFF2-40B4-BE49-F238E27FC236}">
                <a16:creationId xmlns:a16="http://schemas.microsoft.com/office/drawing/2014/main" id="{07B94AFD-AC24-4384-C9C2-D88CE271838D}"/>
              </a:ext>
            </a:extLst>
          </p:cNvPr>
          <p:cNvSpPr txBox="1">
            <a:spLocks/>
          </p:cNvSpPr>
          <p:nvPr/>
        </p:nvSpPr>
        <p:spPr bwMode="auto">
          <a:xfrm>
            <a:off x="7713757" y="1238485"/>
            <a:ext cx="3356977" cy="53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14591" tIns="14591" rIns="14591" bIns="14591" numCol="1" anchor="ctr" anchorCtr="0" compatLnSpc="1">
            <a:prstTxWarp prst="textNoShape">
              <a:avLst/>
            </a:prstTxWarp>
          </a:bodyPr>
          <a:lstStyle>
            <a:lvl1pPr algn="l" defTabSz="457200" rtl="0" eaLnBrk="1" fontAlgn="base" hangingPunct="1">
              <a:spcBef>
                <a:spcPct val="0"/>
              </a:spcBef>
              <a:spcAft>
                <a:spcPct val="0"/>
              </a:spcAft>
              <a:defRPr sz="2800">
                <a:solidFill>
                  <a:srgbClr val="2B3D67"/>
                </a:solidFill>
                <a:latin typeface="Roboto Regular"/>
                <a:ea typeface="Roboto Regular"/>
                <a:cs typeface="Roboto Regular"/>
                <a:sym typeface="Roboto Regular" pitchFamily="2" charset="0"/>
              </a:defRPr>
            </a:lvl1pPr>
            <a:lvl2pPr algn="l" defTabSz="457200" rtl="0" eaLnBrk="1" fontAlgn="base" hangingPunct="1">
              <a:spcBef>
                <a:spcPct val="0"/>
              </a:spcBef>
              <a:spcAft>
                <a:spcPct val="0"/>
              </a:spcAft>
              <a:defRPr sz="2800">
                <a:solidFill>
                  <a:srgbClr val="2B3D67"/>
                </a:solidFill>
                <a:latin typeface="Roboto Regular"/>
                <a:ea typeface="Roboto Regular"/>
                <a:cs typeface="Roboto Regular"/>
                <a:sym typeface="Roboto Regular" pitchFamily="2" charset="0"/>
              </a:defRPr>
            </a:lvl2pPr>
            <a:lvl3pPr algn="l" defTabSz="457200" rtl="0" eaLnBrk="1" fontAlgn="base" hangingPunct="1">
              <a:spcBef>
                <a:spcPct val="0"/>
              </a:spcBef>
              <a:spcAft>
                <a:spcPct val="0"/>
              </a:spcAft>
              <a:defRPr sz="2800">
                <a:solidFill>
                  <a:srgbClr val="2B3D67"/>
                </a:solidFill>
                <a:latin typeface="Roboto Regular"/>
                <a:ea typeface="Roboto Regular"/>
                <a:cs typeface="Roboto Regular"/>
                <a:sym typeface="Roboto Regular" pitchFamily="2" charset="0"/>
              </a:defRPr>
            </a:lvl3pPr>
            <a:lvl4pPr algn="l" defTabSz="457200" rtl="0" eaLnBrk="1" fontAlgn="base" hangingPunct="1">
              <a:spcBef>
                <a:spcPct val="0"/>
              </a:spcBef>
              <a:spcAft>
                <a:spcPct val="0"/>
              </a:spcAft>
              <a:defRPr sz="2800">
                <a:solidFill>
                  <a:srgbClr val="2B3D67"/>
                </a:solidFill>
                <a:latin typeface="Roboto Regular"/>
                <a:ea typeface="Roboto Regular"/>
                <a:cs typeface="Roboto Regular"/>
                <a:sym typeface="Roboto Regular" pitchFamily="2" charset="0"/>
              </a:defRPr>
            </a:lvl4pPr>
            <a:lvl5pPr algn="l" defTabSz="457200" rtl="0" eaLnBrk="1" fontAlgn="base" hangingPunct="1">
              <a:spcBef>
                <a:spcPct val="0"/>
              </a:spcBef>
              <a:spcAft>
                <a:spcPct val="0"/>
              </a:spcAft>
              <a:defRPr sz="2800">
                <a:solidFill>
                  <a:srgbClr val="2B3D67"/>
                </a:solidFill>
                <a:latin typeface="Roboto Regular"/>
                <a:ea typeface="Roboto Regular"/>
                <a:cs typeface="Roboto Regular"/>
                <a:sym typeface="Roboto Regular" pitchFamily="2" charset="0"/>
              </a:defRPr>
            </a:lvl5pPr>
            <a:lvl6pPr marL="0" marR="0" indent="0" algn="l" defTabSz="457200" eaLnBrk="1" latinLnBrk="0" hangingPunct="1">
              <a:lnSpc>
                <a:spcPct val="100000"/>
              </a:lnSpc>
              <a:spcBef>
                <a:spcPts val="0"/>
              </a:spcBef>
              <a:spcAft>
                <a:spcPts val="0"/>
              </a:spcAft>
              <a:buClrTx/>
              <a:buSzTx/>
              <a:buFontTx/>
              <a:buNone/>
              <a:tabLst/>
              <a:defRPr sz="2800" b="0" i="0" u="none" strike="noStrike" cap="none" spc="0" baseline="0">
                <a:solidFill>
                  <a:srgbClr val="2B3D67"/>
                </a:solidFill>
                <a:uFillTx/>
                <a:latin typeface="Roboto Regular"/>
                <a:ea typeface="Roboto Regular"/>
                <a:cs typeface="Roboto Regular"/>
                <a:sym typeface="Roboto Regular"/>
              </a:defRPr>
            </a:lvl6pPr>
            <a:lvl7pPr marL="0" marR="0" indent="0" algn="l" defTabSz="457200" eaLnBrk="1" latinLnBrk="0" hangingPunct="1">
              <a:lnSpc>
                <a:spcPct val="100000"/>
              </a:lnSpc>
              <a:spcBef>
                <a:spcPts val="0"/>
              </a:spcBef>
              <a:spcAft>
                <a:spcPts val="0"/>
              </a:spcAft>
              <a:buClrTx/>
              <a:buSzTx/>
              <a:buFontTx/>
              <a:buNone/>
              <a:tabLst/>
              <a:defRPr sz="2800" b="0" i="0" u="none" strike="noStrike" cap="none" spc="0" baseline="0">
                <a:solidFill>
                  <a:srgbClr val="2B3D67"/>
                </a:solidFill>
                <a:uFillTx/>
                <a:latin typeface="Roboto Regular"/>
                <a:ea typeface="Roboto Regular"/>
                <a:cs typeface="Roboto Regular"/>
                <a:sym typeface="Roboto Regular"/>
              </a:defRPr>
            </a:lvl7pPr>
            <a:lvl8pPr marL="0" marR="0" indent="0" algn="l" defTabSz="457200" eaLnBrk="1" latinLnBrk="0" hangingPunct="1">
              <a:lnSpc>
                <a:spcPct val="100000"/>
              </a:lnSpc>
              <a:spcBef>
                <a:spcPts val="0"/>
              </a:spcBef>
              <a:spcAft>
                <a:spcPts val="0"/>
              </a:spcAft>
              <a:buClrTx/>
              <a:buSzTx/>
              <a:buFontTx/>
              <a:buNone/>
              <a:tabLst/>
              <a:defRPr sz="2800" b="0" i="0" u="none" strike="noStrike" cap="none" spc="0" baseline="0">
                <a:solidFill>
                  <a:srgbClr val="2B3D67"/>
                </a:solidFill>
                <a:uFillTx/>
                <a:latin typeface="Roboto Regular"/>
                <a:ea typeface="Roboto Regular"/>
                <a:cs typeface="Roboto Regular"/>
                <a:sym typeface="Roboto Regular"/>
              </a:defRPr>
            </a:lvl8pPr>
            <a:lvl9pPr marL="0" marR="0" indent="0" algn="l" defTabSz="457200" eaLnBrk="1" latinLnBrk="0" hangingPunct="1">
              <a:lnSpc>
                <a:spcPct val="100000"/>
              </a:lnSpc>
              <a:spcBef>
                <a:spcPts val="0"/>
              </a:spcBef>
              <a:spcAft>
                <a:spcPts val="0"/>
              </a:spcAft>
              <a:buClrTx/>
              <a:buSzTx/>
              <a:buFontTx/>
              <a:buNone/>
              <a:tabLst/>
              <a:defRPr sz="2800" b="0" i="0" u="none" strike="noStrike" cap="none" spc="0" baseline="0">
                <a:solidFill>
                  <a:srgbClr val="2B3D67"/>
                </a:solidFill>
                <a:uFillTx/>
                <a:latin typeface="Roboto Regular"/>
                <a:ea typeface="Roboto Regular"/>
                <a:cs typeface="Roboto Regular"/>
                <a:sym typeface="Roboto Regular"/>
              </a:defRPr>
            </a:lvl9pPr>
          </a:lstStyle>
          <a:p>
            <a:pPr algn="ctr" defTabSz="457189">
              <a:defRPr/>
            </a:pPr>
            <a:r>
              <a:rPr lang="en-US" sz="1600" b="1" dirty="0">
                <a:solidFill>
                  <a:schemeClr val="accent1"/>
                </a:solidFill>
                <a:latin typeface="Arial"/>
                <a:ea typeface="Tahoma"/>
                <a:cs typeface="Arial"/>
              </a:rPr>
              <a:t>Pirtobrutinib may stabilize BTK in a closed inactive conformation</a:t>
            </a:r>
            <a:r>
              <a:rPr lang="en-US" sz="1600" baseline="30000" dirty="0">
                <a:solidFill>
                  <a:schemeClr val="accent1"/>
                </a:solidFill>
                <a:latin typeface="Arial"/>
                <a:ea typeface="Tahoma"/>
                <a:cs typeface="Arial"/>
              </a:rPr>
              <a:t>9</a:t>
            </a:r>
          </a:p>
        </p:txBody>
      </p:sp>
      <p:sp>
        <p:nvSpPr>
          <p:cNvPr id="10" name="TextBox 9">
            <a:extLst>
              <a:ext uri="{FF2B5EF4-FFF2-40B4-BE49-F238E27FC236}">
                <a16:creationId xmlns:a16="http://schemas.microsoft.com/office/drawing/2014/main" id="{D302540E-648F-E6DD-9766-206542BA0A70}"/>
              </a:ext>
            </a:extLst>
          </p:cNvPr>
          <p:cNvSpPr txBox="1"/>
          <p:nvPr/>
        </p:nvSpPr>
        <p:spPr>
          <a:xfrm>
            <a:off x="7785835" y="1812582"/>
            <a:ext cx="782653"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defTabSz="457189" eaLnBrk="0" hangingPunct="0"/>
            <a:r>
              <a:rPr lang="en-US" sz="1400" b="1" dirty="0">
                <a:solidFill>
                  <a:srgbClr val="000000"/>
                </a:solidFill>
                <a:latin typeface="Arial"/>
                <a:ea typeface="Tahoma"/>
                <a:cs typeface="Arial"/>
                <a:sym typeface="Arial" panose="020B0604020202020204" pitchFamily="34" charset="0"/>
              </a:rPr>
              <a:t>cBTKi </a:t>
            </a:r>
            <a:endParaRPr lang="en-US" sz="1400" b="1" dirty="0">
              <a:solidFill>
                <a:srgbClr val="000000"/>
              </a:solidFill>
              <a:latin typeface="Arial" panose="020B0604020202020204" pitchFamily="34" charset="0"/>
              <a:ea typeface="Tahoma"/>
              <a:cs typeface="Tahoma" panose="020B0604030504040204" pitchFamily="34" charset="0"/>
              <a:sym typeface="Arial" panose="020B0604020202020204" pitchFamily="34" charset="0"/>
            </a:endParaRPr>
          </a:p>
        </p:txBody>
      </p:sp>
      <p:sp>
        <p:nvSpPr>
          <p:cNvPr id="14" name="TextBox 13">
            <a:extLst>
              <a:ext uri="{FF2B5EF4-FFF2-40B4-BE49-F238E27FC236}">
                <a16:creationId xmlns:a16="http://schemas.microsoft.com/office/drawing/2014/main" id="{B4B9A985-E538-29F3-97DD-E054B2FA94F8}"/>
              </a:ext>
            </a:extLst>
          </p:cNvPr>
          <p:cNvSpPr txBox="1"/>
          <p:nvPr/>
        </p:nvSpPr>
        <p:spPr>
          <a:xfrm>
            <a:off x="9696078" y="1812582"/>
            <a:ext cx="1483879"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defTabSz="457189" eaLnBrk="0" hangingPunct="0"/>
            <a:r>
              <a:rPr lang="en-US" sz="1400" b="1" dirty="0">
                <a:solidFill>
                  <a:srgbClr val="000000"/>
                </a:solidFill>
                <a:latin typeface="Arial"/>
                <a:ea typeface="Tahoma"/>
                <a:cs typeface="Arial"/>
                <a:sym typeface="Arial" panose="020B0604020202020204" pitchFamily="34" charset="0"/>
              </a:rPr>
              <a:t>Pirtobrutinib</a:t>
            </a:r>
            <a:endParaRPr lang="en-US" sz="1400" b="1" dirty="0">
              <a:solidFill>
                <a:srgbClr val="000000"/>
              </a:solidFill>
              <a:latin typeface="Arial" panose="020B0604020202020204" pitchFamily="34" charset="0"/>
              <a:ea typeface="Tahoma"/>
              <a:cs typeface="Arial"/>
              <a:sym typeface="Arial" panose="020B0604020202020204" pitchFamily="34" charset="0"/>
            </a:endParaRPr>
          </a:p>
        </p:txBody>
      </p:sp>
      <p:sp>
        <p:nvSpPr>
          <p:cNvPr id="17" name="Title 1">
            <a:extLst>
              <a:ext uri="{FF2B5EF4-FFF2-40B4-BE49-F238E27FC236}">
                <a16:creationId xmlns:a16="http://schemas.microsoft.com/office/drawing/2014/main" id="{E0EC2CFC-137C-6309-469D-E68F00EF8591}"/>
              </a:ext>
            </a:extLst>
          </p:cNvPr>
          <p:cNvSpPr txBox="1">
            <a:spLocks/>
          </p:cNvSpPr>
          <p:nvPr/>
        </p:nvSpPr>
        <p:spPr bwMode="auto">
          <a:xfrm>
            <a:off x="614709" y="1277414"/>
            <a:ext cx="5846619" cy="53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14591" tIns="14591" rIns="14591" bIns="14591" numCol="1" anchor="ctr" anchorCtr="0" compatLnSpc="1">
            <a:prstTxWarp prst="textNoShape">
              <a:avLst/>
            </a:prstTxWarp>
          </a:bodyPr>
          <a:lstStyle>
            <a:lvl1pPr algn="l" defTabSz="457200" rtl="0" eaLnBrk="1" fontAlgn="base" hangingPunct="1">
              <a:spcBef>
                <a:spcPct val="0"/>
              </a:spcBef>
              <a:spcAft>
                <a:spcPct val="0"/>
              </a:spcAft>
              <a:defRPr sz="2800">
                <a:solidFill>
                  <a:srgbClr val="2B3D67"/>
                </a:solidFill>
                <a:latin typeface="Roboto Regular"/>
                <a:ea typeface="Roboto Regular"/>
                <a:cs typeface="Roboto Regular"/>
                <a:sym typeface="Roboto Regular" pitchFamily="2" charset="0"/>
              </a:defRPr>
            </a:lvl1pPr>
            <a:lvl2pPr algn="l" defTabSz="457200" rtl="0" eaLnBrk="1" fontAlgn="base" hangingPunct="1">
              <a:spcBef>
                <a:spcPct val="0"/>
              </a:spcBef>
              <a:spcAft>
                <a:spcPct val="0"/>
              </a:spcAft>
              <a:defRPr sz="2800">
                <a:solidFill>
                  <a:srgbClr val="2B3D67"/>
                </a:solidFill>
                <a:latin typeface="Roboto Regular"/>
                <a:ea typeface="Roboto Regular"/>
                <a:cs typeface="Roboto Regular"/>
                <a:sym typeface="Roboto Regular" pitchFamily="2" charset="0"/>
              </a:defRPr>
            </a:lvl2pPr>
            <a:lvl3pPr algn="l" defTabSz="457200" rtl="0" eaLnBrk="1" fontAlgn="base" hangingPunct="1">
              <a:spcBef>
                <a:spcPct val="0"/>
              </a:spcBef>
              <a:spcAft>
                <a:spcPct val="0"/>
              </a:spcAft>
              <a:defRPr sz="2800">
                <a:solidFill>
                  <a:srgbClr val="2B3D67"/>
                </a:solidFill>
                <a:latin typeface="Roboto Regular"/>
                <a:ea typeface="Roboto Regular"/>
                <a:cs typeface="Roboto Regular"/>
                <a:sym typeface="Roboto Regular" pitchFamily="2" charset="0"/>
              </a:defRPr>
            </a:lvl3pPr>
            <a:lvl4pPr algn="l" defTabSz="457200" rtl="0" eaLnBrk="1" fontAlgn="base" hangingPunct="1">
              <a:spcBef>
                <a:spcPct val="0"/>
              </a:spcBef>
              <a:spcAft>
                <a:spcPct val="0"/>
              </a:spcAft>
              <a:defRPr sz="2800">
                <a:solidFill>
                  <a:srgbClr val="2B3D67"/>
                </a:solidFill>
                <a:latin typeface="Roboto Regular"/>
                <a:ea typeface="Roboto Regular"/>
                <a:cs typeface="Roboto Regular"/>
                <a:sym typeface="Roboto Regular" pitchFamily="2" charset="0"/>
              </a:defRPr>
            </a:lvl4pPr>
            <a:lvl5pPr algn="l" defTabSz="457200" rtl="0" eaLnBrk="1" fontAlgn="base" hangingPunct="1">
              <a:spcBef>
                <a:spcPct val="0"/>
              </a:spcBef>
              <a:spcAft>
                <a:spcPct val="0"/>
              </a:spcAft>
              <a:defRPr sz="2800">
                <a:solidFill>
                  <a:srgbClr val="2B3D67"/>
                </a:solidFill>
                <a:latin typeface="Roboto Regular"/>
                <a:ea typeface="Roboto Regular"/>
                <a:cs typeface="Roboto Regular"/>
                <a:sym typeface="Roboto Regular" pitchFamily="2" charset="0"/>
              </a:defRPr>
            </a:lvl5pPr>
            <a:lvl6pPr marL="0" marR="0" indent="0" algn="l" defTabSz="457200" eaLnBrk="1" latinLnBrk="0" hangingPunct="1">
              <a:lnSpc>
                <a:spcPct val="100000"/>
              </a:lnSpc>
              <a:spcBef>
                <a:spcPts val="0"/>
              </a:spcBef>
              <a:spcAft>
                <a:spcPts val="0"/>
              </a:spcAft>
              <a:buClrTx/>
              <a:buSzTx/>
              <a:buFontTx/>
              <a:buNone/>
              <a:tabLst/>
              <a:defRPr sz="2800" b="0" i="0" u="none" strike="noStrike" cap="none" spc="0" baseline="0">
                <a:solidFill>
                  <a:srgbClr val="2B3D67"/>
                </a:solidFill>
                <a:uFillTx/>
                <a:latin typeface="Roboto Regular"/>
                <a:ea typeface="Roboto Regular"/>
                <a:cs typeface="Roboto Regular"/>
                <a:sym typeface="Roboto Regular"/>
              </a:defRPr>
            </a:lvl6pPr>
            <a:lvl7pPr marL="0" marR="0" indent="0" algn="l" defTabSz="457200" eaLnBrk="1" latinLnBrk="0" hangingPunct="1">
              <a:lnSpc>
                <a:spcPct val="100000"/>
              </a:lnSpc>
              <a:spcBef>
                <a:spcPts val="0"/>
              </a:spcBef>
              <a:spcAft>
                <a:spcPts val="0"/>
              </a:spcAft>
              <a:buClrTx/>
              <a:buSzTx/>
              <a:buFontTx/>
              <a:buNone/>
              <a:tabLst/>
              <a:defRPr sz="2800" b="0" i="0" u="none" strike="noStrike" cap="none" spc="0" baseline="0">
                <a:solidFill>
                  <a:srgbClr val="2B3D67"/>
                </a:solidFill>
                <a:uFillTx/>
                <a:latin typeface="Roboto Regular"/>
                <a:ea typeface="Roboto Regular"/>
                <a:cs typeface="Roboto Regular"/>
                <a:sym typeface="Roboto Regular"/>
              </a:defRPr>
            </a:lvl7pPr>
            <a:lvl8pPr marL="0" marR="0" indent="0" algn="l" defTabSz="457200" eaLnBrk="1" latinLnBrk="0" hangingPunct="1">
              <a:lnSpc>
                <a:spcPct val="100000"/>
              </a:lnSpc>
              <a:spcBef>
                <a:spcPts val="0"/>
              </a:spcBef>
              <a:spcAft>
                <a:spcPts val="0"/>
              </a:spcAft>
              <a:buClrTx/>
              <a:buSzTx/>
              <a:buFontTx/>
              <a:buNone/>
              <a:tabLst/>
              <a:defRPr sz="2800" b="0" i="0" u="none" strike="noStrike" cap="none" spc="0" baseline="0">
                <a:solidFill>
                  <a:srgbClr val="2B3D67"/>
                </a:solidFill>
                <a:uFillTx/>
                <a:latin typeface="Roboto Regular"/>
                <a:ea typeface="Roboto Regular"/>
                <a:cs typeface="Roboto Regular"/>
                <a:sym typeface="Roboto Regular"/>
              </a:defRPr>
            </a:lvl8pPr>
            <a:lvl9pPr marL="0" marR="0" indent="0" algn="l" defTabSz="457200" eaLnBrk="1" latinLnBrk="0" hangingPunct="1">
              <a:lnSpc>
                <a:spcPct val="100000"/>
              </a:lnSpc>
              <a:spcBef>
                <a:spcPts val="0"/>
              </a:spcBef>
              <a:spcAft>
                <a:spcPts val="0"/>
              </a:spcAft>
              <a:buClrTx/>
              <a:buSzTx/>
              <a:buFontTx/>
              <a:buNone/>
              <a:tabLst/>
              <a:defRPr sz="2800" b="0" i="0" u="none" strike="noStrike" cap="none" spc="0" baseline="0">
                <a:solidFill>
                  <a:srgbClr val="2B3D67"/>
                </a:solidFill>
                <a:uFillTx/>
                <a:latin typeface="Roboto Regular"/>
                <a:ea typeface="Roboto Regular"/>
                <a:cs typeface="Roboto Regular"/>
                <a:sym typeface="Roboto Regular"/>
              </a:defRPr>
            </a:lvl9pPr>
          </a:lstStyle>
          <a:p>
            <a:pPr algn="ctr" defTabSz="457189">
              <a:defRPr/>
            </a:pPr>
            <a:r>
              <a:rPr lang="en-US" sz="1600" b="1" i="1" dirty="0">
                <a:solidFill>
                  <a:schemeClr val="accent1"/>
                </a:solidFill>
                <a:latin typeface="Arial"/>
                <a:ea typeface="Tahoma"/>
                <a:cs typeface="Arial"/>
              </a:rPr>
              <a:t>BTK</a:t>
            </a:r>
            <a:r>
              <a:rPr lang="en-US" sz="1600" b="1" dirty="0">
                <a:solidFill>
                  <a:schemeClr val="accent1"/>
                </a:solidFill>
                <a:latin typeface="Arial"/>
                <a:ea typeface="Tahoma"/>
                <a:cs typeface="Arial"/>
              </a:rPr>
              <a:t> sites with known cBTKi</a:t>
            </a:r>
            <a:br>
              <a:rPr lang="en-US" sz="1600" b="1" dirty="0">
                <a:solidFill>
                  <a:schemeClr val="accent1"/>
                </a:solidFill>
                <a:latin typeface="Arial"/>
                <a:ea typeface="Tahoma"/>
                <a:cs typeface="Arial"/>
              </a:rPr>
            </a:br>
            <a:r>
              <a:rPr lang="en-US" sz="1600" b="1" dirty="0">
                <a:solidFill>
                  <a:schemeClr val="accent1"/>
                </a:solidFill>
                <a:latin typeface="Arial"/>
                <a:ea typeface="Tahoma"/>
                <a:cs typeface="Arial"/>
              </a:rPr>
              <a:t>resistance mutations</a:t>
            </a:r>
            <a:endParaRPr lang="en-US" sz="1600" baseline="30000" dirty="0">
              <a:solidFill>
                <a:schemeClr val="accent1"/>
              </a:solidFill>
              <a:latin typeface="Arial"/>
              <a:ea typeface="Tahoma"/>
              <a:cs typeface="Arial"/>
            </a:endParaRPr>
          </a:p>
        </p:txBody>
      </p:sp>
      <p:pic>
        <p:nvPicPr>
          <p:cNvPr id="4" name="Graphic 3">
            <a:extLst>
              <a:ext uri="{FF2B5EF4-FFF2-40B4-BE49-F238E27FC236}">
                <a16:creationId xmlns:a16="http://schemas.microsoft.com/office/drawing/2014/main" id="{DA714F3F-4F0B-DAA6-DF7A-FB4665F7D3C6}"/>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12199"/>
          <a:stretch/>
        </p:blipFill>
        <p:spPr>
          <a:xfrm>
            <a:off x="614709" y="1749072"/>
            <a:ext cx="6051485" cy="2051518"/>
          </a:xfrm>
          <a:prstGeom prst="rect">
            <a:avLst/>
          </a:prstGeom>
        </p:spPr>
      </p:pic>
      <p:sp>
        <p:nvSpPr>
          <p:cNvPr id="3" name="Title 2">
            <a:extLst>
              <a:ext uri="{FF2B5EF4-FFF2-40B4-BE49-F238E27FC236}">
                <a16:creationId xmlns:a16="http://schemas.microsoft.com/office/drawing/2014/main" id="{887999FD-C974-C716-824D-440C12E26703}"/>
              </a:ext>
            </a:extLst>
          </p:cNvPr>
          <p:cNvSpPr>
            <a:spLocks noGrp="1"/>
          </p:cNvSpPr>
          <p:nvPr>
            <p:ph type="title"/>
          </p:nvPr>
        </p:nvSpPr>
        <p:spPr>
          <a:xfrm>
            <a:off x="838201" y="252240"/>
            <a:ext cx="10021866" cy="930507"/>
          </a:xfrm>
        </p:spPr>
        <p:txBody>
          <a:bodyPr>
            <a:normAutofit fontScale="90000"/>
          </a:bodyPr>
          <a:lstStyle/>
          <a:p>
            <a:r>
              <a:rPr lang="en-US" sz="3200" dirty="0">
                <a:sym typeface="Arial"/>
              </a:rPr>
              <a:t>Pirtobrutinib Noncovalent Binding Inhibits Both WT and C481-Mutated BTK </a:t>
            </a:r>
            <a:endParaRPr lang="en-US" sz="3200" dirty="0"/>
          </a:p>
        </p:txBody>
      </p:sp>
      <p:sp>
        <p:nvSpPr>
          <p:cNvPr id="6" name="Content Placeholder 5">
            <a:extLst>
              <a:ext uri="{FF2B5EF4-FFF2-40B4-BE49-F238E27FC236}">
                <a16:creationId xmlns:a16="http://schemas.microsoft.com/office/drawing/2014/main" id="{6DCE4D2B-370F-63B2-1EF7-94A17EFAC1F1}"/>
              </a:ext>
            </a:extLst>
          </p:cNvPr>
          <p:cNvSpPr>
            <a:spLocks noGrp="1"/>
          </p:cNvSpPr>
          <p:nvPr>
            <p:ph sz="half" idx="1"/>
          </p:nvPr>
        </p:nvSpPr>
        <p:spPr>
          <a:xfrm>
            <a:off x="838200" y="4380472"/>
            <a:ext cx="5181600" cy="1482725"/>
          </a:xfrm>
        </p:spPr>
        <p:txBody>
          <a:bodyPr>
            <a:normAutofit fontScale="55000" lnSpcReduction="20000"/>
          </a:bodyPr>
          <a:lstStyle/>
          <a:p>
            <a:pPr>
              <a:lnSpc>
                <a:spcPct val="100000"/>
              </a:lnSpc>
            </a:pPr>
            <a:r>
              <a:rPr lang="en-US" dirty="0">
                <a:sym typeface="Arial" panose="020B0604020202020204" pitchFamily="34" charset="0"/>
              </a:rPr>
              <a:t>The majority of patients discontinue covalent BTK inhibitors (cBTKi) due to intolerance or progression </a:t>
            </a:r>
            <a:r>
              <a:rPr lang="en-US" baseline="30000" dirty="0">
                <a:sym typeface="Arial" panose="020B0604020202020204" pitchFamily="34" charset="0"/>
              </a:rPr>
              <a:t>1,2,3</a:t>
            </a:r>
          </a:p>
          <a:p>
            <a:pPr>
              <a:lnSpc>
                <a:spcPct val="100000"/>
              </a:lnSpc>
            </a:pPr>
            <a:r>
              <a:rPr lang="en-US" dirty="0">
                <a:sym typeface="Arial" panose="020B0604020202020204" pitchFamily="34" charset="0"/>
              </a:rPr>
              <a:t>BTK C481 substitutions are the most common resistance mechanism to cBTKi </a:t>
            </a:r>
            <a:r>
              <a:rPr lang="en-US" baseline="30000" dirty="0">
                <a:sym typeface="Arial" panose="020B0604020202020204" pitchFamily="34" charset="0"/>
              </a:rPr>
              <a:t>4,5,6</a:t>
            </a:r>
          </a:p>
          <a:p>
            <a:pPr>
              <a:lnSpc>
                <a:spcPct val="100000"/>
              </a:lnSpc>
            </a:pPr>
            <a:r>
              <a:rPr lang="en-US" dirty="0">
                <a:sym typeface="Arial" panose="020B0604020202020204" pitchFamily="34" charset="0"/>
              </a:rPr>
              <a:t>Acquired mutations have been identified in a limited number of patients treated with pirtobrutinib </a:t>
            </a:r>
            <a:r>
              <a:rPr lang="en-US" baseline="30000" dirty="0">
                <a:sym typeface="Arial" panose="020B0604020202020204" pitchFamily="34" charset="0"/>
              </a:rPr>
              <a:t>7,8</a:t>
            </a:r>
          </a:p>
        </p:txBody>
      </p:sp>
      <p:sp>
        <p:nvSpPr>
          <p:cNvPr id="7" name="Content Placeholder 6">
            <a:extLst>
              <a:ext uri="{FF2B5EF4-FFF2-40B4-BE49-F238E27FC236}">
                <a16:creationId xmlns:a16="http://schemas.microsoft.com/office/drawing/2014/main" id="{BE56C08E-871C-027B-71F1-90155300C20E}"/>
              </a:ext>
            </a:extLst>
          </p:cNvPr>
          <p:cNvSpPr>
            <a:spLocks noGrp="1"/>
          </p:cNvSpPr>
          <p:nvPr>
            <p:ph sz="half" idx="2"/>
          </p:nvPr>
        </p:nvSpPr>
        <p:spPr>
          <a:xfrm>
            <a:off x="6172200" y="4380472"/>
            <a:ext cx="5181600" cy="1482725"/>
          </a:xfrm>
        </p:spPr>
        <p:txBody>
          <a:bodyPr>
            <a:normAutofit fontScale="62500" lnSpcReduction="20000"/>
          </a:bodyPr>
          <a:lstStyle/>
          <a:p>
            <a:pPr>
              <a:lnSpc>
                <a:spcPct val="100000"/>
              </a:lnSpc>
            </a:pPr>
            <a:r>
              <a:rPr lang="en-US" dirty="0">
                <a:sym typeface="Arial" panose="020B0604020202020204" pitchFamily="34" charset="0"/>
              </a:rPr>
              <a:t>Inactive conformation of BTK by pirtobrutinib:</a:t>
            </a:r>
          </a:p>
          <a:p>
            <a:pPr lvl="1">
              <a:lnSpc>
                <a:spcPct val="100000"/>
              </a:lnSpc>
            </a:pPr>
            <a:r>
              <a:rPr lang="en-US" dirty="0">
                <a:sym typeface="Arial" panose="020B0604020202020204" pitchFamily="34" charset="0"/>
              </a:rPr>
              <a:t>blocks access to upstream kinases and phosphorylation of Y551</a:t>
            </a:r>
          </a:p>
          <a:p>
            <a:pPr lvl="1">
              <a:lnSpc>
                <a:spcPct val="100000"/>
              </a:lnSpc>
            </a:pPr>
            <a:r>
              <a:rPr lang="en-US" dirty="0">
                <a:sym typeface="Arial" panose="020B0604020202020204" pitchFamily="34" charset="0"/>
              </a:rPr>
              <a:t>inhibits both WT and C481-mutant BTK with equal low nM potency </a:t>
            </a:r>
            <a:r>
              <a:rPr lang="en-US" baseline="30000" dirty="0">
                <a:sym typeface="Arial" panose="020B0604020202020204" pitchFamily="34" charset="0"/>
              </a:rPr>
              <a:t>7,9</a:t>
            </a:r>
            <a:r>
              <a:rPr lang="en-US" dirty="0">
                <a:sym typeface="Arial" panose="020B0604020202020204" pitchFamily="34" charset="0"/>
              </a:rPr>
              <a:t> </a:t>
            </a:r>
          </a:p>
          <a:p>
            <a:pPr lvl="1">
              <a:lnSpc>
                <a:spcPct val="100000"/>
              </a:lnSpc>
            </a:pPr>
            <a:r>
              <a:rPr lang="en-US" dirty="0">
                <a:sym typeface="Arial" panose="020B0604020202020204" pitchFamily="34" charset="0"/>
              </a:rPr>
              <a:t>may inhibit kinase-independent BTK signaling</a:t>
            </a:r>
            <a:r>
              <a:rPr lang="en-US" baseline="30000" dirty="0">
                <a:sym typeface="Arial" panose="020B0604020202020204" pitchFamily="34" charset="0"/>
              </a:rPr>
              <a:t> 9</a:t>
            </a:r>
          </a:p>
        </p:txBody>
      </p:sp>
      <p:sp>
        <p:nvSpPr>
          <p:cNvPr id="15" name="Footer Placeholder 14">
            <a:extLst>
              <a:ext uri="{FF2B5EF4-FFF2-40B4-BE49-F238E27FC236}">
                <a16:creationId xmlns:a16="http://schemas.microsoft.com/office/drawing/2014/main" id="{770B96CC-855B-1268-2DE7-60DC5291F82F}"/>
              </a:ext>
            </a:extLst>
          </p:cNvPr>
          <p:cNvSpPr>
            <a:spLocks noGrp="1"/>
          </p:cNvSpPr>
          <p:nvPr>
            <p:ph type="ftr" sz="quarter" idx="10"/>
          </p:nvPr>
        </p:nvSpPr>
        <p:spPr>
          <a:xfrm>
            <a:off x="1416051" y="5993170"/>
            <a:ext cx="10433572" cy="803275"/>
          </a:xfrm>
        </p:spPr>
        <p:txBody>
          <a:bodyPr/>
          <a:lstStyle/>
          <a:p>
            <a:r>
              <a:rPr lang="en-US" sz="1000" dirty="0">
                <a:solidFill>
                  <a:srgbClr val="000000"/>
                </a:solidFill>
                <a:latin typeface="Arial" panose="020B0604020202020204" pitchFamily="34" charset="0"/>
                <a:ea typeface="Tahoma"/>
                <a:cs typeface="Arial" panose="020B0604020202020204" pitchFamily="34" charset="0"/>
                <a:sym typeface="Arial" panose="020B0604020202020204" pitchFamily="34" charset="0"/>
              </a:rPr>
              <a:t>Brown JR, et al. ASH 2023. Abstract 326.</a:t>
            </a:r>
            <a:br>
              <a:rPr lang="en-US" sz="1000" dirty="0">
                <a:solidFill>
                  <a:srgbClr val="000000"/>
                </a:solidFill>
                <a:latin typeface="Arial" panose="020B0604020202020204" pitchFamily="34" charset="0"/>
                <a:ea typeface="Tahoma"/>
                <a:cs typeface="Arial" panose="020B0604020202020204" pitchFamily="34" charset="0"/>
                <a:sym typeface="Arial" panose="020B0604020202020204" pitchFamily="34" charset="0"/>
              </a:rPr>
            </a:br>
            <a:r>
              <a:rPr lang="en-US" sz="1000" dirty="0">
                <a:solidFill>
                  <a:srgbClr val="000000"/>
                </a:solidFill>
                <a:latin typeface="Arial" panose="020B0604020202020204" pitchFamily="34" charset="0"/>
                <a:ea typeface="Tahoma"/>
                <a:cs typeface="Arial" panose="020B0604020202020204" pitchFamily="34" charset="0"/>
                <a:sym typeface="Arial" panose="020B0604020202020204" pitchFamily="34" charset="0"/>
              </a:rPr>
              <a:t>1. Woyach JA, et al. </a:t>
            </a:r>
            <a:r>
              <a:rPr lang="en-US" sz="1000" i="1" dirty="0">
                <a:solidFill>
                  <a:srgbClr val="000000"/>
                </a:solidFill>
                <a:latin typeface="Arial" panose="020B0604020202020204" pitchFamily="34" charset="0"/>
                <a:ea typeface="Tahoma"/>
                <a:cs typeface="Arial" panose="020B0604020202020204" pitchFamily="34" charset="0"/>
                <a:sym typeface="Arial" panose="020B0604020202020204" pitchFamily="34" charset="0"/>
              </a:rPr>
              <a:t>J Clin Oncol</a:t>
            </a:r>
            <a:r>
              <a:rPr lang="en-US" sz="1000" dirty="0">
                <a:solidFill>
                  <a:srgbClr val="000000"/>
                </a:solidFill>
                <a:latin typeface="Arial" panose="020B0604020202020204" pitchFamily="34" charset="0"/>
                <a:ea typeface="Tahoma"/>
                <a:cs typeface="Arial" panose="020B0604020202020204" pitchFamily="34" charset="0"/>
                <a:sym typeface="Arial" panose="020B0604020202020204" pitchFamily="34" charset="0"/>
              </a:rPr>
              <a:t>. </a:t>
            </a:r>
            <a:r>
              <a:rPr lang="en-US" sz="1000"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2017;35(13):1437-1443</a:t>
            </a:r>
            <a:r>
              <a:rPr lang="en-US" sz="1000" dirty="0">
                <a:solidFill>
                  <a:srgbClr val="000000"/>
                </a:solidFill>
                <a:latin typeface="Arial" panose="020B0604020202020204" pitchFamily="34" charset="0"/>
                <a:ea typeface="Tahoma"/>
                <a:cs typeface="Arial" panose="020B0604020202020204" pitchFamily="34" charset="0"/>
                <a:sym typeface="Arial" panose="020B0604020202020204" pitchFamily="34" charset="0"/>
              </a:rPr>
              <a:t>. 2. </a:t>
            </a:r>
            <a:r>
              <a:rPr lang="da-DK" sz="1000" dirty="0">
                <a:solidFill>
                  <a:srgbClr val="000000"/>
                </a:solidFill>
                <a:latin typeface="Arial" panose="020B0604020202020204" pitchFamily="34" charset="0"/>
                <a:ea typeface="Tahoma"/>
                <a:cs typeface="Arial" panose="020B0604020202020204" pitchFamily="34" charset="0"/>
                <a:sym typeface="Arial" panose="020B0604020202020204" pitchFamily="34" charset="0"/>
              </a:rPr>
              <a:t>Barr PM, et al. </a:t>
            </a:r>
            <a:r>
              <a:rPr lang="da-DK" sz="1000" i="1" dirty="0">
                <a:solidFill>
                  <a:srgbClr val="000000"/>
                </a:solidFill>
                <a:latin typeface="Arial" panose="020B0604020202020204" pitchFamily="34" charset="0"/>
                <a:ea typeface="Tahoma"/>
                <a:cs typeface="Arial" panose="020B0604020202020204" pitchFamily="34" charset="0"/>
                <a:sym typeface="Arial" panose="020B0604020202020204" pitchFamily="34" charset="0"/>
              </a:rPr>
              <a:t>Blood Adv</a:t>
            </a:r>
            <a:r>
              <a:rPr lang="da-DK" sz="1000" dirty="0">
                <a:solidFill>
                  <a:srgbClr val="000000"/>
                </a:solidFill>
                <a:latin typeface="Arial" panose="020B0604020202020204" pitchFamily="34" charset="0"/>
                <a:ea typeface="Tahoma"/>
                <a:cs typeface="Arial" panose="020B0604020202020204" pitchFamily="34" charset="0"/>
                <a:sym typeface="Arial" panose="020B0604020202020204" pitchFamily="34" charset="0"/>
              </a:rPr>
              <a:t>. 2022;6(11):3440-3450. </a:t>
            </a:r>
            <a:r>
              <a:rPr lang="en-US" sz="1000" dirty="0">
                <a:solidFill>
                  <a:srgbClr val="000000"/>
                </a:solidFill>
                <a:latin typeface="Arial" panose="020B0604020202020204" pitchFamily="34" charset="0"/>
                <a:ea typeface="Tahoma"/>
                <a:cs typeface="Arial" panose="020B0604020202020204" pitchFamily="34" charset="0"/>
                <a:sym typeface="Arial" panose="020B0604020202020204" pitchFamily="34" charset="0"/>
              </a:rPr>
              <a:t>3. Byrd JC, et al. ASH 2022. Abstract 4431. 4. Estupiñán HY, et al. </a:t>
            </a:r>
            <a:r>
              <a:rPr lang="en-US" sz="1000" i="1" dirty="0">
                <a:solidFill>
                  <a:srgbClr val="000000"/>
                </a:solidFill>
                <a:latin typeface="Arial" panose="020B0604020202020204" pitchFamily="34" charset="0"/>
                <a:ea typeface="Tahoma"/>
                <a:cs typeface="Arial" panose="020B0604020202020204" pitchFamily="34" charset="0"/>
                <a:sym typeface="Arial" panose="020B0604020202020204" pitchFamily="34" charset="0"/>
              </a:rPr>
              <a:t>Leukemia. </a:t>
            </a:r>
            <a:r>
              <a:rPr lang="en-US" sz="1000" dirty="0">
                <a:solidFill>
                  <a:srgbClr val="000000"/>
                </a:solidFill>
                <a:latin typeface="Arial" panose="020B0604020202020204" pitchFamily="34" charset="0"/>
                <a:ea typeface="Tahoma"/>
                <a:cs typeface="Arial" panose="020B0604020202020204" pitchFamily="34" charset="0"/>
                <a:sym typeface="Arial" panose="020B0604020202020204" pitchFamily="34" charset="0"/>
              </a:rPr>
              <a:t>2021;35(5):1317-1329. 5. Handunnetti, et al. ASH 2019. Abstract 756. 6. Blombery P, et al. </a:t>
            </a:r>
            <a:r>
              <a:rPr lang="en-US" sz="1000" i="1" dirty="0">
                <a:solidFill>
                  <a:srgbClr val="000000"/>
                </a:solidFill>
                <a:latin typeface="Arial" panose="020B0604020202020204" pitchFamily="34" charset="0"/>
                <a:ea typeface="Tahoma"/>
                <a:cs typeface="Arial" panose="020B0604020202020204" pitchFamily="34" charset="0"/>
                <a:sym typeface="Arial" panose="020B0604020202020204" pitchFamily="34" charset="0"/>
              </a:rPr>
              <a:t>Blood Adv. </a:t>
            </a:r>
            <a:r>
              <a:rPr lang="en-US" sz="1000" dirty="0">
                <a:solidFill>
                  <a:srgbClr val="000000"/>
                </a:solidFill>
                <a:latin typeface="Arial" panose="020B0604020202020204" pitchFamily="34" charset="0"/>
                <a:ea typeface="Tahoma"/>
                <a:cs typeface="Arial" panose="020B0604020202020204" pitchFamily="34" charset="0"/>
                <a:sym typeface="Arial" panose="020B0604020202020204" pitchFamily="34" charset="0"/>
              </a:rPr>
              <a:t>2022;6(20):5589-5592. 7. </a:t>
            </a:r>
            <a:r>
              <a:rPr lang="da-DK" sz="1000" dirty="0">
                <a:solidFill>
                  <a:srgbClr val="000000"/>
                </a:solidFill>
                <a:latin typeface="Arial" panose="020B0604020202020204" pitchFamily="34" charset="0"/>
                <a:ea typeface="Tahoma"/>
                <a:cs typeface="Arial" panose="020B0604020202020204" pitchFamily="34" charset="0"/>
                <a:sym typeface="Arial" panose="020B0604020202020204" pitchFamily="34" charset="0"/>
              </a:rPr>
              <a:t>Wang E, et al. </a:t>
            </a:r>
            <a:r>
              <a:rPr lang="da-DK" sz="1000" i="1" dirty="0">
                <a:solidFill>
                  <a:srgbClr val="000000"/>
                </a:solidFill>
                <a:latin typeface="Arial" panose="020B0604020202020204" pitchFamily="34" charset="0"/>
                <a:ea typeface="Tahoma"/>
                <a:cs typeface="Arial" panose="020B0604020202020204" pitchFamily="34" charset="0"/>
                <a:sym typeface="Arial" panose="020B0604020202020204" pitchFamily="34" charset="0"/>
              </a:rPr>
              <a:t>N </a:t>
            </a:r>
            <a:r>
              <a:rPr lang="da-DK" sz="1000" i="1" dirty="0" err="1">
                <a:solidFill>
                  <a:srgbClr val="000000"/>
                </a:solidFill>
                <a:latin typeface="Arial" panose="020B0604020202020204" pitchFamily="34" charset="0"/>
                <a:ea typeface="Tahoma"/>
                <a:cs typeface="Arial" panose="020B0604020202020204" pitchFamily="34" charset="0"/>
                <a:sym typeface="Arial" panose="020B0604020202020204" pitchFamily="34" charset="0"/>
              </a:rPr>
              <a:t>Engl</a:t>
            </a:r>
            <a:r>
              <a:rPr lang="da-DK" sz="1000" i="1" dirty="0">
                <a:solidFill>
                  <a:srgbClr val="000000"/>
                </a:solidFill>
                <a:latin typeface="Arial" panose="020B0604020202020204" pitchFamily="34" charset="0"/>
                <a:ea typeface="Tahoma"/>
                <a:cs typeface="Arial" panose="020B0604020202020204" pitchFamily="34" charset="0"/>
                <a:sym typeface="Arial" panose="020B0604020202020204" pitchFamily="34" charset="0"/>
              </a:rPr>
              <a:t> J Med. </a:t>
            </a:r>
            <a:r>
              <a:rPr lang="da-DK" sz="1000" dirty="0">
                <a:solidFill>
                  <a:srgbClr val="000000"/>
                </a:solidFill>
                <a:latin typeface="Arial" panose="020B0604020202020204" pitchFamily="34" charset="0"/>
                <a:ea typeface="Tahoma"/>
                <a:cs typeface="Arial" panose="020B0604020202020204" pitchFamily="34" charset="0"/>
                <a:sym typeface="Arial" panose="020B0604020202020204" pitchFamily="34" charset="0"/>
              </a:rPr>
              <a:t>2022;386(8):735-743. 8. Naeem A, et al. </a:t>
            </a:r>
            <a:r>
              <a:rPr lang="en-US" sz="1000" b="0" i="1" dirty="0">
                <a:solidFill>
                  <a:srgbClr val="1A1A1A"/>
                </a:solidFill>
                <a:effectLst/>
                <a:latin typeface="Arial" panose="020B0604020202020204" pitchFamily="34" charset="0"/>
                <a:cs typeface="Arial" panose="020B0604020202020204" pitchFamily="34" charset="0"/>
              </a:rPr>
              <a:t>Blood Adv</a:t>
            </a:r>
            <a:r>
              <a:rPr lang="en-US" sz="1000" b="0" i="0" dirty="0">
                <a:solidFill>
                  <a:srgbClr val="1A1A1A"/>
                </a:solidFill>
                <a:effectLst/>
                <a:latin typeface="Arial" panose="020B0604020202020204" pitchFamily="34" charset="0"/>
                <a:cs typeface="Arial" panose="020B0604020202020204" pitchFamily="34" charset="0"/>
              </a:rPr>
              <a:t>. 2023;7(9):1929-1943. </a:t>
            </a:r>
            <a:r>
              <a:rPr lang="da-DK" sz="1000" dirty="0">
                <a:solidFill>
                  <a:srgbClr val="000000"/>
                </a:solidFill>
                <a:latin typeface="Arial" panose="020B0604020202020204" pitchFamily="34" charset="0"/>
                <a:ea typeface="Tahoma"/>
                <a:cs typeface="Arial" panose="020B0604020202020204" pitchFamily="34" charset="0"/>
                <a:sym typeface="Arial" panose="020B0604020202020204" pitchFamily="34" charset="0"/>
              </a:rPr>
              <a:t>​9. </a:t>
            </a:r>
            <a:r>
              <a:rPr lang="en-US" sz="1000" dirty="0">
                <a:solidFill>
                  <a:srgbClr val="000000"/>
                </a:solidFill>
                <a:latin typeface="Arial" panose="020B0604020202020204" pitchFamily="34" charset="0"/>
                <a:ea typeface="Tahoma"/>
                <a:cs typeface="Arial" panose="020B0604020202020204" pitchFamily="34" charset="0"/>
                <a:sym typeface="Arial" panose="020B0604020202020204" pitchFamily="34" charset="0"/>
              </a:rPr>
              <a:t>Gomez EB, et al. </a:t>
            </a:r>
            <a:r>
              <a:rPr lang="en-US" sz="1000" b="0" i="1" dirty="0">
                <a:solidFill>
                  <a:srgbClr val="212121"/>
                </a:solidFill>
                <a:effectLst/>
                <a:latin typeface="Arial" panose="020B0604020202020204" pitchFamily="34" charset="0"/>
                <a:cs typeface="Arial" panose="020B0604020202020204" pitchFamily="34" charset="0"/>
              </a:rPr>
              <a:t>Blood</a:t>
            </a:r>
            <a:r>
              <a:rPr lang="en-US" sz="1000" b="0" i="0" dirty="0">
                <a:solidFill>
                  <a:srgbClr val="212121"/>
                </a:solidFill>
                <a:effectLst/>
                <a:latin typeface="Arial" panose="020B0604020202020204" pitchFamily="34" charset="0"/>
                <a:cs typeface="Arial" panose="020B0604020202020204" pitchFamily="34" charset="0"/>
              </a:rPr>
              <a:t>. 2023;142(1):62-72.</a:t>
            </a:r>
            <a:br>
              <a:rPr lang="en-US" sz="1000" b="0" i="0" dirty="0">
                <a:solidFill>
                  <a:srgbClr val="212121"/>
                </a:solidFill>
                <a:effectLst/>
                <a:latin typeface="Arial" panose="020B0604020202020204" pitchFamily="34" charset="0"/>
                <a:cs typeface="Arial" panose="020B0604020202020204" pitchFamily="34" charset="0"/>
              </a:rPr>
            </a:br>
            <a:r>
              <a:rPr lang="en-US" sz="1000" dirty="0">
                <a:solidFill>
                  <a:srgbClr val="000000"/>
                </a:solidFill>
                <a:latin typeface="Arial" panose="020B0604020202020204" pitchFamily="34" charset="0"/>
                <a:ea typeface="Tahoma"/>
                <a:cs typeface="Arial" panose="020B0604020202020204" pitchFamily="34" charset="0"/>
                <a:sym typeface="Arial"/>
              </a:rPr>
              <a:t>c</a:t>
            </a:r>
            <a:r>
              <a:rPr lang="en-US" sz="1000" dirty="0">
                <a:solidFill>
                  <a:srgbClr val="000000"/>
                </a:solidFill>
                <a:latin typeface="Arial" panose="020B0604020202020204" pitchFamily="34" charset="0"/>
                <a:ea typeface="Tahoma"/>
                <a:cs typeface="Arial" panose="020B0604020202020204" pitchFamily="34" charset="0"/>
                <a:sym typeface="Arial" panose="020B0604020202020204" pitchFamily="34" charset="0"/>
              </a:rPr>
              <a:t>BTKi, covalent Bruton’s tyrosine kinase inhibitor; nM, nanomolar; WT, wild type.</a:t>
            </a:r>
          </a:p>
        </p:txBody>
      </p:sp>
    </p:spTree>
    <p:extLst>
      <p:ext uri="{BB962C8B-B14F-4D97-AF65-F5344CB8AC3E}">
        <p14:creationId xmlns:p14="http://schemas.microsoft.com/office/powerpoint/2010/main" val="18264713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D4E8FADF-B1C2-FD72-0DB9-06D88C53C3F8}"/>
              </a:ext>
            </a:extLst>
          </p:cNvPr>
          <p:cNvGrpSpPr/>
          <p:nvPr/>
        </p:nvGrpSpPr>
        <p:grpSpPr>
          <a:xfrm>
            <a:off x="4290132" y="1624750"/>
            <a:ext cx="2656238" cy="5030766"/>
            <a:chOff x="8694317" y="500366"/>
            <a:chExt cx="3361297" cy="6366109"/>
          </a:xfrm>
        </p:grpSpPr>
        <p:sp>
          <p:nvSpPr>
            <p:cNvPr id="3" name="TextBox 2">
              <a:extLst>
                <a:ext uri="{FF2B5EF4-FFF2-40B4-BE49-F238E27FC236}">
                  <a16:creationId xmlns:a16="http://schemas.microsoft.com/office/drawing/2014/main" id="{06447FA7-5540-805F-1DCE-E7B75C57C750}"/>
                </a:ext>
              </a:extLst>
            </p:cNvPr>
            <p:cNvSpPr txBox="1"/>
            <p:nvPr/>
          </p:nvSpPr>
          <p:spPr>
            <a:xfrm flipH="1">
              <a:off x="8694317" y="500366"/>
              <a:ext cx="3265711" cy="359444"/>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defTabSz="457189" eaLnBrk="0" fontAlgn="base" hangingPunct="0">
                <a:spcBef>
                  <a:spcPct val="0"/>
                </a:spcBef>
                <a:spcAft>
                  <a:spcPct val="0"/>
                </a:spcAft>
              </a:pPr>
              <a:r>
                <a:rPr lang="en-US" sz="1400" b="1" dirty="0">
                  <a:solidFill>
                    <a:schemeClr val="accent1"/>
                  </a:solidFill>
                  <a:latin typeface="Arial"/>
                  <a:ea typeface="Tahoma"/>
                  <a:cs typeface="Arial"/>
                  <a:sym typeface="Arial" panose="020B0604020202020204" pitchFamily="34" charset="0"/>
                </a:rPr>
                <a:t>138 acquired mutations </a:t>
              </a:r>
              <a:endParaRPr lang="en-US" sz="1400" b="1" dirty="0">
                <a:solidFill>
                  <a:schemeClr val="accent1"/>
                </a:solidFill>
                <a:latin typeface="Arial" panose="020B0604020202020204" pitchFamily="34" charset="0"/>
                <a:ea typeface="Tahoma"/>
                <a:cs typeface="Tahoma" panose="020B0604030504040204" pitchFamily="34" charset="0"/>
                <a:sym typeface="Arial" panose="020B0604020202020204" pitchFamily="34" charset="0"/>
              </a:endParaRPr>
            </a:p>
          </p:txBody>
        </p:sp>
        <p:sp>
          <p:nvSpPr>
            <p:cNvPr id="13" name="Right Bracket 12">
              <a:extLst>
                <a:ext uri="{FF2B5EF4-FFF2-40B4-BE49-F238E27FC236}">
                  <a16:creationId xmlns:a16="http://schemas.microsoft.com/office/drawing/2014/main" id="{3C211E44-8475-06DF-1DB3-20E2F71FCC39}"/>
                </a:ext>
              </a:extLst>
            </p:cNvPr>
            <p:cNvSpPr/>
            <p:nvPr/>
          </p:nvSpPr>
          <p:spPr>
            <a:xfrm>
              <a:off x="11525467" y="1157816"/>
              <a:ext cx="73743" cy="960120"/>
            </a:xfrm>
            <a:prstGeom prst="rightBracket">
              <a:avLst/>
            </a:prstGeom>
            <a:noFill/>
            <a:ln w="12700" cap="flat">
              <a:solidFill>
                <a:schemeClr val="tx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defTabSz="914377" eaLnBrk="0" latinLnBrk="1" hangingPunct="0"/>
              <a:endParaRPr lang="en-US" dirty="0">
                <a:solidFill>
                  <a:srgbClr val="000000"/>
                </a:solidFill>
                <a:latin typeface="Arial" panose="020B0604020202020204" pitchFamily="34" charset="0"/>
                <a:ea typeface="Tahoma"/>
                <a:cs typeface="Tahoma" panose="020B0604030504040204" pitchFamily="34" charset="0"/>
                <a:sym typeface="Arial" panose="020B0604020202020204" pitchFamily="34" charset="0"/>
              </a:endParaRPr>
            </a:p>
          </p:txBody>
        </p:sp>
        <p:sp>
          <p:nvSpPr>
            <p:cNvPr id="14" name="TextBox 13">
              <a:extLst>
                <a:ext uri="{FF2B5EF4-FFF2-40B4-BE49-F238E27FC236}">
                  <a16:creationId xmlns:a16="http://schemas.microsoft.com/office/drawing/2014/main" id="{85F4E452-4454-D245-DC9A-90248A55C2A0}"/>
                </a:ext>
              </a:extLst>
            </p:cNvPr>
            <p:cNvSpPr txBox="1"/>
            <p:nvPr/>
          </p:nvSpPr>
          <p:spPr>
            <a:xfrm>
              <a:off x="11599587" y="1490626"/>
              <a:ext cx="456027" cy="3213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defTabSz="457189" eaLnBrk="0" hangingPunct="0"/>
              <a:r>
                <a:rPr lang="en-US" sz="1000" dirty="0">
                  <a:solidFill>
                    <a:srgbClr val="000000"/>
                  </a:solidFill>
                  <a:latin typeface="Arial"/>
                  <a:ea typeface="Arial"/>
                  <a:cs typeface="Arial"/>
                  <a:sym typeface="Arial"/>
                </a:rPr>
                <a:t>20%</a:t>
              </a:r>
            </a:p>
          </p:txBody>
        </p:sp>
        <p:sp>
          <p:nvSpPr>
            <p:cNvPr id="15" name="TextBox 14">
              <a:extLst>
                <a:ext uri="{FF2B5EF4-FFF2-40B4-BE49-F238E27FC236}">
                  <a16:creationId xmlns:a16="http://schemas.microsoft.com/office/drawing/2014/main" id="{5EB3604E-E8D4-4CEC-7176-C00FCF527973}"/>
                </a:ext>
              </a:extLst>
            </p:cNvPr>
            <p:cNvSpPr txBox="1"/>
            <p:nvPr/>
          </p:nvSpPr>
          <p:spPr>
            <a:xfrm>
              <a:off x="11599587" y="2176234"/>
              <a:ext cx="456027" cy="3213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defTabSz="457189" eaLnBrk="0" hangingPunct="0"/>
              <a:r>
                <a:rPr lang="en-US" sz="1000" dirty="0">
                  <a:solidFill>
                    <a:srgbClr val="000000"/>
                  </a:solidFill>
                  <a:latin typeface="Arial"/>
                  <a:ea typeface="Arial"/>
                  <a:cs typeface="Arial"/>
                  <a:sym typeface="Arial"/>
                </a:rPr>
                <a:t>10%</a:t>
              </a:r>
            </a:p>
          </p:txBody>
        </p:sp>
        <p:cxnSp>
          <p:nvCxnSpPr>
            <p:cNvPr id="2" name="Straight Connector 1">
              <a:extLst>
                <a:ext uri="{FF2B5EF4-FFF2-40B4-BE49-F238E27FC236}">
                  <a16:creationId xmlns:a16="http://schemas.microsoft.com/office/drawing/2014/main" id="{5CA26A64-03F0-A366-7485-E418130A0C12}"/>
                </a:ext>
              </a:extLst>
            </p:cNvPr>
            <p:cNvCxnSpPr>
              <a:cxnSpLocks/>
            </p:cNvCxnSpPr>
            <p:nvPr/>
          </p:nvCxnSpPr>
          <p:spPr>
            <a:xfrm>
              <a:off x="11552359" y="2330120"/>
              <a:ext cx="80647" cy="0"/>
            </a:xfrm>
            <a:prstGeom prst="line">
              <a:avLst/>
            </a:prstGeom>
            <a:noFill/>
            <a:ln w="12700" cap="flat">
              <a:solidFill>
                <a:schemeClr val="tx1"/>
              </a:solidFill>
              <a:prstDash val="solid"/>
              <a:round/>
            </a:ln>
            <a:effectLst/>
            <a:sp3d/>
          </p:spPr>
          <p:style>
            <a:lnRef idx="0">
              <a:scrgbClr r="0" g="0" b="0"/>
            </a:lnRef>
            <a:fillRef idx="0">
              <a:scrgbClr r="0" g="0" b="0"/>
            </a:fillRef>
            <a:effectRef idx="0">
              <a:scrgbClr r="0" g="0" b="0"/>
            </a:effectRef>
            <a:fontRef idx="none"/>
          </p:style>
        </p:cxnSp>
        <p:pic>
          <p:nvPicPr>
            <p:cNvPr id="9" name="Graphic 8">
              <a:extLst>
                <a:ext uri="{FF2B5EF4-FFF2-40B4-BE49-F238E27FC236}">
                  <a16:creationId xmlns:a16="http://schemas.microsoft.com/office/drawing/2014/main" id="{EE8B6865-2B89-B80C-5E53-22EC4C5518D7}"/>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5042" r="58075" b="12198"/>
            <a:stretch/>
          </p:blipFill>
          <p:spPr>
            <a:xfrm>
              <a:off x="8907758" y="773919"/>
              <a:ext cx="2838825" cy="6092556"/>
            </a:xfrm>
            <a:prstGeom prst="rect">
              <a:avLst/>
            </a:prstGeom>
          </p:spPr>
        </p:pic>
      </p:grpSp>
      <p:pic>
        <p:nvPicPr>
          <p:cNvPr id="10" name="Picture 9" descr="A diagram of a patient&#10;&#10;Description automatically generated">
            <a:extLst>
              <a:ext uri="{FF2B5EF4-FFF2-40B4-BE49-F238E27FC236}">
                <a16:creationId xmlns:a16="http://schemas.microsoft.com/office/drawing/2014/main" id="{9CF501AE-EFE5-997D-B0A6-CEF30EE362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330" y="1649673"/>
            <a:ext cx="3677767" cy="3524428"/>
          </a:xfrm>
          <a:prstGeom prst="rect">
            <a:avLst/>
          </a:prstGeom>
        </p:spPr>
      </p:pic>
      <p:sp>
        <p:nvSpPr>
          <p:cNvPr id="5" name="Title 4">
            <a:extLst>
              <a:ext uri="{FF2B5EF4-FFF2-40B4-BE49-F238E27FC236}">
                <a16:creationId xmlns:a16="http://schemas.microsoft.com/office/drawing/2014/main" id="{FC049D3F-0298-00EA-E27C-4958EDBB7E85}"/>
              </a:ext>
            </a:extLst>
          </p:cNvPr>
          <p:cNvSpPr>
            <a:spLocks noGrp="1"/>
          </p:cNvSpPr>
          <p:nvPr>
            <p:ph type="title"/>
          </p:nvPr>
        </p:nvSpPr>
        <p:spPr>
          <a:xfrm>
            <a:off x="838200" y="227478"/>
            <a:ext cx="9984288" cy="1325563"/>
          </a:xfrm>
        </p:spPr>
        <p:txBody>
          <a:bodyPr>
            <a:normAutofit/>
          </a:bodyPr>
          <a:lstStyle/>
          <a:p>
            <a:r>
              <a:rPr lang="en-US" dirty="0">
                <a:sym typeface="Arial"/>
              </a:rPr>
              <a:t>Acquired Mutations Were Detected at PD in 68% of Patients </a:t>
            </a:r>
            <a:endParaRPr lang="en-US" dirty="0"/>
          </a:p>
        </p:txBody>
      </p:sp>
      <p:sp>
        <p:nvSpPr>
          <p:cNvPr id="11" name="Content Placeholder 10">
            <a:extLst>
              <a:ext uri="{FF2B5EF4-FFF2-40B4-BE49-F238E27FC236}">
                <a16:creationId xmlns:a16="http://schemas.microsoft.com/office/drawing/2014/main" id="{70ED5A60-BE61-6947-991C-473A4D75ED90}"/>
              </a:ext>
            </a:extLst>
          </p:cNvPr>
          <p:cNvSpPr>
            <a:spLocks noGrp="1"/>
          </p:cNvSpPr>
          <p:nvPr>
            <p:ph sz="half" idx="2"/>
          </p:nvPr>
        </p:nvSpPr>
        <p:spPr>
          <a:xfrm>
            <a:off x="7048479" y="1825624"/>
            <a:ext cx="4744125" cy="4433285"/>
          </a:xfrm>
        </p:spPr>
        <p:txBody>
          <a:bodyPr>
            <a:noAutofit/>
          </a:bodyPr>
          <a:lstStyle/>
          <a:p>
            <a:r>
              <a:rPr lang="en-US" sz="2000" dirty="0">
                <a:sym typeface="Arial" panose="020B0604020202020204" pitchFamily="34" charset="0"/>
              </a:rPr>
              <a:t>68% (60/88) acquired mutations at PD</a:t>
            </a:r>
          </a:p>
          <a:p>
            <a:pPr lvl="1"/>
            <a:r>
              <a:rPr lang="en-US" sz="2000" dirty="0">
                <a:sym typeface="Arial" panose="020B0604020202020204" pitchFamily="34" charset="0"/>
              </a:rPr>
              <a:t>44% (39/88) </a:t>
            </a:r>
            <a:r>
              <a:rPr lang="en-US" sz="2000" dirty="0">
                <a:sym typeface="Arial"/>
              </a:rPr>
              <a:t>had at least one acquired BTK mutation at PD</a:t>
            </a:r>
          </a:p>
          <a:p>
            <a:pPr lvl="2"/>
            <a:r>
              <a:rPr lang="en-US" dirty="0">
                <a:sym typeface="Arial" panose="020B0604020202020204" pitchFamily="34" charset="0"/>
              </a:rPr>
              <a:t>64% (25/39) who acquired a BTK mutation had a BTK mutation at baseline </a:t>
            </a:r>
          </a:p>
          <a:p>
            <a:r>
              <a:rPr lang="en-US" sz="2000" dirty="0">
                <a:sym typeface="Arial"/>
              </a:rPr>
              <a:t>56% (49/88) did not acquire a BTK mutation</a:t>
            </a:r>
            <a:endParaRPr lang="en-US" sz="2000" dirty="0">
              <a:sym typeface="Arial" panose="020B0604020202020204" pitchFamily="34" charset="0"/>
            </a:endParaRPr>
          </a:p>
          <a:p>
            <a:pPr lvl="1"/>
            <a:r>
              <a:rPr lang="en-US" sz="2000" dirty="0">
                <a:sym typeface="Arial"/>
              </a:rPr>
              <a:t>The most frequently acquired non-BTK mutation was TP53 </a:t>
            </a:r>
            <a:endParaRPr lang="en-US" sz="2000" dirty="0">
              <a:sym typeface="Arial" panose="020B0604020202020204" pitchFamily="34" charset="0"/>
            </a:endParaRPr>
          </a:p>
          <a:p>
            <a:r>
              <a:rPr lang="en-US" sz="2000" dirty="0">
                <a:sym typeface="Arial"/>
              </a:rPr>
              <a:t>32% (28/88) had no acquired mutations detected at PD  </a:t>
            </a:r>
            <a:endParaRPr lang="en-US" sz="2000" dirty="0">
              <a:sym typeface="Arial" panose="020B0604020202020204" pitchFamily="34" charset="0"/>
            </a:endParaRPr>
          </a:p>
        </p:txBody>
      </p:sp>
      <p:sp>
        <p:nvSpPr>
          <p:cNvPr id="12" name="Footer Placeholder 11">
            <a:extLst>
              <a:ext uri="{FF2B5EF4-FFF2-40B4-BE49-F238E27FC236}">
                <a16:creationId xmlns:a16="http://schemas.microsoft.com/office/drawing/2014/main" id="{156C6002-0483-E6C9-BE3C-D2B32A69A99F}"/>
              </a:ext>
            </a:extLst>
          </p:cNvPr>
          <p:cNvSpPr>
            <a:spLocks noGrp="1"/>
          </p:cNvSpPr>
          <p:nvPr>
            <p:ph type="ftr" sz="quarter" idx="10"/>
          </p:nvPr>
        </p:nvSpPr>
        <p:spPr>
          <a:xfrm>
            <a:off x="1416735" y="6054437"/>
            <a:ext cx="10651322" cy="803564"/>
          </a:xfrm>
        </p:spPr>
        <p:txBody>
          <a:bodyPr/>
          <a:lstStyle/>
          <a:p>
            <a:r>
              <a:rPr lang="en-US" dirty="0">
                <a:sym typeface="Arial" panose="020B0604020202020204" pitchFamily="34" charset="0"/>
              </a:rPr>
              <a:t>Brown JR, et al. ASH 2023. Abstract 326.</a:t>
            </a:r>
            <a:br>
              <a:rPr lang="en-US" dirty="0">
                <a:sym typeface="Arial" panose="020B0604020202020204" pitchFamily="34" charset="0"/>
              </a:rPr>
            </a:br>
            <a:r>
              <a:rPr lang="en-US" dirty="0">
                <a:sym typeface="Arial" panose="020B0604020202020204" pitchFamily="34" charset="0"/>
              </a:rPr>
              <a:t>BTK, Bruton’s tyrosine kinase; PD, disease progression.</a:t>
            </a:r>
            <a:endParaRPr lang="en-US" dirty="0">
              <a:sym typeface="Arial"/>
            </a:endParaRPr>
          </a:p>
        </p:txBody>
      </p:sp>
    </p:spTree>
    <p:extLst>
      <p:ext uri="{BB962C8B-B14F-4D97-AF65-F5344CB8AC3E}">
        <p14:creationId xmlns:p14="http://schemas.microsoft.com/office/powerpoint/2010/main" val="21600439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1">
            <a:extLst>
              <a:ext uri="{FF2B5EF4-FFF2-40B4-BE49-F238E27FC236}">
                <a16:creationId xmlns:a16="http://schemas.microsoft.com/office/drawing/2014/main" id="{6D433E48-778A-D1E7-D997-35EDB95AE10F}"/>
              </a:ext>
            </a:extLst>
          </p:cNvPr>
          <p:cNvSpPr txBox="1">
            <a:spLocks/>
          </p:cNvSpPr>
          <p:nvPr/>
        </p:nvSpPr>
        <p:spPr>
          <a:xfrm>
            <a:off x="23611593" y="13162715"/>
            <a:ext cx="315856" cy="88627"/>
          </a:xfrm>
          <a:prstGeom prst="rect">
            <a:avLst/>
          </a:prstGeom>
        </p:spPr>
        <p:txBody>
          <a:bodyPr/>
          <a:lstStyle>
            <a:defPPr>
              <a:defRPr lang="en-US"/>
            </a:defPPr>
            <a:lvl1pPr algn="l" defTabSz="457200" rtl="0" eaLnBrk="0" fontAlgn="base" hangingPunct="0">
              <a:spcBef>
                <a:spcPct val="0"/>
              </a:spcBef>
              <a:spcAft>
                <a:spcPct val="0"/>
              </a:spcAft>
              <a:defRPr kern="1200">
                <a:solidFill>
                  <a:srgbClr val="000000"/>
                </a:solidFill>
                <a:latin typeface="Arial" panose="020B0604020202020204" pitchFamily="34" charset="0"/>
                <a:ea typeface="+mn-ea"/>
                <a:cs typeface="Tahoma" panose="020B0604030504040204" pitchFamily="34" charset="0"/>
                <a:sym typeface="Arial" panose="020B0604020202020204" pitchFamily="34" charset="0"/>
              </a:defRPr>
            </a:lvl1pPr>
            <a:lvl2pPr marL="457200" algn="l" defTabSz="457200" rtl="0" eaLnBrk="0" fontAlgn="base" hangingPunct="0">
              <a:spcBef>
                <a:spcPct val="0"/>
              </a:spcBef>
              <a:spcAft>
                <a:spcPct val="0"/>
              </a:spcAft>
              <a:defRPr kern="1200">
                <a:solidFill>
                  <a:srgbClr val="000000"/>
                </a:solidFill>
                <a:latin typeface="Arial" panose="020B0604020202020204" pitchFamily="34" charset="0"/>
                <a:ea typeface="+mn-ea"/>
                <a:cs typeface="Tahoma" panose="020B0604030504040204" pitchFamily="34" charset="0"/>
                <a:sym typeface="Arial" panose="020B0604020202020204" pitchFamily="34" charset="0"/>
              </a:defRPr>
            </a:lvl2pPr>
            <a:lvl3pPr marL="914400" algn="l" defTabSz="457200" rtl="0" eaLnBrk="0" fontAlgn="base" hangingPunct="0">
              <a:spcBef>
                <a:spcPct val="0"/>
              </a:spcBef>
              <a:spcAft>
                <a:spcPct val="0"/>
              </a:spcAft>
              <a:defRPr kern="1200">
                <a:solidFill>
                  <a:srgbClr val="000000"/>
                </a:solidFill>
                <a:latin typeface="Arial" panose="020B0604020202020204" pitchFamily="34" charset="0"/>
                <a:ea typeface="+mn-ea"/>
                <a:cs typeface="Tahoma" panose="020B0604030504040204" pitchFamily="34" charset="0"/>
                <a:sym typeface="Arial" panose="020B0604020202020204" pitchFamily="34" charset="0"/>
              </a:defRPr>
            </a:lvl3pPr>
            <a:lvl4pPr marL="1371600" algn="l" defTabSz="457200" rtl="0" eaLnBrk="0" fontAlgn="base" hangingPunct="0">
              <a:spcBef>
                <a:spcPct val="0"/>
              </a:spcBef>
              <a:spcAft>
                <a:spcPct val="0"/>
              </a:spcAft>
              <a:defRPr kern="1200">
                <a:solidFill>
                  <a:srgbClr val="000000"/>
                </a:solidFill>
                <a:latin typeface="Arial" panose="020B0604020202020204" pitchFamily="34" charset="0"/>
                <a:ea typeface="+mn-ea"/>
                <a:cs typeface="Tahoma" panose="020B0604030504040204" pitchFamily="34" charset="0"/>
                <a:sym typeface="Arial" panose="020B0604020202020204" pitchFamily="34" charset="0"/>
              </a:defRPr>
            </a:lvl4pPr>
            <a:lvl5pPr marL="1828800" algn="l" defTabSz="457200" rtl="0" eaLnBrk="0" fontAlgn="base" hangingPunct="0">
              <a:spcBef>
                <a:spcPct val="0"/>
              </a:spcBef>
              <a:spcAft>
                <a:spcPct val="0"/>
              </a:spcAft>
              <a:defRPr kern="1200">
                <a:solidFill>
                  <a:srgbClr val="000000"/>
                </a:solidFill>
                <a:latin typeface="Arial" panose="020B0604020202020204" pitchFamily="34" charset="0"/>
                <a:ea typeface="+mn-ea"/>
                <a:cs typeface="Tahoma" panose="020B0604030504040204" pitchFamily="34" charset="0"/>
                <a:sym typeface="Arial" panose="020B0604020202020204" pitchFamily="34" charset="0"/>
              </a:defRPr>
            </a:lvl5pPr>
            <a:lvl6pPr marL="2286000" algn="l" defTabSz="914400" rtl="0" eaLnBrk="1" latinLnBrk="0" hangingPunct="1">
              <a:defRPr kern="1200">
                <a:solidFill>
                  <a:srgbClr val="000000"/>
                </a:solidFill>
                <a:latin typeface="Arial" panose="020B0604020202020204" pitchFamily="34" charset="0"/>
                <a:ea typeface="+mn-ea"/>
                <a:cs typeface="Tahoma" panose="020B0604030504040204" pitchFamily="34" charset="0"/>
                <a:sym typeface="Arial" panose="020B0604020202020204" pitchFamily="34" charset="0"/>
              </a:defRPr>
            </a:lvl6pPr>
            <a:lvl7pPr marL="2743200" algn="l" defTabSz="914400" rtl="0" eaLnBrk="1" latinLnBrk="0" hangingPunct="1">
              <a:defRPr kern="1200">
                <a:solidFill>
                  <a:srgbClr val="000000"/>
                </a:solidFill>
                <a:latin typeface="Arial" panose="020B0604020202020204" pitchFamily="34" charset="0"/>
                <a:ea typeface="+mn-ea"/>
                <a:cs typeface="Tahoma" panose="020B0604030504040204" pitchFamily="34" charset="0"/>
                <a:sym typeface="Arial" panose="020B0604020202020204" pitchFamily="34" charset="0"/>
              </a:defRPr>
            </a:lvl7pPr>
            <a:lvl8pPr marL="3200400" algn="l" defTabSz="914400" rtl="0" eaLnBrk="1" latinLnBrk="0" hangingPunct="1">
              <a:defRPr kern="1200">
                <a:solidFill>
                  <a:srgbClr val="000000"/>
                </a:solidFill>
                <a:latin typeface="Arial" panose="020B0604020202020204" pitchFamily="34" charset="0"/>
                <a:ea typeface="+mn-ea"/>
                <a:cs typeface="Tahoma" panose="020B0604030504040204" pitchFamily="34" charset="0"/>
                <a:sym typeface="Arial" panose="020B0604020202020204" pitchFamily="34" charset="0"/>
              </a:defRPr>
            </a:lvl8pPr>
            <a:lvl9pPr marL="3657600" algn="l" defTabSz="914400" rtl="0" eaLnBrk="1" latinLnBrk="0" hangingPunct="1">
              <a:defRPr kern="1200">
                <a:solidFill>
                  <a:srgbClr val="000000"/>
                </a:solidFill>
                <a:latin typeface="Arial" panose="020B0604020202020204" pitchFamily="34" charset="0"/>
                <a:ea typeface="+mn-ea"/>
                <a:cs typeface="Tahoma" panose="020B0604030504040204" pitchFamily="34" charset="0"/>
                <a:sym typeface="Arial" panose="020B0604020202020204" pitchFamily="34" charset="0"/>
              </a:defRPr>
            </a:lvl9pPr>
          </a:lstStyle>
          <a:p>
            <a:pPr defTabSz="457189">
              <a:defRPr/>
            </a:pPr>
            <a:fld id="{1EC8491D-02EC-4A64-846F-21612C03AE51}" type="slidenum">
              <a:rPr lang="en-US" altLang="en-US" sz="1200">
                <a:ea typeface="Tahoma"/>
              </a:rPr>
              <a:pPr defTabSz="457189">
                <a:defRPr/>
              </a:pPr>
              <a:t>26</a:t>
            </a:fld>
            <a:endParaRPr lang="en-US" altLang="en-US" sz="1200" dirty="0">
              <a:ea typeface="Tahoma"/>
            </a:endParaRPr>
          </a:p>
        </p:txBody>
      </p:sp>
      <p:pic>
        <p:nvPicPr>
          <p:cNvPr id="10" name="Picture 9" descr="A picture containing text, screenshot, line, plot&#10;&#10;Description automatically generated">
            <a:extLst>
              <a:ext uri="{FF2B5EF4-FFF2-40B4-BE49-F238E27FC236}">
                <a16:creationId xmlns:a16="http://schemas.microsoft.com/office/drawing/2014/main" id="{ACE57EC7-EC06-54FB-04E9-1A2C44161DE8}"/>
              </a:ext>
            </a:extLst>
          </p:cNvPr>
          <p:cNvPicPr>
            <a:picLocks noChangeAspect="1"/>
          </p:cNvPicPr>
          <p:nvPr/>
        </p:nvPicPr>
        <p:blipFill rotWithShape="1">
          <a:blip r:embed="rId3">
            <a:extLst>
              <a:ext uri="{28A0092B-C50C-407E-A947-70E740481C1C}">
                <a14:useLocalDpi xmlns:a14="http://schemas.microsoft.com/office/drawing/2010/main" val="0"/>
              </a:ext>
            </a:extLst>
          </a:blip>
          <a:srcRect r="83184" b="56037"/>
          <a:stretch/>
        </p:blipFill>
        <p:spPr>
          <a:xfrm>
            <a:off x="4524630" y="4821006"/>
            <a:ext cx="2073532" cy="1593583"/>
          </a:xfrm>
          <a:prstGeom prst="rect">
            <a:avLst/>
          </a:prstGeom>
        </p:spPr>
      </p:pic>
      <p:pic>
        <p:nvPicPr>
          <p:cNvPr id="4" name="Graphic 3">
            <a:extLst>
              <a:ext uri="{FF2B5EF4-FFF2-40B4-BE49-F238E27FC236}">
                <a16:creationId xmlns:a16="http://schemas.microsoft.com/office/drawing/2014/main" id="{D9B46E5F-B92E-E476-0EA9-AC36EC77798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9611" y="1466056"/>
            <a:ext cx="6989714" cy="3714814"/>
          </a:xfrm>
          <a:prstGeom prst="rect">
            <a:avLst/>
          </a:prstGeom>
        </p:spPr>
      </p:pic>
      <p:sp>
        <p:nvSpPr>
          <p:cNvPr id="2" name="Title 1">
            <a:extLst>
              <a:ext uri="{FF2B5EF4-FFF2-40B4-BE49-F238E27FC236}">
                <a16:creationId xmlns:a16="http://schemas.microsoft.com/office/drawing/2014/main" id="{5C73F36A-96BC-19B8-A799-8B13E6477C36}"/>
              </a:ext>
            </a:extLst>
          </p:cNvPr>
          <p:cNvSpPr>
            <a:spLocks noGrp="1"/>
          </p:cNvSpPr>
          <p:nvPr>
            <p:ph type="title"/>
          </p:nvPr>
        </p:nvSpPr>
        <p:spPr>
          <a:xfrm>
            <a:off x="838200" y="140493"/>
            <a:ext cx="10515600" cy="1325563"/>
          </a:xfrm>
        </p:spPr>
        <p:txBody>
          <a:bodyPr>
            <a:normAutofit/>
          </a:bodyPr>
          <a:lstStyle/>
          <a:p>
            <a:r>
              <a:rPr lang="en-US" dirty="0">
                <a:sym typeface="Arial"/>
              </a:rPr>
              <a:t>The Majority of BTK Acquired Mutations Were T474x and L528W</a:t>
            </a:r>
            <a:endParaRPr lang="en-US" dirty="0"/>
          </a:p>
        </p:txBody>
      </p:sp>
      <p:sp>
        <p:nvSpPr>
          <p:cNvPr id="6" name="Content Placeholder 5">
            <a:extLst>
              <a:ext uri="{FF2B5EF4-FFF2-40B4-BE49-F238E27FC236}">
                <a16:creationId xmlns:a16="http://schemas.microsoft.com/office/drawing/2014/main" id="{DD39B0EC-1BB5-6D92-60CE-ABC5FA6362A9}"/>
              </a:ext>
            </a:extLst>
          </p:cNvPr>
          <p:cNvSpPr>
            <a:spLocks noGrp="1"/>
          </p:cNvSpPr>
          <p:nvPr>
            <p:ph sz="half" idx="2"/>
          </p:nvPr>
        </p:nvSpPr>
        <p:spPr>
          <a:xfrm>
            <a:off x="7531430" y="1466056"/>
            <a:ext cx="4371584" cy="4229100"/>
          </a:xfrm>
        </p:spPr>
        <p:txBody>
          <a:bodyPr>
            <a:normAutofit fontScale="77500" lnSpcReduction="20000"/>
          </a:bodyPr>
          <a:lstStyle/>
          <a:p>
            <a:pPr>
              <a:lnSpc>
                <a:spcPct val="100000"/>
              </a:lnSpc>
            </a:pPr>
            <a:r>
              <a:rPr lang="en-US" dirty="0"/>
              <a:t>Decrease/clearance of C481x</a:t>
            </a:r>
            <a:r>
              <a:rPr lang="en-US" baseline="30000" dirty="0"/>
              <a:t>a</a:t>
            </a:r>
            <a:r>
              <a:rPr lang="en-US" dirty="0"/>
              <a:t> clones observed at progression in 84% (36/43) patients (clearance = 23/43, 53%)</a:t>
            </a:r>
          </a:p>
          <a:p>
            <a:pPr>
              <a:lnSpc>
                <a:spcPct val="100000"/>
              </a:lnSpc>
            </a:pPr>
            <a:r>
              <a:rPr lang="en-US" i="1" dirty="0"/>
              <a:t>BTK</a:t>
            </a:r>
            <a:r>
              <a:rPr lang="en-US" dirty="0"/>
              <a:t> C481S/Y/R, T474x</a:t>
            </a:r>
            <a:r>
              <a:rPr lang="en-US" baseline="30000" dirty="0"/>
              <a:t>a</a:t>
            </a:r>
            <a:r>
              <a:rPr lang="en-US" dirty="0"/>
              <a:t>, L528W, other kinase mutations arose at/near progression (55 mutations in 39 patients, VAF range 3-86%)</a:t>
            </a:r>
          </a:p>
          <a:p>
            <a:pPr>
              <a:lnSpc>
                <a:spcPct val="100000"/>
              </a:lnSpc>
            </a:pPr>
            <a:r>
              <a:rPr lang="en-US" dirty="0"/>
              <a:t>ORR was similar across groups regardless of the acquired BTK mutation (T474x, 22/23, 96%; L528W; 11/14, 79%)</a:t>
            </a:r>
          </a:p>
        </p:txBody>
      </p:sp>
      <p:sp>
        <p:nvSpPr>
          <p:cNvPr id="7" name="Footer Placeholder 6">
            <a:extLst>
              <a:ext uri="{FF2B5EF4-FFF2-40B4-BE49-F238E27FC236}">
                <a16:creationId xmlns:a16="http://schemas.microsoft.com/office/drawing/2014/main" id="{8AC1F70C-9B41-69DE-5AFB-E9A9230AE725}"/>
              </a:ext>
            </a:extLst>
          </p:cNvPr>
          <p:cNvSpPr>
            <a:spLocks noGrp="1"/>
          </p:cNvSpPr>
          <p:nvPr>
            <p:ph type="ftr" sz="quarter" idx="10"/>
          </p:nvPr>
        </p:nvSpPr>
        <p:spPr>
          <a:xfrm>
            <a:off x="1416735" y="6054437"/>
            <a:ext cx="10651322" cy="803564"/>
          </a:xfrm>
        </p:spPr>
        <p:txBody>
          <a:bodyPr/>
          <a:lstStyle/>
          <a:p>
            <a:r>
              <a:rPr lang="en-US" baseline="30000" dirty="0">
                <a:sym typeface="Arial"/>
              </a:rPr>
              <a:t>a</a:t>
            </a:r>
            <a:r>
              <a:rPr lang="en-US" dirty="0">
                <a:sym typeface="Arial"/>
              </a:rPr>
              <a:t>Any amino acid substitutions.</a:t>
            </a:r>
            <a:br>
              <a:rPr lang="en-US" dirty="0">
                <a:sym typeface="Arial" panose="020B0604020202020204" pitchFamily="34" charset="0"/>
              </a:rPr>
            </a:br>
            <a:r>
              <a:rPr lang="en-US" dirty="0">
                <a:sym typeface="Arial" panose="020B0604020202020204" pitchFamily="34" charset="0"/>
              </a:rPr>
              <a:t>Brown JR, et al. ASH 2023. Abstract 326.</a:t>
            </a:r>
            <a:br>
              <a:rPr lang="en-US" dirty="0">
                <a:sym typeface="Arial" panose="020B0604020202020204" pitchFamily="34" charset="0"/>
              </a:rPr>
            </a:br>
            <a:r>
              <a:rPr lang="en-US" dirty="0">
                <a:sym typeface="Arial" panose="020B0604020202020204" pitchFamily="34" charset="0"/>
              </a:rPr>
              <a:t>BTK, Bruton’s tyrosine kinase; ORR, overall response rate; PD, disease progression; VAF, variant allele frequency.</a:t>
            </a:r>
            <a:endParaRPr lang="en-US" dirty="0">
              <a:sym typeface="Arial"/>
            </a:endParaRPr>
          </a:p>
        </p:txBody>
      </p:sp>
    </p:spTree>
    <p:extLst>
      <p:ext uri="{BB962C8B-B14F-4D97-AF65-F5344CB8AC3E}">
        <p14:creationId xmlns:p14="http://schemas.microsoft.com/office/powerpoint/2010/main" val="19288336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EA36805-A53D-7D43-4DA0-9B9F599BF6FE}"/>
              </a:ext>
            </a:extLst>
          </p:cNvPr>
          <p:cNvSpPr>
            <a:spLocks noGrp="1"/>
          </p:cNvSpPr>
          <p:nvPr>
            <p:ph type="title"/>
          </p:nvPr>
        </p:nvSpPr>
        <p:spPr/>
        <p:txBody>
          <a:bodyPr/>
          <a:lstStyle/>
          <a:p>
            <a:r>
              <a:rPr lang="en-US" dirty="0"/>
              <a:t>Pirtobrutinib FDA Approval in CLL/SLL</a:t>
            </a:r>
          </a:p>
        </p:txBody>
      </p:sp>
      <p:sp>
        <p:nvSpPr>
          <p:cNvPr id="6" name="Content Placeholder 5">
            <a:extLst>
              <a:ext uri="{FF2B5EF4-FFF2-40B4-BE49-F238E27FC236}">
                <a16:creationId xmlns:a16="http://schemas.microsoft.com/office/drawing/2014/main" id="{C310F62F-BDC0-1127-095C-ADD59A9DAF34}"/>
              </a:ext>
            </a:extLst>
          </p:cNvPr>
          <p:cNvSpPr>
            <a:spLocks noGrp="1"/>
          </p:cNvSpPr>
          <p:nvPr>
            <p:ph sz="half" idx="1"/>
          </p:nvPr>
        </p:nvSpPr>
        <p:spPr>
          <a:xfrm>
            <a:off x="838200" y="1690688"/>
            <a:ext cx="5181600" cy="4363749"/>
          </a:xfrm>
        </p:spPr>
        <p:txBody>
          <a:bodyPr>
            <a:noAutofit/>
          </a:bodyPr>
          <a:lstStyle/>
          <a:p>
            <a:r>
              <a:rPr lang="en-US" sz="2400" dirty="0"/>
              <a:t>December 2023: the Food and Drug Administration granted accelerated approval to pirtobrutinib for adults with CLL/SLL who have received at least two prior lines of therapy, including a BTK inhibitor and a BCL-2 inhibitor</a:t>
            </a:r>
          </a:p>
          <a:p>
            <a:r>
              <a:rPr lang="en-US" sz="2400" dirty="0"/>
              <a:t>BRUIN Trial (NCT03740529)</a:t>
            </a:r>
          </a:p>
          <a:p>
            <a:pPr lvl="1"/>
            <a:r>
              <a:rPr lang="en-US" dirty="0"/>
              <a:t>ORR: 72%</a:t>
            </a:r>
          </a:p>
          <a:p>
            <a:pPr lvl="1"/>
            <a:r>
              <a:rPr lang="en-US" dirty="0"/>
              <a:t>Median DoR: 12.2 months</a:t>
            </a:r>
          </a:p>
        </p:txBody>
      </p:sp>
      <p:sp>
        <p:nvSpPr>
          <p:cNvPr id="3" name="Content Placeholder 2">
            <a:extLst>
              <a:ext uri="{FF2B5EF4-FFF2-40B4-BE49-F238E27FC236}">
                <a16:creationId xmlns:a16="http://schemas.microsoft.com/office/drawing/2014/main" id="{F5329C7C-5413-60C7-A27B-040B7BAC4186}"/>
              </a:ext>
            </a:extLst>
          </p:cNvPr>
          <p:cNvSpPr>
            <a:spLocks noGrp="1"/>
          </p:cNvSpPr>
          <p:nvPr>
            <p:ph sz="half" idx="2"/>
          </p:nvPr>
        </p:nvSpPr>
        <p:spPr>
          <a:xfrm>
            <a:off x="6172200" y="1690688"/>
            <a:ext cx="5181600" cy="4363749"/>
          </a:xfrm>
        </p:spPr>
        <p:txBody>
          <a:bodyPr>
            <a:noAutofit/>
          </a:bodyPr>
          <a:lstStyle/>
          <a:p>
            <a:r>
              <a:rPr lang="en-US" sz="2400" dirty="0"/>
              <a:t>ASH 2023 updated data:</a:t>
            </a:r>
          </a:p>
          <a:p>
            <a:pPr lvl="1"/>
            <a:r>
              <a:rPr lang="en-US" dirty="0"/>
              <a:t>Prior BTK inhibitor (n=282)</a:t>
            </a:r>
          </a:p>
          <a:p>
            <a:pPr lvl="2"/>
            <a:r>
              <a:rPr lang="en-US" sz="2400" dirty="0"/>
              <a:t>ORR: 81.6%</a:t>
            </a:r>
          </a:p>
          <a:p>
            <a:pPr lvl="2"/>
            <a:r>
              <a:rPr lang="en-US" sz="2400" dirty="0"/>
              <a:t>mPFS: 19.4 months</a:t>
            </a:r>
          </a:p>
          <a:p>
            <a:pPr lvl="1"/>
            <a:r>
              <a:rPr lang="en-US" dirty="0"/>
              <a:t>Prior covalent BTK inhibitor and BCL-2 inhibitor (n=128)</a:t>
            </a:r>
          </a:p>
          <a:p>
            <a:pPr lvl="2"/>
            <a:r>
              <a:rPr lang="en-US" sz="2400" dirty="0"/>
              <a:t>ORR: 79.7%</a:t>
            </a:r>
          </a:p>
          <a:p>
            <a:pPr lvl="2"/>
            <a:r>
              <a:rPr lang="en-US" sz="2400" dirty="0"/>
              <a:t>mPFS: 15.9 months</a:t>
            </a:r>
          </a:p>
          <a:p>
            <a:endParaRPr lang="en-US" sz="2400" dirty="0"/>
          </a:p>
        </p:txBody>
      </p:sp>
      <p:sp>
        <p:nvSpPr>
          <p:cNvPr id="4" name="Footer Placeholder 3">
            <a:extLst>
              <a:ext uri="{FF2B5EF4-FFF2-40B4-BE49-F238E27FC236}">
                <a16:creationId xmlns:a16="http://schemas.microsoft.com/office/drawing/2014/main" id="{30792D01-D100-2904-9617-36BEB2D110A7}"/>
              </a:ext>
            </a:extLst>
          </p:cNvPr>
          <p:cNvSpPr>
            <a:spLocks noGrp="1"/>
          </p:cNvSpPr>
          <p:nvPr>
            <p:ph type="ftr" sz="quarter" idx="10"/>
          </p:nvPr>
        </p:nvSpPr>
        <p:spPr>
          <a:xfrm>
            <a:off x="1416735" y="6054437"/>
            <a:ext cx="10076327" cy="80356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FDA.gov. https://www.fda.gov/drugs/resources-information-approved-drugs/fda-grants-accelerated-approval-pirtobrutinib-chronic-lymphocytic-leukemia-and-small-lymphocytic. Woyach JA, et al. ASH 2023. Abstract 325.</a:t>
            </a:r>
          </a:p>
          <a:p>
            <a:pPr lvl="0">
              <a:defRPr/>
            </a:pPr>
            <a:r>
              <a:rPr lang="fi-FI" sz="1000" dirty="0">
                <a:solidFill>
                  <a:srgbClr val="000000"/>
                </a:solidFill>
              </a:rPr>
              <a:t>BCL2, B-</a:t>
            </a:r>
            <a:r>
              <a:rPr lang="fi-FI" sz="1000" dirty="0" err="1">
                <a:solidFill>
                  <a:srgbClr val="000000"/>
                </a:solidFill>
              </a:rPr>
              <a:t>cell</a:t>
            </a:r>
            <a:r>
              <a:rPr lang="fi-FI" sz="1000" dirty="0">
                <a:solidFill>
                  <a:srgbClr val="000000"/>
                </a:solidFill>
              </a:rPr>
              <a:t> </a:t>
            </a:r>
            <a:r>
              <a:rPr lang="fi-FI" sz="1000" dirty="0" err="1">
                <a:solidFill>
                  <a:srgbClr val="000000"/>
                </a:solidFill>
              </a:rPr>
              <a:t>lymphoma</a:t>
            </a:r>
            <a:r>
              <a:rPr lang="fi-FI" sz="1000" dirty="0">
                <a:solidFill>
                  <a:srgbClr val="000000"/>
                </a:solidFill>
              </a:rPr>
              <a:t> 2; </a:t>
            </a:r>
            <a:r>
              <a:rPr kumimoji="0" lang="en-US" sz="1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BTK, Bruton’s tyrosine kinase; CLL</a:t>
            </a:r>
            <a:r>
              <a:rPr lang="en-US" sz="1000" dirty="0"/>
              <a:t>, </a:t>
            </a:r>
            <a:r>
              <a:rPr kumimoji="0" lang="en-US" sz="1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chronic lymphocytic leukemia; DoR, duration of response; mPFS, median progression-free survival; ORR, overall response rate; </a:t>
            </a:r>
            <a:r>
              <a:rPr lang="en-US" sz="1000" dirty="0"/>
              <a:t>SLL, small lymphocytic lymphoma</a:t>
            </a:r>
            <a:r>
              <a:rPr kumimoji="0" lang="en-US" sz="1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4471744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6110A220-92F4-4770-96E4-EE8D0CE02C3E}"/>
              </a:ext>
            </a:extLst>
          </p:cNvPr>
          <p:cNvSpPr>
            <a:spLocks noGrp="1" noChangeArrowheads="1"/>
          </p:cNvSpPr>
          <p:nvPr>
            <p:ph type="title"/>
          </p:nvPr>
        </p:nvSpPr>
        <p:spPr>
          <a:xfrm>
            <a:off x="838200" y="365125"/>
            <a:ext cx="10898688" cy="1325563"/>
          </a:xfrm>
        </p:spPr>
        <p:txBody>
          <a:bodyPr>
            <a:noAutofit/>
          </a:bodyPr>
          <a:lstStyle/>
          <a:p>
            <a:r>
              <a:rPr lang="en-US" sz="3400" dirty="0"/>
              <a:t>BELLWAVE-001: Nemtabrutinib Demonstrated Robust and Durable Clinical Responses in Pretreated CLL</a:t>
            </a:r>
            <a:r>
              <a:rPr lang="en-US" sz="3400" baseline="30000" dirty="0"/>
              <a:t>1,2</a:t>
            </a:r>
            <a:endParaRPr lang="en-US" altLang="en-US" sz="3400" dirty="0"/>
          </a:p>
        </p:txBody>
      </p:sp>
      <p:sp>
        <p:nvSpPr>
          <p:cNvPr id="5" name="Footer Placeholder 4">
            <a:extLst>
              <a:ext uri="{FF2B5EF4-FFF2-40B4-BE49-F238E27FC236}">
                <a16:creationId xmlns:a16="http://schemas.microsoft.com/office/drawing/2014/main" id="{A770CEA0-B2C7-264B-0AD8-F9000E5AA2A2}"/>
              </a:ext>
            </a:extLst>
          </p:cNvPr>
          <p:cNvSpPr>
            <a:spLocks noGrp="1"/>
          </p:cNvSpPr>
          <p:nvPr>
            <p:ph type="ftr" sz="quarter" idx="10"/>
          </p:nvPr>
        </p:nvSpPr>
        <p:spPr/>
        <p:txBody>
          <a:bodyPr/>
          <a:lstStyle/>
          <a:p>
            <a:pPr marL="0" indent="0" defTabSz="1219170">
              <a:lnSpc>
                <a:spcPct val="100000"/>
              </a:lnSpc>
              <a:spcBef>
                <a:spcPts val="0"/>
              </a:spcBef>
              <a:buClr>
                <a:srgbClr val="000000"/>
              </a:buClr>
              <a:buSzPts val="1400"/>
              <a:buNone/>
              <a:defRPr/>
            </a:pPr>
            <a:r>
              <a:rPr lang="en-US" sz="1000" kern="0" baseline="30000" dirty="0">
                <a:sym typeface="Arial"/>
              </a:rPr>
              <a:t>a</a:t>
            </a:r>
            <a:r>
              <a:rPr lang="en-US" sz="1000" kern="0" dirty="0">
                <a:sym typeface="Arial"/>
              </a:rPr>
              <a:t>Cohort A comprises patients with mCLL/SLL who received ≥2 prior therapies, including covalent BTKi and who have C481S mutation. </a:t>
            </a:r>
            <a:r>
              <a:rPr lang="en-US" sz="1000" kern="0" baseline="30000" dirty="0">
                <a:sym typeface="Arial"/>
              </a:rPr>
              <a:t>b</a:t>
            </a:r>
            <a:r>
              <a:rPr lang="en-US" sz="1000" kern="0" dirty="0">
                <a:sym typeface="Arial"/>
              </a:rPr>
              <a:t>Cohort B comprises patients with mCLL/SLL who received ≥2 prior therapies, are intolerant to BTKi, and who have no C481S mutation.</a:t>
            </a:r>
            <a:br>
              <a:rPr lang="en-US" sz="1000" kern="0" dirty="0">
                <a:sym typeface="Arial"/>
              </a:rPr>
            </a:br>
            <a:r>
              <a:rPr lang="en-US" sz="1000" kern="0" dirty="0">
                <a:sym typeface="Arial"/>
              </a:rPr>
              <a:t>1. Woyach J, et al. EHA 2022. Abstract P682. 2. ClinicalTrials.gov identifier: NCT03162536. </a:t>
            </a:r>
            <a:br>
              <a:rPr lang="en-US" sz="1000" kern="0" dirty="0">
                <a:sym typeface="Arial"/>
              </a:rPr>
            </a:br>
            <a:r>
              <a:rPr lang="en-US" sz="1000" i="1" dirty="0">
                <a:ea typeface="Calibri" panose="020F0502020204030204" pitchFamily="34" charset="0"/>
              </a:rPr>
              <a:t>BTK</a:t>
            </a:r>
            <a:r>
              <a:rPr lang="en-US" sz="1000" dirty="0">
                <a:ea typeface="Calibri" panose="020F0502020204030204" pitchFamily="34" charset="0"/>
              </a:rPr>
              <a:t>, Bruton’s tyrosine kinase; CLL, chronic lymphocytic leukemia; CR, complete response; ORR, overall response rate; PR, partial response; PR-L, partial response with lymphocytosis; SD, stable disease; PD, disease progression; QD, once daily; SLL, small lymphocytic lymphoma; WT, wild type.</a:t>
            </a:r>
          </a:p>
        </p:txBody>
      </p:sp>
      <p:sp>
        <p:nvSpPr>
          <p:cNvPr id="2" name="Content Placeholder 2">
            <a:extLst>
              <a:ext uri="{FF2B5EF4-FFF2-40B4-BE49-F238E27FC236}">
                <a16:creationId xmlns:a16="http://schemas.microsoft.com/office/drawing/2014/main" id="{C6482003-9A91-33C4-5F24-AA8BADF2D688}"/>
              </a:ext>
            </a:extLst>
          </p:cNvPr>
          <p:cNvSpPr>
            <a:spLocks noGrp="1"/>
          </p:cNvSpPr>
          <p:nvPr>
            <p:ph sz="half" idx="4294967295"/>
          </p:nvPr>
        </p:nvSpPr>
        <p:spPr>
          <a:xfrm>
            <a:off x="817324" y="1824038"/>
            <a:ext cx="10515600" cy="447675"/>
          </a:xfrm>
        </p:spPr>
        <p:txBody>
          <a:bodyPr>
            <a:normAutofit fontScale="85000" lnSpcReduction="10000"/>
          </a:bodyPr>
          <a:lstStyle/>
          <a:p>
            <a:pPr marL="0" indent="0" algn="ctr">
              <a:buNone/>
            </a:pPr>
            <a:r>
              <a:rPr lang="en-US" sz="1867" b="1" kern="0" dirty="0">
                <a:solidFill>
                  <a:schemeClr val="accent1"/>
                </a:solidFill>
                <a:latin typeface="Arial"/>
                <a:cs typeface="Arial"/>
                <a:sym typeface="Arial"/>
              </a:rPr>
              <a:t>Nemtabrutinib: Noncovalent, Reversible Inhibitor of Both WT and Ibrutinib-Resistant C481S-Mutated </a:t>
            </a:r>
            <a:r>
              <a:rPr lang="en-US" sz="1867" b="1" i="1" kern="0" dirty="0">
                <a:solidFill>
                  <a:schemeClr val="accent1"/>
                </a:solidFill>
                <a:latin typeface="Arial"/>
                <a:cs typeface="Arial"/>
                <a:sym typeface="Arial"/>
              </a:rPr>
              <a:t>BTK</a:t>
            </a:r>
          </a:p>
        </p:txBody>
      </p:sp>
      <p:graphicFrame>
        <p:nvGraphicFramePr>
          <p:cNvPr id="4" name="Table 5">
            <a:extLst>
              <a:ext uri="{FF2B5EF4-FFF2-40B4-BE49-F238E27FC236}">
                <a16:creationId xmlns:a16="http://schemas.microsoft.com/office/drawing/2014/main" id="{C3CF58AB-2853-040C-CD5E-1BDE5CD622E8}"/>
              </a:ext>
            </a:extLst>
          </p:cNvPr>
          <p:cNvGraphicFramePr>
            <a:graphicFrameLocks noGrp="1"/>
          </p:cNvGraphicFramePr>
          <p:nvPr>
            <p:extLst>
              <p:ext uri="{D42A27DB-BD31-4B8C-83A1-F6EECF244321}">
                <p14:modId xmlns:p14="http://schemas.microsoft.com/office/powerpoint/2010/main" val="2646791459"/>
              </p:ext>
            </p:extLst>
          </p:nvPr>
        </p:nvGraphicFramePr>
        <p:xfrm>
          <a:off x="964504" y="2271694"/>
          <a:ext cx="10221240" cy="3399597"/>
        </p:xfrm>
        <a:graphic>
          <a:graphicData uri="http://schemas.openxmlformats.org/drawingml/2006/table">
            <a:tbl>
              <a:tblPr firstRow="1" firstCol="1" bandRow="1">
                <a:tableStyleId>{5C22544A-7EE6-4342-B048-85BDC9FD1C3A}</a:tableStyleId>
              </a:tblPr>
              <a:tblGrid>
                <a:gridCol w="2555310">
                  <a:extLst>
                    <a:ext uri="{9D8B030D-6E8A-4147-A177-3AD203B41FA5}">
                      <a16:colId xmlns:a16="http://schemas.microsoft.com/office/drawing/2014/main" val="1908792272"/>
                    </a:ext>
                  </a:extLst>
                </a:gridCol>
                <a:gridCol w="2555310">
                  <a:extLst>
                    <a:ext uri="{9D8B030D-6E8A-4147-A177-3AD203B41FA5}">
                      <a16:colId xmlns:a16="http://schemas.microsoft.com/office/drawing/2014/main" val="2129447811"/>
                    </a:ext>
                  </a:extLst>
                </a:gridCol>
                <a:gridCol w="2555310">
                  <a:extLst>
                    <a:ext uri="{9D8B030D-6E8A-4147-A177-3AD203B41FA5}">
                      <a16:colId xmlns:a16="http://schemas.microsoft.com/office/drawing/2014/main" val="3297585114"/>
                    </a:ext>
                  </a:extLst>
                </a:gridCol>
                <a:gridCol w="2555310">
                  <a:extLst>
                    <a:ext uri="{9D8B030D-6E8A-4147-A177-3AD203B41FA5}">
                      <a16:colId xmlns:a16="http://schemas.microsoft.com/office/drawing/2014/main" val="4025476020"/>
                    </a:ext>
                  </a:extLst>
                </a:gridCol>
              </a:tblGrid>
              <a:tr h="838857">
                <a:tc>
                  <a:txBody>
                    <a:bodyPr/>
                    <a:lstStyle/>
                    <a:p>
                      <a:r>
                        <a:rPr lang="en-US" sz="1400" dirty="0">
                          <a:latin typeface="Arial" panose="020B0604020202020204" pitchFamily="34" charset="0"/>
                          <a:cs typeface="Arial" panose="020B0604020202020204" pitchFamily="34" charset="0"/>
                        </a:rPr>
                        <a:t>n (%) [95% CI]</a:t>
                      </a:r>
                    </a:p>
                  </a:txBody>
                  <a:tcPr marL="121920" marR="121920" marT="60960" marB="60960" anchor="ctr"/>
                </a:tc>
                <a:tc>
                  <a:txBody>
                    <a:bodyPr/>
                    <a:lstStyle/>
                    <a:p>
                      <a:pPr algn="ctr"/>
                      <a:r>
                        <a:rPr lang="en-US" sz="1400" dirty="0">
                          <a:latin typeface="Arial" panose="020B0604020202020204" pitchFamily="34" charset="0"/>
                          <a:cs typeface="Arial" panose="020B0604020202020204" pitchFamily="34" charset="0"/>
                        </a:rPr>
                        <a:t>CLL/SLL</a:t>
                      </a:r>
                    </a:p>
                    <a:p>
                      <a:pPr algn="ctr"/>
                      <a:r>
                        <a:rPr lang="en-US" sz="1400" dirty="0">
                          <a:latin typeface="Arial" panose="020B0604020202020204" pitchFamily="34" charset="0"/>
                          <a:cs typeface="Arial" panose="020B0604020202020204" pitchFamily="34" charset="0"/>
                        </a:rPr>
                        <a:t>65 mg QD</a:t>
                      </a:r>
                    </a:p>
                    <a:p>
                      <a:pPr algn="ctr"/>
                      <a:r>
                        <a:rPr lang="en-US" sz="1400" dirty="0">
                          <a:latin typeface="Arial" panose="020B0604020202020204" pitchFamily="34" charset="0"/>
                          <a:cs typeface="Arial" panose="020B0604020202020204" pitchFamily="34" charset="0"/>
                        </a:rPr>
                        <a:t>n = 57</a:t>
                      </a:r>
                    </a:p>
                  </a:txBody>
                  <a:tcPr marL="121920" marR="121920" marT="60960" marB="60960" anchor="ctr"/>
                </a:tc>
                <a:tc>
                  <a:txBody>
                    <a:bodyPr/>
                    <a:lstStyle/>
                    <a:p>
                      <a:pPr algn="ctr"/>
                      <a:r>
                        <a:rPr lang="en-US" sz="1400" dirty="0">
                          <a:latin typeface="Arial" panose="020B0604020202020204" pitchFamily="34" charset="0"/>
                          <a:cs typeface="Arial" panose="020B0604020202020204" pitchFamily="34" charset="0"/>
                        </a:rPr>
                        <a:t>CLL/SLL</a:t>
                      </a:r>
                    </a:p>
                    <a:p>
                      <a:pPr algn="ctr"/>
                      <a:r>
                        <a:rPr lang="en-US" sz="1400" dirty="0">
                          <a:latin typeface="Arial" panose="020B0604020202020204" pitchFamily="34" charset="0"/>
                          <a:cs typeface="Arial" panose="020B0604020202020204" pitchFamily="34" charset="0"/>
                        </a:rPr>
                        <a:t>Cohort A</a:t>
                      </a:r>
                      <a:r>
                        <a:rPr lang="en-US" sz="1400" baseline="30000" dirty="0">
                          <a:latin typeface="Arial" panose="020B0604020202020204" pitchFamily="34" charset="0"/>
                          <a:cs typeface="Arial" panose="020B0604020202020204" pitchFamily="34" charset="0"/>
                        </a:rPr>
                        <a:t>a</a:t>
                      </a:r>
                      <a:endParaRPr lang="en-US" sz="1400" dirty="0">
                        <a:latin typeface="Arial" panose="020B0604020202020204" pitchFamily="34" charset="0"/>
                        <a:cs typeface="Arial" panose="020B0604020202020204" pitchFamily="34" charset="0"/>
                      </a:endParaRPr>
                    </a:p>
                    <a:p>
                      <a:pPr algn="ctr"/>
                      <a:r>
                        <a:rPr lang="en-US" sz="1400" dirty="0">
                          <a:latin typeface="Arial" panose="020B0604020202020204" pitchFamily="34" charset="0"/>
                          <a:cs typeface="Arial" panose="020B0604020202020204" pitchFamily="34" charset="0"/>
                        </a:rPr>
                        <a:t>n = 25</a:t>
                      </a:r>
                    </a:p>
                  </a:txBody>
                  <a:tcPr marL="121920" marR="121920" marT="60960" marB="60960" anchor="ctr"/>
                </a:tc>
                <a:tc>
                  <a:txBody>
                    <a:bodyPr/>
                    <a:lstStyle/>
                    <a:p>
                      <a:pPr algn="ctr"/>
                      <a:r>
                        <a:rPr lang="en-US" sz="1400" dirty="0">
                          <a:latin typeface="Arial" panose="020B0604020202020204" pitchFamily="34" charset="0"/>
                          <a:cs typeface="Arial" panose="020B0604020202020204" pitchFamily="34" charset="0"/>
                        </a:rPr>
                        <a:t>CLL/SLL</a:t>
                      </a:r>
                    </a:p>
                    <a:p>
                      <a:pPr algn="ctr"/>
                      <a:r>
                        <a:rPr lang="en-US" sz="1400" dirty="0">
                          <a:latin typeface="Arial" panose="020B0604020202020204" pitchFamily="34" charset="0"/>
                          <a:cs typeface="Arial" panose="020B0604020202020204" pitchFamily="34" charset="0"/>
                        </a:rPr>
                        <a:t>Cohort B</a:t>
                      </a:r>
                      <a:r>
                        <a:rPr lang="en-US" sz="1400" baseline="30000" dirty="0">
                          <a:latin typeface="Arial" panose="020B0604020202020204" pitchFamily="34" charset="0"/>
                          <a:cs typeface="Arial" panose="020B0604020202020204" pitchFamily="34" charset="0"/>
                        </a:rPr>
                        <a:t>b</a:t>
                      </a:r>
                      <a:endParaRPr lang="en-US" sz="1400" baseline="0" dirty="0">
                        <a:latin typeface="Arial" panose="020B0604020202020204" pitchFamily="34" charset="0"/>
                        <a:cs typeface="Arial" panose="020B0604020202020204" pitchFamily="34" charset="0"/>
                      </a:endParaRPr>
                    </a:p>
                    <a:p>
                      <a:pPr algn="ctr"/>
                      <a:r>
                        <a:rPr lang="en-US" sz="1400" baseline="0" dirty="0">
                          <a:latin typeface="Arial" panose="020B0604020202020204" pitchFamily="34" charset="0"/>
                          <a:cs typeface="Arial" panose="020B0604020202020204" pitchFamily="34" charset="0"/>
                        </a:rPr>
                        <a:t>n = 10</a:t>
                      </a:r>
                      <a:endParaRPr lang="en-US" sz="1400" dirty="0">
                        <a:latin typeface="Arial" panose="020B0604020202020204" pitchFamily="34" charset="0"/>
                        <a:cs typeface="Arial" panose="020B0604020202020204" pitchFamily="34" charset="0"/>
                      </a:endParaRPr>
                    </a:p>
                  </a:txBody>
                  <a:tcPr marL="121920" marR="121920" marT="60960" marB="60960" anchor="ctr"/>
                </a:tc>
                <a:extLst>
                  <a:ext uri="{0D108BD9-81ED-4DB2-BD59-A6C34878D82A}">
                    <a16:rowId xmlns:a16="http://schemas.microsoft.com/office/drawing/2014/main" val="3089102961"/>
                  </a:ext>
                </a:extLst>
              </a:tr>
              <a:tr h="365820">
                <a:tc>
                  <a:txBody>
                    <a:bodyPr/>
                    <a:lstStyle/>
                    <a:p>
                      <a:r>
                        <a:rPr lang="en-US" sz="1400" b="1" dirty="0">
                          <a:solidFill>
                            <a:schemeClr val="bg1"/>
                          </a:solidFill>
                          <a:latin typeface="Arial" panose="020B0604020202020204" pitchFamily="34" charset="0"/>
                          <a:cs typeface="Arial" panose="020B0604020202020204" pitchFamily="34" charset="0"/>
                        </a:rPr>
                        <a:t>ORR</a:t>
                      </a:r>
                    </a:p>
                  </a:txBody>
                  <a:tcPr marL="121920" marR="121920" marT="60960" marB="60960" anchor="ctr"/>
                </a:tc>
                <a:tc>
                  <a:txBody>
                    <a:bodyPr/>
                    <a:lstStyle/>
                    <a:p>
                      <a:pPr algn="ctr"/>
                      <a:r>
                        <a:rPr lang="en-US" sz="1400" b="1" dirty="0">
                          <a:solidFill>
                            <a:schemeClr val="tx1"/>
                          </a:solidFill>
                          <a:latin typeface="Arial" panose="020B0604020202020204" pitchFamily="34" charset="0"/>
                          <a:cs typeface="Arial" panose="020B0604020202020204" pitchFamily="34" charset="0"/>
                        </a:rPr>
                        <a:t>30 (53) [39-66]</a:t>
                      </a:r>
                    </a:p>
                  </a:txBody>
                  <a:tcPr marL="121920" marR="121920" marT="60960" marB="60960" anchor="ctr"/>
                </a:tc>
                <a:tc>
                  <a:txBody>
                    <a:bodyPr/>
                    <a:lstStyle/>
                    <a:p>
                      <a:pPr algn="ctr"/>
                      <a:r>
                        <a:rPr lang="en-US" sz="1400" b="1" dirty="0">
                          <a:solidFill>
                            <a:schemeClr val="tx1"/>
                          </a:solidFill>
                          <a:latin typeface="Arial" panose="020B0604020202020204" pitchFamily="34" charset="0"/>
                          <a:cs typeface="Arial" panose="020B0604020202020204" pitchFamily="34" charset="0"/>
                        </a:rPr>
                        <a:t>15 (60) [39-79]</a:t>
                      </a:r>
                    </a:p>
                  </a:txBody>
                  <a:tcPr marL="121920" marR="121920" marT="60960" marB="60960" anchor="ctr"/>
                </a:tc>
                <a:tc>
                  <a:txBody>
                    <a:bodyPr/>
                    <a:lstStyle/>
                    <a:p>
                      <a:pPr algn="ctr"/>
                      <a:r>
                        <a:rPr lang="en-US" sz="1400" b="1" dirty="0">
                          <a:solidFill>
                            <a:schemeClr val="tx1"/>
                          </a:solidFill>
                          <a:latin typeface="Arial" panose="020B0604020202020204" pitchFamily="34" charset="0"/>
                          <a:cs typeface="Arial" panose="020B0604020202020204" pitchFamily="34" charset="0"/>
                        </a:rPr>
                        <a:t>4 (40) [12-74]</a:t>
                      </a:r>
                    </a:p>
                  </a:txBody>
                  <a:tcPr marL="121920" marR="121920" marT="60960" marB="60960" anchor="ctr"/>
                </a:tc>
                <a:extLst>
                  <a:ext uri="{0D108BD9-81ED-4DB2-BD59-A6C34878D82A}">
                    <a16:rowId xmlns:a16="http://schemas.microsoft.com/office/drawing/2014/main" val="3646690188"/>
                  </a:ext>
                </a:extLst>
              </a:tr>
              <a:tr h="365820">
                <a:tc>
                  <a:txBody>
                    <a:bodyPr/>
                    <a:lstStyle/>
                    <a:p>
                      <a:pPr marL="146304"/>
                      <a:r>
                        <a:rPr lang="en-US" sz="1400" dirty="0">
                          <a:latin typeface="Arial" panose="020B0604020202020204" pitchFamily="34" charset="0"/>
                          <a:cs typeface="Arial" panose="020B0604020202020204" pitchFamily="34" charset="0"/>
                        </a:rPr>
                        <a:t>CR</a:t>
                      </a:r>
                    </a:p>
                  </a:txBody>
                  <a:tcPr marL="121920" marR="121920" marT="60960" marB="60960" anchor="ctr"/>
                </a:tc>
                <a:tc>
                  <a:txBody>
                    <a:bodyPr/>
                    <a:lstStyle/>
                    <a:p>
                      <a:pPr algn="ctr"/>
                      <a:r>
                        <a:rPr lang="en-US" sz="1400" dirty="0">
                          <a:latin typeface="Arial" panose="020B0604020202020204" pitchFamily="34" charset="0"/>
                          <a:cs typeface="Arial" panose="020B0604020202020204" pitchFamily="34" charset="0"/>
                        </a:rPr>
                        <a:t>2 (4) [0.4-12]</a:t>
                      </a:r>
                    </a:p>
                  </a:txBody>
                  <a:tcPr marL="121920" marR="121920" marT="60960" marB="60960" anchor="ctr"/>
                </a:tc>
                <a:tc>
                  <a:txBody>
                    <a:bodyPr/>
                    <a:lstStyle/>
                    <a:p>
                      <a:pPr algn="ctr"/>
                      <a:r>
                        <a:rPr lang="en-US" sz="1400" dirty="0">
                          <a:latin typeface="Arial" panose="020B0604020202020204" pitchFamily="34" charset="0"/>
                          <a:cs typeface="Arial" panose="020B0604020202020204" pitchFamily="34" charset="0"/>
                        </a:rPr>
                        <a:t>0 (0) [0-14]</a:t>
                      </a:r>
                    </a:p>
                  </a:txBody>
                  <a:tcPr marL="121920" marR="121920" marT="60960" marB="60960" anchor="ctr"/>
                </a:tc>
                <a:tc>
                  <a:txBody>
                    <a:bodyPr/>
                    <a:lstStyle/>
                    <a:p>
                      <a:pPr algn="ctr"/>
                      <a:r>
                        <a:rPr lang="en-US" sz="1400" dirty="0">
                          <a:latin typeface="Arial" panose="020B0604020202020204" pitchFamily="34" charset="0"/>
                          <a:cs typeface="Arial" panose="020B0604020202020204" pitchFamily="34" charset="0"/>
                        </a:rPr>
                        <a:t>1 (10) [0.3-45]</a:t>
                      </a:r>
                    </a:p>
                  </a:txBody>
                  <a:tcPr marL="121920" marR="121920" marT="60960" marB="60960" anchor="ctr"/>
                </a:tc>
                <a:extLst>
                  <a:ext uri="{0D108BD9-81ED-4DB2-BD59-A6C34878D82A}">
                    <a16:rowId xmlns:a16="http://schemas.microsoft.com/office/drawing/2014/main" val="97152810"/>
                  </a:ext>
                </a:extLst>
              </a:tr>
              <a:tr h="365820">
                <a:tc>
                  <a:txBody>
                    <a:bodyPr/>
                    <a:lstStyle/>
                    <a:p>
                      <a:pPr marL="146304"/>
                      <a:r>
                        <a:rPr lang="en-US" sz="1400" dirty="0">
                          <a:latin typeface="Arial" panose="020B0604020202020204" pitchFamily="34" charset="0"/>
                          <a:cs typeface="Arial" panose="020B0604020202020204" pitchFamily="34" charset="0"/>
                        </a:rPr>
                        <a:t>PR</a:t>
                      </a:r>
                    </a:p>
                  </a:txBody>
                  <a:tcPr marL="121920" marR="121920" marT="60960" marB="60960" anchor="ctr"/>
                </a:tc>
                <a:tc>
                  <a:txBody>
                    <a:bodyPr/>
                    <a:lstStyle/>
                    <a:p>
                      <a:pPr algn="ctr"/>
                      <a:r>
                        <a:rPr lang="en-US" sz="1400" dirty="0">
                          <a:latin typeface="Arial" panose="020B0604020202020204" pitchFamily="34" charset="0"/>
                          <a:cs typeface="Arial" panose="020B0604020202020204" pitchFamily="34" charset="0"/>
                        </a:rPr>
                        <a:t>15 (25) [15-40]</a:t>
                      </a:r>
                    </a:p>
                  </a:txBody>
                  <a:tcPr marL="121920" marR="121920" marT="60960" marB="60960" anchor="ctr"/>
                </a:tc>
                <a:tc>
                  <a:txBody>
                    <a:bodyPr/>
                    <a:lstStyle/>
                    <a:p>
                      <a:pPr algn="ctr"/>
                      <a:r>
                        <a:rPr lang="en-US" sz="1400" dirty="0">
                          <a:latin typeface="Arial" panose="020B0604020202020204" pitchFamily="34" charset="0"/>
                          <a:cs typeface="Arial" panose="020B0604020202020204" pitchFamily="34" charset="0"/>
                        </a:rPr>
                        <a:t>5 (20) [7-41]</a:t>
                      </a:r>
                    </a:p>
                  </a:txBody>
                  <a:tcPr marL="121920" marR="121920" marT="60960" marB="60960" anchor="ctr"/>
                </a:tc>
                <a:tc>
                  <a:txBody>
                    <a:bodyPr/>
                    <a:lstStyle/>
                    <a:p>
                      <a:pPr algn="ctr"/>
                      <a:r>
                        <a:rPr lang="en-US" sz="1400" dirty="0">
                          <a:latin typeface="Arial" panose="020B0604020202020204" pitchFamily="34" charset="0"/>
                          <a:cs typeface="Arial" panose="020B0604020202020204" pitchFamily="34" charset="0"/>
                        </a:rPr>
                        <a:t>2 (20) [3-56]</a:t>
                      </a:r>
                    </a:p>
                  </a:txBody>
                  <a:tcPr marL="121920" marR="121920" marT="60960" marB="60960" anchor="ctr"/>
                </a:tc>
                <a:extLst>
                  <a:ext uri="{0D108BD9-81ED-4DB2-BD59-A6C34878D82A}">
                    <a16:rowId xmlns:a16="http://schemas.microsoft.com/office/drawing/2014/main" val="2404261187"/>
                  </a:ext>
                </a:extLst>
              </a:tr>
              <a:tr h="365820">
                <a:tc>
                  <a:txBody>
                    <a:bodyPr/>
                    <a:lstStyle/>
                    <a:p>
                      <a:pPr marL="146304"/>
                      <a:r>
                        <a:rPr lang="en-US" sz="1400" dirty="0">
                          <a:latin typeface="Arial" panose="020B0604020202020204" pitchFamily="34" charset="0"/>
                          <a:cs typeface="Arial" panose="020B0604020202020204" pitchFamily="34" charset="0"/>
                        </a:rPr>
                        <a:t>PR-L</a:t>
                      </a:r>
                    </a:p>
                  </a:txBody>
                  <a:tcPr marL="121920" marR="121920" marT="60960" marB="60960" anchor="ctr"/>
                </a:tc>
                <a:tc>
                  <a:txBody>
                    <a:bodyPr/>
                    <a:lstStyle/>
                    <a:p>
                      <a:pPr algn="ctr"/>
                      <a:r>
                        <a:rPr lang="en-US" sz="1400" dirty="0">
                          <a:latin typeface="Arial" panose="020B0604020202020204" pitchFamily="34" charset="0"/>
                          <a:cs typeface="Arial" panose="020B0604020202020204" pitchFamily="34" charset="0"/>
                        </a:rPr>
                        <a:t>13 (23) [13-36]</a:t>
                      </a:r>
                    </a:p>
                  </a:txBody>
                  <a:tcPr marL="121920" marR="121920" marT="60960" marB="60960" anchor="ctr"/>
                </a:tc>
                <a:tc>
                  <a:txBody>
                    <a:bodyPr/>
                    <a:lstStyle/>
                    <a:p>
                      <a:pPr algn="ctr"/>
                      <a:r>
                        <a:rPr lang="en-US" sz="1400" dirty="0">
                          <a:latin typeface="Arial" panose="020B0604020202020204" pitchFamily="34" charset="0"/>
                          <a:cs typeface="Arial" panose="020B0604020202020204" pitchFamily="34" charset="0"/>
                        </a:rPr>
                        <a:t>10 (40) [21-61]</a:t>
                      </a:r>
                    </a:p>
                  </a:txBody>
                  <a:tcPr marL="121920" marR="121920" marT="60960" marB="60960" anchor="ctr"/>
                </a:tc>
                <a:tc>
                  <a:txBody>
                    <a:bodyPr/>
                    <a:lstStyle/>
                    <a:p>
                      <a:pPr algn="ctr"/>
                      <a:r>
                        <a:rPr lang="en-US" sz="1400" dirty="0">
                          <a:latin typeface="Arial" panose="020B0604020202020204" pitchFamily="34" charset="0"/>
                          <a:cs typeface="Arial" panose="020B0604020202020204" pitchFamily="34" charset="0"/>
                        </a:rPr>
                        <a:t>1 (10) [0.3-45]</a:t>
                      </a:r>
                    </a:p>
                  </a:txBody>
                  <a:tcPr marL="121920" marR="121920" marT="60960" marB="60960" anchor="ctr"/>
                </a:tc>
                <a:extLst>
                  <a:ext uri="{0D108BD9-81ED-4DB2-BD59-A6C34878D82A}">
                    <a16:rowId xmlns:a16="http://schemas.microsoft.com/office/drawing/2014/main" val="3593777004"/>
                  </a:ext>
                </a:extLst>
              </a:tr>
              <a:tr h="365820">
                <a:tc>
                  <a:txBody>
                    <a:bodyPr/>
                    <a:lstStyle/>
                    <a:p>
                      <a:r>
                        <a:rPr lang="en-US" sz="1400" dirty="0">
                          <a:latin typeface="Arial" panose="020B0604020202020204" pitchFamily="34" charset="0"/>
                          <a:cs typeface="Arial" panose="020B0604020202020204" pitchFamily="34" charset="0"/>
                        </a:rPr>
                        <a:t>SD</a:t>
                      </a:r>
                    </a:p>
                  </a:txBody>
                  <a:tcPr marL="121920" marR="121920" marT="60960" marB="60960" anchor="ctr"/>
                </a:tc>
                <a:tc>
                  <a:txBody>
                    <a:bodyPr/>
                    <a:lstStyle/>
                    <a:p>
                      <a:pPr algn="ctr"/>
                      <a:r>
                        <a:rPr lang="en-US" sz="1400" dirty="0">
                          <a:latin typeface="Arial" panose="020B0604020202020204" pitchFamily="34" charset="0"/>
                          <a:cs typeface="Arial" panose="020B0604020202020204" pitchFamily="34" charset="0"/>
                        </a:rPr>
                        <a:t>17 (30) [18-43]</a:t>
                      </a:r>
                    </a:p>
                  </a:txBody>
                  <a:tcPr marL="121920" marR="121920" marT="60960" marB="60960" anchor="ctr"/>
                </a:tc>
                <a:tc>
                  <a:txBody>
                    <a:bodyPr/>
                    <a:lstStyle/>
                    <a:p>
                      <a:pPr algn="ctr"/>
                      <a:r>
                        <a:rPr lang="en-US" sz="1400" dirty="0">
                          <a:latin typeface="Arial" panose="020B0604020202020204" pitchFamily="34" charset="0"/>
                          <a:cs typeface="Arial" panose="020B0604020202020204" pitchFamily="34" charset="0"/>
                        </a:rPr>
                        <a:t>8 (32) [15-54]</a:t>
                      </a:r>
                    </a:p>
                  </a:txBody>
                  <a:tcPr marL="121920" marR="121920" marT="60960" marB="60960" anchor="ctr"/>
                </a:tc>
                <a:tc>
                  <a:txBody>
                    <a:bodyPr/>
                    <a:lstStyle/>
                    <a:p>
                      <a:pPr algn="ctr"/>
                      <a:r>
                        <a:rPr lang="en-US" sz="1400" dirty="0">
                          <a:latin typeface="Arial" panose="020B0604020202020204" pitchFamily="34" charset="0"/>
                          <a:cs typeface="Arial" panose="020B0604020202020204" pitchFamily="34" charset="0"/>
                        </a:rPr>
                        <a:t>3 (30) [7-65]</a:t>
                      </a:r>
                    </a:p>
                  </a:txBody>
                  <a:tcPr marL="121920" marR="121920" marT="60960" marB="60960" anchor="ctr"/>
                </a:tc>
                <a:extLst>
                  <a:ext uri="{0D108BD9-81ED-4DB2-BD59-A6C34878D82A}">
                    <a16:rowId xmlns:a16="http://schemas.microsoft.com/office/drawing/2014/main" val="1246938412"/>
                  </a:ext>
                </a:extLst>
              </a:tr>
              <a:tr h="365820">
                <a:tc>
                  <a:txBody>
                    <a:bodyPr/>
                    <a:lstStyle/>
                    <a:p>
                      <a:r>
                        <a:rPr lang="en-US" sz="1400" dirty="0">
                          <a:latin typeface="Arial" panose="020B0604020202020204" pitchFamily="34" charset="0"/>
                          <a:cs typeface="Arial" panose="020B0604020202020204" pitchFamily="34" charset="0"/>
                        </a:rPr>
                        <a:t>PD</a:t>
                      </a:r>
                    </a:p>
                  </a:txBody>
                  <a:tcPr marL="121920" marR="121920" marT="60960" marB="60960" anchor="ctr"/>
                </a:tc>
                <a:tc>
                  <a:txBody>
                    <a:bodyPr/>
                    <a:lstStyle/>
                    <a:p>
                      <a:pPr algn="ctr"/>
                      <a:r>
                        <a:rPr lang="en-US" sz="1400" dirty="0">
                          <a:latin typeface="Arial" panose="020B0604020202020204" pitchFamily="34" charset="0"/>
                          <a:cs typeface="Arial" panose="020B0604020202020204" pitchFamily="34" charset="0"/>
                        </a:rPr>
                        <a:t>2 (4) [0.4-12]</a:t>
                      </a:r>
                    </a:p>
                  </a:txBody>
                  <a:tcPr marL="121920" marR="121920" marT="60960" marB="60960" anchor="ctr"/>
                </a:tc>
                <a:tc>
                  <a:txBody>
                    <a:bodyPr/>
                    <a:lstStyle/>
                    <a:p>
                      <a:pPr algn="ctr"/>
                      <a:r>
                        <a:rPr lang="en-US" sz="1400" dirty="0">
                          <a:latin typeface="Arial" panose="020B0604020202020204" pitchFamily="34" charset="0"/>
                          <a:cs typeface="Arial" panose="020B0604020202020204" pitchFamily="34" charset="0"/>
                        </a:rPr>
                        <a:t>0 (0) [0-14]</a:t>
                      </a:r>
                    </a:p>
                  </a:txBody>
                  <a:tcPr marL="121920" marR="121920" marT="60960" marB="60960" anchor="ctr"/>
                </a:tc>
                <a:tc>
                  <a:txBody>
                    <a:bodyPr/>
                    <a:lstStyle/>
                    <a:p>
                      <a:pPr algn="ctr"/>
                      <a:r>
                        <a:rPr lang="en-US" sz="1400" dirty="0">
                          <a:latin typeface="Arial" panose="020B0604020202020204" pitchFamily="34" charset="0"/>
                          <a:cs typeface="Arial" panose="020B0604020202020204" pitchFamily="34" charset="0"/>
                        </a:rPr>
                        <a:t>2 (20) [3-56]</a:t>
                      </a:r>
                    </a:p>
                  </a:txBody>
                  <a:tcPr marL="121920" marR="121920" marT="60960" marB="60960" anchor="ctr"/>
                </a:tc>
                <a:extLst>
                  <a:ext uri="{0D108BD9-81ED-4DB2-BD59-A6C34878D82A}">
                    <a16:rowId xmlns:a16="http://schemas.microsoft.com/office/drawing/2014/main" val="752916388"/>
                  </a:ext>
                </a:extLst>
              </a:tr>
              <a:tr h="365820">
                <a:tc>
                  <a:txBody>
                    <a:bodyPr/>
                    <a:lstStyle/>
                    <a:p>
                      <a:r>
                        <a:rPr lang="en-US" sz="1400" dirty="0">
                          <a:latin typeface="Arial" panose="020B0604020202020204" pitchFamily="34" charset="0"/>
                          <a:cs typeface="Arial" panose="020B0604020202020204" pitchFamily="34" charset="0"/>
                        </a:rPr>
                        <a:t>No assessment</a:t>
                      </a:r>
                    </a:p>
                  </a:txBody>
                  <a:tcPr marL="121920" marR="121920" marT="60960" marB="60960" anchor="ctr"/>
                </a:tc>
                <a:tc>
                  <a:txBody>
                    <a:bodyPr/>
                    <a:lstStyle/>
                    <a:p>
                      <a:pPr algn="ctr"/>
                      <a:r>
                        <a:rPr lang="en-US" sz="1400" dirty="0">
                          <a:latin typeface="Arial" panose="020B0604020202020204" pitchFamily="34" charset="0"/>
                          <a:cs typeface="Arial" panose="020B0604020202020204" pitchFamily="34" charset="0"/>
                        </a:rPr>
                        <a:t>8 (14) [6-26]</a:t>
                      </a:r>
                    </a:p>
                  </a:txBody>
                  <a:tcPr marL="121920" marR="121920" marT="60960" marB="60960" anchor="ctr"/>
                </a:tc>
                <a:tc>
                  <a:txBody>
                    <a:bodyPr/>
                    <a:lstStyle/>
                    <a:p>
                      <a:pPr algn="ctr"/>
                      <a:r>
                        <a:rPr lang="en-US" sz="1400" dirty="0">
                          <a:latin typeface="Arial" panose="020B0604020202020204" pitchFamily="34" charset="0"/>
                          <a:cs typeface="Arial" panose="020B0604020202020204" pitchFamily="34" charset="0"/>
                        </a:rPr>
                        <a:t>2 (8) [1-26]</a:t>
                      </a:r>
                    </a:p>
                  </a:txBody>
                  <a:tcPr marL="121920" marR="121920" marT="60960" marB="60960" anchor="ctr"/>
                </a:tc>
                <a:tc>
                  <a:txBody>
                    <a:bodyPr/>
                    <a:lstStyle/>
                    <a:p>
                      <a:pPr algn="ctr"/>
                      <a:r>
                        <a:rPr lang="en-US" sz="1400" dirty="0">
                          <a:latin typeface="Arial" panose="020B0604020202020204" pitchFamily="34" charset="0"/>
                          <a:cs typeface="Arial" panose="020B0604020202020204" pitchFamily="34" charset="0"/>
                        </a:rPr>
                        <a:t>1 (10) [0.3-45]</a:t>
                      </a:r>
                    </a:p>
                  </a:txBody>
                  <a:tcPr marL="121920" marR="121920" marT="60960" marB="60960" anchor="ctr"/>
                </a:tc>
                <a:extLst>
                  <a:ext uri="{0D108BD9-81ED-4DB2-BD59-A6C34878D82A}">
                    <a16:rowId xmlns:a16="http://schemas.microsoft.com/office/drawing/2014/main" val="314619405"/>
                  </a:ext>
                </a:extLst>
              </a:tr>
            </a:tbl>
          </a:graphicData>
        </a:graphic>
      </p:graphicFrame>
      <p:sp>
        <p:nvSpPr>
          <p:cNvPr id="3" name="Rectangle 2">
            <a:extLst>
              <a:ext uri="{FF2B5EF4-FFF2-40B4-BE49-F238E27FC236}">
                <a16:creationId xmlns:a16="http://schemas.microsoft.com/office/drawing/2014/main" id="{266C0DAD-5178-17D5-49EC-5B143AF1E2B8}"/>
              </a:ext>
            </a:extLst>
          </p:cNvPr>
          <p:cNvSpPr/>
          <p:nvPr/>
        </p:nvSpPr>
        <p:spPr>
          <a:xfrm>
            <a:off x="964504" y="3104849"/>
            <a:ext cx="10221240" cy="375781"/>
          </a:xfrm>
          <a:prstGeom prst="rect">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893457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9DCAE-7781-E6A8-71C8-59EB4DCEC617}"/>
              </a:ext>
            </a:extLst>
          </p:cNvPr>
          <p:cNvSpPr>
            <a:spLocks noGrp="1"/>
          </p:cNvSpPr>
          <p:nvPr>
            <p:ph type="title"/>
          </p:nvPr>
        </p:nvSpPr>
        <p:spPr/>
        <p:txBody>
          <a:bodyPr>
            <a:normAutofit/>
          </a:bodyPr>
          <a:lstStyle/>
          <a:p>
            <a:r>
              <a:rPr lang="en-US" sz="3467" dirty="0"/>
              <a:t>BELLWAVE-001: Nemtabrutinib Is </a:t>
            </a:r>
            <a:br>
              <a:rPr lang="en-US" sz="3467" dirty="0"/>
            </a:br>
            <a:r>
              <a:rPr lang="en-US" sz="3467" dirty="0"/>
              <a:t>Effective Against </a:t>
            </a:r>
            <a:r>
              <a:rPr lang="en-US" sz="3467" i="1" dirty="0"/>
              <a:t>BTK</a:t>
            </a:r>
            <a:r>
              <a:rPr lang="en-US" sz="3467" dirty="0"/>
              <a:t> Resistance Mutations</a:t>
            </a:r>
            <a:r>
              <a:rPr lang="en-US" sz="3467" baseline="30000" dirty="0"/>
              <a:t>1</a:t>
            </a:r>
            <a:r>
              <a:rPr lang="en-US" sz="3467" dirty="0"/>
              <a:t> </a:t>
            </a:r>
          </a:p>
        </p:txBody>
      </p:sp>
      <p:sp>
        <p:nvSpPr>
          <p:cNvPr id="5" name="TextBox 4">
            <a:extLst>
              <a:ext uri="{FF2B5EF4-FFF2-40B4-BE49-F238E27FC236}">
                <a16:creationId xmlns:a16="http://schemas.microsoft.com/office/drawing/2014/main" id="{633ADEF7-9CF2-C3C5-C844-D37DFD25DAB9}"/>
              </a:ext>
            </a:extLst>
          </p:cNvPr>
          <p:cNvSpPr txBox="1"/>
          <p:nvPr/>
        </p:nvSpPr>
        <p:spPr>
          <a:xfrm>
            <a:off x="8179736" y="3477872"/>
            <a:ext cx="3611722" cy="1733488"/>
          </a:xfrm>
          <a:prstGeom prst="rect">
            <a:avLst/>
          </a:prstGeom>
          <a:ln/>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defTabSz="1219170">
              <a:buClr>
                <a:srgbClr val="000000"/>
              </a:buClr>
              <a:defRPr/>
            </a:pPr>
            <a:r>
              <a:rPr lang="en-US" sz="2133" kern="0" dirty="0">
                <a:solidFill>
                  <a:schemeClr val="bg1"/>
                </a:solidFill>
                <a:latin typeface="Arial"/>
                <a:cs typeface="Arial"/>
                <a:sym typeface="Arial"/>
              </a:rPr>
              <a:t>Cohort A: patients with R/R CLL/SLL who received </a:t>
            </a:r>
            <a:br>
              <a:rPr lang="en-US" sz="2133" kern="0" dirty="0">
                <a:solidFill>
                  <a:schemeClr val="bg1"/>
                </a:solidFill>
                <a:latin typeface="Arial"/>
                <a:cs typeface="Arial"/>
                <a:sym typeface="Arial"/>
              </a:rPr>
            </a:br>
            <a:r>
              <a:rPr lang="en-US" sz="2133" kern="0" dirty="0">
                <a:solidFill>
                  <a:schemeClr val="bg1"/>
                </a:solidFill>
                <a:latin typeface="Arial"/>
                <a:cs typeface="Arial"/>
                <a:sym typeface="Arial"/>
              </a:rPr>
              <a:t>≥2 prior therapies, including covalent BTKi, and who have a C481S mutation</a:t>
            </a:r>
          </a:p>
        </p:txBody>
      </p:sp>
      <p:cxnSp>
        <p:nvCxnSpPr>
          <p:cNvPr id="6" name="Straight Arrow Connector 5">
            <a:extLst>
              <a:ext uri="{FF2B5EF4-FFF2-40B4-BE49-F238E27FC236}">
                <a16:creationId xmlns:a16="http://schemas.microsoft.com/office/drawing/2014/main" id="{A64F9884-E896-59C8-CC9C-926756BBC1A3}"/>
              </a:ext>
            </a:extLst>
          </p:cNvPr>
          <p:cNvCxnSpPr>
            <a:cxnSpLocks/>
            <a:stCxn id="5" idx="1"/>
          </p:cNvCxnSpPr>
          <p:nvPr/>
        </p:nvCxnSpPr>
        <p:spPr>
          <a:xfrm flipH="1" flipV="1">
            <a:off x="5872581" y="4014377"/>
            <a:ext cx="2307155" cy="33023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B40A874-CF7C-6701-23CB-B336DEBA61BC}"/>
              </a:ext>
            </a:extLst>
          </p:cNvPr>
          <p:cNvSpPr txBox="1"/>
          <p:nvPr/>
        </p:nvSpPr>
        <p:spPr>
          <a:xfrm rot="16200000">
            <a:off x="-409518" y="3322121"/>
            <a:ext cx="3036409" cy="338554"/>
          </a:xfrm>
          <a:prstGeom prst="rect">
            <a:avLst/>
          </a:prstGeom>
          <a:noFill/>
        </p:spPr>
        <p:txBody>
          <a:bodyPr wrap="none" rtlCol="0">
            <a:spAutoFit/>
          </a:bodyPr>
          <a:lstStyle/>
          <a:p>
            <a:pPr defTabSz="1219170">
              <a:buClr>
                <a:srgbClr val="000000"/>
              </a:buClr>
              <a:defRPr/>
            </a:pPr>
            <a:r>
              <a:rPr lang="en-US" sz="1600" b="1" kern="0" dirty="0">
                <a:solidFill>
                  <a:srgbClr val="000000"/>
                </a:solidFill>
                <a:latin typeface="Arial"/>
                <a:cs typeface="Arial"/>
                <a:sym typeface="Arial"/>
              </a:rPr>
              <a:t>Progression-Free Survival, %</a:t>
            </a:r>
          </a:p>
        </p:txBody>
      </p:sp>
      <p:graphicFrame>
        <p:nvGraphicFramePr>
          <p:cNvPr id="8" name="Table 7">
            <a:extLst>
              <a:ext uri="{FF2B5EF4-FFF2-40B4-BE49-F238E27FC236}">
                <a16:creationId xmlns:a16="http://schemas.microsoft.com/office/drawing/2014/main" id="{065355E4-1EC5-4734-1FF2-399F890DBCFA}"/>
              </a:ext>
            </a:extLst>
          </p:cNvPr>
          <p:cNvGraphicFramePr>
            <a:graphicFrameLocks noGrp="1"/>
          </p:cNvGraphicFramePr>
          <p:nvPr/>
        </p:nvGraphicFramePr>
        <p:xfrm>
          <a:off x="304800" y="5285564"/>
          <a:ext cx="6567547" cy="670560"/>
        </p:xfrm>
        <a:graphic>
          <a:graphicData uri="http://schemas.openxmlformats.org/drawingml/2006/table">
            <a:tbl>
              <a:tblPr firstRow="1" bandRow="1"/>
              <a:tblGrid>
                <a:gridCol w="938221">
                  <a:extLst>
                    <a:ext uri="{9D8B030D-6E8A-4147-A177-3AD203B41FA5}">
                      <a16:colId xmlns:a16="http://schemas.microsoft.com/office/drawing/2014/main" val="3986697044"/>
                    </a:ext>
                  </a:extLst>
                </a:gridCol>
                <a:gridCol w="938221">
                  <a:extLst>
                    <a:ext uri="{9D8B030D-6E8A-4147-A177-3AD203B41FA5}">
                      <a16:colId xmlns:a16="http://schemas.microsoft.com/office/drawing/2014/main" val="1670603040"/>
                    </a:ext>
                  </a:extLst>
                </a:gridCol>
                <a:gridCol w="938221">
                  <a:extLst>
                    <a:ext uri="{9D8B030D-6E8A-4147-A177-3AD203B41FA5}">
                      <a16:colId xmlns:a16="http://schemas.microsoft.com/office/drawing/2014/main" val="2751423551"/>
                    </a:ext>
                  </a:extLst>
                </a:gridCol>
                <a:gridCol w="938221">
                  <a:extLst>
                    <a:ext uri="{9D8B030D-6E8A-4147-A177-3AD203B41FA5}">
                      <a16:colId xmlns:a16="http://schemas.microsoft.com/office/drawing/2014/main" val="3235930866"/>
                    </a:ext>
                  </a:extLst>
                </a:gridCol>
                <a:gridCol w="938221">
                  <a:extLst>
                    <a:ext uri="{9D8B030D-6E8A-4147-A177-3AD203B41FA5}">
                      <a16:colId xmlns:a16="http://schemas.microsoft.com/office/drawing/2014/main" val="1559810760"/>
                    </a:ext>
                  </a:extLst>
                </a:gridCol>
                <a:gridCol w="938221">
                  <a:extLst>
                    <a:ext uri="{9D8B030D-6E8A-4147-A177-3AD203B41FA5}">
                      <a16:colId xmlns:a16="http://schemas.microsoft.com/office/drawing/2014/main" val="4023907687"/>
                    </a:ext>
                  </a:extLst>
                </a:gridCol>
                <a:gridCol w="938221">
                  <a:extLst>
                    <a:ext uri="{9D8B030D-6E8A-4147-A177-3AD203B41FA5}">
                      <a16:colId xmlns:a16="http://schemas.microsoft.com/office/drawing/2014/main" val="1641949457"/>
                    </a:ext>
                  </a:extLst>
                </a:gridCol>
              </a:tblGrid>
              <a:tr h="162560">
                <a:tc gridSpan="7">
                  <a:txBody>
                    <a:bodyPr/>
                    <a:lstStyle/>
                    <a:p>
                      <a:pPr algn="l"/>
                      <a:r>
                        <a:rPr lang="en-US" sz="1100" dirty="0">
                          <a:solidFill>
                            <a:schemeClr val="tx1"/>
                          </a:solidFill>
                          <a:latin typeface="Arial" panose="020B0604020202020204" pitchFamily="34" charset="0"/>
                          <a:cs typeface="Arial" panose="020B0604020202020204" pitchFamily="34" charset="0"/>
                        </a:rPr>
                        <a:t>No. at Risk</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tc hMerge="1">
                  <a:txBody>
                    <a:bodyPr/>
                    <a:lstStyle/>
                    <a:p>
                      <a:endParaRPr lang="en-US" sz="1000" dirty="0"/>
                    </a:p>
                  </a:txBody>
                  <a:tcPr anchor="ctr"/>
                </a:tc>
                <a:tc hMerge="1">
                  <a:txBody>
                    <a:bodyPr/>
                    <a:lstStyle/>
                    <a:p>
                      <a:endParaRPr lang="en-US" sz="1000" dirty="0"/>
                    </a:p>
                  </a:txBody>
                  <a:tcPr anchor="ctr"/>
                </a:tc>
                <a:tc hMerge="1">
                  <a:txBody>
                    <a:bodyPr/>
                    <a:lstStyle/>
                    <a:p>
                      <a:endParaRPr lang="en-US" sz="1000" dirty="0"/>
                    </a:p>
                  </a:txBody>
                  <a:tcPr anchor="ctr"/>
                </a:tc>
                <a:tc hMerge="1">
                  <a:txBody>
                    <a:bodyPr/>
                    <a:lstStyle/>
                    <a:p>
                      <a:endParaRPr lang="en-US" sz="1000" dirty="0"/>
                    </a:p>
                  </a:txBody>
                  <a:tcPr anchor="ctr"/>
                </a:tc>
                <a:tc hMerge="1">
                  <a:txBody>
                    <a:bodyPr/>
                    <a:lstStyle/>
                    <a:p>
                      <a:endParaRPr lang="en-US" sz="1000" dirty="0"/>
                    </a:p>
                  </a:txBody>
                  <a:tcPr anchor="ctr"/>
                </a:tc>
                <a:tc hMerge="1">
                  <a:txBody>
                    <a:bodyPr/>
                    <a:lstStyle/>
                    <a:p>
                      <a:endParaRPr lang="en-US" sz="1000" dirty="0"/>
                    </a:p>
                  </a:txBody>
                  <a:tcPr anchor="ctr"/>
                </a:tc>
                <a:extLst>
                  <a:ext uri="{0D108BD9-81ED-4DB2-BD59-A6C34878D82A}">
                    <a16:rowId xmlns:a16="http://schemas.microsoft.com/office/drawing/2014/main" val="797893586"/>
                  </a:ext>
                </a:extLst>
              </a:tr>
              <a:tr h="162560">
                <a:tc>
                  <a:txBody>
                    <a:bodyPr/>
                    <a:lstStyle/>
                    <a:p>
                      <a:pPr algn="l"/>
                      <a:r>
                        <a:rPr lang="en-US" sz="1100" dirty="0">
                          <a:solidFill>
                            <a:schemeClr val="tx1"/>
                          </a:solidFill>
                          <a:latin typeface="Arial" panose="020B0604020202020204" pitchFamily="34" charset="0"/>
                          <a:cs typeface="Arial" panose="020B0604020202020204" pitchFamily="34" charset="0"/>
                        </a:rPr>
                        <a:t>All</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100" dirty="0">
                          <a:solidFill>
                            <a:schemeClr val="tx1"/>
                          </a:solidFill>
                          <a:latin typeface="Arial" panose="020B0604020202020204" pitchFamily="34" charset="0"/>
                          <a:cs typeface="Arial" panose="020B0604020202020204" pitchFamily="34" charset="0"/>
                        </a:rPr>
                        <a:t>57</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100" dirty="0">
                          <a:solidFill>
                            <a:schemeClr val="tx1"/>
                          </a:solidFill>
                          <a:latin typeface="Arial" panose="020B0604020202020204" pitchFamily="34" charset="0"/>
                          <a:cs typeface="Arial" panose="020B0604020202020204" pitchFamily="34" charset="0"/>
                        </a:rPr>
                        <a:t>28</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100" dirty="0">
                          <a:solidFill>
                            <a:schemeClr val="tx1"/>
                          </a:solidFill>
                          <a:latin typeface="Arial" panose="020B0604020202020204" pitchFamily="34" charset="0"/>
                          <a:cs typeface="Arial" panose="020B0604020202020204" pitchFamily="34" charset="0"/>
                        </a:rPr>
                        <a:t>19</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100" dirty="0">
                          <a:solidFill>
                            <a:schemeClr val="tx1"/>
                          </a:solidFill>
                          <a:latin typeface="Arial" panose="020B0604020202020204" pitchFamily="34" charset="0"/>
                          <a:cs typeface="Arial" panose="020B0604020202020204" pitchFamily="34" charset="0"/>
                        </a:rPr>
                        <a:t>14</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100" dirty="0">
                          <a:solidFill>
                            <a:schemeClr val="tx1"/>
                          </a:solidFill>
                          <a:latin typeface="Arial" panose="020B0604020202020204" pitchFamily="34" charset="0"/>
                          <a:cs typeface="Arial" panose="020B0604020202020204" pitchFamily="34" charset="0"/>
                        </a:rPr>
                        <a:t>7</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100" dirty="0">
                          <a:solidFill>
                            <a:schemeClr val="tx1"/>
                          </a:solidFill>
                          <a:latin typeface="Arial" panose="020B0604020202020204" pitchFamily="34" charset="0"/>
                          <a:cs typeface="Arial" panose="020B0604020202020204" pitchFamily="34" charset="0"/>
                        </a:rPr>
                        <a:t>2</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4097786127"/>
                  </a:ext>
                </a:extLst>
              </a:tr>
              <a:tr h="162560">
                <a:tc>
                  <a:txBody>
                    <a:bodyPr/>
                    <a:lstStyle/>
                    <a:p>
                      <a:pPr algn="l"/>
                      <a:r>
                        <a:rPr lang="en-US" sz="1100" dirty="0">
                          <a:solidFill>
                            <a:schemeClr val="tx1"/>
                          </a:solidFill>
                          <a:latin typeface="Arial" panose="020B0604020202020204" pitchFamily="34" charset="0"/>
                          <a:cs typeface="Arial" panose="020B0604020202020204" pitchFamily="34" charset="0"/>
                        </a:rPr>
                        <a:t>Cohort A</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100" dirty="0">
                          <a:solidFill>
                            <a:schemeClr val="tx1"/>
                          </a:solidFill>
                          <a:latin typeface="Arial" panose="020B0604020202020204" pitchFamily="34" charset="0"/>
                          <a:cs typeface="Arial" panose="020B0604020202020204" pitchFamily="34" charset="0"/>
                        </a:rPr>
                        <a:t>25</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100" dirty="0">
                          <a:solidFill>
                            <a:schemeClr val="tx1"/>
                          </a:solidFill>
                          <a:latin typeface="Arial" panose="020B0604020202020204" pitchFamily="34" charset="0"/>
                          <a:cs typeface="Arial" panose="020B0604020202020204" pitchFamily="34" charset="0"/>
                        </a:rPr>
                        <a:t>15</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100" dirty="0">
                          <a:solidFill>
                            <a:schemeClr val="tx1"/>
                          </a:solidFill>
                          <a:latin typeface="Arial" panose="020B0604020202020204" pitchFamily="34" charset="0"/>
                          <a:cs typeface="Arial" panose="020B0604020202020204" pitchFamily="34" charset="0"/>
                        </a:rPr>
                        <a:t>10</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100" dirty="0">
                          <a:solidFill>
                            <a:schemeClr val="tx1"/>
                          </a:solidFill>
                          <a:latin typeface="Arial" panose="020B0604020202020204" pitchFamily="34" charset="0"/>
                          <a:cs typeface="Arial" panose="020B0604020202020204" pitchFamily="34" charset="0"/>
                        </a:rPr>
                        <a:t>7</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100" dirty="0">
                          <a:solidFill>
                            <a:schemeClr val="tx1"/>
                          </a:solidFill>
                          <a:latin typeface="Arial" panose="020B0604020202020204" pitchFamily="34" charset="0"/>
                          <a:cs typeface="Arial" panose="020B0604020202020204" pitchFamily="34" charset="0"/>
                        </a:rPr>
                        <a:t>2</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100" dirty="0">
                          <a:solidFill>
                            <a:schemeClr val="tx1"/>
                          </a:solidFill>
                          <a:latin typeface="Arial" panose="020B0604020202020204" pitchFamily="34" charset="0"/>
                          <a:cs typeface="Arial" panose="020B0604020202020204" pitchFamily="34" charset="0"/>
                        </a:rPr>
                        <a:t>0</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3886260703"/>
                  </a:ext>
                </a:extLst>
              </a:tr>
              <a:tr h="162560">
                <a:tc>
                  <a:txBody>
                    <a:bodyPr/>
                    <a:lstStyle/>
                    <a:p>
                      <a:pPr algn="l"/>
                      <a:r>
                        <a:rPr lang="en-US" sz="1100" dirty="0">
                          <a:solidFill>
                            <a:schemeClr val="tx1"/>
                          </a:solidFill>
                          <a:latin typeface="Arial" panose="020B0604020202020204" pitchFamily="34" charset="0"/>
                          <a:cs typeface="Arial" panose="020B0604020202020204" pitchFamily="34" charset="0"/>
                        </a:rPr>
                        <a:t>Cohort B</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100" dirty="0">
                          <a:solidFill>
                            <a:schemeClr val="tx1"/>
                          </a:solidFill>
                          <a:latin typeface="Arial" panose="020B0604020202020204" pitchFamily="34" charset="0"/>
                          <a:cs typeface="Arial" panose="020B0604020202020204" pitchFamily="34" charset="0"/>
                        </a:rPr>
                        <a:t>10</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100" dirty="0">
                          <a:solidFill>
                            <a:schemeClr val="tx1"/>
                          </a:solidFill>
                          <a:latin typeface="Arial" panose="020B0604020202020204" pitchFamily="34" charset="0"/>
                          <a:cs typeface="Arial" panose="020B0604020202020204" pitchFamily="34" charset="0"/>
                        </a:rPr>
                        <a:t>4</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100" dirty="0">
                          <a:solidFill>
                            <a:schemeClr val="tx1"/>
                          </a:solidFill>
                          <a:latin typeface="Arial" panose="020B0604020202020204" pitchFamily="34" charset="0"/>
                          <a:cs typeface="Arial" panose="020B0604020202020204" pitchFamily="34" charset="0"/>
                        </a:rPr>
                        <a:t>2</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100" dirty="0">
                          <a:solidFill>
                            <a:schemeClr val="tx1"/>
                          </a:solidFill>
                          <a:latin typeface="Arial" panose="020B0604020202020204" pitchFamily="34" charset="0"/>
                          <a:cs typeface="Arial" panose="020B0604020202020204" pitchFamily="34" charset="0"/>
                        </a:rPr>
                        <a:t>2</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100" dirty="0">
                          <a:solidFill>
                            <a:schemeClr val="tx1"/>
                          </a:solidFill>
                          <a:latin typeface="Arial" panose="020B0604020202020204" pitchFamily="34" charset="0"/>
                          <a:cs typeface="Arial" panose="020B0604020202020204" pitchFamily="34" charset="0"/>
                        </a:rPr>
                        <a:t>1</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100" dirty="0">
                          <a:solidFill>
                            <a:schemeClr val="tx1"/>
                          </a:solidFill>
                          <a:latin typeface="Arial" panose="020B0604020202020204" pitchFamily="34" charset="0"/>
                          <a:cs typeface="Arial" panose="020B0604020202020204" pitchFamily="34" charset="0"/>
                        </a:rPr>
                        <a:t>0</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681517744"/>
                  </a:ext>
                </a:extLst>
              </a:tr>
            </a:tbl>
          </a:graphicData>
        </a:graphic>
      </p:graphicFrame>
      <p:sp>
        <p:nvSpPr>
          <p:cNvPr id="9" name="TextBox 8">
            <a:extLst>
              <a:ext uri="{FF2B5EF4-FFF2-40B4-BE49-F238E27FC236}">
                <a16:creationId xmlns:a16="http://schemas.microsoft.com/office/drawing/2014/main" id="{7DE2D061-F598-28AF-4DFD-879D610ACBBE}"/>
              </a:ext>
            </a:extLst>
          </p:cNvPr>
          <p:cNvSpPr txBox="1"/>
          <p:nvPr/>
        </p:nvSpPr>
        <p:spPr>
          <a:xfrm>
            <a:off x="1640104" y="4990610"/>
            <a:ext cx="5482149" cy="338554"/>
          </a:xfrm>
          <a:prstGeom prst="rect">
            <a:avLst/>
          </a:prstGeom>
          <a:noFill/>
        </p:spPr>
        <p:txBody>
          <a:bodyPr wrap="square">
            <a:spAutoFit/>
          </a:bodyPr>
          <a:lstStyle/>
          <a:p>
            <a:pPr algn="ctr" defTabSz="1219170">
              <a:buClr>
                <a:srgbClr val="000000"/>
              </a:buClr>
              <a:defRPr/>
            </a:pPr>
            <a:r>
              <a:rPr lang="en-US" sz="1600" b="1" kern="0" dirty="0">
                <a:solidFill>
                  <a:srgbClr val="000000"/>
                </a:solidFill>
                <a:latin typeface="Arial" panose="020B0604020202020204" pitchFamily="34" charset="0"/>
                <a:ea typeface="Arial" panose="020B0604020202020204" pitchFamily="34" charset="0"/>
                <a:cs typeface="Arial" panose="020B0604020202020204" pitchFamily="34" charset="0"/>
                <a:sym typeface="Arial"/>
              </a:rPr>
              <a:t>Time, mo</a:t>
            </a:r>
            <a:endParaRPr lang="x-none" sz="1600" kern="0">
              <a:solidFill>
                <a:srgbClr val="000000"/>
              </a:solidFill>
              <a:latin typeface="Arial"/>
              <a:cs typeface="Arial"/>
              <a:sym typeface="Arial"/>
            </a:endParaRPr>
          </a:p>
        </p:txBody>
      </p:sp>
      <p:grpSp>
        <p:nvGrpSpPr>
          <p:cNvPr id="10" name="Group 9">
            <a:extLst>
              <a:ext uri="{FF2B5EF4-FFF2-40B4-BE49-F238E27FC236}">
                <a16:creationId xmlns:a16="http://schemas.microsoft.com/office/drawing/2014/main" id="{DB58163C-18EF-0D5C-18A2-2F5775B7AE7B}"/>
              </a:ext>
            </a:extLst>
          </p:cNvPr>
          <p:cNvGrpSpPr/>
          <p:nvPr/>
        </p:nvGrpSpPr>
        <p:grpSpPr>
          <a:xfrm>
            <a:off x="1618768" y="2306726"/>
            <a:ext cx="6077893" cy="1169805"/>
            <a:chOff x="977774" y="1730044"/>
            <a:chExt cx="4558420" cy="877354"/>
          </a:xfrm>
        </p:grpSpPr>
        <p:sp>
          <p:nvSpPr>
            <p:cNvPr id="11" name="Freeform 10">
              <a:extLst>
                <a:ext uri="{FF2B5EF4-FFF2-40B4-BE49-F238E27FC236}">
                  <a16:creationId xmlns:a16="http://schemas.microsoft.com/office/drawing/2014/main" id="{6768BC74-75F1-3325-6D7F-7A7546E681B7}"/>
                </a:ext>
              </a:extLst>
            </p:cNvPr>
            <p:cNvSpPr/>
            <p:nvPr/>
          </p:nvSpPr>
          <p:spPr>
            <a:xfrm>
              <a:off x="977774" y="1779006"/>
              <a:ext cx="4558420" cy="828392"/>
            </a:xfrm>
            <a:custGeom>
              <a:avLst/>
              <a:gdLst>
                <a:gd name="connsiteX0" fmla="*/ 4558420 w 4558420"/>
                <a:gd name="connsiteY0" fmla="*/ 828392 h 828392"/>
                <a:gd name="connsiteX1" fmla="*/ 2249786 w 4558420"/>
                <a:gd name="connsiteY1" fmla="*/ 828392 h 828392"/>
                <a:gd name="connsiteX2" fmla="*/ 2249786 w 4558420"/>
                <a:gd name="connsiteY2" fmla="*/ 715224 h 828392"/>
                <a:gd name="connsiteX3" fmla="*/ 2231679 w 4558420"/>
                <a:gd name="connsiteY3" fmla="*/ 715224 h 828392"/>
                <a:gd name="connsiteX4" fmla="*/ 2231679 w 4558420"/>
                <a:gd name="connsiteY4" fmla="*/ 629216 h 828392"/>
                <a:gd name="connsiteX5" fmla="*/ 1525509 w 4558420"/>
                <a:gd name="connsiteY5" fmla="*/ 629216 h 828392"/>
                <a:gd name="connsiteX6" fmla="*/ 1525509 w 4558420"/>
                <a:gd name="connsiteY6" fmla="*/ 543208 h 828392"/>
                <a:gd name="connsiteX7" fmla="*/ 1439501 w 4558420"/>
                <a:gd name="connsiteY7" fmla="*/ 543208 h 828392"/>
                <a:gd name="connsiteX8" fmla="*/ 1439501 w 4558420"/>
                <a:gd name="connsiteY8" fmla="*/ 466253 h 828392"/>
                <a:gd name="connsiteX9" fmla="*/ 1163371 w 4558420"/>
                <a:gd name="connsiteY9" fmla="*/ 466253 h 828392"/>
                <a:gd name="connsiteX10" fmla="*/ 1163371 w 4558420"/>
                <a:gd name="connsiteY10" fmla="*/ 398352 h 828392"/>
                <a:gd name="connsiteX11" fmla="*/ 1095470 w 4558420"/>
                <a:gd name="connsiteY11" fmla="*/ 398352 h 828392"/>
                <a:gd name="connsiteX12" fmla="*/ 1095470 w 4558420"/>
                <a:gd name="connsiteY12" fmla="*/ 330451 h 828392"/>
                <a:gd name="connsiteX13" fmla="*/ 1068309 w 4558420"/>
                <a:gd name="connsiteY13" fmla="*/ 330451 h 828392"/>
                <a:gd name="connsiteX14" fmla="*/ 1068309 w 4558420"/>
                <a:gd name="connsiteY14" fmla="*/ 212756 h 828392"/>
                <a:gd name="connsiteX15" fmla="*/ 728804 w 4558420"/>
                <a:gd name="connsiteY15" fmla="*/ 212756 h 828392"/>
                <a:gd name="connsiteX16" fmla="*/ 728804 w 4558420"/>
                <a:gd name="connsiteY16" fmla="*/ 153909 h 828392"/>
                <a:gd name="connsiteX17" fmla="*/ 674483 w 4558420"/>
                <a:gd name="connsiteY17" fmla="*/ 153909 h 828392"/>
                <a:gd name="connsiteX18" fmla="*/ 674483 w 4558420"/>
                <a:gd name="connsiteY18" fmla="*/ 108642 h 828392"/>
                <a:gd name="connsiteX19" fmla="*/ 303291 w 4558420"/>
                <a:gd name="connsiteY19" fmla="*/ 108642 h 828392"/>
                <a:gd name="connsiteX20" fmla="*/ 303291 w 4558420"/>
                <a:gd name="connsiteY20" fmla="*/ 90535 h 828392"/>
                <a:gd name="connsiteX21" fmla="*/ 303291 w 4558420"/>
                <a:gd name="connsiteY21" fmla="*/ 72428 h 828392"/>
                <a:gd name="connsiteX22" fmla="*/ 144856 w 4558420"/>
                <a:gd name="connsiteY22" fmla="*/ 72428 h 828392"/>
                <a:gd name="connsiteX23" fmla="*/ 144856 w 4558420"/>
                <a:gd name="connsiteY23" fmla="*/ 40741 h 828392"/>
                <a:gd name="connsiteX24" fmla="*/ 54321 w 4558420"/>
                <a:gd name="connsiteY24" fmla="*/ 40741 h 828392"/>
                <a:gd name="connsiteX25" fmla="*/ 54321 w 4558420"/>
                <a:gd name="connsiteY25" fmla="*/ 0 h 828392"/>
                <a:gd name="connsiteX26" fmla="*/ 0 w 4558420"/>
                <a:gd name="connsiteY26" fmla="*/ 0 h 828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558420" h="828392">
                  <a:moveTo>
                    <a:pt x="4558420" y="828392"/>
                  </a:moveTo>
                  <a:lnTo>
                    <a:pt x="2249786" y="828392"/>
                  </a:lnTo>
                  <a:lnTo>
                    <a:pt x="2249786" y="715224"/>
                  </a:lnTo>
                  <a:lnTo>
                    <a:pt x="2231679" y="715224"/>
                  </a:lnTo>
                  <a:lnTo>
                    <a:pt x="2231679" y="629216"/>
                  </a:lnTo>
                  <a:lnTo>
                    <a:pt x="1525509" y="629216"/>
                  </a:lnTo>
                  <a:lnTo>
                    <a:pt x="1525509" y="543208"/>
                  </a:lnTo>
                  <a:lnTo>
                    <a:pt x="1439501" y="543208"/>
                  </a:lnTo>
                  <a:lnTo>
                    <a:pt x="1439501" y="466253"/>
                  </a:lnTo>
                  <a:lnTo>
                    <a:pt x="1163371" y="466253"/>
                  </a:lnTo>
                  <a:lnTo>
                    <a:pt x="1163371" y="398352"/>
                  </a:lnTo>
                  <a:lnTo>
                    <a:pt x="1095470" y="398352"/>
                  </a:lnTo>
                  <a:lnTo>
                    <a:pt x="1095470" y="330451"/>
                  </a:lnTo>
                  <a:lnTo>
                    <a:pt x="1068309" y="330451"/>
                  </a:lnTo>
                  <a:lnTo>
                    <a:pt x="1068309" y="212756"/>
                  </a:lnTo>
                  <a:lnTo>
                    <a:pt x="728804" y="212756"/>
                  </a:lnTo>
                  <a:lnTo>
                    <a:pt x="728804" y="153909"/>
                  </a:lnTo>
                  <a:lnTo>
                    <a:pt x="674483" y="153909"/>
                  </a:lnTo>
                  <a:lnTo>
                    <a:pt x="674483" y="108642"/>
                  </a:lnTo>
                  <a:lnTo>
                    <a:pt x="303291" y="108642"/>
                  </a:lnTo>
                  <a:lnTo>
                    <a:pt x="303291" y="90535"/>
                  </a:lnTo>
                  <a:lnTo>
                    <a:pt x="303291" y="72428"/>
                  </a:lnTo>
                  <a:lnTo>
                    <a:pt x="144856" y="72428"/>
                  </a:lnTo>
                  <a:lnTo>
                    <a:pt x="144856" y="40741"/>
                  </a:lnTo>
                  <a:lnTo>
                    <a:pt x="54321" y="40741"/>
                  </a:lnTo>
                  <a:lnTo>
                    <a:pt x="54321" y="0"/>
                  </a:lnTo>
                  <a:lnTo>
                    <a:pt x="0" y="0"/>
                  </a:lnTo>
                </a:path>
              </a:pathLst>
            </a:cu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x-none" sz="1867" kern="0">
                <a:solidFill>
                  <a:srgbClr val="FFFFFF"/>
                </a:solidFill>
                <a:latin typeface="Arial"/>
                <a:sym typeface="Arial"/>
              </a:endParaRPr>
            </a:p>
          </p:txBody>
        </p:sp>
        <p:sp>
          <p:nvSpPr>
            <p:cNvPr id="12" name="Freeform 11">
              <a:extLst>
                <a:ext uri="{FF2B5EF4-FFF2-40B4-BE49-F238E27FC236}">
                  <a16:creationId xmlns:a16="http://schemas.microsoft.com/office/drawing/2014/main" id="{D563486D-5F4C-EA09-97E8-8F13CCAB1364}"/>
                </a:ext>
              </a:extLst>
            </p:cNvPr>
            <p:cNvSpPr/>
            <p:nvPr/>
          </p:nvSpPr>
          <p:spPr>
            <a:xfrm>
              <a:off x="5527141" y="2561894"/>
              <a:ext cx="0" cy="45268"/>
            </a:xfrm>
            <a:custGeom>
              <a:avLst/>
              <a:gdLst>
                <a:gd name="connsiteX0" fmla="*/ 0 w 0"/>
                <a:gd name="connsiteY0" fmla="*/ 0 h 45268"/>
                <a:gd name="connsiteX1" fmla="*/ 0 w 0"/>
                <a:gd name="connsiteY1" fmla="*/ 45268 h 45268"/>
              </a:gdLst>
              <a:ahLst/>
              <a:cxnLst>
                <a:cxn ang="0">
                  <a:pos x="connsiteX0" y="connsiteY0"/>
                </a:cxn>
                <a:cxn ang="0">
                  <a:pos x="connsiteX1" y="connsiteY1"/>
                </a:cxn>
              </a:cxnLst>
              <a:rect l="l" t="t" r="r" b="b"/>
              <a:pathLst>
                <a:path h="45268">
                  <a:moveTo>
                    <a:pt x="0" y="0"/>
                  </a:moveTo>
                  <a:lnTo>
                    <a:pt x="0" y="45268"/>
                  </a:lnTo>
                </a:path>
              </a:pathLst>
            </a:cu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x-none" sz="1867" kern="0">
                <a:solidFill>
                  <a:srgbClr val="FFFFFF"/>
                </a:solidFill>
                <a:latin typeface="Arial"/>
                <a:sym typeface="Arial"/>
              </a:endParaRPr>
            </a:p>
          </p:txBody>
        </p:sp>
        <p:sp>
          <p:nvSpPr>
            <p:cNvPr id="13" name="Freeform 12">
              <a:extLst>
                <a:ext uri="{FF2B5EF4-FFF2-40B4-BE49-F238E27FC236}">
                  <a16:creationId xmlns:a16="http://schemas.microsoft.com/office/drawing/2014/main" id="{6B6A80DA-29CE-9BE6-61CC-701BC462BE78}"/>
                </a:ext>
              </a:extLst>
            </p:cNvPr>
            <p:cNvSpPr/>
            <p:nvPr/>
          </p:nvSpPr>
          <p:spPr>
            <a:xfrm>
              <a:off x="5374741" y="2561894"/>
              <a:ext cx="0" cy="45268"/>
            </a:xfrm>
            <a:custGeom>
              <a:avLst/>
              <a:gdLst>
                <a:gd name="connsiteX0" fmla="*/ 0 w 0"/>
                <a:gd name="connsiteY0" fmla="*/ 0 h 45268"/>
                <a:gd name="connsiteX1" fmla="*/ 0 w 0"/>
                <a:gd name="connsiteY1" fmla="*/ 45268 h 45268"/>
              </a:gdLst>
              <a:ahLst/>
              <a:cxnLst>
                <a:cxn ang="0">
                  <a:pos x="connsiteX0" y="connsiteY0"/>
                </a:cxn>
                <a:cxn ang="0">
                  <a:pos x="connsiteX1" y="connsiteY1"/>
                </a:cxn>
              </a:cxnLst>
              <a:rect l="l" t="t" r="r" b="b"/>
              <a:pathLst>
                <a:path h="45268">
                  <a:moveTo>
                    <a:pt x="0" y="0"/>
                  </a:moveTo>
                  <a:lnTo>
                    <a:pt x="0" y="45268"/>
                  </a:lnTo>
                </a:path>
              </a:pathLst>
            </a:cu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x-none" sz="1867" kern="0">
                <a:solidFill>
                  <a:srgbClr val="FFFFFF"/>
                </a:solidFill>
                <a:latin typeface="Arial"/>
                <a:sym typeface="Arial"/>
              </a:endParaRPr>
            </a:p>
          </p:txBody>
        </p:sp>
        <p:sp>
          <p:nvSpPr>
            <p:cNvPr id="14" name="Freeform 13">
              <a:extLst>
                <a:ext uri="{FF2B5EF4-FFF2-40B4-BE49-F238E27FC236}">
                  <a16:creationId xmlns:a16="http://schemas.microsoft.com/office/drawing/2014/main" id="{5FE2C922-999D-35FA-EC4E-38C38A78FC9A}"/>
                </a:ext>
              </a:extLst>
            </p:cNvPr>
            <p:cNvSpPr/>
            <p:nvPr/>
          </p:nvSpPr>
          <p:spPr>
            <a:xfrm>
              <a:off x="4006316" y="2561894"/>
              <a:ext cx="0" cy="45268"/>
            </a:xfrm>
            <a:custGeom>
              <a:avLst/>
              <a:gdLst>
                <a:gd name="connsiteX0" fmla="*/ 0 w 0"/>
                <a:gd name="connsiteY0" fmla="*/ 0 h 45268"/>
                <a:gd name="connsiteX1" fmla="*/ 0 w 0"/>
                <a:gd name="connsiteY1" fmla="*/ 45268 h 45268"/>
              </a:gdLst>
              <a:ahLst/>
              <a:cxnLst>
                <a:cxn ang="0">
                  <a:pos x="connsiteX0" y="connsiteY0"/>
                </a:cxn>
                <a:cxn ang="0">
                  <a:pos x="connsiteX1" y="connsiteY1"/>
                </a:cxn>
              </a:cxnLst>
              <a:rect l="l" t="t" r="r" b="b"/>
              <a:pathLst>
                <a:path h="45268">
                  <a:moveTo>
                    <a:pt x="0" y="0"/>
                  </a:moveTo>
                  <a:lnTo>
                    <a:pt x="0" y="45268"/>
                  </a:lnTo>
                </a:path>
              </a:pathLst>
            </a:cu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x-none" sz="1867" kern="0">
                <a:solidFill>
                  <a:srgbClr val="FFFFFF"/>
                </a:solidFill>
                <a:latin typeface="Arial"/>
                <a:sym typeface="Arial"/>
              </a:endParaRPr>
            </a:p>
          </p:txBody>
        </p:sp>
        <p:sp>
          <p:nvSpPr>
            <p:cNvPr id="15" name="Freeform 14">
              <a:extLst>
                <a:ext uri="{FF2B5EF4-FFF2-40B4-BE49-F238E27FC236}">
                  <a16:creationId xmlns:a16="http://schemas.microsoft.com/office/drawing/2014/main" id="{DC64E14D-6F74-87B8-1988-FCB4882819AC}"/>
                </a:ext>
              </a:extLst>
            </p:cNvPr>
            <p:cNvSpPr/>
            <p:nvPr/>
          </p:nvSpPr>
          <p:spPr>
            <a:xfrm>
              <a:off x="3968216" y="2561894"/>
              <a:ext cx="0" cy="45268"/>
            </a:xfrm>
            <a:custGeom>
              <a:avLst/>
              <a:gdLst>
                <a:gd name="connsiteX0" fmla="*/ 0 w 0"/>
                <a:gd name="connsiteY0" fmla="*/ 0 h 45268"/>
                <a:gd name="connsiteX1" fmla="*/ 0 w 0"/>
                <a:gd name="connsiteY1" fmla="*/ 45268 h 45268"/>
              </a:gdLst>
              <a:ahLst/>
              <a:cxnLst>
                <a:cxn ang="0">
                  <a:pos x="connsiteX0" y="connsiteY0"/>
                </a:cxn>
                <a:cxn ang="0">
                  <a:pos x="connsiteX1" y="connsiteY1"/>
                </a:cxn>
              </a:cxnLst>
              <a:rect l="l" t="t" r="r" b="b"/>
              <a:pathLst>
                <a:path h="45268">
                  <a:moveTo>
                    <a:pt x="0" y="0"/>
                  </a:moveTo>
                  <a:lnTo>
                    <a:pt x="0" y="45268"/>
                  </a:lnTo>
                </a:path>
              </a:pathLst>
            </a:cu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x-none" sz="1867" kern="0">
                <a:solidFill>
                  <a:srgbClr val="FFFFFF"/>
                </a:solidFill>
                <a:latin typeface="Arial"/>
                <a:sym typeface="Arial"/>
              </a:endParaRPr>
            </a:p>
          </p:txBody>
        </p:sp>
        <p:sp>
          <p:nvSpPr>
            <p:cNvPr id="16" name="Freeform 15">
              <a:extLst>
                <a:ext uri="{FF2B5EF4-FFF2-40B4-BE49-F238E27FC236}">
                  <a16:creationId xmlns:a16="http://schemas.microsoft.com/office/drawing/2014/main" id="{0848DB15-FFB0-C326-066C-0427B3D42B68}"/>
                </a:ext>
              </a:extLst>
            </p:cNvPr>
            <p:cNvSpPr/>
            <p:nvPr/>
          </p:nvSpPr>
          <p:spPr>
            <a:xfrm>
              <a:off x="3936466" y="2561894"/>
              <a:ext cx="0" cy="45268"/>
            </a:xfrm>
            <a:custGeom>
              <a:avLst/>
              <a:gdLst>
                <a:gd name="connsiteX0" fmla="*/ 0 w 0"/>
                <a:gd name="connsiteY0" fmla="*/ 0 h 45268"/>
                <a:gd name="connsiteX1" fmla="*/ 0 w 0"/>
                <a:gd name="connsiteY1" fmla="*/ 45268 h 45268"/>
              </a:gdLst>
              <a:ahLst/>
              <a:cxnLst>
                <a:cxn ang="0">
                  <a:pos x="connsiteX0" y="connsiteY0"/>
                </a:cxn>
                <a:cxn ang="0">
                  <a:pos x="connsiteX1" y="connsiteY1"/>
                </a:cxn>
              </a:cxnLst>
              <a:rect l="l" t="t" r="r" b="b"/>
              <a:pathLst>
                <a:path h="45268">
                  <a:moveTo>
                    <a:pt x="0" y="0"/>
                  </a:moveTo>
                  <a:lnTo>
                    <a:pt x="0" y="45268"/>
                  </a:lnTo>
                </a:path>
              </a:pathLst>
            </a:cu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x-none" sz="1867" kern="0">
                <a:solidFill>
                  <a:srgbClr val="FFFFFF"/>
                </a:solidFill>
                <a:latin typeface="Arial"/>
                <a:sym typeface="Arial"/>
              </a:endParaRPr>
            </a:p>
          </p:txBody>
        </p:sp>
        <p:sp>
          <p:nvSpPr>
            <p:cNvPr id="17" name="Freeform 16">
              <a:extLst>
                <a:ext uri="{FF2B5EF4-FFF2-40B4-BE49-F238E27FC236}">
                  <a16:creationId xmlns:a16="http://schemas.microsoft.com/office/drawing/2014/main" id="{23FDB460-8B71-6977-F012-379F747B73E1}"/>
                </a:ext>
              </a:extLst>
            </p:cNvPr>
            <p:cNvSpPr/>
            <p:nvPr/>
          </p:nvSpPr>
          <p:spPr>
            <a:xfrm>
              <a:off x="3549116" y="2561894"/>
              <a:ext cx="0" cy="45268"/>
            </a:xfrm>
            <a:custGeom>
              <a:avLst/>
              <a:gdLst>
                <a:gd name="connsiteX0" fmla="*/ 0 w 0"/>
                <a:gd name="connsiteY0" fmla="*/ 0 h 45268"/>
                <a:gd name="connsiteX1" fmla="*/ 0 w 0"/>
                <a:gd name="connsiteY1" fmla="*/ 45268 h 45268"/>
              </a:gdLst>
              <a:ahLst/>
              <a:cxnLst>
                <a:cxn ang="0">
                  <a:pos x="connsiteX0" y="connsiteY0"/>
                </a:cxn>
                <a:cxn ang="0">
                  <a:pos x="connsiteX1" y="connsiteY1"/>
                </a:cxn>
              </a:cxnLst>
              <a:rect l="l" t="t" r="r" b="b"/>
              <a:pathLst>
                <a:path h="45268">
                  <a:moveTo>
                    <a:pt x="0" y="0"/>
                  </a:moveTo>
                  <a:lnTo>
                    <a:pt x="0" y="45268"/>
                  </a:lnTo>
                </a:path>
              </a:pathLst>
            </a:cu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x-none" sz="1867" kern="0">
                <a:solidFill>
                  <a:srgbClr val="FFFFFF"/>
                </a:solidFill>
                <a:latin typeface="Arial"/>
                <a:sym typeface="Arial"/>
              </a:endParaRPr>
            </a:p>
          </p:txBody>
        </p:sp>
        <p:sp>
          <p:nvSpPr>
            <p:cNvPr id="18" name="Freeform 17">
              <a:extLst>
                <a:ext uri="{FF2B5EF4-FFF2-40B4-BE49-F238E27FC236}">
                  <a16:creationId xmlns:a16="http://schemas.microsoft.com/office/drawing/2014/main" id="{2D13C9E8-1226-3060-9E2B-E19B1C1EA275}"/>
                </a:ext>
              </a:extLst>
            </p:cNvPr>
            <p:cNvSpPr/>
            <p:nvPr/>
          </p:nvSpPr>
          <p:spPr>
            <a:xfrm>
              <a:off x="2406116" y="2203119"/>
              <a:ext cx="0" cy="45268"/>
            </a:xfrm>
            <a:custGeom>
              <a:avLst/>
              <a:gdLst>
                <a:gd name="connsiteX0" fmla="*/ 0 w 0"/>
                <a:gd name="connsiteY0" fmla="*/ 0 h 45268"/>
                <a:gd name="connsiteX1" fmla="*/ 0 w 0"/>
                <a:gd name="connsiteY1" fmla="*/ 45268 h 45268"/>
              </a:gdLst>
              <a:ahLst/>
              <a:cxnLst>
                <a:cxn ang="0">
                  <a:pos x="connsiteX0" y="connsiteY0"/>
                </a:cxn>
                <a:cxn ang="0">
                  <a:pos x="connsiteX1" y="connsiteY1"/>
                </a:cxn>
              </a:cxnLst>
              <a:rect l="l" t="t" r="r" b="b"/>
              <a:pathLst>
                <a:path h="45268">
                  <a:moveTo>
                    <a:pt x="0" y="0"/>
                  </a:moveTo>
                  <a:lnTo>
                    <a:pt x="0" y="45268"/>
                  </a:lnTo>
                </a:path>
              </a:pathLst>
            </a:cu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x-none" sz="1867" kern="0">
                <a:solidFill>
                  <a:srgbClr val="FFFFFF"/>
                </a:solidFill>
                <a:latin typeface="Arial"/>
                <a:sym typeface="Arial"/>
              </a:endParaRPr>
            </a:p>
          </p:txBody>
        </p:sp>
        <p:sp>
          <p:nvSpPr>
            <p:cNvPr id="19" name="Freeform 18">
              <a:extLst>
                <a:ext uri="{FF2B5EF4-FFF2-40B4-BE49-F238E27FC236}">
                  <a16:creationId xmlns:a16="http://schemas.microsoft.com/office/drawing/2014/main" id="{C7B05897-4114-213D-1B02-822965624ED3}"/>
                </a:ext>
              </a:extLst>
            </p:cNvPr>
            <p:cNvSpPr/>
            <p:nvPr/>
          </p:nvSpPr>
          <p:spPr>
            <a:xfrm>
              <a:off x="2034641" y="1949119"/>
              <a:ext cx="0" cy="45268"/>
            </a:xfrm>
            <a:custGeom>
              <a:avLst/>
              <a:gdLst>
                <a:gd name="connsiteX0" fmla="*/ 0 w 0"/>
                <a:gd name="connsiteY0" fmla="*/ 0 h 45268"/>
                <a:gd name="connsiteX1" fmla="*/ 0 w 0"/>
                <a:gd name="connsiteY1" fmla="*/ 45268 h 45268"/>
              </a:gdLst>
              <a:ahLst/>
              <a:cxnLst>
                <a:cxn ang="0">
                  <a:pos x="connsiteX0" y="connsiteY0"/>
                </a:cxn>
                <a:cxn ang="0">
                  <a:pos x="connsiteX1" y="connsiteY1"/>
                </a:cxn>
              </a:cxnLst>
              <a:rect l="l" t="t" r="r" b="b"/>
              <a:pathLst>
                <a:path h="45268">
                  <a:moveTo>
                    <a:pt x="0" y="0"/>
                  </a:moveTo>
                  <a:lnTo>
                    <a:pt x="0" y="45268"/>
                  </a:lnTo>
                </a:path>
              </a:pathLst>
            </a:cu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x-none" sz="1867" kern="0">
                <a:solidFill>
                  <a:srgbClr val="FFFFFF"/>
                </a:solidFill>
                <a:latin typeface="Arial"/>
                <a:sym typeface="Arial"/>
              </a:endParaRPr>
            </a:p>
          </p:txBody>
        </p:sp>
        <p:sp>
          <p:nvSpPr>
            <p:cNvPr id="20" name="Freeform 19">
              <a:extLst>
                <a:ext uri="{FF2B5EF4-FFF2-40B4-BE49-F238E27FC236}">
                  <a16:creationId xmlns:a16="http://schemas.microsoft.com/office/drawing/2014/main" id="{F6466673-4EE2-CEAA-332A-7BA58E849B60}"/>
                </a:ext>
              </a:extLst>
            </p:cNvPr>
            <p:cNvSpPr/>
            <p:nvPr/>
          </p:nvSpPr>
          <p:spPr>
            <a:xfrm>
              <a:off x="1691741" y="1895144"/>
              <a:ext cx="0" cy="45268"/>
            </a:xfrm>
            <a:custGeom>
              <a:avLst/>
              <a:gdLst>
                <a:gd name="connsiteX0" fmla="*/ 0 w 0"/>
                <a:gd name="connsiteY0" fmla="*/ 0 h 45268"/>
                <a:gd name="connsiteX1" fmla="*/ 0 w 0"/>
                <a:gd name="connsiteY1" fmla="*/ 45268 h 45268"/>
              </a:gdLst>
              <a:ahLst/>
              <a:cxnLst>
                <a:cxn ang="0">
                  <a:pos x="connsiteX0" y="connsiteY0"/>
                </a:cxn>
                <a:cxn ang="0">
                  <a:pos x="connsiteX1" y="connsiteY1"/>
                </a:cxn>
              </a:cxnLst>
              <a:rect l="l" t="t" r="r" b="b"/>
              <a:pathLst>
                <a:path h="45268">
                  <a:moveTo>
                    <a:pt x="0" y="0"/>
                  </a:moveTo>
                  <a:lnTo>
                    <a:pt x="0" y="45268"/>
                  </a:lnTo>
                </a:path>
              </a:pathLst>
            </a:cu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x-none" sz="1867" kern="0">
                <a:solidFill>
                  <a:srgbClr val="FFFFFF"/>
                </a:solidFill>
                <a:latin typeface="Arial"/>
                <a:sym typeface="Arial"/>
              </a:endParaRPr>
            </a:p>
          </p:txBody>
        </p:sp>
        <p:sp>
          <p:nvSpPr>
            <p:cNvPr id="21" name="Freeform 20">
              <a:extLst>
                <a:ext uri="{FF2B5EF4-FFF2-40B4-BE49-F238E27FC236}">
                  <a16:creationId xmlns:a16="http://schemas.microsoft.com/office/drawing/2014/main" id="{69847AFB-77F7-536C-468D-21C2FA767AEB}"/>
                </a:ext>
              </a:extLst>
            </p:cNvPr>
            <p:cNvSpPr/>
            <p:nvPr/>
          </p:nvSpPr>
          <p:spPr>
            <a:xfrm>
              <a:off x="1666341" y="1891969"/>
              <a:ext cx="0" cy="45268"/>
            </a:xfrm>
            <a:custGeom>
              <a:avLst/>
              <a:gdLst>
                <a:gd name="connsiteX0" fmla="*/ 0 w 0"/>
                <a:gd name="connsiteY0" fmla="*/ 0 h 45268"/>
                <a:gd name="connsiteX1" fmla="*/ 0 w 0"/>
                <a:gd name="connsiteY1" fmla="*/ 45268 h 45268"/>
              </a:gdLst>
              <a:ahLst/>
              <a:cxnLst>
                <a:cxn ang="0">
                  <a:pos x="connsiteX0" y="connsiteY0"/>
                </a:cxn>
                <a:cxn ang="0">
                  <a:pos x="connsiteX1" y="connsiteY1"/>
                </a:cxn>
              </a:cxnLst>
              <a:rect l="l" t="t" r="r" b="b"/>
              <a:pathLst>
                <a:path h="45268">
                  <a:moveTo>
                    <a:pt x="0" y="0"/>
                  </a:moveTo>
                  <a:lnTo>
                    <a:pt x="0" y="45268"/>
                  </a:lnTo>
                </a:path>
              </a:pathLst>
            </a:cu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x-none" sz="1867" kern="0">
                <a:solidFill>
                  <a:srgbClr val="FFFFFF"/>
                </a:solidFill>
                <a:latin typeface="Arial"/>
                <a:sym typeface="Arial"/>
              </a:endParaRPr>
            </a:p>
          </p:txBody>
        </p:sp>
        <p:sp>
          <p:nvSpPr>
            <p:cNvPr id="22" name="Freeform 21">
              <a:extLst>
                <a:ext uri="{FF2B5EF4-FFF2-40B4-BE49-F238E27FC236}">
                  <a16:creationId xmlns:a16="http://schemas.microsoft.com/office/drawing/2014/main" id="{9CA12309-B775-BB97-90C6-9D0B2B596E08}"/>
                </a:ext>
              </a:extLst>
            </p:cNvPr>
            <p:cNvSpPr/>
            <p:nvPr/>
          </p:nvSpPr>
          <p:spPr>
            <a:xfrm>
              <a:off x="1529816" y="1842756"/>
              <a:ext cx="0" cy="45268"/>
            </a:xfrm>
            <a:custGeom>
              <a:avLst/>
              <a:gdLst>
                <a:gd name="connsiteX0" fmla="*/ 0 w 0"/>
                <a:gd name="connsiteY0" fmla="*/ 0 h 45268"/>
                <a:gd name="connsiteX1" fmla="*/ 0 w 0"/>
                <a:gd name="connsiteY1" fmla="*/ 45268 h 45268"/>
              </a:gdLst>
              <a:ahLst/>
              <a:cxnLst>
                <a:cxn ang="0">
                  <a:pos x="connsiteX0" y="connsiteY0"/>
                </a:cxn>
                <a:cxn ang="0">
                  <a:pos x="connsiteX1" y="connsiteY1"/>
                </a:cxn>
              </a:cxnLst>
              <a:rect l="l" t="t" r="r" b="b"/>
              <a:pathLst>
                <a:path h="45268">
                  <a:moveTo>
                    <a:pt x="0" y="0"/>
                  </a:moveTo>
                  <a:lnTo>
                    <a:pt x="0" y="45268"/>
                  </a:lnTo>
                </a:path>
              </a:pathLst>
            </a:cu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x-none" sz="1867" kern="0">
                <a:solidFill>
                  <a:srgbClr val="FFFFFF"/>
                </a:solidFill>
                <a:latin typeface="Arial"/>
                <a:sym typeface="Arial"/>
              </a:endParaRPr>
            </a:p>
          </p:txBody>
        </p:sp>
        <p:sp>
          <p:nvSpPr>
            <p:cNvPr id="23" name="Freeform 22">
              <a:extLst>
                <a:ext uri="{FF2B5EF4-FFF2-40B4-BE49-F238E27FC236}">
                  <a16:creationId xmlns:a16="http://schemas.microsoft.com/office/drawing/2014/main" id="{0D13FA0E-B001-2798-16DA-ED7AEDCABDE2}"/>
                </a:ext>
              </a:extLst>
            </p:cNvPr>
            <p:cNvSpPr/>
            <p:nvPr/>
          </p:nvSpPr>
          <p:spPr>
            <a:xfrm>
              <a:off x="1631416" y="1842756"/>
              <a:ext cx="0" cy="45268"/>
            </a:xfrm>
            <a:custGeom>
              <a:avLst/>
              <a:gdLst>
                <a:gd name="connsiteX0" fmla="*/ 0 w 0"/>
                <a:gd name="connsiteY0" fmla="*/ 0 h 45268"/>
                <a:gd name="connsiteX1" fmla="*/ 0 w 0"/>
                <a:gd name="connsiteY1" fmla="*/ 45268 h 45268"/>
              </a:gdLst>
              <a:ahLst/>
              <a:cxnLst>
                <a:cxn ang="0">
                  <a:pos x="connsiteX0" y="connsiteY0"/>
                </a:cxn>
                <a:cxn ang="0">
                  <a:pos x="connsiteX1" y="connsiteY1"/>
                </a:cxn>
              </a:cxnLst>
              <a:rect l="l" t="t" r="r" b="b"/>
              <a:pathLst>
                <a:path h="45268">
                  <a:moveTo>
                    <a:pt x="0" y="0"/>
                  </a:moveTo>
                  <a:lnTo>
                    <a:pt x="0" y="45268"/>
                  </a:lnTo>
                </a:path>
              </a:pathLst>
            </a:cu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x-none" sz="1867" kern="0">
                <a:solidFill>
                  <a:srgbClr val="FFFFFF"/>
                </a:solidFill>
                <a:latin typeface="Arial"/>
                <a:sym typeface="Arial"/>
              </a:endParaRPr>
            </a:p>
          </p:txBody>
        </p:sp>
        <p:sp>
          <p:nvSpPr>
            <p:cNvPr id="24" name="Freeform 23">
              <a:extLst>
                <a:ext uri="{FF2B5EF4-FFF2-40B4-BE49-F238E27FC236}">
                  <a16:creationId xmlns:a16="http://schemas.microsoft.com/office/drawing/2014/main" id="{23A6738D-9910-9555-179D-ABFA6D2F9CBB}"/>
                </a:ext>
              </a:extLst>
            </p:cNvPr>
            <p:cNvSpPr/>
            <p:nvPr/>
          </p:nvSpPr>
          <p:spPr>
            <a:xfrm>
              <a:off x="1393291" y="1842756"/>
              <a:ext cx="0" cy="45268"/>
            </a:xfrm>
            <a:custGeom>
              <a:avLst/>
              <a:gdLst>
                <a:gd name="connsiteX0" fmla="*/ 0 w 0"/>
                <a:gd name="connsiteY0" fmla="*/ 0 h 45268"/>
                <a:gd name="connsiteX1" fmla="*/ 0 w 0"/>
                <a:gd name="connsiteY1" fmla="*/ 45268 h 45268"/>
              </a:gdLst>
              <a:ahLst/>
              <a:cxnLst>
                <a:cxn ang="0">
                  <a:pos x="connsiteX0" y="connsiteY0"/>
                </a:cxn>
                <a:cxn ang="0">
                  <a:pos x="connsiteX1" y="connsiteY1"/>
                </a:cxn>
              </a:cxnLst>
              <a:rect l="l" t="t" r="r" b="b"/>
              <a:pathLst>
                <a:path h="45268">
                  <a:moveTo>
                    <a:pt x="0" y="0"/>
                  </a:moveTo>
                  <a:lnTo>
                    <a:pt x="0" y="45268"/>
                  </a:lnTo>
                </a:path>
              </a:pathLst>
            </a:cu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x-none" sz="1867" kern="0">
                <a:solidFill>
                  <a:srgbClr val="FFFFFF"/>
                </a:solidFill>
                <a:latin typeface="Arial"/>
                <a:sym typeface="Arial"/>
              </a:endParaRPr>
            </a:p>
          </p:txBody>
        </p:sp>
        <p:sp>
          <p:nvSpPr>
            <p:cNvPr id="25" name="Freeform 24">
              <a:extLst>
                <a:ext uri="{FF2B5EF4-FFF2-40B4-BE49-F238E27FC236}">
                  <a16:creationId xmlns:a16="http://schemas.microsoft.com/office/drawing/2014/main" id="{2F76095B-619A-6A48-8A2F-C08DFC79E298}"/>
                </a:ext>
              </a:extLst>
            </p:cNvPr>
            <p:cNvSpPr/>
            <p:nvPr/>
          </p:nvSpPr>
          <p:spPr>
            <a:xfrm>
              <a:off x="1266291" y="1803069"/>
              <a:ext cx="0" cy="45268"/>
            </a:xfrm>
            <a:custGeom>
              <a:avLst/>
              <a:gdLst>
                <a:gd name="connsiteX0" fmla="*/ 0 w 0"/>
                <a:gd name="connsiteY0" fmla="*/ 0 h 45268"/>
                <a:gd name="connsiteX1" fmla="*/ 0 w 0"/>
                <a:gd name="connsiteY1" fmla="*/ 45268 h 45268"/>
              </a:gdLst>
              <a:ahLst/>
              <a:cxnLst>
                <a:cxn ang="0">
                  <a:pos x="connsiteX0" y="connsiteY0"/>
                </a:cxn>
                <a:cxn ang="0">
                  <a:pos x="connsiteX1" y="connsiteY1"/>
                </a:cxn>
              </a:cxnLst>
              <a:rect l="l" t="t" r="r" b="b"/>
              <a:pathLst>
                <a:path h="45268">
                  <a:moveTo>
                    <a:pt x="0" y="0"/>
                  </a:moveTo>
                  <a:lnTo>
                    <a:pt x="0" y="45268"/>
                  </a:lnTo>
                </a:path>
              </a:pathLst>
            </a:cu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x-none" sz="1867" kern="0">
                <a:solidFill>
                  <a:srgbClr val="FFFFFF"/>
                </a:solidFill>
                <a:latin typeface="Arial"/>
                <a:sym typeface="Arial"/>
              </a:endParaRPr>
            </a:p>
          </p:txBody>
        </p:sp>
        <p:sp>
          <p:nvSpPr>
            <p:cNvPr id="26" name="Freeform 25">
              <a:extLst>
                <a:ext uri="{FF2B5EF4-FFF2-40B4-BE49-F238E27FC236}">
                  <a16:creationId xmlns:a16="http://schemas.microsoft.com/office/drawing/2014/main" id="{ED92D442-3B1C-E0A9-140A-8E06104CFB62}"/>
                </a:ext>
              </a:extLst>
            </p:cNvPr>
            <p:cNvSpPr/>
            <p:nvPr/>
          </p:nvSpPr>
          <p:spPr>
            <a:xfrm>
              <a:off x="1015466" y="1730044"/>
              <a:ext cx="0" cy="45268"/>
            </a:xfrm>
            <a:custGeom>
              <a:avLst/>
              <a:gdLst>
                <a:gd name="connsiteX0" fmla="*/ 0 w 0"/>
                <a:gd name="connsiteY0" fmla="*/ 0 h 45268"/>
                <a:gd name="connsiteX1" fmla="*/ 0 w 0"/>
                <a:gd name="connsiteY1" fmla="*/ 45268 h 45268"/>
              </a:gdLst>
              <a:ahLst/>
              <a:cxnLst>
                <a:cxn ang="0">
                  <a:pos x="connsiteX0" y="connsiteY0"/>
                </a:cxn>
                <a:cxn ang="0">
                  <a:pos x="connsiteX1" y="connsiteY1"/>
                </a:cxn>
              </a:cxnLst>
              <a:rect l="l" t="t" r="r" b="b"/>
              <a:pathLst>
                <a:path h="45268">
                  <a:moveTo>
                    <a:pt x="0" y="0"/>
                  </a:moveTo>
                  <a:lnTo>
                    <a:pt x="0" y="45268"/>
                  </a:lnTo>
                </a:path>
              </a:pathLst>
            </a:cu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x-none" sz="1867" kern="0">
                <a:solidFill>
                  <a:srgbClr val="FFFFFF"/>
                </a:solidFill>
                <a:latin typeface="Arial"/>
                <a:sym typeface="Arial"/>
              </a:endParaRPr>
            </a:p>
          </p:txBody>
        </p:sp>
        <p:sp>
          <p:nvSpPr>
            <p:cNvPr id="27" name="Freeform 26">
              <a:extLst>
                <a:ext uri="{FF2B5EF4-FFF2-40B4-BE49-F238E27FC236}">
                  <a16:creationId xmlns:a16="http://schemas.microsoft.com/office/drawing/2014/main" id="{73F0419A-09CF-707E-487D-48FAAC10516A}"/>
                </a:ext>
              </a:extLst>
            </p:cNvPr>
            <p:cNvSpPr/>
            <p:nvPr/>
          </p:nvSpPr>
          <p:spPr>
            <a:xfrm>
              <a:off x="2450566" y="2276144"/>
              <a:ext cx="0" cy="45268"/>
            </a:xfrm>
            <a:custGeom>
              <a:avLst/>
              <a:gdLst>
                <a:gd name="connsiteX0" fmla="*/ 0 w 0"/>
                <a:gd name="connsiteY0" fmla="*/ 0 h 45268"/>
                <a:gd name="connsiteX1" fmla="*/ 0 w 0"/>
                <a:gd name="connsiteY1" fmla="*/ 45268 h 45268"/>
              </a:gdLst>
              <a:ahLst/>
              <a:cxnLst>
                <a:cxn ang="0">
                  <a:pos x="connsiteX0" y="connsiteY0"/>
                </a:cxn>
                <a:cxn ang="0">
                  <a:pos x="connsiteX1" y="connsiteY1"/>
                </a:cxn>
              </a:cxnLst>
              <a:rect l="l" t="t" r="r" b="b"/>
              <a:pathLst>
                <a:path h="45268">
                  <a:moveTo>
                    <a:pt x="0" y="0"/>
                  </a:moveTo>
                  <a:lnTo>
                    <a:pt x="0" y="45268"/>
                  </a:lnTo>
                </a:path>
              </a:pathLst>
            </a:cu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x-none" sz="1867" kern="0">
                <a:solidFill>
                  <a:srgbClr val="FFFFFF"/>
                </a:solidFill>
                <a:latin typeface="Arial"/>
                <a:sym typeface="Arial"/>
              </a:endParaRPr>
            </a:p>
          </p:txBody>
        </p:sp>
        <p:sp>
          <p:nvSpPr>
            <p:cNvPr id="28" name="Freeform 27">
              <a:extLst>
                <a:ext uri="{FF2B5EF4-FFF2-40B4-BE49-F238E27FC236}">
                  <a16:creationId xmlns:a16="http://schemas.microsoft.com/office/drawing/2014/main" id="{2EF93BB8-6B71-5B7C-BE87-0283E39BA68E}"/>
                </a:ext>
              </a:extLst>
            </p:cNvPr>
            <p:cNvSpPr/>
            <p:nvPr/>
          </p:nvSpPr>
          <p:spPr>
            <a:xfrm>
              <a:off x="2437866" y="2276144"/>
              <a:ext cx="0" cy="45268"/>
            </a:xfrm>
            <a:custGeom>
              <a:avLst/>
              <a:gdLst>
                <a:gd name="connsiteX0" fmla="*/ 0 w 0"/>
                <a:gd name="connsiteY0" fmla="*/ 0 h 45268"/>
                <a:gd name="connsiteX1" fmla="*/ 0 w 0"/>
                <a:gd name="connsiteY1" fmla="*/ 45268 h 45268"/>
              </a:gdLst>
              <a:ahLst/>
              <a:cxnLst>
                <a:cxn ang="0">
                  <a:pos x="connsiteX0" y="connsiteY0"/>
                </a:cxn>
                <a:cxn ang="0">
                  <a:pos x="connsiteX1" y="connsiteY1"/>
                </a:cxn>
              </a:cxnLst>
              <a:rect l="l" t="t" r="r" b="b"/>
              <a:pathLst>
                <a:path h="45268">
                  <a:moveTo>
                    <a:pt x="0" y="0"/>
                  </a:moveTo>
                  <a:lnTo>
                    <a:pt x="0" y="45268"/>
                  </a:lnTo>
                </a:path>
              </a:pathLst>
            </a:cu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x-none" sz="1867" kern="0">
                <a:solidFill>
                  <a:srgbClr val="FFFFFF"/>
                </a:solidFill>
                <a:latin typeface="Arial"/>
                <a:sym typeface="Arial"/>
              </a:endParaRPr>
            </a:p>
          </p:txBody>
        </p:sp>
        <p:sp>
          <p:nvSpPr>
            <p:cNvPr id="29" name="Freeform 28">
              <a:extLst>
                <a:ext uri="{FF2B5EF4-FFF2-40B4-BE49-F238E27FC236}">
                  <a16:creationId xmlns:a16="http://schemas.microsoft.com/office/drawing/2014/main" id="{726B7FBC-34AB-B612-875E-54FE34F709E8}"/>
                </a:ext>
              </a:extLst>
            </p:cNvPr>
            <p:cNvSpPr/>
            <p:nvPr/>
          </p:nvSpPr>
          <p:spPr>
            <a:xfrm>
              <a:off x="2431516" y="2276144"/>
              <a:ext cx="0" cy="45268"/>
            </a:xfrm>
            <a:custGeom>
              <a:avLst/>
              <a:gdLst>
                <a:gd name="connsiteX0" fmla="*/ 0 w 0"/>
                <a:gd name="connsiteY0" fmla="*/ 0 h 45268"/>
                <a:gd name="connsiteX1" fmla="*/ 0 w 0"/>
                <a:gd name="connsiteY1" fmla="*/ 45268 h 45268"/>
              </a:gdLst>
              <a:ahLst/>
              <a:cxnLst>
                <a:cxn ang="0">
                  <a:pos x="connsiteX0" y="connsiteY0"/>
                </a:cxn>
                <a:cxn ang="0">
                  <a:pos x="connsiteX1" y="connsiteY1"/>
                </a:cxn>
              </a:cxnLst>
              <a:rect l="l" t="t" r="r" b="b"/>
              <a:pathLst>
                <a:path h="45268">
                  <a:moveTo>
                    <a:pt x="0" y="0"/>
                  </a:moveTo>
                  <a:lnTo>
                    <a:pt x="0" y="45268"/>
                  </a:lnTo>
                </a:path>
              </a:pathLst>
            </a:cu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x-none" sz="1867" kern="0">
                <a:solidFill>
                  <a:srgbClr val="FFFFFF"/>
                </a:solidFill>
                <a:latin typeface="Arial"/>
                <a:sym typeface="Arial"/>
              </a:endParaRPr>
            </a:p>
          </p:txBody>
        </p:sp>
      </p:grpSp>
      <p:grpSp>
        <p:nvGrpSpPr>
          <p:cNvPr id="30" name="Group 29">
            <a:extLst>
              <a:ext uri="{FF2B5EF4-FFF2-40B4-BE49-F238E27FC236}">
                <a16:creationId xmlns:a16="http://schemas.microsoft.com/office/drawing/2014/main" id="{88A85202-DB66-1540-E6B4-8EE6218C2B91}"/>
              </a:ext>
            </a:extLst>
          </p:cNvPr>
          <p:cNvGrpSpPr/>
          <p:nvPr/>
        </p:nvGrpSpPr>
        <p:grpSpPr>
          <a:xfrm>
            <a:off x="1640103" y="2310310"/>
            <a:ext cx="4051300" cy="1685957"/>
            <a:chOff x="993775" y="1732732"/>
            <a:chExt cx="3038475" cy="1264468"/>
          </a:xfrm>
        </p:grpSpPr>
        <p:sp>
          <p:nvSpPr>
            <p:cNvPr id="31" name="Freeform 30">
              <a:extLst>
                <a:ext uri="{FF2B5EF4-FFF2-40B4-BE49-F238E27FC236}">
                  <a16:creationId xmlns:a16="http://schemas.microsoft.com/office/drawing/2014/main" id="{CC226302-DCA0-3A0F-F4FC-6D8F7AC786BF}"/>
                </a:ext>
              </a:extLst>
            </p:cNvPr>
            <p:cNvSpPr/>
            <p:nvPr/>
          </p:nvSpPr>
          <p:spPr>
            <a:xfrm>
              <a:off x="993775" y="1778000"/>
              <a:ext cx="3038475" cy="1216025"/>
            </a:xfrm>
            <a:custGeom>
              <a:avLst/>
              <a:gdLst>
                <a:gd name="connsiteX0" fmla="*/ 3038475 w 3038475"/>
                <a:gd name="connsiteY0" fmla="*/ 1216025 h 1216025"/>
                <a:gd name="connsiteX1" fmla="*/ 2232025 w 3038475"/>
                <a:gd name="connsiteY1" fmla="*/ 1216025 h 1216025"/>
                <a:gd name="connsiteX2" fmla="*/ 2232025 w 3038475"/>
                <a:gd name="connsiteY2" fmla="*/ 923925 h 1216025"/>
                <a:gd name="connsiteX3" fmla="*/ 2209800 w 3038475"/>
                <a:gd name="connsiteY3" fmla="*/ 923925 h 1216025"/>
                <a:gd name="connsiteX4" fmla="*/ 2209800 w 3038475"/>
                <a:gd name="connsiteY4" fmla="*/ 762000 h 1216025"/>
                <a:gd name="connsiteX5" fmla="*/ 1511300 w 3038475"/>
                <a:gd name="connsiteY5" fmla="*/ 762000 h 1216025"/>
                <a:gd name="connsiteX6" fmla="*/ 1511300 w 3038475"/>
                <a:gd name="connsiteY6" fmla="*/ 762000 h 1216025"/>
                <a:gd name="connsiteX7" fmla="*/ 1511300 w 3038475"/>
                <a:gd name="connsiteY7" fmla="*/ 622300 h 1216025"/>
                <a:gd name="connsiteX8" fmla="*/ 1425575 w 3038475"/>
                <a:gd name="connsiteY8" fmla="*/ 622300 h 1216025"/>
                <a:gd name="connsiteX9" fmla="*/ 1425575 w 3038475"/>
                <a:gd name="connsiteY9" fmla="*/ 482600 h 1216025"/>
                <a:gd name="connsiteX10" fmla="*/ 1079500 w 3038475"/>
                <a:gd name="connsiteY10" fmla="*/ 482600 h 1216025"/>
                <a:gd name="connsiteX11" fmla="*/ 1079500 w 3038475"/>
                <a:gd name="connsiteY11" fmla="*/ 349250 h 1216025"/>
                <a:gd name="connsiteX12" fmla="*/ 1050925 w 3038475"/>
                <a:gd name="connsiteY12" fmla="*/ 349250 h 1216025"/>
                <a:gd name="connsiteX13" fmla="*/ 1050925 w 3038475"/>
                <a:gd name="connsiteY13" fmla="*/ 212725 h 1216025"/>
                <a:gd name="connsiteX14" fmla="*/ 1038225 w 3038475"/>
                <a:gd name="connsiteY14" fmla="*/ 212725 h 1216025"/>
                <a:gd name="connsiteX15" fmla="*/ 1038225 w 3038475"/>
                <a:gd name="connsiteY15" fmla="*/ 98425 h 1216025"/>
                <a:gd name="connsiteX16" fmla="*/ 666750 w 3038475"/>
                <a:gd name="connsiteY16" fmla="*/ 98425 h 1216025"/>
                <a:gd name="connsiteX17" fmla="*/ 666750 w 3038475"/>
                <a:gd name="connsiteY17" fmla="*/ 0 h 1216025"/>
                <a:gd name="connsiteX18" fmla="*/ 0 w 3038475"/>
                <a:gd name="connsiteY18" fmla="*/ 0 h 1216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38475" h="1216025">
                  <a:moveTo>
                    <a:pt x="3038475" y="1216025"/>
                  </a:moveTo>
                  <a:lnTo>
                    <a:pt x="2232025" y="1216025"/>
                  </a:lnTo>
                  <a:lnTo>
                    <a:pt x="2232025" y="923925"/>
                  </a:lnTo>
                  <a:lnTo>
                    <a:pt x="2209800" y="923925"/>
                  </a:lnTo>
                  <a:lnTo>
                    <a:pt x="2209800" y="762000"/>
                  </a:lnTo>
                  <a:lnTo>
                    <a:pt x="1511300" y="762000"/>
                  </a:lnTo>
                  <a:lnTo>
                    <a:pt x="1511300" y="762000"/>
                  </a:lnTo>
                  <a:lnTo>
                    <a:pt x="1511300" y="622300"/>
                  </a:lnTo>
                  <a:lnTo>
                    <a:pt x="1425575" y="622300"/>
                  </a:lnTo>
                  <a:lnTo>
                    <a:pt x="1425575" y="482600"/>
                  </a:lnTo>
                  <a:lnTo>
                    <a:pt x="1079500" y="482600"/>
                  </a:lnTo>
                  <a:lnTo>
                    <a:pt x="1079500" y="349250"/>
                  </a:lnTo>
                  <a:lnTo>
                    <a:pt x="1050925" y="349250"/>
                  </a:lnTo>
                  <a:lnTo>
                    <a:pt x="1050925" y="212725"/>
                  </a:lnTo>
                  <a:lnTo>
                    <a:pt x="1038225" y="212725"/>
                  </a:lnTo>
                  <a:lnTo>
                    <a:pt x="1038225" y="98425"/>
                  </a:lnTo>
                  <a:lnTo>
                    <a:pt x="666750" y="98425"/>
                  </a:lnTo>
                  <a:lnTo>
                    <a:pt x="666750" y="0"/>
                  </a:lnTo>
                  <a:lnTo>
                    <a:pt x="0" y="0"/>
                  </a:lnTo>
                </a:path>
              </a:pathLst>
            </a:cu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x-none" sz="1867" kern="0">
                <a:solidFill>
                  <a:srgbClr val="FFFFFF"/>
                </a:solidFill>
                <a:latin typeface="Arial"/>
                <a:sym typeface="Arial"/>
              </a:endParaRPr>
            </a:p>
          </p:txBody>
        </p:sp>
        <p:sp>
          <p:nvSpPr>
            <p:cNvPr id="32" name="Freeform 31">
              <a:extLst>
                <a:ext uri="{FF2B5EF4-FFF2-40B4-BE49-F238E27FC236}">
                  <a16:creationId xmlns:a16="http://schemas.microsoft.com/office/drawing/2014/main" id="{545E8076-8C00-FFF8-7665-DA0B662E905F}"/>
                </a:ext>
              </a:extLst>
            </p:cNvPr>
            <p:cNvSpPr/>
            <p:nvPr/>
          </p:nvSpPr>
          <p:spPr>
            <a:xfrm>
              <a:off x="1526641" y="1732732"/>
              <a:ext cx="0" cy="45268"/>
            </a:xfrm>
            <a:custGeom>
              <a:avLst/>
              <a:gdLst>
                <a:gd name="connsiteX0" fmla="*/ 0 w 0"/>
                <a:gd name="connsiteY0" fmla="*/ 0 h 45268"/>
                <a:gd name="connsiteX1" fmla="*/ 0 w 0"/>
                <a:gd name="connsiteY1" fmla="*/ 45268 h 45268"/>
              </a:gdLst>
              <a:ahLst/>
              <a:cxnLst>
                <a:cxn ang="0">
                  <a:pos x="connsiteX0" y="connsiteY0"/>
                </a:cxn>
                <a:cxn ang="0">
                  <a:pos x="connsiteX1" y="connsiteY1"/>
                </a:cxn>
              </a:cxnLst>
              <a:rect l="l" t="t" r="r" b="b"/>
              <a:pathLst>
                <a:path h="45268">
                  <a:moveTo>
                    <a:pt x="0" y="0"/>
                  </a:moveTo>
                  <a:lnTo>
                    <a:pt x="0" y="45268"/>
                  </a:lnTo>
                </a:path>
              </a:pathLst>
            </a:cu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x-none" sz="1867" kern="0">
                <a:solidFill>
                  <a:srgbClr val="FFFFFF"/>
                </a:solidFill>
                <a:latin typeface="Arial"/>
                <a:sym typeface="Arial"/>
              </a:endParaRPr>
            </a:p>
          </p:txBody>
        </p:sp>
        <p:sp>
          <p:nvSpPr>
            <p:cNvPr id="33" name="Freeform 32">
              <a:extLst>
                <a:ext uri="{FF2B5EF4-FFF2-40B4-BE49-F238E27FC236}">
                  <a16:creationId xmlns:a16="http://schemas.microsoft.com/office/drawing/2014/main" id="{992103D1-1CC4-460D-FC77-8C5026DE72ED}"/>
                </a:ext>
              </a:extLst>
            </p:cNvPr>
            <p:cNvSpPr/>
            <p:nvPr/>
          </p:nvSpPr>
          <p:spPr>
            <a:xfrm>
              <a:off x="1637766" y="1732732"/>
              <a:ext cx="0" cy="45268"/>
            </a:xfrm>
            <a:custGeom>
              <a:avLst/>
              <a:gdLst>
                <a:gd name="connsiteX0" fmla="*/ 0 w 0"/>
                <a:gd name="connsiteY0" fmla="*/ 0 h 45268"/>
                <a:gd name="connsiteX1" fmla="*/ 0 w 0"/>
                <a:gd name="connsiteY1" fmla="*/ 45268 h 45268"/>
              </a:gdLst>
              <a:ahLst/>
              <a:cxnLst>
                <a:cxn ang="0">
                  <a:pos x="connsiteX0" y="connsiteY0"/>
                </a:cxn>
                <a:cxn ang="0">
                  <a:pos x="connsiteX1" y="connsiteY1"/>
                </a:cxn>
              </a:cxnLst>
              <a:rect l="l" t="t" r="r" b="b"/>
              <a:pathLst>
                <a:path h="45268">
                  <a:moveTo>
                    <a:pt x="0" y="0"/>
                  </a:moveTo>
                  <a:lnTo>
                    <a:pt x="0" y="45268"/>
                  </a:lnTo>
                </a:path>
              </a:pathLst>
            </a:cu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x-none" sz="1867" kern="0">
                <a:solidFill>
                  <a:srgbClr val="FFFFFF"/>
                </a:solidFill>
                <a:latin typeface="Arial"/>
                <a:sym typeface="Arial"/>
              </a:endParaRPr>
            </a:p>
          </p:txBody>
        </p:sp>
        <p:sp>
          <p:nvSpPr>
            <p:cNvPr id="34" name="Freeform 33">
              <a:extLst>
                <a:ext uri="{FF2B5EF4-FFF2-40B4-BE49-F238E27FC236}">
                  <a16:creationId xmlns:a16="http://schemas.microsoft.com/office/drawing/2014/main" id="{B5AD26B1-8E9C-DFE6-64D9-520FD8238B0D}"/>
                </a:ext>
              </a:extLst>
            </p:cNvPr>
            <p:cNvSpPr/>
            <p:nvPr/>
          </p:nvSpPr>
          <p:spPr>
            <a:xfrm>
              <a:off x="1012291" y="1732732"/>
              <a:ext cx="0" cy="45268"/>
            </a:xfrm>
            <a:custGeom>
              <a:avLst/>
              <a:gdLst>
                <a:gd name="connsiteX0" fmla="*/ 0 w 0"/>
                <a:gd name="connsiteY0" fmla="*/ 0 h 45268"/>
                <a:gd name="connsiteX1" fmla="*/ 0 w 0"/>
                <a:gd name="connsiteY1" fmla="*/ 45268 h 45268"/>
              </a:gdLst>
              <a:ahLst/>
              <a:cxnLst>
                <a:cxn ang="0">
                  <a:pos x="connsiteX0" y="connsiteY0"/>
                </a:cxn>
                <a:cxn ang="0">
                  <a:pos x="connsiteX1" y="connsiteY1"/>
                </a:cxn>
              </a:cxnLst>
              <a:rect l="l" t="t" r="r" b="b"/>
              <a:pathLst>
                <a:path h="45268">
                  <a:moveTo>
                    <a:pt x="0" y="0"/>
                  </a:moveTo>
                  <a:lnTo>
                    <a:pt x="0" y="45268"/>
                  </a:lnTo>
                </a:path>
              </a:pathLst>
            </a:cu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x-none" sz="1867" kern="0">
                <a:solidFill>
                  <a:srgbClr val="FFFFFF"/>
                </a:solidFill>
                <a:latin typeface="Arial"/>
                <a:sym typeface="Arial"/>
              </a:endParaRPr>
            </a:p>
          </p:txBody>
        </p:sp>
        <p:sp>
          <p:nvSpPr>
            <p:cNvPr id="35" name="Freeform 34">
              <a:extLst>
                <a:ext uri="{FF2B5EF4-FFF2-40B4-BE49-F238E27FC236}">
                  <a16:creationId xmlns:a16="http://schemas.microsoft.com/office/drawing/2014/main" id="{7820F5F3-283B-205C-EE7B-A068D116A101}"/>
                </a:ext>
              </a:extLst>
            </p:cNvPr>
            <p:cNvSpPr/>
            <p:nvPr/>
          </p:nvSpPr>
          <p:spPr>
            <a:xfrm>
              <a:off x="2447391" y="2351857"/>
              <a:ext cx="0" cy="45268"/>
            </a:xfrm>
            <a:custGeom>
              <a:avLst/>
              <a:gdLst>
                <a:gd name="connsiteX0" fmla="*/ 0 w 0"/>
                <a:gd name="connsiteY0" fmla="*/ 0 h 45268"/>
                <a:gd name="connsiteX1" fmla="*/ 0 w 0"/>
                <a:gd name="connsiteY1" fmla="*/ 45268 h 45268"/>
              </a:gdLst>
              <a:ahLst/>
              <a:cxnLst>
                <a:cxn ang="0">
                  <a:pos x="connsiteX0" y="connsiteY0"/>
                </a:cxn>
                <a:cxn ang="0">
                  <a:pos x="connsiteX1" y="connsiteY1"/>
                </a:cxn>
              </a:cxnLst>
              <a:rect l="l" t="t" r="r" b="b"/>
              <a:pathLst>
                <a:path h="45268">
                  <a:moveTo>
                    <a:pt x="0" y="0"/>
                  </a:moveTo>
                  <a:lnTo>
                    <a:pt x="0" y="45268"/>
                  </a:lnTo>
                </a:path>
              </a:pathLst>
            </a:cu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x-none" sz="1867" kern="0">
                <a:solidFill>
                  <a:srgbClr val="FFFFFF"/>
                </a:solidFill>
                <a:latin typeface="Arial"/>
                <a:sym typeface="Arial"/>
              </a:endParaRPr>
            </a:p>
          </p:txBody>
        </p:sp>
        <p:sp>
          <p:nvSpPr>
            <p:cNvPr id="36" name="Freeform 35">
              <a:extLst>
                <a:ext uri="{FF2B5EF4-FFF2-40B4-BE49-F238E27FC236}">
                  <a16:creationId xmlns:a16="http://schemas.microsoft.com/office/drawing/2014/main" id="{E83223B9-B517-3D3F-5FEB-AEEC1552281C}"/>
                </a:ext>
              </a:extLst>
            </p:cNvPr>
            <p:cNvSpPr/>
            <p:nvPr/>
          </p:nvSpPr>
          <p:spPr>
            <a:xfrm>
              <a:off x="2025116" y="1824807"/>
              <a:ext cx="0" cy="45268"/>
            </a:xfrm>
            <a:custGeom>
              <a:avLst/>
              <a:gdLst>
                <a:gd name="connsiteX0" fmla="*/ 0 w 0"/>
                <a:gd name="connsiteY0" fmla="*/ 0 h 45268"/>
                <a:gd name="connsiteX1" fmla="*/ 0 w 0"/>
                <a:gd name="connsiteY1" fmla="*/ 45268 h 45268"/>
              </a:gdLst>
              <a:ahLst/>
              <a:cxnLst>
                <a:cxn ang="0">
                  <a:pos x="connsiteX0" y="connsiteY0"/>
                </a:cxn>
                <a:cxn ang="0">
                  <a:pos x="connsiteX1" y="connsiteY1"/>
                </a:cxn>
              </a:cxnLst>
              <a:rect l="l" t="t" r="r" b="b"/>
              <a:pathLst>
                <a:path h="45268">
                  <a:moveTo>
                    <a:pt x="0" y="0"/>
                  </a:moveTo>
                  <a:lnTo>
                    <a:pt x="0" y="45268"/>
                  </a:lnTo>
                </a:path>
              </a:pathLst>
            </a:cu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x-none" sz="1867" kern="0">
                <a:solidFill>
                  <a:srgbClr val="FFFFFF"/>
                </a:solidFill>
                <a:latin typeface="Arial"/>
                <a:sym typeface="Arial"/>
              </a:endParaRPr>
            </a:p>
          </p:txBody>
        </p:sp>
        <p:sp>
          <p:nvSpPr>
            <p:cNvPr id="37" name="Freeform 36">
              <a:extLst>
                <a:ext uri="{FF2B5EF4-FFF2-40B4-BE49-F238E27FC236}">
                  <a16:creationId xmlns:a16="http://schemas.microsoft.com/office/drawing/2014/main" id="{D7542CC2-C25F-8D47-5EAB-DCF9639A039B}"/>
                </a:ext>
              </a:extLst>
            </p:cNvPr>
            <p:cNvSpPr/>
            <p:nvPr/>
          </p:nvSpPr>
          <p:spPr>
            <a:xfrm flipH="1">
              <a:off x="3942816" y="2948306"/>
              <a:ext cx="57684" cy="45719"/>
            </a:xfrm>
            <a:custGeom>
              <a:avLst/>
              <a:gdLst>
                <a:gd name="connsiteX0" fmla="*/ 0 w 0"/>
                <a:gd name="connsiteY0" fmla="*/ 0 h 45268"/>
                <a:gd name="connsiteX1" fmla="*/ 0 w 0"/>
                <a:gd name="connsiteY1" fmla="*/ 45268 h 45268"/>
              </a:gdLst>
              <a:ahLst/>
              <a:cxnLst>
                <a:cxn ang="0">
                  <a:pos x="connsiteX0" y="connsiteY0"/>
                </a:cxn>
                <a:cxn ang="0">
                  <a:pos x="connsiteX1" y="connsiteY1"/>
                </a:cxn>
              </a:cxnLst>
              <a:rect l="l" t="t" r="r" b="b"/>
              <a:pathLst>
                <a:path h="45268">
                  <a:moveTo>
                    <a:pt x="0" y="0"/>
                  </a:moveTo>
                  <a:lnTo>
                    <a:pt x="0" y="45268"/>
                  </a:lnTo>
                </a:path>
              </a:pathLst>
            </a:cu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x-none" sz="1867" kern="0">
                <a:solidFill>
                  <a:srgbClr val="FFFFFF"/>
                </a:solidFill>
                <a:latin typeface="Arial"/>
                <a:sym typeface="Arial"/>
              </a:endParaRPr>
            </a:p>
          </p:txBody>
        </p:sp>
        <p:sp>
          <p:nvSpPr>
            <p:cNvPr id="38" name="Freeform 37">
              <a:extLst>
                <a:ext uri="{FF2B5EF4-FFF2-40B4-BE49-F238E27FC236}">
                  <a16:creationId xmlns:a16="http://schemas.microsoft.com/office/drawing/2014/main" id="{927F5F01-7ADB-5A15-C454-B06C8BEB4194}"/>
                </a:ext>
              </a:extLst>
            </p:cNvPr>
            <p:cNvSpPr/>
            <p:nvPr/>
          </p:nvSpPr>
          <p:spPr>
            <a:xfrm>
              <a:off x="3945991" y="2951932"/>
              <a:ext cx="0" cy="45268"/>
            </a:xfrm>
            <a:custGeom>
              <a:avLst/>
              <a:gdLst>
                <a:gd name="connsiteX0" fmla="*/ 0 w 0"/>
                <a:gd name="connsiteY0" fmla="*/ 0 h 45268"/>
                <a:gd name="connsiteX1" fmla="*/ 0 w 0"/>
                <a:gd name="connsiteY1" fmla="*/ 45268 h 45268"/>
              </a:gdLst>
              <a:ahLst/>
              <a:cxnLst>
                <a:cxn ang="0">
                  <a:pos x="connsiteX0" y="connsiteY0"/>
                </a:cxn>
                <a:cxn ang="0">
                  <a:pos x="connsiteX1" y="connsiteY1"/>
                </a:cxn>
              </a:cxnLst>
              <a:rect l="l" t="t" r="r" b="b"/>
              <a:pathLst>
                <a:path h="45268">
                  <a:moveTo>
                    <a:pt x="0" y="0"/>
                  </a:moveTo>
                  <a:lnTo>
                    <a:pt x="0" y="45268"/>
                  </a:lnTo>
                </a:path>
              </a:pathLst>
            </a:cu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x-none" sz="1867" kern="0">
                <a:solidFill>
                  <a:srgbClr val="FFFFFF"/>
                </a:solidFill>
                <a:latin typeface="Arial"/>
                <a:sym typeface="Arial"/>
              </a:endParaRPr>
            </a:p>
          </p:txBody>
        </p:sp>
        <p:sp>
          <p:nvSpPr>
            <p:cNvPr id="39" name="Freeform 38">
              <a:extLst>
                <a:ext uri="{FF2B5EF4-FFF2-40B4-BE49-F238E27FC236}">
                  <a16:creationId xmlns:a16="http://schemas.microsoft.com/office/drawing/2014/main" id="{B7586B82-76E3-B405-EEF2-D98EB38C826E}"/>
                </a:ext>
              </a:extLst>
            </p:cNvPr>
            <p:cNvSpPr/>
            <p:nvPr/>
          </p:nvSpPr>
          <p:spPr>
            <a:xfrm>
              <a:off x="1679041" y="1827982"/>
              <a:ext cx="0" cy="45268"/>
            </a:xfrm>
            <a:custGeom>
              <a:avLst/>
              <a:gdLst>
                <a:gd name="connsiteX0" fmla="*/ 0 w 0"/>
                <a:gd name="connsiteY0" fmla="*/ 0 h 45268"/>
                <a:gd name="connsiteX1" fmla="*/ 0 w 0"/>
                <a:gd name="connsiteY1" fmla="*/ 45268 h 45268"/>
              </a:gdLst>
              <a:ahLst/>
              <a:cxnLst>
                <a:cxn ang="0">
                  <a:pos x="connsiteX0" y="connsiteY0"/>
                </a:cxn>
                <a:cxn ang="0">
                  <a:pos x="connsiteX1" y="connsiteY1"/>
                </a:cxn>
              </a:cxnLst>
              <a:rect l="l" t="t" r="r" b="b"/>
              <a:pathLst>
                <a:path h="45268">
                  <a:moveTo>
                    <a:pt x="0" y="0"/>
                  </a:moveTo>
                  <a:lnTo>
                    <a:pt x="0" y="45268"/>
                  </a:lnTo>
                </a:path>
              </a:pathLst>
            </a:cu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x-none" sz="1867" kern="0">
                <a:solidFill>
                  <a:srgbClr val="FFFFFF"/>
                </a:solidFill>
                <a:latin typeface="Arial"/>
                <a:sym typeface="Arial"/>
              </a:endParaRPr>
            </a:p>
          </p:txBody>
        </p:sp>
        <p:sp>
          <p:nvSpPr>
            <p:cNvPr id="40" name="Freeform 39">
              <a:extLst>
                <a:ext uri="{FF2B5EF4-FFF2-40B4-BE49-F238E27FC236}">
                  <a16:creationId xmlns:a16="http://schemas.microsoft.com/office/drawing/2014/main" id="{B61EE7EA-D23F-E290-AD99-EE321BB1C8D3}"/>
                </a:ext>
              </a:extLst>
            </p:cNvPr>
            <p:cNvSpPr/>
            <p:nvPr/>
          </p:nvSpPr>
          <p:spPr>
            <a:xfrm>
              <a:off x="1691741" y="1827982"/>
              <a:ext cx="0" cy="45268"/>
            </a:xfrm>
            <a:custGeom>
              <a:avLst/>
              <a:gdLst>
                <a:gd name="connsiteX0" fmla="*/ 0 w 0"/>
                <a:gd name="connsiteY0" fmla="*/ 0 h 45268"/>
                <a:gd name="connsiteX1" fmla="*/ 0 w 0"/>
                <a:gd name="connsiteY1" fmla="*/ 45268 h 45268"/>
              </a:gdLst>
              <a:ahLst/>
              <a:cxnLst>
                <a:cxn ang="0">
                  <a:pos x="connsiteX0" y="connsiteY0"/>
                </a:cxn>
                <a:cxn ang="0">
                  <a:pos x="connsiteX1" y="connsiteY1"/>
                </a:cxn>
              </a:cxnLst>
              <a:rect l="l" t="t" r="r" b="b"/>
              <a:pathLst>
                <a:path h="45268">
                  <a:moveTo>
                    <a:pt x="0" y="0"/>
                  </a:moveTo>
                  <a:lnTo>
                    <a:pt x="0" y="45268"/>
                  </a:lnTo>
                </a:path>
              </a:pathLst>
            </a:cu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x-none" sz="1867" kern="0">
                <a:solidFill>
                  <a:srgbClr val="FFFFFF"/>
                </a:solidFill>
                <a:latin typeface="Arial"/>
                <a:sym typeface="Arial"/>
              </a:endParaRPr>
            </a:p>
          </p:txBody>
        </p:sp>
        <p:sp>
          <p:nvSpPr>
            <p:cNvPr id="41" name="Freeform 40">
              <a:extLst>
                <a:ext uri="{FF2B5EF4-FFF2-40B4-BE49-F238E27FC236}">
                  <a16:creationId xmlns:a16="http://schemas.microsoft.com/office/drawing/2014/main" id="{2FDDC234-A596-E81F-ECBC-6B05EFC06E4A}"/>
                </a:ext>
              </a:extLst>
            </p:cNvPr>
            <p:cNvSpPr/>
            <p:nvPr/>
          </p:nvSpPr>
          <p:spPr>
            <a:xfrm>
              <a:off x="3212566" y="2653482"/>
              <a:ext cx="0" cy="45268"/>
            </a:xfrm>
            <a:custGeom>
              <a:avLst/>
              <a:gdLst>
                <a:gd name="connsiteX0" fmla="*/ 0 w 0"/>
                <a:gd name="connsiteY0" fmla="*/ 0 h 45268"/>
                <a:gd name="connsiteX1" fmla="*/ 0 w 0"/>
                <a:gd name="connsiteY1" fmla="*/ 45268 h 45268"/>
              </a:gdLst>
              <a:ahLst/>
              <a:cxnLst>
                <a:cxn ang="0">
                  <a:pos x="connsiteX0" y="connsiteY0"/>
                </a:cxn>
                <a:cxn ang="0">
                  <a:pos x="connsiteX1" y="connsiteY1"/>
                </a:cxn>
              </a:cxnLst>
              <a:rect l="l" t="t" r="r" b="b"/>
              <a:pathLst>
                <a:path h="45268">
                  <a:moveTo>
                    <a:pt x="0" y="0"/>
                  </a:moveTo>
                  <a:lnTo>
                    <a:pt x="0" y="45268"/>
                  </a:lnTo>
                </a:path>
              </a:pathLst>
            </a:cu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x-none" sz="1867" kern="0">
                <a:solidFill>
                  <a:srgbClr val="FFFFFF"/>
                </a:solidFill>
                <a:latin typeface="Arial"/>
                <a:sym typeface="Arial"/>
              </a:endParaRPr>
            </a:p>
          </p:txBody>
        </p:sp>
      </p:grpSp>
      <p:grpSp>
        <p:nvGrpSpPr>
          <p:cNvPr id="42" name="Group 41">
            <a:extLst>
              <a:ext uri="{FF2B5EF4-FFF2-40B4-BE49-F238E27FC236}">
                <a16:creationId xmlns:a16="http://schemas.microsoft.com/office/drawing/2014/main" id="{21EBB027-4FB7-C07E-20A2-F9E9E82174A6}"/>
              </a:ext>
            </a:extLst>
          </p:cNvPr>
          <p:cNvGrpSpPr/>
          <p:nvPr/>
        </p:nvGrpSpPr>
        <p:grpSpPr>
          <a:xfrm>
            <a:off x="1690903" y="2370668"/>
            <a:ext cx="3970867" cy="867833"/>
            <a:chOff x="1031875" y="1778000"/>
            <a:chExt cx="2978150" cy="650875"/>
          </a:xfrm>
        </p:grpSpPr>
        <p:sp>
          <p:nvSpPr>
            <p:cNvPr id="43" name="Freeform 42">
              <a:extLst>
                <a:ext uri="{FF2B5EF4-FFF2-40B4-BE49-F238E27FC236}">
                  <a16:creationId xmlns:a16="http://schemas.microsoft.com/office/drawing/2014/main" id="{7DE03856-0236-26BD-ABB2-3766EB32C214}"/>
                </a:ext>
              </a:extLst>
            </p:cNvPr>
            <p:cNvSpPr/>
            <p:nvPr/>
          </p:nvSpPr>
          <p:spPr>
            <a:xfrm>
              <a:off x="1031875" y="1778000"/>
              <a:ext cx="2978150" cy="650875"/>
            </a:xfrm>
            <a:custGeom>
              <a:avLst/>
              <a:gdLst>
                <a:gd name="connsiteX0" fmla="*/ 2978150 w 2978150"/>
                <a:gd name="connsiteY0" fmla="*/ 650875 h 650875"/>
                <a:gd name="connsiteX1" fmla="*/ 669925 w 2978150"/>
                <a:gd name="connsiteY1" fmla="*/ 650875 h 650875"/>
                <a:gd name="connsiteX2" fmla="*/ 669925 w 2978150"/>
                <a:gd name="connsiteY2" fmla="*/ 365125 h 650875"/>
                <a:gd name="connsiteX3" fmla="*/ 238125 w 2978150"/>
                <a:gd name="connsiteY3" fmla="*/ 365125 h 650875"/>
                <a:gd name="connsiteX4" fmla="*/ 238125 w 2978150"/>
                <a:gd name="connsiteY4" fmla="*/ 177800 h 650875"/>
                <a:gd name="connsiteX5" fmla="*/ 0 w 2978150"/>
                <a:gd name="connsiteY5" fmla="*/ 177800 h 650875"/>
                <a:gd name="connsiteX6" fmla="*/ 0 w 2978150"/>
                <a:gd name="connsiteY6" fmla="*/ 0 h 650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78150" h="650875">
                  <a:moveTo>
                    <a:pt x="2978150" y="650875"/>
                  </a:moveTo>
                  <a:lnTo>
                    <a:pt x="669925" y="650875"/>
                  </a:lnTo>
                  <a:lnTo>
                    <a:pt x="669925" y="365125"/>
                  </a:lnTo>
                  <a:lnTo>
                    <a:pt x="238125" y="365125"/>
                  </a:lnTo>
                  <a:lnTo>
                    <a:pt x="238125" y="177800"/>
                  </a:lnTo>
                  <a:lnTo>
                    <a:pt x="0" y="177800"/>
                  </a:lnTo>
                  <a:lnTo>
                    <a:pt x="0" y="0"/>
                  </a:ln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x-none" sz="1867" kern="0">
                <a:solidFill>
                  <a:srgbClr val="FFFFFF"/>
                </a:solidFill>
                <a:latin typeface="Arial"/>
                <a:sym typeface="Arial"/>
              </a:endParaRPr>
            </a:p>
          </p:txBody>
        </p:sp>
        <p:sp>
          <p:nvSpPr>
            <p:cNvPr id="44" name="Freeform 43">
              <a:extLst>
                <a:ext uri="{FF2B5EF4-FFF2-40B4-BE49-F238E27FC236}">
                  <a16:creationId xmlns:a16="http://schemas.microsoft.com/office/drawing/2014/main" id="{A2A727E1-5C2E-BB56-D407-600DF04D2E42}"/>
                </a:ext>
              </a:extLst>
            </p:cNvPr>
            <p:cNvSpPr/>
            <p:nvPr/>
          </p:nvSpPr>
          <p:spPr>
            <a:xfrm>
              <a:off x="1393291" y="2095160"/>
              <a:ext cx="0" cy="45268"/>
            </a:xfrm>
            <a:custGeom>
              <a:avLst/>
              <a:gdLst>
                <a:gd name="connsiteX0" fmla="*/ 0 w 0"/>
                <a:gd name="connsiteY0" fmla="*/ 0 h 45268"/>
                <a:gd name="connsiteX1" fmla="*/ 0 w 0"/>
                <a:gd name="connsiteY1" fmla="*/ 45268 h 45268"/>
              </a:gdLst>
              <a:ahLst/>
              <a:cxnLst>
                <a:cxn ang="0">
                  <a:pos x="connsiteX0" y="connsiteY0"/>
                </a:cxn>
                <a:cxn ang="0">
                  <a:pos x="connsiteX1" y="connsiteY1"/>
                </a:cxn>
              </a:cxnLst>
              <a:rect l="l" t="t" r="r" b="b"/>
              <a:pathLst>
                <a:path h="45268">
                  <a:moveTo>
                    <a:pt x="0" y="0"/>
                  </a:moveTo>
                  <a:lnTo>
                    <a:pt x="0" y="45268"/>
                  </a:ln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x-none" sz="1867" kern="0">
                <a:solidFill>
                  <a:srgbClr val="FFFFFF"/>
                </a:solidFill>
                <a:latin typeface="Arial"/>
                <a:sym typeface="Arial"/>
              </a:endParaRPr>
            </a:p>
          </p:txBody>
        </p:sp>
        <p:sp>
          <p:nvSpPr>
            <p:cNvPr id="45" name="Freeform 44">
              <a:extLst>
                <a:ext uri="{FF2B5EF4-FFF2-40B4-BE49-F238E27FC236}">
                  <a16:creationId xmlns:a16="http://schemas.microsoft.com/office/drawing/2014/main" id="{05B603C9-BB07-079B-9E2A-E0EBE7A50590}"/>
                </a:ext>
              </a:extLst>
            </p:cNvPr>
            <p:cNvSpPr/>
            <p:nvPr/>
          </p:nvSpPr>
          <p:spPr>
            <a:xfrm flipH="1">
              <a:off x="1285340" y="2094709"/>
              <a:ext cx="346609" cy="45719"/>
            </a:xfrm>
            <a:custGeom>
              <a:avLst/>
              <a:gdLst>
                <a:gd name="connsiteX0" fmla="*/ 0 w 0"/>
                <a:gd name="connsiteY0" fmla="*/ 0 h 45268"/>
                <a:gd name="connsiteX1" fmla="*/ 0 w 0"/>
                <a:gd name="connsiteY1" fmla="*/ 45268 h 45268"/>
              </a:gdLst>
              <a:ahLst/>
              <a:cxnLst>
                <a:cxn ang="0">
                  <a:pos x="connsiteX0" y="connsiteY0"/>
                </a:cxn>
                <a:cxn ang="0">
                  <a:pos x="connsiteX1" y="connsiteY1"/>
                </a:cxn>
              </a:cxnLst>
              <a:rect l="l" t="t" r="r" b="b"/>
              <a:pathLst>
                <a:path h="45268">
                  <a:moveTo>
                    <a:pt x="0" y="0"/>
                  </a:moveTo>
                  <a:lnTo>
                    <a:pt x="0" y="45268"/>
                  </a:ln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x-none" sz="1867" kern="0">
                <a:solidFill>
                  <a:srgbClr val="FFFFFF"/>
                </a:solidFill>
                <a:latin typeface="Arial"/>
                <a:sym typeface="Arial"/>
              </a:endParaRPr>
            </a:p>
          </p:txBody>
        </p:sp>
        <p:sp>
          <p:nvSpPr>
            <p:cNvPr id="46" name="Freeform 45">
              <a:extLst>
                <a:ext uri="{FF2B5EF4-FFF2-40B4-BE49-F238E27FC236}">
                  <a16:creationId xmlns:a16="http://schemas.microsoft.com/office/drawing/2014/main" id="{33592FA8-3069-EA0F-6011-642E5D079451}"/>
                </a:ext>
              </a:extLst>
            </p:cNvPr>
            <p:cNvSpPr/>
            <p:nvPr/>
          </p:nvSpPr>
          <p:spPr>
            <a:xfrm>
              <a:off x="1288516" y="2088810"/>
              <a:ext cx="0" cy="45268"/>
            </a:xfrm>
            <a:custGeom>
              <a:avLst/>
              <a:gdLst>
                <a:gd name="connsiteX0" fmla="*/ 0 w 0"/>
                <a:gd name="connsiteY0" fmla="*/ 0 h 45268"/>
                <a:gd name="connsiteX1" fmla="*/ 0 w 0"/>
                <a:gd name="connsiteY1" fmla="*/ 45268 h 45268"/>
              </a:gdLst>
              <a:ahLst/>
              <a:cxnLst>
                <a:cxn ang="0">
                  <a:pos x="connsiteX0" y="connsiteY0"/>
                </a:cxn>
                <a:cxn ang="0">
                  <a:pos x="connsiteX1" y="connsiteY1"/>
                </a:cxn>
              </a:cxnLst>
              <a:rect l="l" t="t" r="r" b="b"/>
              <a:pathLst>
                <a:path h="45268">
                  <a:moveTo>
                    <a:pt x="0" y="0"/>
                  </a:moveTo>
                  <a:lnTo>
                    <a:pt x="0" y="45268"/>
                  </a:ln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x-none" sz="1867" kern="0">
                <a:solidFill>
                  <a:srgbClr val="FFFFFF"/>
                </a:solidFill>
                <a:latin typeface="Arial"/>
                <a:sym typeface="Arial"/>
              </a:endParaRPr>
            </a:p>
          </p:txBody>
        </p:sp>
        <p:sp>
          <p:nvSpPr>
            <p:cNvPr id="47" name="Freeform 46">
              <a:extLst>
                <a:ext uri="{FF2B5EF4-FFF2-40B4-BE49-F238E27FC236}">
                  <a16:creationId xmlns:a16="http://schemas.microsoft.com/office/drawing/2014/main" id="{C5D8B770-76DB-A347-9D59-B093E06C156B}"/>
                </a:ext>
              </a:extLst>
            </p:cNvPr>
            <p:cNvSpPr/>
            <p:nvPr/>
          </p:nvSpPr>
          <p:spPr>
            <a:xfrm>
              <a:off x="2037816" y="2374560"/>
              <a:ext cx="0" cy="45268"/>
            </a:xfrm>
            <a:custGeom>
              <a:avLst/>
              <a:gdLst>
                <a:gd name="connsiteX0" fmla="*/ 0 w 0"/>
                <a:gd name="connsiteY0" fmla="*/ 0 h 45268"/>
                <a:gd name="connsiteX1" fmla="*/ 0 w 0"/>
                <a:gd name="connsiteY1" fmla="*/ 45268 h 45268"/>
              </a:gdLst>
              <a:ahLst/>
              <a:cxnLst>
                <a:cxn ang="0">
                  <a:pos x="connsiteX0" y="connsiteY0"/>
                </a:cxn>
                <a:cxn ang="0">
                  <a:pos x="connsiteX1" y="connsiteY1"/>
                </a:cxn>
              </a:cxnLst>
              <a:rect l="l" t="t" r="r" b="b"/>
              <a:pathLst>
                <a:path h="45268">
                  <a:moveTo>
                    <a:pt x="0" y="0"/>
                  </a:moveTo>
                  <a:lnTo>
                    <a:pt x="0" y="45268"/>
                  </a:ln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x-none" sz="1867" kern="0">
                <a:solidFill>
                  <a:srgbClr val="FFFFFF"/>
                </a:solidFill>
                <a:latin typeface="Arial"/>
                <a:sym typeface="Arial"/>
              </a:endParaRPr>
            </a:p>
          </p:txBody>
        </p:sp>
        <p:sp>
          <p:nvSpPr>
            <p:cNvPr id="48" name="Freeform 47">
              <a:extLst>
                <a:ext uri="{FF2B5EF4-FFF2-40B4-BE49-F238E27FC236}">
                  <a16:creationId xmlns:a16="http://schemas.microsoft.com/office/drawing/2014/main" id="{2F031344-5583-761A-0E0E-9D2A2F4579FD}"/>
                </a:ext>
              </a:extLst>
            </p:cNvPr>
            <p:cNvSpPr/>
            <p:nvPr/>
          </p:nvSpPr>
          <p:spPr>
            <a:xfrm>
              <a:off x="2406116" y="2380910"/>
              <a:ext cx="0" cy="45268"/>
            </a:xfrm>
            <a:custGeom>
              <a:avLst/>
              <a:gdLst>
                <a:gd name="connsiteX0" fmla="*/ 0 w 0"/>
                <a:gd name="connsiteY0" fmla="*/ 0 h 45268"/>
                <a:gd name="connsiteX1" fmla="*/ 0 w 0"/>
                <a:gd name="connsiteY1" fmla="*/ 45268 h 45268"/>
              </a:gdLst>
              <a:ahLst/>
              <a:cxnLst>
                <a:cxn ang="0">
                  <a:pos x="connsiteX0" y="connsiteY0"/>
                </a:cxn>
                <a:cxn ang="0">
                  <a:pos x="connsiteX1" y="connsiteY1"/>
                </a:cxn>
              </a:cxnLst>
              <a:rect l="l" t="t" r="r" b="b"/>
              <a:pathLst>
                <a:path h="45268">
                  <a:moveTo>
                    <a:pt x="0" y="0"/>
                  </a:moveTo>
                  <a:lnTo>
                    <a:pt x="0" y="45268"/>
                  </a:ln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x-none" sz="1867" kern="0">
                <a:solidFill>
                  <a:srgbClr val="FFFFFF"/>
                </a:solidFill>
                <a:latin typeface="Arial"/>
                <a:sym typeface="Arial"/>
              </a:endParaRPr>
            </a:p>
          </p:txBody>
        </p:sp>
        <p:sp>
          <p:nvSpPr>
            <p:cNvPr id="49" name="Freeform 48">
              <a:extLst>
                <a:ext uri="{FF2B5EF4-FFF2-40B4-BE49-F238E27FC236}">
                  <a16:creationId xmlns:a16="http://schemas.microsoft.com/office/drawing/2014/main" id="{4683C493-D9CB-A786-BB9D-A87B4C13E53B}"/>
                </a:ext>
              </a:extLst>
            </p:cNvPr>
            <p:cNvSpPr/>
            <p:nvPr/>
          </p:nvSpPr>
          <p:spPr>
            <a:xfrm>
              <a:off x="3545941" y="2377735"/>
              <a:ext cx="0" cy="45268"/>
            </a:xfrm>
            <a:custGeom>
              <a:avLst/>
              <a:gdLst>
                <a:gd name="connsiteX0" fmla="*/ 0 w 0"/>
                <a:gd name="connsiteY0" fmla="*/ 0 h 45268"/>
                <a:gd name="connsiteX1" fmla="*/ 0 w 0"/>
                <a:gd name="connsiteY1" fmla="*/ 45268 h 45268"/>
              </a:gdLst>
              <a:ahLst/>
              <a:cxnLst>
                <a:cxn ang="0">
                  <a:pos x="connsiteX0" y="connsiteY0"/>
                </a:cxn>
                <a:cxn ang="0">
                  <a:pos x="connsiteX1" y="connsiteY1"/>
                </a:cxn>
              </a:cxnLst>
              <a:rect l="l" t="t" r="r" b="b"/>
              <a:pathLst>
                <a:path h="45268">
                  <a:moveTo>
                    <a:pt x="0" y="0"/>
                  </a:moveTo>
                  <a:lnTo>
                    <a:pt x="0" y="45268"/>
                  </a:ln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x-none" sz="1867" kern="0">
                <a:solidFill>
                  <a:srgbClr val="FFFFFF"/>
                </a:solidFill>
                <a:latin typeface="Arial"/>
                <a:sym typeface="Arial"/>
              </a:endParaRPr>
            </a:p>
          </p:txBody>
        </p:sp>
        <p:sp>
          <p:nvSpPr>
            <p:cNvPr id="50" name="Freeform 49">
              <a:extLst>
                <a:ext uri="{FF2B5EF4-FFF2-40B4-BE49-F238E27FC236}">
                  <a16:creationId xmlns:a16="http://schemas.microsoft.com/office/drawing/2014/main" id="{E3CC6D69-2584-9FD9-55C4-B34350E622E7}"/>
                </a:ext>
              </a:extLst>
            </p:cNvPr>
            <p:cNvSpPr/>
            <p:nvPr/>
          </p:nvSpPr>
          <p:spPr>
            <a:xfrm>
              <a:off x="3996791" y="2380910"/>
              <a:ext cx="0" cy="45268"/>
            </a:xfrm>
            <a:custGeom>
              <a:avLst/>
              <a:gdLst>
                <a:gd name="connsiteX0" fmla="*/ 0 w 0"/>
                <a:gd name="connsiteY0" fmla="*/ 0 h 45268"/>
                <a:gd name="connsiteX1" fmla="*/ 0 w 0"/>
                <a:gd name="connsiteY1" fmla="*/ 45268 h 45268"/>
              </a:gdLst>
              <a:ahLst/>
              <a:cxnLst>
                <a:cxn ang="0">
                  <a:pos x="connsiteX0" y="connsiteY0"/>
                </a:cxn>
                <a:cxn ang="0">
                  <a:pos x="connsiteX1" y="connsiteY1"/>
                </a:cxn>
              </a:cxnLst>
              <a:rect l="l" t="t" r="r" b="b"/>
              <a:pathLst>
                <a:path h="45268">
                  <a:moveTo>
                    <a:pt x="0" y="0"/>
                  </a:moveTo>
                  <a:lnTo>
                    <a:pt x="0" y="45268"/>
                  </a:ln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x-none" sz="1867" kern="0">
                <a:solidFill>
                  <a:srgbClr val="FFFFFF"/>
                </a:solidFill>
                <a:latin typeface="Arial"/>
                <a:sym typeface="Arial"/>
              </a:endParaRPr>
            </a:p>
          </p:txBody>
        </p:sp>
      </p:grpSp>
      <p:graphicFrame>
        <p:nvGraphicFramePr>
          <p:cNvPr id="52" name="Table 5">
            <a:extLst>
              <a:ext uri="{FF2B5EF4-FFF2-40B4-BE49-F238E27FC236}">
                <a16:creationId xmlns:a16="http://schemas.microsoft.com/office/drawing/2014/main" id="{4D0850DF-5960-3F7D-B3C1-092A59EE77AF}"/>
              </a:ext>
            </a:extLst>
          </p:cNvPr>
          <p:cNvGraphicFramePr>
            <a:graphicFrameLocks noGrp="1"/>
          </p:cNvGraphicFramePr>
          <p:nvPr/>
        </p:nvGraphicFramePr>
        <p:xfrm>
          <a:off x="4096211" y="1487552"/>
          <a:ext cx="4907559" cy="1325880"/>
        </p:xfrm>
        <a:graphic>
          <a:graphicData uri="http://schemas.openxmlformats.org/drawingml/2006/table">
            <a:tbl>
              <a:tblPr firstRow="1" bandRow="1">
                <a:tableStyleId>{2D5ABB26-0587-4C30-8999-92F81FD0307C}</a:tableStyleId>
              </a:tblPr>
              <a:tblGrid>
                <a:gridCol w="1635853">
                  <a:extLst>
                    <a:ext uri="{9D8B030D-6E8A-4147-A177-3AD203B41FA5}">
                      <a16:colId xmlns:a16="http://schemas.microsoft.com/office/drawing/2014/main" val="105267254"/>
                    </a:ext>
                  </a:extLst>
                </a:gridCol>
                <a:gridCol w="1635853">
                  <a:extLst>
                    <a:ext uri="{9D8B030D-6E8A-4147-A177-3AD203B41FA5}">
                      <a16:colId xmlns:a16="http://schemas.microsoft.com/office/drawing/2014/main" val="3609698443"/>
                    </a:ext>
                  </a:extLst>
                </a:gridCol>
                <a:gridCol w="1635853">
                  <a:extLst>
                    <a:ext uri="{9D8B030D-6E8A-4147-A177-3AD203B41FA5}">
                      <a16:colId xmlns:a16="http://schemas.microsoft.com/office/drawing/2014/main" val="2698895428"/>
                    </a:ext>
                  </a:extLst>
                </a:gridCol>
              </a:tblGrid>
              <a:tr h="447040">
                <a:tc>
                  <a:txBody>
                    <a:bodyPr/>
                    <a:lstStyle/>
                    <a:p>
                      <a:endParaRPr lang="en-US" sz="1100" dirty="0">
                        <a:solidFill>
                          <a:schemeClr val="tx1"/>
                        </a:solidFill>
                        <a:latin typeface="Arial" panose="020B0604020202020204" pitchFamily="34" charset="0"/>
                        <a:cs typeface="Arial" panose="020B0604020202020204" pitchFamily="34" charset="0"/>
                      </a:endParaRPr>
                    </a:p>
                  </a:txBody>
                  <a:tcPr marL="121920" marR="121920" marT="60960" marB="60960" anchor="ctr">
                    <a:lnB w="28575" cap="flat" cmpd="sng" algn="ctr">
                      <a:solidFill>
                        <a:schemeClr val="tx1"/>
                      </a:solidFill>
                      <a:prstDash val="solid"/>
                      <a:round/>
                      <a:headEnd type="none" w="med" len="med"/>
                      <a:tailEnd type="none" w="med" len="med"/>
                    </a:lnB>
                  </a:tcPr>
                </a:tc>
                <a:tc>
                  <a:txBody>
                    <a:bodyPr/>
                    <a:lstStyle/>
                    <a:p>
                      <a:pPr algn="ctr"/>
                      <a:r>
                        <a:rPr lang="en-US" sz="1100" b="1" dirty="0">
                          <a:solidFill>
                            <a:schemeClr val="tx1"/>
                          </a:solidFill>
                          <a:latin typeface="Arial" panose="020B0604020202020204" pitchFamily="34" charset="0"/>
                          <a:cs typeface="Arial" panose="020B0604020202020204" pitchFamily="34" charset="0"/>
                        </a:rPr>
                        <a:t>PFS Events,</a:t>
                      </a:r>
                    </a:p>
                    <a:p>
                      <a:pPr algn="ctr"/>
                      <a:r>
                        <a:rPr lang="en-US" sz="1100" b="1" dirty="0">
                          <a:solidFill>
                            <a:schemeClr val="tx1"/>
                          </a:solidFill>
                          <a:latin typeface="Arial" panose="020B0604020202020204" pitchFamily="34" charset="0"/>
                          <a:cs typeface="Arial" panose="020B0604020202020204" pitchFamily="34" charset="0"/>
                        </a:rPr>
                        <a:t>n/N, %</a:t>
                      </a:r>
                    </a:p>
                  </a:txBody>
                  <a:tcPr marL="121920" marR="121920" marT="60960" marB="60960" anchor="ctr">
                    <a:lnB w="28575" cap="flat" cmpd="sng" algn="ctr">
                      <a:solidFill>
                        <a:schemeClr val="tx1"/>
                      </a:solidFill>
                      <a:prstDash val="solid"/>
                      <a:round/>
                      <a:headEnd type="none" w="med" len="med"/>
                      <a:tailEnd type="none" w="med" len="med"/>
                    </a:lnB>
                  </a:tcPr>
                </a:tc>
                <a:tc>
                  <a:txBody>
                    <a:bodyPr/>
                    <a:lstStyle/>
                    <a:p>
                      <a:pPr algn="ctr"/>
                      <a:r>
                        <a:rPr lang="en-US" sz="1100" b="1" dirty="0">
                          <a:solidFill>
                            <a:schemeClr val="tx1"/>
                          </a:solidFill>
                          <a:latin typeface="Arial" panose="020B0604020202020204" pitchFamily="34" charset="0"/>
                          <a:cs typeface="Arial" panose="020B0604020202020204" pitchFamily="34" charset="0"/>
                        </a:rPr>
                        <a:t>PFS Median</a:t>
                      </a:r>
                    </a:p>
                    <a:p>
                      <a:pPr algn="ctr"/>
                      <a:r>
                        <a:rPr lang="en-US" sz="1100" b="1" dirty="0">
                          <a:solidFill>
                            <a:schemeClr val="tx1"/>
                          </a:solidFill>
                          <a:latin typeface="Arial" panose="020B0604020202020204" pitchFamily="34" charset="0"/>
                          <a:cs typeface="Arial" panose="020B0604020202020204" pitchFamily="34" charset="0"/>
                        </a:rPr>
                        <a:t>(95% CI), mo</a:t>
                      </a:r>
                    </a:p>
                  </a:txBody>
                  <a:tcPr marL="121920" marR="121920" marT="60960" marB="60960" anchor="ctr">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67290948"/>
                  </a:ext>
                </a:extLst>
              </a:tr>
              <a:tr h="284480">
                <a:tc>
                  <a:txBody>
                    <a:bodyPr/>
                    <a:lstStyle/>
                    <a:p>
                      <a:r>
                        <a:rPr lang="en-US" sz="1100" dirty="0">
                          <a:solidFill>
                            <a:schemeClr val="tx1"/>
                          </a:solidFill>
                          <a:latin typeface="Arial" panose="020B0604020202020204" pitchFamily="34" charset="0"/>
                          <a:cs typeface="Arial" panose="020B0604020202020204" pitchFamily="34" charset="0"/>
                        </a:rPr>
                        <a:t>All CLL/SLL</a:t>
                      </a:r>
                    </a:p>
                  </a:txBody>
                  <a:tcPr marL="121920" marR="121920" marT="60960" marB="60960" anchor="ctr">
                    <a:lnT w="28575" cap="flat" cmpd="sng" algn="ctr">
                      <a:solidFill>
                        <a:schemeClr val="tx1"/>
                      </a:solidFill>
                      <a:prstDash val="solid"/>
                      <a:round/>
                      <a:headEnd type="none" w="med" len="med"/>
                      <a:tailEnd type="none" w="med" len="med"/>
                    </a:lnT>
                  </a:tcPr>
                </a:tc>
                <a:tc>
                  <a:txBody>
                    <a:bodyPr/>
                    <a:lstStyle/>
                    <a:p>
                      <a:pPr algn="ctr"/>
                      <a:r>
                        <a:rPr lang="en-US" sz="1100" dirty="0">
                          <a:solidFill>
                            <a:schemeClr val="tx1"/>
                          </a:solidFill>
                          <a:latin typeface="Arial" panose="020B0604020202020204" pitchFamily="34" charset="0"/>
                          <a:cs typeface="Arial" panose="020B0604020202020204" pitchFamily="34" charset="0"/>
                        </a:rPr>
                        <a:t>13/57 (23)</a:t>
                      </a:r>
                    </a:p>
                  </a:txBody>
                  <a:tcPr marL="121920" marR="121920" marT="60960" marB="60960" anchor="ctr">
                    <a:lnT w="28575" cap="flat" cmpd="sng" algn="ctr">
                      <a:solidFill>
                        <a:schemeClr val="tx1"/>
                      </a:solidFill>
                      <a:prstDash val="solid"/>
                      <a:round/>
                      <a:headEnd type="none" w="med" len="med"/>
                      <a:tailEnd type="none" w="med" len="med"/>
                    </a:lnT>
                  </a:tcPr>
                </a:tc>
                <a:tc>
                  <a:txBody>
                    <a:bodyPr/>
                    <a:lstStyle/>
                    <a:p>
                      <a:pPr algn="ctr"/>
                      <a:r>
                        <a:rPr lang="en-US" sz="1100" dirty="0">
                          <a:solidFill>
                            <a:schemeClr val="tx1"/>
                          </a:solidFill>
                          <a:latin typeface="Arial" panose="020B0604020202020204" pitchFamily="34" charset="0"/>
                          <a:cs typeface="Arial" panose="020B0604020202020204" pitchFamily="34" charset="0"/>
                        </a:rPr>
                        <a:t>NE (10.6-NE)</a:t>
                      </a:r>
                    </a:p>
                  </a:txBody>
                  <a:tcPr marL="121920" marR="121920" marT="60960" marB="60960" anchor="ctr">
                    <a:lnT w="285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26991815"/>
                  </a:ext>
                </a:extLst>
              </a:tr>
              <a:tr h="284480">
                <a:tc>
                  <a:txBody>
                    <a:bodyPr/>
                    <a:lstStyle/>
                    <a:p>
                      <a:r>
                        <a:rPr lang="en-US" sz="1100" dirty="0">
                          <a:solidFill>
                            <a:schemeClr val="tx1"/>
                          </a:solidFill>
                          <a:latin typeface="Arial" panose="020B0604020202020204" pitchFamily="34" charset="0"/>
                          <a:cs typeface="Arial" panose="020B0604020202020204" pitchFamily="34" charset="0"/>
                        </a:rPr>
                        <a:t>Cohort A</a:t>
                      </a:r>
                    </a:p>
                  </a:txBody>
                  <a:tcPr marL="121920" marR="121920" marT="60960" marB="60960" anchor="ctr"/>
                </a:tc>
                <a:tc>
                  <a:txBody>
                    <a:bodyPr/>
                    <a:lstStyle/>
                    <a:p>
                      <a:pPr algn="ctr"/>
                      <a:r>
                        <a:rPr lang="en-US" sz="1100" dirty="0">
                          <a:solidFill>
                            <a:schemeClr val="tx1"/>
                          </a:solidFill>
                          <a:latin typeface="Arial" panose="020B0604020202020204" pitchFamily="34" charset="0"/>
                          <a:cs typeface="Arial" panose="020B0604020202020204" pitchFamily="34" charset="0"/>
                        </a:rPr>
                        <a:t>8/25 (32)</a:t>
                      </a:r>
                    </a:p>
                  </a:txBody>
                  <a:tcPr marL="121920" marR="121920" marT="60960" marB="60960" anchor="ctr"/>
                </a:tc>
                <a:tc>
                  <a:txBody>
                    <a:bodyPr/>
                    <a:lstStyle/>
                    <a:p>
                      <a:pPr algn="ctr"/>
                      <a:r>
                        <a:rPr lang="en-US" sz="1100" dirty="0">
                          <a:solidFill>
                            <a:schemeClr val="tx1"/>
                          </a:solidFill>
                          <a:latin typeface="Arial" panose="020B0604020202020204" pitchFamily="34" charset="0"/>
                          <a:cs typeface="Arial" panose="020B0604020202020204" pitchFamily="34" charset="0"/>
                        </a:rPr>
                        <a:t>15.7 (7.6-NE)</a:t>
                      </a:r>
                    </a:p>
                  </a:txBody>
                  <a:tcPr marL="121920" marR="121920" marT="60960" marB="60960" anchor="ctr"/>
                </a:tc>
                <a:extLst>
                  <a:ext uri="{0D108BD9-81ED-4DB2-BD59-A6C34878D82A}">
                    <a16:rowId xmlns:a16="http://schemas.microsoft.com/office/drawing/2014/main" val="1303082420"/>
                  </a:ext>
                </a:extLst>
              </a:tr>
              <a:tr h="284480">
                <a:tc>
                  <a:txBody>
                    <a:bodyPr/>
                    <a:lstStyle/>
                    <a:p>
                      <a:r>
                        <a:rPr lang="en-US" sz="1100" dirty="0">
                          <a:solidFill>
                            <a:schemeClr val="tx1"/>
                          </a:solidFill>
                          <a:latin typeface="Arial" panose="020B0604020202020204" pitchFamily="34" charset="0"/>
                          <a:cs typeface="Arial" panose="020B0604020202020204" pitchFamily="34" charset="0"/>
                        </a:rPr>
                        <a:t>Cohort B</a:t>
                      </a:r>
                    </a:p>
                  </a:txBody>
                  <a:tcPr marL="121920" marR="121920" marT="60960" marB="60960" anchor="ctr"/>
                </a:tc>
                <a:tc>
                  <a:txBody>
                    <a:bodyPr/>
                    <a:lstStyle/>
                    <a:p>
                      <a:pPr algn="ctr"/>
                      <a:r>
                        <a:rPr lang="en-US" sz="1100" dirty="0">
                          <a:solidFill>
                            <a:schemeClr val="tx1"/>
                          </a:solidFill>
                          <a:latin typeface="Arial" panose="020B0604020202020204" pitchFamily="34" charset="0"/>
                          <a:cs typeface="Arial" panose="020B0604020202020204" pitchFamily="34" charset="0"/>
                        </a:rPr>
                        <a:t>3/10 (30)</a:t>
                      </a:r>
                    </a:p>
                  </a:txBody>
                  <a:tcPr marL="121920" marR="121920" marT="60960" marB="60960" anchor="ctr"/>
                </a:tc>
                <a:tc>
                  <a:txBody>
                    <a:bodyPr/>
                    <a:lstStyle/>
                    <a:p>
                      <a:pPr algn="ctr"/>
                      <a:r>
                        <a:rPr lang="en-US" sz="1100" dirty="0">
                          <a:solidFill>
                            <a:schemeClr val="tx1"/>
                          </a:solidFill>
                          <a:latin typeface="Arial" panose="020B0604020202020204" pitchFamily="34" charset="0"/>
                          <a:cs typeface="Arial" panose="020B0604020202020204" pitchFamily="34" charset="0"/>
                        </a:rPr>
                        <a:t>NE (5.0-NE)</a:t>
                      </a:r>
                    </a:p>
                  </a:txBody>
                  <a:tcPr marL="121920" marR="121920" marT="60960" marB="60960" anchor="ctr"/>
                </a:tc>
                <a:extLst>
                  <a:ext uri="{0D108BD9-81ED-4DB2-BD59-A6C34878D82A}">
                    <a16:rowId xmlns:a16="http://schemas.microsoft.com/office/drawing/2014/main" val="4089733058"/>
                  </a:ext>
                </a:extLst>
              </a:tr>
            </a:tbl>
          </a:graphicData>
        </a:graphic>
      </p:graphicFrame>
      <p:grpSp>
        <p:nvGrpSpPr>
          <p:cNvPr id="53" name="Group 52">
            <a:extLst>
              <a:ext uri="{FF2B5EF4-FFF2-40B4-BE49-F238E27FC236}">
                <a16:creationId xmlns:a16="http://schemas.microsoft.com/office/drawing/2014/main" id="{9B23504A-ED83-8220-7EF9-DD91023C2DD0}"/>
              </a:ext>
            </a:extLst>
          </p:cNvPr>
          <p:cNvGrpSpPr/>
          <p:nvPr/>
        </p:nvGrpSpPr>
        <p:grpSpPr>
          <a:xfrm>
            <a:off x="3820199" y="2093866"/>
            <a:ext cx="288000" cy="646935"/>
            <a:chOff x="2869945" y="3416299"/>
            <a:chExt cx="216000" cy="485201"/>
          </a:xfrm>
        </p:grpSpPr>
        <p:sp>
          <p:nvSpPr>
            <p:cNvPr id="54" name="Freeform 53">
              <a:extLst>
                <a:ext uri="{FF2B5EF4-FFF2-40B4-BE49-F238E27FC236}">
                  <a16:creationId xmlns:a16="http://schemas.microsoft.com/office/drawing/2014/main" id="{34813BE0-A020-E343-C45F-B9DDAD044895}"/>
                </a:ext>
              </a:extLst>
            </p:cNvPr>
            <p:cNvSpPr/>
            <p:nvPr/>
          </p:nvSpPr>
          <p:spPr>
            <a:xfrm>
              <a:off x="2869945" y="3416299"/>
              <a:ext cx="216000" cy="0"/>
            </a:xfrm>
            <a:custGeom>
              <a:avLst/>
              <a:gdLst>
                <a:gd name="connsiteX0" fmla="*/ 0 w 271604"/>
                <a:gd name="connsiteY0" fmla="*/ 0 h 0"/>
                <a:gd name="connsiteX1" fmla="*/ 271604 w 271604"/>
                <a:gd name="connsiteY1" fmla="*/ 0 h 0"/>
              </a:gdLst>
              <a:ahLst/>
              <a:cxnLst>
                <a:cxn ang="0">
                  <a:pos x="connsiteX0" y="connsiteY0"/>
                </a:cxn>
                <a:cxn ang="0">
                  <a:pos x="connsiteX1" y="connsiteY1"/>
                </a:cxn>
              </a:cxnLst>
              <a:rect l="l" t="t" r="r" b="b"/>
              <a:pathLst>
                <a:path w="271604">
                  <a:moveTo>
                    <a:pt x="0" y="0"/>
                  </a:moveTo>
                  <a:lnTo>
                    <a:pt x="271604" y="0"/>
                  </a:lnTo>
                </a:path>
              </a:pathLst>
            </a:cu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x-none" sz="1867" kern="0">
                <a:solidFill>
                  <a:srgbClr val="FFFFFF"/>
                </a:solidFill>
                <a:latin typeface="Arial"/>
                <a:sym typeface="Arial"/>
              </a:endParaRPr>
            </a:p>
          </p:txBody>
        </p:sp>
        <p:sp>
          <p:nvSpPr>
            <p:cNvPr id="55" name="Freeform 54">
              <a:extLst>
                <a:ext uri="{FF2B5EF4-FFF2-40B4-BE49-F238E27FC236}">
                  <a16:creationId xmlns:a16="http://schemas.microsoft.com/office/drawing/2014/main" id="{1E2949BD-7BCB-A40C-562D-AE152C44C322}"/>
                </a:ext>
              </a:extLst>
            </p:cNvPr>
            <p:cNvSpPr/>
            <p:nvPr/>
          </p:nvSpPr>
          <p:spPr>
            <a:xfrm>
              <a:off x="2869945" y="3666020"/>
              <a:ext cx="216000" cy="0"/>
            </a:xfrm>
            <a:custGeom>
              <a:avLst/>
              <a:gdLst>
                <a:gd name="connsiteX0" fmla="*/ 0 w 271604"/>
                <a:gd name="connsiteY0" fmla="*/ 0 h 0"/>
                <a:gd name="connsiteX1" fmla="*/ 271604 w 271604"/>
                <a:gd name="connsiteY1" fmla="*/ 0 h 0"/>
              </a:gdLst>
              <a:ahLst/>
              <a:cxnLst>
                <a:cxn ang="0">
                  <a:pos x="connsiteX0" y="connsiteY0"/>
                </a:cxn>
                <a:cxn ang="0">
                  <a:pos x="connsiteX1" y="connsiteY1"/>
                </a:cxn>
              </a:cxnLst>
              <a:rect l="l" t="t" r="r" b="b"/>
              <a:pathLst>
                <a:path w="271604">
                  <a:moveTo>
                    <a:pt x="0" y="0"/>
                  </a:moveTo>
                  <a:lnTo>
                    <a:pt x="271604" y="0"/>
                  </a:lnTo>
                </a:path>
              </a:pathLst>
            </a:cu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x-none" sz="1867" kern="0">
                <a:solidFill>
                  <a:srgbClr val="FFFFFF"/>
                </a:solidFill>
                <a:latin typeface="Arial"/>
                <a:sym typeface="Arial"/>
              </a:endParaRPr>
            </a:p>
          </p:txBody>
        </p:sp>
        <p:sp>
          <p:nvSpPr>
            <p:cNvPr id="56" name="Freeform 55">
              <a:extLst>
                <a:ext uri="{FF2B5EF4-FFF2-40B4-BE49-F238E27FC236}">
                  <a16:creationId xmlns:a16="http://schemas.microsoft.com/office/drawing/2014/main" id="{0469ABE8-BE99-F365-E8AB-B85D5B2BD9C4}"/>
                </a:ext>
              </a:extLst>
            </p:cNvPr>
            <p:cNvSpPr/>
            <p:nvPr/>
          </p:nvSpPr>
          <p:spPr>
            <a:xfrm>
              <a:off x="2869945" y="3901500"/>
              <a:ext cx="216000" cy="0"/>
            </a:xfrm>
            <a:custGeom>
              <a:avLst/>
              <a:gdLst>
                <a:gd name="connsiteX0" fmla="*/ 0 w 271604"/>
                <a:gd name="connsiteY0" fmla="*/ 0 h 0"/>
                <a:gd name="connsiteX1" fmla="*/ 271604 w 271604"/>
                <a:gd name="connsiteY1" fmla="*/ 0 h 0"/>
              </a:gdLst>
              <a:ahLst/>
              <a:cxnLst>
                <a:cxn ang="0">
                  <a:pos x="connsiteX0" y="connsiteY0"/>
                </a:cxn>
                <a:cxn ang="0">
                  <a:pos x="connsiteX1" y="connsiteY1"/>
                </a:cxn>
              </a:cxnLst>
              <a:rect l="l" t="t" r="r" b="b"/>
              <a:pathLst>
                <a:path w="271604">
                  <a:moveTo>
                    <a:pt x="0" y="0"/>
                  </a:moveTo>
                  <a:lnTo>
                    <a:pt x="271604" y="0"/>
                  </a:ln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x-none" sz="1867" kern="0">
                <a:solidFill>
                  <a:srgbClr val="FFFFFF"/>
                </a:solidFill>
                <a:latin typeface="Arial"/>
                <a:sym typeface="Arial"/>
              </a:endParaRPr>
            </a:p>
          </p:txBody>
        </p:sp>
      </p:grpSp>
      <p:sp>
        <p:nvSpPr>
          <p:cNvPr id="57" name="TextBox 56">
            <a:extLst>
              <a:ext uri="{FF2B5EF4-FFF2-40B4-BE49-F238E27FC236}">
                <a16:creationId xmlns:a16="http://schemas.microsoft.com/office/drawing/2014/main" id="{3B511F35-10B5-126C-4B9C-C9C3577AAEB3}"/>
              </a:ext>
            </a:extLst>
          </p:cNvPr>
          <p:cNvSpPr txBox="1"/>
          <p:nvPr/>
        </p:nvSpPr>
        <p:spPr>
          <a:xfrm>
            <a:off x="4919514" y="2860293"/>
            <a:ext cx="1429789" cy="276999"/>
          </a:xfrm>
          <a:prstGeom prst="rect">
            <a:avLst/>
          </a:prstGeom>
          <a:noFill/>
        </p:spPr>
        <p:txBody>
          <a:bodyPr wrap="square" rtlCol="0">
            <a:spAutoFit/>
          </a:bodyPr>
          <a:lstStyle/>
          <a:p>
            <a:pPr defTabSz="1219170">
              <a:buClr>
                <a:srgbClr val="000000"/>
              </a:buClr>
              <a:defRPr/>
            </a:pPr>
            <a:r>
              <a:rPr lang="en-US" sz="1200" kern="0" dirty="0">
                <a:solidFill>
                  <a:srgbClr val="000000"/>
                </a:solidFill>
                <a:latin typeface="Arial"/>
                <a:cs typeface="Arial"/>
                <a:sym typeface="Arial"/>
              </a:rPr>
              <a:t>Cohort B</a:t>
            </a:r>
          </a:p>
        </p:txBody>
      </p:sp>
      <p:sp>
        <p:nvSpPr>
          <p:cNvPr id="58" name="TextBox 57">
            <a:extLst>
              <a:ext uri="{FF2B5EF4-FFF2-40B4-BE49-F238E27FC236}">
                <a16:creationId xmlns:a16="http://schemas.microsoft.com/office/drawing/2014/main" id="{D48E7BD0-30B4-EFBE-2BB6-A7053DD9DBEE}"/>
              </a:ext>
            </a:extLst>
          </p:cNvPr>
          <p:cNvSpPr txBox="1"/>
          <p:nvPr/>
        </p:nvSpPr>
        <p:spPr>
          <a:xfrm>
            <a:off x="6726931" y="3110759"/>
            <a:ext cx="1429789" cy="276999"/>
          </a:xfrm>
          <a:prstGeom prst="rect">
            <a:avLst/>
          </a:prstGeom>
          <a:noFill/>
        </p:spPr>
        <p:txBody>
          <a:bodyPr wrap="square" rtlCol="0">
            <a:spAutoFit/>
          </a:bodyPr>
          <a:lstStyle/>
          <a:p>
            <a:pPr defTabSz="1219170">
              <a:buClr>
                <a:srgbClr val="000000"/>
              </a:buClr>
              <a:defRPr/>
            </a:pPr>
            <a:r>
              <a:rPr lang="en-US" sz="1200" kern="0" dirty="0">
                <a:solidFill>
                  <a:srgbClr val="000000"/>
                </a:solidFill>
                <a:latin typeface="Arial"/>
                <a:cs typeface="Arial"/>
                <a:sym typeface="Arial"/>
              </a:rPr>
              <a:t>All CLL/SLL</a:t>
            </a:r>
          </a:p>
        </p:txBody>
      </p:sp>
      <p:sp>
        <p:nvSpPr>
          <p:cNvPr id="59" name="TextBox 58">
            <a:extLst>
              <a:ext uri="{FF2B5EF4-FFF2-40B4-BE49-F238E27FC236}">
                <a16:creationId xmlns:a16="http://schemas.microsoft.com/office/drawing/2014/main" id="{70DD7FF4-F002-1D37-9478-FE5D62F50F23}"/>
              </a:ext>
            </a:extLst>
          </p:cNvPr>
          <p:cNvSpPr txBox="1"/>
          <p:nvPr/>
        </p:nvSpPr>
        <p:spPr>
          <a:xfrm>
            <a:off x="4963850" y="3662943"/>
            <a:ext cx="1429789" cy="276999"/>
          </a:xfrm>
          <a:prstGeom prst="rect">
            <a:avLst/>
          </a:prstGeom>
          <a:noFill/>
        </p:spPr>
        <p:txBody>
          <a:bodyPr wrap="square" rtlCol="0">
            <a:spAutoFit/>
          </a:bodyPr>
          <a:lstStyle/>
          <a:p>
            <a:pPr defTabSz="1219170">
              <a:buClr>
                <a:srgbClr val="000000"/>
              </a:buClr>
              <a:defRPr/>
            </a:pPr>
            <a:r>
              <a:rPr lang="en-US" sz="1200" kern="0" dirty="0">
                <a:solidFill>
                  <a:srgbClr val="000000"/>
                </a:solidFill>
                <a:latin typeface="Arial"/>
                <a:cs typeface="Arial"/>
                <a:sym typeface="Arial"/>
              </a:rPr>
              <a:t>Cohort A</a:t>
            </a:r>
          </a:p>
        </p:txBody>
      </p:sp>
      <p:graphicFrame>
        <p:nvGraphicFramePr>
          <p:cNvPr id="51" name="Chart 50">
            <a:extLst>
              <a:ext uri="{FF2B5EF4-FFF2-40B4-BE49-F238E27FC236}">
                <a16:creationId xmlns:a16="http://schemas.microsoft.com/office/drawing/2014/main" id="{9E3AC807-C972-E0CD-5143-D5FB95727A98}"/>
              </a:ext>
            </a:extLst>
          </p:cNvPr>
          <p:cNvGraphicFramePr/>
          <p:nvPr/>
        </p:nvGraphicFramePr>
        <p:xfrm>
          <a:off x="1129115" y="2186339"/>
          <a:ext cx="6567547" cy="2943987"/>
        </p:xfrm>
        <a:graphic>
          <a:graphicData uri="http://schemas.openxmlformats.org/drawingml/2006/chart">
            <c:chart xmlns:c="http://schemas.openxmlformats.org/drawingml/2006/chart" xmlns:r="http://schemas.openxmlformats.org/officeDocument/2006/relationships" r:id="rId3"/>
          </a:graphicData>
        </a:graphic>
      </p:graphicFrame>
      <p:sp>
        <p:nvSpPr>
          <p:cNvPr id="61" name="Footer Placeholder 60">
            <a:extLst>
              <a:ext uri="{FF2B5EF4-FFF2-40B4-BE49-F238E27FC236}">
                <a16:creationId xmlns:a16="http://schemas.microsoft.com/office/drawing/2014/main" id="{8F4C996E-1958-12C7-6D86-AC21C5BB25AB}"/>
              </a:ext>
            </a:extLst>
          </p:cNvPr>
          <p:cNvSpPr>
            <a:spLocks noGrp="1"/>
          </p:cNvSpPr>
          <p:nvPr>
            <p:ph type="ftr" sz="quarter" idx="10"/>
          </p:nvPr>
        </p:nvSpPr>
        <p:spPr/>
        <p:txBody>
          <a:bodyPr/>
          <a:lstStyle/>
          <a:p>
            <a:r>
              <a:rPr lang="en-US" sz="1000" kern="0" dirty="0">
                <a:solidFill>
                  <a:schemeClr val="tx1"/>
                </a:solidFill>
                <a:latin typeface="Arial"/>
                <a:cs typeface="Arial"/>
                <a:sym typeface="Arial"/>
              </a:rPr>
              <a:t>1. Woyach J, et al. EHA 2022. Abstract P682.</a:t>
            </a:r>
            <a:br>
              <a:rPr lang="en-US" sz="1000" kern="0" dirty="0">
                <a:solidFill>
                  <a:schemeClr val="tx1"/>
                </a:solidFill>
                <a:latin typeface="Arial"/>
                <a:cs typeface="Arial"/>
                <a:sym typeface="Arial"/>
              </a:rPr>
            </a:br>
            <a:r>
              <a:rPr lang="en-US" sz="1000" dirty="0">
                <a:solidFill>
                  <a:schemeClr val="tx1"/>
                </a:solidFill>
                <a:ea typeface="Calibri" panose="020F0502020204030204" pitchFamily="34" charset="0"/>
              </a:rPr>
              <a:t>BTK, Bruton’s tyrosine kinase; BTKi, Bruton’s tyrosine kinase inhibitor; CLL, chronic lymphocytic leukemia; NE, not evaluable; PFS, progression-free survival; R/R, relapsed/refractory; SLL, small lymphocytic lymphoma.</a:t>
            </a:r>
            <a:endParaRPr lang="en-US" sz="1000" kern="0" dirty="0">
              <a:solidFill>
                <a:schemeClr val="tx1"/>
              </a:solidFill>
              <a:latin typeface="Arial"/>
              <a:cs typeface="Arial"/>
              <a:sym typeface="Arial"/>
            </a:endParaRPr>
          </a:p>
        </p:txBody>
      </p:sp>
    </p:spTree>
    <p:extLst>
      <p:ext uri="{BB962C8B-B14F-4D97-AF65-F5344CB8AC3E}">
        <p14:creationId xmlns:p14="http://schemas.microsoft.com/office/powerpoint/2010/main" val="20046946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6"/>
          <p:cNvSpPr txBox="1">
            <a:spLocks/>
          </p:cNvSpPr>
          <p:nvPr/>
        </p:nvSpPr>
        <p:spPr bwMode="auto">
          <a:xfrm>
            <a:off x="1983341" y="531745"/>
            <a:ext cx="8225316" cy="761603"/>
          </a:xfrm>
          <a:prstGeom prst="rect">
            <a:avLst/>
          </a:prstGeom>
          <a:noFill/>
          <a:ln w="9525">
            <a:noFill/>
            <a:miter lim="800000"/>
            <a:headEnd/>
            <a:tailEnd/>
          </a:ln>
          <a:effec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r>
              <a:rPr lang="en-US" sz="3600" dirty="0">
                <a:solidFill>
                  <a:schemeClr val="accent2"/>
                </a:solidFill>
                <a:ea typeface="+mj-ea"/>
                <a:cs typeface="Arial" panose="020B0604020202020204" pitchFamily="34" charset="0"/>
              </a:rPr>
              <a:t>DISCLOSURE OF UNLABELED USE</a:t>
            </a:r>
          </a:p>
        </p:txBody>
      </p:sp>
      <p:sp>
        <p:nvSpPr>
          <p:cNvPr id="10242" name="Subtitle 2"/>
          <p:cNvSpPr txBox="1">
            <a:spLocks/>
          </p:cNvSpPr>
          <p:nvPr/>
        </p:nvSpPr>
        <p:spPr bwMode="auto">
          <a:xfrm>
            <a:off x="1320800" y="1472361"/>
            <a:ext cx="9550400" cy="2055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799" dirty="0"/>
              <a:t>This activity may contain discussion of published and/or investigational uses of agents that are not indicated by the FDA. The planners of this activity do not recommend the use of any agent outside of the labeled indications. </a:t>
            </a:r>
          </a:p>
          <a:p>
            <a:pPr algn="ctr" eaLnBrk="1" hangingPunct="1"/>
            <a:endParaRPr lang="en-US" sz="1799" dirty="0"/>
          </a:p>
          <a:p>
            <a:pPr algn="ctr" eaLnBrk="1" hangingPunct="1"/>
            <a:r>
              <a:rPr lang="en-US" sz="1799" dirty="0"/>
              <a:t>The opinions expressed in the activity are those of the faculty and do not necessarily represent the views of the planners. Please refer to the official prescribing information for each product for discussion of approved indications, contraindications, and warnings.</a:t>
            </a:r>
          </a:p>
        </p:txBody>
      </p:sp>
      <p:sp>
        <p:nvSpPr>
          <p:cNvPr id="8" name="Title 6"/>
          <p:cNvSpPr txBox="1">
            <a:spLocks/>
          </p:cNvSpPr>
          <p:nvPr/>
        </p:nvSpPr>
        <p:spPr bwMode="auto">
          <a:xfrm>
            <a:off x="1983342" y="3667594"/>
            <a:ext cx="8225316" cy="761603"/>
          </a:xfrm>
          <a:prstGeom prst="rect">
            <a:avLst/>
          </a:prstGeom>
          <a:noFill/>
          <a:ln w="9525">
            <a:noFill/>
            <a:miter lim="800000"/>
            <a:headEnd/>
            <a:tailEnd/>
          </a:ln>
          <a:effec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r>
              <a:rPr lang="en-US" sz="3600" dirty="0">
                <a:solidFill>
                  <a:schemeClr val="accent2"/>
                </a:solidFill>
                <a:ea typeface="+mj-ea"/>
                <a:cs typeface="Arial" panose="020B0604020202020204" pitchFamily="34" charset="0"/>
              </a:rPr>
              <a:t>USAGE RIGHTS</a:t>
            </a:r>
          </a:p>
        </p:txBody>
      </p:sp>
      <p:sp>
        <p:nvSpPr>
          <p:cNvPr id="10244" name="Subtitle 2"/>
          <p:cNvSpPr txBox="1">
            <a:spLocks/>
          </p:cNvSpPr>
          <p:nvPr/>
        </p:nvSpPr>
        <p:spPr bwMode="auto">
          <a:xfrm>
            <a:off x="1320800" y="4366685"/>
            <a:ext cx="9550399" cy="1777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799" dirty="0">
                <a:cs typeface="Arial" charset="0"/>
              </a:rPr>
              <a:t>This slide deck is provided for educational purposes and individual slides may be</a:t>
            </a:r>
          </a:p>
          <a:p>
            <a:pPr algn="ctr" eaLnBrk="1" hangingPunct="1"/>
            <a:r>
              <a:rPr lang="en-US" sz="1799" dirty="0">
                <a:cs typeface="Arial" charset="0"/>
              </a:rPr>
              <a:t>used for personal, non-commercial presentations only if the content and references</a:t>
            </a:r>
          </a:p>
          <a:p>
            <a:pPr algn="ctr" eaLnBrk="1" hangingPunct="1"/>
            <a:r>
              <a:rPr lang="en-US" sz="1799" dirty="0">
                <a:cs typeface="Arial" charset="0"/>
              </a:rPr>
              <a:t>remain unchanged. No part of this slide deck may be published in print or</a:t>
            </a:r>
          </a:p>
          <a:p>
            <a:pPr algn="ctr" eaLnBrk="1" hangingPunct="1"/>
            <a:r>
              <a:rPr lang="en-US" sz="1799" dirty="0">
                <a:cs typeface="Arial" charset="0"/>
              </a:rPr>
              <a:t>electronically as a promotional or certified educational activity without prior written</a:t>
            </a:r>
          </a:p>
          <a:p>
            <a:pPr algn="ctr" eaLnBrk="1" hangingPunct="1"/>
            <a:r>
              <a:rPr lang="en-US" sz="1799" dirty="0">
                <a:cs typeface="Arial" charset="0"/>
              </a:rPr>
              <a:t>permission from AXIS. Additional terms may apply. See Terms of Service on</a:t>
            </a:r>
          </a:p>
          <a:p>
            <a:pPr algn="ctr" eaLnBrk="1" hangingPunct="1"/>
            <a:r>
              <a:rPr lang="en-US" sz="1799" dirty="0">
                <a:cs typeface="Arial" charset="0"/>
              </a:rPr>
              <a:t>www.axismeded.com for details.</a:t>
            </a:r>
          </a:p>
        </p:txBody>
      </p:sp>
    </p:spTree>
    <p:extLst>
      <p:ext uri="{BB962C8B-B14F-4D97-AF65-F5344CB8AC3E}">
        <p14:creationId xmlns:p14="http://schemas.microsoft.com/office/powerpoint/2010/main" val="979506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6110A220-92F4-4770-96E4-EE8D0CE02C3E}"/>
              </a:ext>
            </a:extLst>
          </p:cNvPr>
          <p:cNvSpPr>
            <a:spLocks noGrp="1" noChangeArrowheads="1"/>
          </p:cNvSpPr>
          <p:nvPr>
            <p:ph type="title"/>
          </p:nvPr>
        </p:nvSpPr>
        <p:spPr/>
        <p:txBody>
          <a:bodyPr>
            <a:noAutofit/>
          </a:bodyPr>
          <a:lstStyle/>
          <a:p>
            <a:r>
              <a:rPr lang="en-US" altLang="en-US" sz="3600" dirty="0"/>
              <a:t>Ongoing Phase 3 Trials With Noncovalent BTK Inhibitors in CLL</a:t>
            </a:r>
          </a:p>
        </p:txBody>
      </p:sp>
      <p:sp>
        <p:nvSpPr>
          <p:cNvPr id="2" name="Footer Placeholder 1">
            <a:extLst>
              <a:ext uri="{FF2B5EF4-FFF2-40B4-BE49-F238E27FC236}">
                <a16:creationId xmlns:a16="http://schemas.microsoft.com/office/drawing/2014/main" id="{816A910E-73A0-3A31-4210-33DECC001E9C}"/>
              </a:ext>
            </a:extLst>
          </p:cNvPr>
          <p:cNvSpPr>
            <a:spLocks noGrp="1"/>
          </p:cNvSpPr>
          <p:nvPr>
            <p:ph type="ftr" sz="quarter" idx="10"/>
          </p:nvPr>
        </p:nvSpPr>
        <p:spPr/>
        <p:txBody>
          <a:bodyPr/>
          <a:lstStyle/>
          <a:p>
            <a:r>
              <a:rPr lang="en-US" sz="1000" dirty="0"/>
              <a:t>BR, </a:t>
            </a:r>
            <a:r>
              <a:rPr lang="en-US" sz="1000" dirty="0" err="1"/>
              <a:t>bendamustine</a:t>
            </a:r>
            <a:r>
              <a:rPr lang="en-US" sz="1000" dirty="0"/>
              <a:t>, rituximab; BTKi, Bruton’s tyrosine kinase inhibitor; CLL, chronic lymphocytic leukemia; FCR, fludarabine, cyclophosphamide, rituximab; R, rituximab.</a:t>
            </a:r>
          </a:p>
        </p:txBody>
      </p:sp>
      <p:graphicFrame>
        <p:nvGraphicFramePr>
          <p:cNvPr id="3" name="Table 2">
            <a:extLst>
              <a:ext uri="{FF2B5EF4-FFF2-40B4-BE49-F238E27FC236}">
                <a16:creationId xmlns:a16="http://schemas.microsoft.com/office/drawing/2014/main" id="{D0B19DBB-E6E2-0F0F-054F-886575EC349C}"/>
              </a:ext>
            </a:extLst>
          </p:cNvPr>
          <p:cNvGraphicFramePr>
            <a:graphicFrameLocks noGrp="1"/>
          </p:cNvGraphicFramePr>
          <p:nvPr/>
        </p:nvGraphicFramePr>
        <p:xfrm>
          <a:off x="961767" y="1623458"/>
          <a:ext cx="10392033" cy="4389120"/>
        </p:xfrm>
        <a:graphic>
          <a:graphicData uri="http://schemas.openxmlformats.org/drawingml/2006/table">
            <a:tbl>
              <a:tblPr firstRow="1" firstCol="1" bandRow="1">
                <a:tableStyleId>{5C22544A-7EE6-4342-B048-85BDC9FD1C3A}</a:tableStyleId>
              </a:tblPr>
              <a:tblGrid>
                <a:gridCol w="2150401">
                  <a:extLst>
                    <a:ext uri="{9D8B030D-6E8A-4147-A177-3AD203B41FA5}">
                      <a16:colId xmlns:a16="http://schemas.microsoft.com/office/drawing/2014/main" val="1183509793"/>
                    </a:ext>
                  </a:extLst>
                </a:gridCol>
                <a:gridCol w="2046824">
                  <a:extLst>
                    <a:ext uri="{9D8B030D-6E8A-4147-A177-3AD203B41FA5}">
                      <a16:colId xmlns:a16="http://schemas.microsoft.com/office/drawing/2014/main" val="790445337"/>
                    </a:ext>
                  </a:extLst>
                </a:gridCol>
                <a:gridCol w="3263079">
                  <a:extLst>
                    <a:ext uri="{9D8B030D-6E8A-4147-A177-3AD203B41FA5}">
                      <a16:colId xmlns:a16="http://schemas.microsoft.com/office/drawing/2014/main" val="1506260716"/>
                    </a:ext>
                  </a:extLst>
                </a:gridCol>
                <a:gridCol w="2931729">
                  <a:extLst>
                    <a:ext uri="{9D8B030D-6E8A-4147-A177-3AD203B41FA5}">
                      <a16:colId xmlns:a16="http://schemas.microsoft.com/office/drawing/2014/main" val="2463966010"/>
                    </a:ext>
                  </a:extLst>
                </a:gridCol>
              </a:tblGrid>
              <a:tr h="0">
                <a:tc>
                  <a:txBody>
                    <a:bodyPr/>
                    <a:lstStyle/>
                    <a:p>
                      <a:r>
                        <a:rPr lang="en-US" sz="1600" dirty="0">
                          <a:latin typeface="Arial" panose="020B0604020202020204" pitchFamily="34" charset="0"/>
                          <a:cs typeface="Arial" panose="020B0604020202020204" pitchFamily="34" charset="0"/>
                        </a:rPr>
                        <a:t>Noncovalent BTKi</a:t>
                      </a:r>
                    </a:p>
                  </a:txBody>
                  <a:tcPr/>
                </a:tc>
                <a:tc>
                  <a:txBody>
                    <a:bodyPr/>
                    <a:lstStyle/>
                    <a:p>
                      <a:r>
                        <a:rPr lang="en-US" sz="1600" dirty="0">
                          <a:latin typeface="Arial" panose="020B0604020202020204" pitchFamily="34" charset="0"/>
                          <a:cs typeface="Arial" panose="020B0604020202020204" pitchFamily="34" charset="0"/>
                        </a:rPr>
                        <a:t>Phase 3 Trial</a:t>
                      </a:r>
                    </a:p>
                  </a:txBody>
                  <a:tcPr/>
                </a:tc>
                <a:tc>
                  <a:txBody>
                    <a:bodyPr/>
                    <a:lstStyle/>
                    <a:p>
                      <a:r>
                        <a:rPr lang="en-US" sz="1600" dirty="0">
                          <a:latin typeface="Arial" panose="020B0604020202020204" pitchFamily="34" charset="0"/>
                          <a:cs typeface="Arial" panose="020B0604020202020204" pitchFamily="34" charset="0"/>
                        </a:rPr>
                        <a:t>Study Arms</a:t>
                      </a:r>
                    </a:p>
                  </a:txBody>
                  <a:tcPr/>
                </a:tc>
                <a:tc>
                  <a:txBody>
                    <a:bodyPr/>
                    <a:lstStyle/>
                    <a:p>
                      <a:r>
                        <a:rPr lang="en-US" sz="1600" dirty="0">
                          <a:latin typeface="Arial" panose="020B0604020202020204" pitchFamily="34" charset="0"/>
                          <a:cs typeface="Arial" panose="020B0604020202020204" pitchFamily="34" charset="0"/>
                        </a:rPr>
                        <a:t>Population</a:t>
                      </a:r>
                    </a:p>
                  </a:txBody>
                  <a:tcPr/>
                </a:tc>
                <a:extLst>
                  <a:ext uri="{0D108BD9-81ED-4DB2-BD59-A6C34878D82A}">
                    <a16:rowId xmlns:a16="http://schemas.microsoft.com/office/drawing/2014/main" val="300609497"/>
                  </a:ext>
                </a:extLst>
              </a:tr>
              <a:tr h="516056">
                <a:tc rowSpan="4">
                  <a:txBody>
                    <a:bodyPr/>
                    <a:lstStyle/>
                    <a:p>
                      <a:r>
                        <a:rPr lang="en-US" sz="1600" dirty="0" err="1">
                          <a:latin typeface="Arial" panose="020B0604020202020204" pitchFamily="34" charset="0"/>
                          <a:cs typeface="Arial" panose="020B0604020202020204" pitchFamily="34" charset="0"/>
                        </a:rPr>
                        <a:t>Pirtobrutinib</a:t>
                      </a:r>
                      <a:endParaRPr lang="en-US" sz="1600" dirty="0">
                        <a:latin typeface="Arial" panose="020B0604020202020204" pitchFamily="34" charset="0"/>
                        <a:cs typeface="Arial" panose="020B0604020202020204" pitchFamily="34" charset="0"/>
                      </a:endParaRPr>
                    </a:p>
                  </a:txBody>
                  <a:tcPr/>
                </a:tc>
                <a:tc>
                  <a:txBody>
                    <a:bodyPr/>
                    <a:lstStyle/>
                    <a:p>
                      <a:r>
                        <a:rPr lang="en-US" sz="1600" dirty="0">
                          <a:latin typeface="Arial" panose="020B0604020202020204" pitchFamily="34" charset="0"/>
                          <a:cs typeface="Arial" panose="020B0604020202020204" pitchFamily="34" charset="0"/>
                        </a:rPr>
                        <a:t>BRUIN CLL-321 (NCT04666038)</a:t>
                      </a:r>
                    </a:p>
                  </a:txBody>
                  <a:tcPr/>
                </a:tc>
                <a:tc>
                  <a:txBody>
                    <a:bodyPr/>
                    <a:lstStyle/>
                    <a:p>
                      <a:r>
                        <a:rPr lang="en-US" sz="1600" dirty="0" err="1">
                          <a:latin typeface="Arial" panose="020B0604020202020204" pitchFamily="34" charset="0"/>
                          <a:cs typeface="Arial" panose="020B0604020202020204" pitchFamily="34" charset="0"/>
                        </a:rPr>
                        <a:t>pirtobrutinib</a:t>
                      </a:r>
                      <a:r>
                        <a:rPr lang="en-US" sz="1600" dirty="0">
                          <a:latin typeface="Arial" panose="020B0604020202020204" pitchFamily="34" charset="0"/>
                          <a:cs typeface="Arial" panose="020B0604020202020204" pitchFamily="34" charset="0"/>
                        </a:rPr>
                        <a:t> </a:t>
                      </a:r>
                    </a:p>
                    <a:p>
                      <a:r>
                        <a:rPr lang="en-US" sz="1600" dirty="0">
                          <a:latin typeface="Arial" panose="020B0604020202020204" pitchFamily="34" charset="0"/>
                          <a:cs typeface="Arial" panose="020B0604020202020204" pitchFamily="34" charset="0"/>
                        </a:rPr>
                        <a:t>vs </a:t>
                      </a:r>
                      <a:r>
                        <a:rPr lang="en-US" sz="1600" dirty="0" err="1">
                          <a:latin typeface="Arial" panose="020B0604020202020204" pitchFamily="34" charset="0"/>
                          <a:cs typeface="Arial" panose="020B0604020202020204" pitchFamily="34" charset="0"/>
                        </a:rPr>
                        <a:t>idelalisib</a:t>
                      </a:r>
                      <a:r>
                        <a:rPr lang="en-US" sz="1600" dirty="0">
                          <a:latin typeface="Arial" panose="020B0604020202020204" pitchFamily="34" charset="0"/>
                          <a:cs typeface="Arial" panose="020B0604020202020204" pitchFamily="34" charset="0"/>
                        </a:rPr>
                        <a:t> + R or BR</a:t>
                      </a:r>
                    </a:p>
                  </a:txBody>
                  <a:tcPr/>
                </a:tc>
                <a:tc>
                  <a:txBody>
                    <a:bodyPr/>
                    <a:lstStyle/>
                    <a:p>
                      <a:r>
                        <a:rPr lang="en-US" sz="1600" dirty="0">
                          <a:latin typeface="Arial" panose="020B0604020202020204" pitchFamily="34" charset="0"/>
                          <a:cs typeface="Arial" panose="020B0604020202020204" pitchFamily="34" charset="0"/>
                        </a:rPr>
                        <a:t>Prior BTKi required</a:t>
                      </a:r>
                    </a:p>
                  </a:txBody>
                  <a:tcPr/>
                </a:tc>
                <a:extLst>
                  <a:ext uri="{0D108BD9-81ED-4DB2-BD59-A6C34878D82A}">
                    <a16:rowId xmlns:a16="http://schemas.microsoft.com/office/drawing/2014/main" val="191297609"/>
                  </a:ext>
                </a:extLst>
              </a:tr>
              <a:tr h="516056">
                <a:tc vMerge="1">
                  <a:txBody>
                    <a:bodyPr/>
                    <a:lstStyle/>
                    <a:p>
                      <a:endParaRPr lang="en-US" sz="1600" dirty="0">
                        <a:latin typeface="Arial" panose="020B0604020202020204" pitchFamily="34" charset="0"/>
                        <a:cs typeface="Arial" panose="020B0604020202020204" pitchFamily="34" charset="0"/>
                      </a:endParaRPr>
                    </a:p>
                  </a:txBody>
                  <a:tcPr/>
                </a:tc>
                <a:tc>
                  <a:txBody>
                    <a:bodyPr/>
                    <a:lstStyle/>
                    <a:p>
                      <a:r>
                        <a:rPr lang="en-US" sz="1600" dirty="0">
                          <a:latin typeface="Arial" panose="020B0604020202020204" pitchFamily="34" charset="0"/>
                          <a:cs typeface="Arial" panose="020B0604020202020204" pitchFamily="34" charset="0"/>
                        </a:rPr>
                        <a:t>BRUIN CLL-322 (NCT04965493)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err="1">
                          <a:latin typeface="Arial" panose="020B0604020202020204" pitchFamily="34" charset="0"/>
                          <a:cs typeface="Arial" panose="020B0604020202020204" pitchFamily="34" charset="0"/>
                        </a:rPr>
                        <a:t>pirtobrutinib</a:t>
                      </a:r>
                      <a:r>
                        <a:rPr lang="en-US" sz="1600" dirty="0">
                          <a:latin typeface="Arial" panose="020B0604020202020204" pitchFamily="34" charset="0"/>
                          <a:cs typeface="Arial" panose="020B0604020202020204" pitchFamily="34" charset="0"/>
                        </a:rPr>
                        <a:t> + </a:t>
                      </a:r>
                      <a:r>
                        <a:rPr lang="en-US" sz="1600" dirty="0" err="1">
                          <a:latin typeface="Arial" panose="020B0604020202020204" pitchFamily="34" charset="0"/>
                          <a:cs typeface="Arial" panose="020B0604020202020204" pitchFamily="34" charset="0"/>
                        </a:rPr>
                        <a:t>venetoclax</a:t>
                      </a:r>
                      <a:r>
                        <a:rPr lang="en-US" sz="1600" dirty="0">
                          <a:latin typeface="Arial" panose="020B0604020202020204" pitchFamily="34" charset="0"/>
                          <a:cs typeface="Arial" panose="020B0604020202020204" pitchFamily="34" charset="0"/>
                        </a:rPr>
                        <a:t> + 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vs </a:t>
                      </a:r>
                      <a:r>
                        <a:rPr lang="en-US" sz="1600" dirty="0" err="1">
                          <a:latin typeface="Arial" panose="020B0604020202020204" pitchFamily="34" charset="0"/>
                          <a:cs typeface="Arial" panose="020B0604020202020204" pitchFamily="34" charset="0"/>
                        </a:rPr>
                        <a:t>venetoclax</a:t>
                      </a:r>
                      <a:r>
                        <a:rPr lang="en-US" sz="1600" dirty="0">
                          <a:latin typeface="Arial" panose="020B0604020202020204" pitchFamily="34" charset="0"/>
                          <a:cs typeface="Arial" panose="020B0604020202020204" pitchFamily="34" charset="0"/>
                        </a:rPr>
                        <a:t> + R</a:t>
                      </a:r>
                    </a:p>
                  </a:txBody>
                  <a:tcPr/>
                </a:tc>
                <a:tc>
                  <a:txBody>
                    <a:bodyPr/>
                    <a:lstStyle/>
                    <a:p>
                      <a:r>
                        <a:rPr lang="en-US" sz="1600" dirty="0">
                          <a:latin typeface="Arial" panose="020B0604020202020204" pitchFamily="34" charset="0"/>
                          <a:cs typeface="Arial" panose="020B0604020202020204" pitchFamily="34" charset="0"/>
                        </a:rPr>
                        <a:t>Prior BTKi allowed</a:t>
                      </a:r>
                    </a:p>
                  </a:txBody>
                  <a:tcPr/>
                </a:tc>
                <a:extLst>
                  <a:ext uri="{0D108BD9-81ED-4DB2-BD59-A6C34878D82A}">
                    <a16:rowId xmlns:a16="http://schemas.microsoft.com/office/drawing/2014/main" val="3015725173"/>
                  </a:ext>
                </a:extLst>
              </a:tr>
              <a:tr h="516056">
                <a:tc vMerge="1">
                  <a:txBody>
                    <a:bodyPr/>
                    <a:lstStyle/>
                    <a:p>
                      <a:endParaRPr lang="en-US" sz="1600" dirty="0">
                        <a:latin typeface="Arial" panose="020B0604020202020204" pitchFamily="34" charset="0"/>
                        <a:cs typeface="Arial" panose="020B0604020202020204" pitchFamily="34" charset="0"/>
                      </a:endParaRPr>
                    </a:p>
                  </a:txBody>
                  <a:tcPr/>
                </a:tc>
                <a:tc>
                  <a:txBody>
                    <a:bodyPr/>
                    <a:lstStyle/>
                    <a:p>
                      <a:r>
                        <a:rPr lang="en-US" sz="1600" dirty="0">
                          <a:latin typeface="Arial" panose="020B0604020202020204" pitchFamily="34" charset="0"/>
                          <a:cs typeface="Arial" panose="020B0604020202020204" pitchFamily="34" charset="0"/>
                        </a:rPr>
                        <a:t>BRUIN CLL-313 (NCT05023980)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err="1">
                          <a:latin typeface="Arial" panose="020B0604020202020204" pitchFamily="34" charset="0"/>
                          <a:cs typeface="Arial" panose="020B0604020202020204" pitchFamily="34" charset="0"/>
                        </a:rPr>
                        <a:t>pirtobrutinib</a:t>
                      </a:r>
                      <a:r>
                        <a:rPr lang="en-US" sz="1600" dirty="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vs BR</a:t>
                      </a:r>
                    </a:p>
                  </a:txBody>
                  <a:tcPr/>
                </a:tc>
                <a:tc>
                  <a:txBody>
                    <a:bodyPr/>
                    <a:lstStyle/>
                    <a:p>
                      <a:r>
                        <a:rPr lang="en-US" sz="1600" dirty="0">
                          <a:latin typeface="Arial" panose="020B0604020202020204" pitchFamily="34" charset="0"/>
                          <a:cs typeface="Arial" panose="020B0604020202020204" pitchFamily="34" charset="0"/>
                        </a:rPr>
                        <a:t>Treatment-naive patients</a:t>
                      </a:r>
                    </a:p>
                  </a:txBody>
                  <a:tcPr/>
                </a:tc>
                <a:extLst>
                  <a:ext uri="{0D108BD9-81ED-4DB2-BD59-A6C34878D82A}">
                    <a16:rowId xmlns:a16="http://schemas.microsoft.com/office/drawing/2014/main" val="58817576"/>
                  </a:ext>
                </a:extLst>
              </a:tr>
              <a:tr h="516056">
                <a:tc vMerge="1">
                  <a:txBody>
                    <a:bodyPr/>
                    <a:lstStyle/>
                    <a:p>
                      <a:endParaRPr lang="en-US" sz="1600" dirty="0">
                        <a:latin typeface="Arial" panose="020B0604020202020204" pitchFamily="34" charset="0"/>
                        <a:cs typeface="Arial" panose="020B0604020202020204" pitchFamily="34" charset="0"/>
                      </a:endParaRPr>
                    </a:p>
                  </a:txBody>
                  <a:tcPr/>
                </a:tc>
                <a:tc>
                  <a:txBody>
                    <a:bodyPr/>
                    <a:lstStyle/>
                    <a:p>
                      <a:r>
                        <a:rPr lang="en-US" sz="1600" dirty="0">
                          <a:latin typeface="Arial" panose="020B0604020202020204" pitchFamily="34" charset="0"/>
                          <a:cs typeface="Arial" panose="020B0604020202020204" pitchFamily="34" charset="0"/>
                        </a:rPr>
                        <a:t>BRUIN CLL-314 (NCT05254743)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err="1">
                          <a:latin typeface="Arial" panose="020B0604020202020204" pitchFamily="34" charset="0"/>
                          <a:cs typeface="Arial" panose="020B0604020202020204" pitchFamily="34" charset="0"/>
                        </a:rPr>
                        <a:t>pirtobrutinib</a:t>
                      </a:r>
                      <a:r>
                        <a:rPr lang="en-US" sz="1600" dirty="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vs ibrutinib</a:t>
                      </a:r>
                    </a:p>
                  </a:txBody>
                  <a:tcPr/>
                </a:tc>
                <a:tc>
                  <a:txBody>
                    <a:bodyPr/>
                    <a:lstStyle/>
                    <a:p>
                      <a:r>
                        <a:rPr lang="en-US" sz="1600" dirty="0">
                          <a:latin typeface="Arial" panose="020B0604020202020204" pitchFamily="34" charset="0"/>
                          <a:cs typeface="Arial" panose="020B0604020202020204" pitchFamily="34" charset="0"/>
                        </a:rPr>
                        <a:t>BTKi-naive patients</a:t>
                      </a:r>
                    </a:p>
                  </a:txBody>
                  <a:tcPr/>
                </a:tc>
                <a:extLst>
                  <a:ext uri="{0D108BD9-81ED-4DB2-BD59-A6C34878D82A}">
                    <a16:rowId xmlns:a16="http://schemas.microsoft.com/office/drawing/2014/main" val="230897624"/>
                  </a:ext>
                </a:extLst>
              </a:tr>
              <a:tr h="516056">
                <a:tc rowSpan="3">
                  <a:txBody>
                    <a:bodyPr/>
                    <a:lstStyle/>
                    <a:p>
                      <a:r>
                        <a:rPr lang="en-US" sz="1600" dirty="0" err="1">
                          <a:latin typeface="Arial" panose="020B0604020202020204" pitchFamily="34" charset="0"/>
                          <a:cs typeface="Arial" panose="020B0604020202020204" pitchFamily="34" charset="0"/>
                        </a:rPr>
                        <a:t>Nemtabrutinib</a:t>
                      </a:r>
                      <a:endParaRPr lang="en-US" sz="1600" dirty="0">
                        <a:latin typeface="Arial" panose="020B0604020202020204" pitchFamily="34" charset="0"/>
                        <a:cs typeface="Arial" panose="020B0604020202020204" pitchFamily="34" charset="0"/>
                      </a:endParaRPr>
                    </a:p>
                  </a:txBody>
                  <a:tcPr/>
                </a:tc>
                <a:tc>
                  <a:txBody>
                    <a:bodyPr/>
                    <a:lstStyle/>
                    <a:p>
                      <a:r>
                        <a:rPr lang="en-US" sz="1600" dirty="0">
                          <a:latin typeface="Arial" panose="020B0604020202020204" pitchFamily="34" charset="0"/>
                          <a:cs typeface="Arial" panose="020B0604020202020204" pitchFamily="34" charset="0"/>
                        </a:rPr>
                        <a:t>BELLWAVE-008 (</a:t>
                      </a:r>
                      <a:r>
                        <a:rPr lang="en-US" sz="1600" kern="1200" dirty="0">
                          <a:solidFill>
                            <a:schemeClr val="dk1"/>
                          </a:solidFill>
                          <a:latin typeface="Arial" panose="020B0604020202020204" pitchFamily="34" charset="0"/>
                          <a:ea typeface="+mn-ea"/>
                          <a:cs typeface="Arial" panose="020B0604020202020204" pitchFamily="34" charset="0"/>
                        </a:rPr>
                        <a:t>NCT05624554</a:t>
                      </a:r>
                      <a:r>
                        <a:rPr lang="en-US" sz="1600" dirty="0">
                          <a:latin typeface="Arial" panose="020B0604020202020204" pitchFamily="34" charset="0"/>
                          <a:cs typeface="Arial" panose="020B0604020202020204" pitchFamily="34" charset="0"/>
                        </a:rPr>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err="1">
                          <a:latin typeface="Arial" panose="020B0604020202020204" pitchFamily="34" charset="0"/>
                          <a:cs typeface="Arial" panose="020B0604020202020204" pitchFamily="34" charset="0"/>
                        </a:rPr>
                        <a:t>nemtabrutinib</a:t>
                      </a:r>
                      <a:r>
                        <a:rPr lang="en-US" sz="1600" dirty="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vs FCR or BR</a:t>
                      </a:r>
                    </a:p>
                  </a:txBody>
                  <a:tcPr/>
                </a:tc>
                <a:tc>
                  <a:txBody>
                    <a:bodyPr/>
                    <a:lstStyle/>
                    <a:p>
                      <a:r>
                        <a:rPr lang="en-US" sz="1600" dirty="0">
                          <a:latin typeface="Arial" panose="020B0604020202020204" pitchFamily="34" charset="0"/>
                          <a:cs typeface="Arial" panose="020B0604020202020204" pitchFamily="34" charset="0"/>
                        </a:rPr>
                        <a:t>Previously untreated CLL; no TP53 mutation/del(17p)</a:t>
                      </a:r>
                    </a:p>
                  </a:txBody>
                  <a:tcPr/>
                </a:tc>
                <a:extLst>
                  <a:ext uri="{0D108BD9-81ED-4DB2-BD59-A6C34878D82A}">
                    <a16:rowId xmlns:a16="http://schemas.microsoft.com/office/drawing/2014/main" val="756381109"/>
                  </a:ext>
                </a:extLst>
              </a:tr>
              <a:tr h="516056">
                <a:tc vMerge="1">
                  <a:txBody>
                    <a:bodyPr/>
                    <a:lstStyle/>
                    <a:p>
                      <a:endParaRPr lang="en-US" sz="1600" dirty="0">
                        <a:latin typeface="Arial" panose="020B0604020202020204" pitchFamily="34" charset="0"/>
                        <a:cs typeface="Arial" panose="020B0604020202020204" pitchFamily="34" charset="0"/>
                      </a:endParaRPr>
                    </a:p>
                  </a:txBody>
                  <a:tcPr/>
                </a:tc>
                <a:tc>
                  <a:txBody>
                    <a:bodyPr/>
                    <a:lstStyle/>
                    <a:p>
                      <a:r>
                        <a:rPr lang="en-US" sz="1600" dirty="0">
                          <a:latin typeface="Arial" panose="020B0604020202020204" pitchFamily="34" charset="0"/>
                          <a:cs typeface="Arial" panose="020B0604020202020204" pitchFamily="34" charset="0"/>
                        </a:rPr>
                        <a:t>BELLWAVE-010</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(NCT05947851)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err="1">
                          <a:latin typeface="Arial" panose="020B0604020202020204" pitchFamily="34" charset="0"/>
                          <a:cs typeface="Arial" panose="020B0604020202020204" pitchFamily="34" charset="0"/>
                        </a:rPr>
                        <a:t>nemtabrutinib</a:t>
                      </a:r>
                      <a:r>
                        <a:rPr lang="en-US" sz="1600" dirty="0">
                          <a:latin typeface="Arial" panose="020B0604020202020204" pitchFamily="34" charset="0"/>
                          <a:cs typeface="Arial" panose="020B0604020202020204" pitchFamily="34" charset="0"/>
                        </a:rPr>
                        <a:t> + </a:t>
                      </a:r>
                      <a:r>
                        <a:rPr lang="en-US" sz="1600" dirty="0" err="1">
                          <a:latin typeface="Arial" panose="020B0604020202020204" pitchFamily="34" charset="0"/>
                          <a:cs typeface="Arial" panose="020B0604020202020204" pitchFamily="34" charset="0"/>
                        </a:rPr>
                        <a:t>venetoclax</a:t>
                      </a:r>
                      <a:endParaRPr lang="en-US" sz="16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vs </a:t>
                      </a:r>
                      <a:r>
                        <a:rPr lang="en-US" sz="1600" dirty="0" err="1">
                          <a:latin typeface="Arial" panose="020B0604020202020204" pitchFamily="34" charset="0"/>
                          <a:cs typeface="Arial" panose="020B0604020202020204" pitchFamily="34" charset="0"/>
                        </a:rPr>
                        <a:t>venetoclax</a:t>
                      </a:r>
                      <a:r>
                        <a:rPr lang="en-US" sz="1600" dirty="0">
                          <a:latin typeface="Arial" panose="020B0604020202020204" pitchFamily="34" charset="0"/>
                          <a:cs typeface="Arial" panose="020B0604020202020204" pitchFamily="34" charset="0"/>
                        </a:rPr>
                        <a:t> + R</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Following at least 1 prior therapy </a:t>
                      </a:r>
                    </a:p>
                  </a:txBody>
                  <a:tcPr/>
                </a:tc>
                <a:extLst>
                  <a:ext uri="{0D108BD9-81ED-4DB2-BD59-A6C34878D82A}">
                    <a16:rowId xmlns:a16="http://schemas.microsoft.com/office/drawing/2014/main" val="111951994"/>
                  </a:ext>
                </a:extLst>
              </a:tr>
              <a:tr h="516056">
                <a:tc vMerge="1">
                  <a:txBody>
                    <a:bodyPr/>
                    <a:lstStyle/>
                    <a:p>
                      <a:endParaRPr lang="en-US" sz="1600" dirty="0">
                        <a:latin typeface="Arial" panose="020B060402020202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Arial" panose="020B0604020202020204" pitchFamily="34" charset="0"/>
                          <a:ea typeface="+mn-ea"/>
                          <a:cs typeface="Arial" panose="020B0604020202020204" pitchFamily="34" charset="0"/>
                        </a:rPr>
                        <a:t>BELLWAVE-011</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Arial" panose="020B0604020202020204" pitchFamily="34" charset="0"/>
                          <a:ea typeface="+mn-ea"/>
                          <a:cs typeface="Arial" panose="020B0604020202020204" pitchFamily="34" charset="0"/>
                        </a:rPr>
                        <a:t>(NCT06136559)</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err="1">
                          <a:solidFill>
                            <a:schemeClr val="dk1"/>
                          </a:solidFill>
                          <a:latin typeface="Arial" panose="020B0604020202020204" pitchFamily="34" charset="0"/>
                          <a:ea typeface="+mn-ea"/>
                          <a:cs typeface="Arial" panose="020B0604020202020204" pitchFamily="34" charset="0"/>
                        </a:rPr>
                        <a:t>nemtabrutinib</a:t>
                      </a:r>
                      <a:endParaRPr lang="en-US" sz="1600" kern="1200" dirty="0">
                        <a:solidFill>
                          <a:schemeClr val="dk1"/>
                        </a:solidFill>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Arial" panose="020B0604020202020204" pitchFamily="34" charset="0"/>
                          <a:ea typeface="+mn-ea"/>
                          <a:cs typeface="Arial" panose="020B0604020202020204" pitchFamily="34" charset="0"/>
                        </a:rPr>
                        <a:t>vs ibrutinib or acalabrutinib</a:t>
                      </a:r>
                    </a:p>
                  </a:txBody>
                  <a:tcPr/>
                </a:tc>
                <a:tc>
                  <a:txBody>
                    <a:bodyPr/>
                    <a:lstStyle/>
                    <a:p>
                      <a:r>
                        <a:rPr lang="en-US" sz="1600" kern="1200" dirty="0">
                          <a:solidFill>
                            <a:schemeClr val="dk1"/>
                          </a:solidFill>
                          <a:latin typeface="Arial" panose="020B0604020202020204" pitchFamily="34" charset="0"/>
                          <a:ea typeface="+mn-ea"/>
                          <a:cs typeface="Arial" panose="020B0604020202020204" pitchFamily="34" charset="0"/>
                        </a:rPr>
                        <a:t>Treatment-naive patients</a:t>
                      </a:r>
                    </a:p>
                  </a:txBody>
                  <a:tcPr/>
                </a:tc>
                <a:extLst>
                  <a:ext uri="{0D108BD9-81ED-4DB2-BD59-A6C34878D82A}">
                    <a16:rowId xmlns:a16="http://schemas.microsoft.com/office/drawing/2014/main" val="2609428990"/>
                  </a:ext>
                </a:extLst>
              </a:tr>
            </a:tbl>
          </a:graphicData>
        </a:graphic>
      </p:graphicFrame>
    </p:spTree>
    <p:extLst>
      <p:ext uri="{BB962C8B-B14F-4D97-AF65-F5344CB8AC3E}">
        <p14:creationId xmlns:p14="http://schemas.microsoft.com/office/powerpoint/2010/main" val="37632470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65CB43-3BA4-7403-430C-3A322297F2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7A781E-1B76-2E82-01E3-1248EB6BFA05}"/>
              </a:ext>
            </a:extLst>
          </p:cNvPr>
          <p:cNvSpPr>
            <a:spLocks noGrp="1"/>
          </p:cNvSpPr>
          <p:nvPr>
            <p:ph type="title"/>
          </p:nvPr>
        </p:nvSpPr>
        <p:spPr/>
        <p:txBody>
          <a:bodyPr>
            <a:normAutofit/>
          </a:bodyPr>
          <a:lstStyle/>
          <a:p>
            <a:r>
              <a:rPr lang="en-US" sz="4400" dirty="0"/>
              <a:t>Phase 3 BRUIN </a:t>
            </a:r>
            <a:r>
              <a:rPr lang="en-US" sz="4400" dirty="0">
                <a:latin typeface="Arial" panose="020B0604020202020204" pitchFamily="34" charset="0"/>
                <a:cs typeface="Arial" panose="020B0604020202020204" pitchFamily="34" charset="0"/>
              </a:rPr>
              <a:t>CLL-321 Trial</a:t>
            </a:r>
            <a:endParaRPr lang="en-US" dirty="0"/>
          </a:p>
        </p:txBody>
      </p:sp>
      <p:sp>
        <p:nvSpPr>
          <p:cNvPr id="3" name="Content Placeholder 2">
            <a:extLst>
              <a:ext uri="{FF2B5EF4-FFF2-40B4-BE49-F238E27FC236}">
                <a16:creationId xmlns:a16="http://schemas.microsoft.com/office/drawing/2014/main" id="{D3EFB5C6-C05B-A618-48C2-3661D1CDDCAF}"/>
              </a:ext>
            </a:extLst>
          </p:cNvPr>
          <p:cNvSpPr>
            <a:spLocks noGrp="1"/>
          </p:cNvSpPr>
          <p:nvPr>
            <p:ph sz="half" idx="1"/>
          </p:nvPr>
        </p:nvSpPr>
        <p:spPr>
          <a:xfrm>
            <a:off x="838200" y="1825625"/>
            <a:ext cx="5170714" cy="4351339"/>
          </a:xfrm>
        </p:spPr>
        <p:txBody>
          <a:bodyPr>
            <a:normAutofit fontScale="55000" lnSpcReduction="20000"/>
          </a:bodyPr>
          <a:lstStyle/>
          <a:p>
            <a:pPr>
              <a:lnSpc>
                <a:spcPct val="120000"/>
              </a:lnSpc>
              <a:spcBef>
                <a:spcPts val="0"/>
              </a:spcBef>
            </a:pPr>
            <a:r>
              <a:rPr lang="en-US" sz="2900" dirty="0">
                <a:latin typeface="Arial" panose="020B0604020202020204" pitchFamily="34" charset="0"/>
                <a:cs typeface="Arial" panose="020B0604020202020204" pitchFamily="34" charset="0"/>
              </a:rPr>
              <a:t>First randomized phase III study among CLL/SLL patients with relapsed/refractory disease who were previously treated with </a:t>
            </a:r>
            <a:r>
              <a:rPr lang="en-US" sz="2900" dirty="0" err="1">
                <a:latin typeface="Arial" panose="020B0604020202020204" pitchFamily="34" charset="0"/>
                <a:cs typeface="Arial" panose="020B0604020202020204" pitchFamily="34" charset="0"/>
              </a:rPr>
              <a:t>cBTKi</a:t>
            </a:r>
            <a:r>
              <a:rPr lang="en-US" sz="2900" dirty="0">
                <a:latin typeface="Arial" panose="020B0604020202020204" pitchFamily="34" charset="0"/>
                <a:cs typeface="Arial" panose="020B0604020202020204" pitchFamily="34" charset="0"/>
              </a:rPr>
              <a:t> comparing pirtobrutinib </a:t>
            </a:r>
            <a:r>
              <a:rPr lang="en-US" sz="2900">
                <a:latin typeface="Arial" panose="020B0604020202020204" pitchFamily="34" charset="0"/>
                <a:cs typeface="Arial" panose="020B0604020202020204" pitchFamily="34" charset="0"/>
              </a:rPr>
              <a:t>versus investigator’s </a:t>
            </a:r>
            <a:r>
              <a:rPr lang="en-US" sz="2900" dirty="0">
                <a:latin typeface="Arial" panose="020B0604020202020204" pitchFamily="34" charset="0"/>
                <a:cs typeface="Arial" panose="020B0604020202020204" pitchFamily="34" charset="0"/>
              </a:rPr>
              <a:t>choice of IdelaR or BR</a:t>
            </a:r>
          </a:p>
          <a:p>
            <a:pPr lvl="1">
              <a:lnSpc>
                <a:spcPct val="120000"/>
              </a:lnSpc>
              <a:spcBef>
                <a:spcPts val="0"/>
              </a:spcBef>
            </a:pPr>
            <a:r>
              <a:rPr lang="en-US" dirty="0">
                <a:latin typeface="Arial" panose="020B0604020202020204" pitchFamily="34" charset="0"/>
                <a:cs typeface="Arial" panose="020B0604020202020204" pitchFamily="34" charset="0"/>
              </a:rPr>
              <a:t>Patients randomized 1:1 to receive pirtobrutinib monotherapy (200mg QD), or IdelaR or BR, and stratified by prior use of venetoclax and del(17p) status</a:t>
            </a:r>
          </a:p>
          <a:p>
            <a:pPr lvl="1">
              <a:lnSpc>
                <a:spcPct val="120000"/>
              </a:lnSpc>
              <a:spcBef>
                <a:spcPts val="0"/>
              </a:spcBef>
            </a:pPr>
            <a:r>
              <a:rPr lang="en-US" dirty="0">
                <a:latin typeface="Arial" panose="020B0604020202020204" pitchFamily="34" charset="0"/>
                <a:cs typeface="Arial" panose="020B0604020202020204" pitchFamily="34" charset="0"/>
              </a:rPr>
              <a:t>Primary endpoint: PFS assessed by IRC</a:t>
            </a:r>
          </a:p>
          <a:p>
            <a:pPr>
              <a:lnSpc>
                <a:spcPct val="120000"/>
              </a:lnSpc>
              <a:spcBef>
                <a:spcPts val="0"/>
              </a:spcBef>
            </a:pPr>
            <a:endParaRPr lang="en-US" sz="2800" dirty="0">
              <a:latin typeface="Arial" panose="020B0604020202020204" pitchFamily="34" charset="0"/>
              <a:cs typeface="Arial" panose="020B0604020202020204" pitchFamily="34" charset="0"/>
            </a:endParaRPr>
          </a:p>
          <a:p>
            <a:pPr>
              <a:lnSpc>
                <a:spcPct val="120000"/>
              </a:lnSpc>
              <a:spcBef>
                <a:spcPts val="0"/>
              </a:spcBef>
            </a:pPr>
            <a:r>
              <a:rPr lang="en-US" sz="2900" dirty="0">
                <a:latin typeface="Arial" panose="020B0604020202020204" pitchFamily="34" charset="0"/>
                <a:cs typeface="Arial" panose="020B0604020202020204" pitchFamily="34" charset="0"/>
              </a:rPr>
              <a:t>In this heavily pretreated patient population with poor prognosis, pirtobrutinib treatment led to a significant improvement in PFS compared to IdelaR or BR, along with a more favorable safety profile</a:t>
            </a:r>
          </a:p>
          <a:p>
            <a:pPr lvl="1">
              <a:lnSpc>
                <a:spcPct val="120000"/>
              </a:lnSpc>
              <a:spcBef>
                <a:spcPts val="0"/>
              </a:spcBef>
            </a:pPr>
            <a:r>
              <a:rPr lang="en-US" dirty="0">
                <a:latin typeface="Arial" panose="020B0604020202020204" pitchFamily="34" charset="0"/>
                <a:cs typeface="Arial" panose="020B0604020202020204" pitchFamily="34" charset="0"/>
              </a:rPr>
              <a:t>Reduction in risk of relapse, disease or death by 46%</a:t>
            </a:r>
          </a:p>
          <a:p>
            <a:pPr lvl="1">
              <a:lnSpc>
                <a:spcPct val="120000"/>
              </a:lnSpc>
              <a:spcBef>
                <a:spcPts val="0"/>
              </a:spcBef>
            </a:pPr>
            <a:r>
              <a:rPr lang="en-US" sz="2400" dirty="0">
                <a:latin typeface="Arial" panose="020B0604020202020204" pitchFamily="34" charset="0"/>
                <a:cs typeface="Arial" panose="020B0604020202020204" pitchFamily="34" charset="0"/>
              </a:rPr>
              <a:t>PFS results consistent across key subgroups associated with a poor prognosis, including patients who received prior venetoclax and those with TP53 mutations and/or 17p deletions, unmutated</a:t>
            </a:r>
            <a:r>
              <a:rPr lang="en-US" sz="2400" i="1" dirty="0">
                <a:latin typeface="Arial" panose="020B0604020202020204" pitchFamily="34" charset="0"/>
                <a:cs typeface="Arial" panose="020B0604020202020204" pitchFamily="34" charset="0"/>
              </a:rPr>
              <a:t> IGHV </a:t>
            </a:r>
            <a:r>
              <a:rPr lang="en-US" sz="2400" dirty="0">
                <a:latin typeface="Arial" panose="020B0604020202020204" pitchFamily="34" charset="0"/>
                <a:cs typeface="Arial" panose="020B0604020202020204" pitchFamily="34" charset="0"/>
              </a:rPr>
              <a:t>status and complex karyotype</a:t>
            </a:r>
          </a:p>
        </p:txBody>
      </p:sp>
      <p:sp>
        <p:nvSpPr>
          <p:cNvPr id="9" name="Text Placeholder 8">
            <a:extLst>
              <a:ext uri="{FF2B5EF4-FFF2-40B4-BE49-F238E27FC236}">
                <a16:creationId xmlns:a16="http://schemas.microsoft.com/office/drawing/2014/main" id="{93C9B422-D2F8-1C86-CCD9-92ABB3389BD0}"/>
              </a:ext>
            </a:extLst>
          </p:cNvPr>
          <p:cNvSpPr>
            <a:spLocks noGrp="1"/>
          </p:cNvSpPr>
          <p:nvPr>
            <p:ph type="body" sz="quarter" idx="12"/>
          </p:nvPr>
        </p:nvSpPr>
        <p:spPr>
          <a:xfrm>
            <a:off x="1524000" y="6271975"/>
            <a:ext cx="8762999" cy="537899"/>
          </a:xfrm>
        </p:spPr>
        <p:txBody>
          <a:bodyPr vert="horz" lIns="91440" tIns="45720" rIns="91440" bIns="45720" rtlCol="0" anchor="t">
            <a:noAutofit/>
          </a:bodyPr>
          <a:lstStyle/>
          <a:p>
            <a:r>
              <a:rPr kumimoji="0" lang="en-US" sz="950" b="0" i="0" u="none" strike="noStrike" kern="1200" cap="none" spc="0" normalizeH="0" baseline="0" noProof="0" dirty="0">
                <a:ln>
                  <a:noFill/>
                </a:ln>
                <a:solidFill>
                  <a:schemeClr val="tx1"/>
                </a:solidFill>
                <a:effectLst/>
                <a:uLnTx/>
                <a:uFillTx/>
                <a:latin typeface="Arial"/>
                <a:cs typeface="Arial"/>
              </a:rPr>
              <a:t>Sharman JP, et al. ASH 2024. Abstract 886. </a:t>
            </a:r>
            <a:br>
              <a:rPr lang="en-US" sz="950" dirty="0">
                <a:solidFill>
                  <a:schemeClr val="tx1"/>
                </a:solidFill>
                <a:latin typeface="Arial"/>
                <a:cs typeface="Arial"/>
              </a:rPr>
            </a:br>
            <a:r>
              <a:rPr kumimoji="0" lang="en-US" sz="950" b="0" i="0" u="none" strike="noStrike" kern="1200" cap="none" spc="0" normalizeH="0" baseline="0" noProof="0" dirty="0">
                <a:ln>
                  <a:noFill/>
                </a:ln>
                <a:solidFill>
                  <a:schemeClr val="tx1"/>
                </a:solidFill>
                <a:effectLst/>
                <a:uLnTx/>
                <a:uFillTx/>
                <a:latin typeface="Arial"/>
                <a:cs typeface="Arial"/>
              </a:rPr>
              <a:t>BR, </a:t>
            </a:r>
            <a:r>
              <a:rPr kumimoji="0" lang="en-US" sz="950" b="0" i="0" u="none" strike="noStrike" kern="1200" cap="none" spc="0" normalizeH="0" baseline="0" noProof="0" dirty="0" err="1">
                <a:ln>
                  <a:noFill/>
                </a:ln>
                <a:solidFill>
                  <a:schemeClr val="tx1"/>
                </a:solidFill>
                <a:effectLst/>
                <a:uLnTx/>
                <a:uFillTx/>
                <a:latin typeface="Arial"/>
                <a:cs typeface="Arial"/>
              </a:rPr>
              <a:t>bendamustine</a:t>
            </a:r>
            <a:r>
              <a:rPr kumimoji="0" lang="en-US" sz="950" b="0" i="0" u="none" strike="noStrike" kern="1200" cap="none" spc="0" normalizeH="0" baseline="0" noProof="0" dirty="0">
                <a:ln>
                  <a:noFill/>
                </a:ln>
                <a:solidFill>
                  <a:schemeClr val="tx1"/>
                </a:solidFill>
                <a:effectLst/>
                <a:uLnTx/>
                <a:uFillTx/>
                <a:latin typeface="Arial"/>
                <a:cs typeface="Arial"/>
              </a:rPr>
              <a:t> plus rituximab; </a:t>
            </a:r>
            <a:r>
              <a:rPr kumimoji="0" lang="en-US" sz="950" b="0" i="0" u="none" strike="noStrike" kern="1200" cap="none" spc="0" normalizeH="0" baseline="0" noProof="0" dirty="0" err="1">
                <a:ln>
                  <a:noFill/>
                </a:ln>
                <a:solidFill>
                  <a:schemeClr val="tx1"/>
                </a:solidFill>
                <a:effectLst/>
                <a:uLnTx/>
                <a:uFillTx/>
                <a:latin typeface="Arial"/>
                <a:cs typeface="Arial"/>
              </a:rPr>
              <a:t>cBTKi</a:t>
            </a:r>
            <a:r>
              <a:rPr kumimoji="0" lang="en-US" sz="950" b="0" i="0" u="none" strike="noStrike" kern="1200" cap="none" spc="0" normalizeH="0" baseline="0" noProof="0" dirty="0">
                <a:ln>
                  <a:noFill/>
                </a:ln>
                <a:solidFill>
                  <a:schemeClr val="tx1"/>
                </a:solidFill>
                <a:effectLst/>
                <a:uLnTx/>
                <a:uFillTx/>
                <a:latin typeface="Arial"/>
                <a:cs typeface="Arial"/>
              </a:rPr>
              <a:t>, covalent Bruton tyrosine kinase inhibitors; CLL, chronic lymphocytic leukemia; EFS, event-free survival; </a:t>
            </a:r>
            <a:r>
              <a:rPr kumimoji="0" lang="en-US" sz="950" b="0" i="0" u="none" strike="noStrike" kern="1200" cap="none" spc="0" normalizeH="0" baseline="0" noProof="0" dirty="0" err="1">
                <a:ln>
                  <a:noFill/>
                </a:ln>
                <a:solidFill>
                  <a:schemeClr val="tx1"/>
                </a:solidFill>
                <a:effectLst/>
                <a:uLnTx/>
                <a:uFillTx/>
                <a:latin typeface="Arial"/>
                <a:cs typeface="Arial"/>
              </a:rPr>
              <a:t>IdelaR</a:t>
            </a:r>
            <a:r>
              <a:rPr kumimoji="0" lang="en-US" sz="950" b="0" i="0" u="none" strike="noStrike" kern="1200" cap="none" spc="0" normalizeH="0" baseline="0" noProof="0" dirty="0">
                <a:ln>
                  <a:noFill/>
                </a:ln>
                <a:solidFill>
                  <a:schemeClr val="tx1"/>
                </a:solidFill>
                <a:effectLst/>
                <a:uLnTx/>
                <a:uFillTx/>
                <a:latin typeface="Arial"/>
                <a:cs typeface="Arial"/>
              </a:rPr>
              <a:t>, </a:t>
            </a:r>
            <a:r>
              <a:rPr kumimoji="0" lang="en-US" sz="950" b="0" i="0" u="none" strike="noStrike" kern="1200" cap="none" spc="0" normalizeH="0" baseline="0" noProof="0" dirty="0" err="1">
                <a:ln>
                  <a:noFill/>
                </a:ln>
                <a:solidFill>
                  <a:schemeClr val="tx1"/>
                </a:solidFill>
                <a:effectLst/>
                <a:uLnTx/>
                <a:uFillTx/>
                <a:latin typeface="Arial"/>
                <a:cs typeface="Arial"/>
              </a:rPr>
              <a:t>idelalisib</a:t>
            </a:r>
            <a:r>
              <a:rPr kumimoji="0" lang="en-US" sz="950" b="0" i="0" u="none" strike="noStrike" kern="1200" cap="none" spc="0" normalizeH="0" baseline="0" noProof="0" dirty="0">
                <a:ln>
                  <a:noFill/>
                </a:ln>
                <a:solidFill>
                  <a:schemeClr val="tx1"/>
                </a:solidFill>
                <a:effectLst/>
                <a:uLnTx/>
                <a:uFillTx/>
                <a:latin typeface="Arial"/>
                <a:cs typeface="Arial"/>
              </a:rPr>
              <a:t> plus rituximab; </a:t>
            </a:r>
            <a:r>
              <a:rPr kumimoji="0" lang="en-US" sz="950" b="0" i="1" u="none" strike="noStrike" kern="1200" cap="none" spc="0" normalizeH="0" baseline="0" noProof="0" dirty="0">
                <a:ln>
                  <a:noFill/>
                </a:ln>
                <a:solidFill>
                  <a:schemeClr val="tx1"/>
                </a:solidFill>
                <a:effectLst/>
                <a:uLnTx/>
                <a:uFillTx/>
                <a:latin typeface="Arial"/>
                <a:cs typeface="Arial"/>
              </a:rPr>
              <a:t>IGHV</a:t>
            </a:r>
            <a:r>
              <a:rPr kumimoji="0" lang="en-US" sz="950" b="0" i="0" u="none" strike="noStrike" kern="1200" cap="none" spc="0" normalizeH="0" baseline="0" noProof="0" dirty="0">
                <a:ln>
                  <a:noFill/>
                </a:ln>
                <a:solidFill>
                  <a:schemeClr val="tx1"/>
                </a:solidFill>
                <a:effectLst/>
                <a:uLnTx/>
                <a:uFillTx/>
                <a:latin typeface="Arial"/>
                <a:cs typeface="Arial"/>
              </a:rPr>
              <a:t>, immunoglobulin heavy chain variable gene; IRC, independent review committee; PFS, progression-free survival; QD, once a day; SLL, small lymphocytic lymphoma; TTNT, time to next treatment.</a:t>
            </a:r>
          </a:p>
          <a:p>
            <a:endParaRPr lang="en-US" sz="950" dirty="0">
              <a:solidFill>
                <a:schemeClr val="tx1"/>
              </a:solidFill>
            </a:endParaRPr>
          </a:p>
        </p:txBody>
      </p:sp>
      <p:graphicFrame>
        <p:nvGraphicFramePr>
          <p:cNvPr id="8" name="Table 7">
            <a:extLst>
              <a:ext uri="{FF2B5EF4-FFF2-40B4-BE49-F238E27FC236}">
                <a16:creationId xmlns:a16="http://schemas.microsoft.com/office/drawing/2014/main" id="{0487E90F-C3C7-EA2F-DE8E-D6F651FFA0A6}"/>
              </a:ext>
            </a:extLst>
          </p:cNvPr>
          <p:cNvGraphicFramePr>
            <a:graphicFrameLocks/>
          </p:cNvGraphicFramePr>
          <p:nvPr/>
        </p:nvGraphicFramePr>
        <p:xfrm>
          <a:off x="6236305" y="1937617"/>
          <a:ext cx="5747656" cy="3286245"/>
        </p:xfrm>
        <a:graphic>
          <a:graphicData uri="http://schemas.openxmlformats.org/drawingml/2006/table">
            <a:tbl>
              <a:tblPr firstRow="1" firstCol="1" bandRow="1">
                <a:tableStyleId>{5C22544A-7EE6-4342-B048-85BDC9FD1C3A}</a:tableStyleId>
              </a:tblPr>
              <a:tblGrid>
                <a:gridCol w="3211284">
                  <a:extLst>
                    <a:ext uri="{9D8B030D-6E8A-4147-A177-3AD203B41FA5}">
                      <a16:colId xmlns:a16="http://schemas.microsoft.com/office/drawing/2014/main" val="2167230169"/>
                    </a:ext>
                  </a:extLst>
                </a:gridCol>
                <a:gridCol w="1273628">
                  <a:extLst>
                    <a:ext uri="{9D8B030D-6E8A-4147-A177-3AD203B41FA5}">
                      <a16:colId xmlns:a16="http://schemas.microsoft.com/office/drawing/2014/main" val="2424758017"/>
                    </a:ext>
                  </a:extLst>
                </a:gridCol>
                <a:gridCol w="1262744">
                  <a:extLst>
                    <a:ext uri="{9D8B030D-6E8A-4147-A177-3AD203B41FA5}">
                      <a16:colId xmlns:a16="http://schemas.microsoft.com/office/drawing/2014/main" val="3365416539"/>
                    </a:ext>
                  </a:extLst>
                </a:gridCol>
              </a:tblGrid>
              <a:tr h="608961">
                <a:tc>
                  <a:txBody>
                    <a:bodyPr/>
                    <a:lstStyle/>
                    <a:p>
                      <a:pPr algn="l"/>
                      <a:endParaRPr lang="en-US" sz="1400" dirty="0">
                        <a:latin typeface="Arial" panose="020B0604020202020204" pitchFamily="34" charset="0"/>
                        <a:cs typeface="Arial" panose="020B0604020202020204" pitchFamily="34" charset="0"/>
                      </a:endParaRPr>
                    </a:p>
                  </a:txBody>
                  <a:tcPr marL="72463" marR="72463" marT="36232" marB="36232" anchor="ctr"/>
                </a:tc>
                <a:tc>
                  <a:txBody>
                    <a:bodyPr/>
                    <a:lstStyle/>
                    <a:p>
                      <a:pPr algn="ctr"/>
                      <a:r>
                        <a:rPr lang="en-US" sz="1400"/>
                        <a:t>Pirtobrutinib</a:t>
                      </a:r>
                    </a:p>
                    <a:p>
                      <a:pPr algn="ctr"/>
                      <a:r>
                        <a:rPr lang="en-US" sz="1400"/>
                        <a:t>(n=119)</a:t>
                      </a:r>
                      <a:endParaRPr lang="en-US" sz="1400" dirty="0">
                        <a:latin typeface="Arial" panose="020B0604020202020204" pitchFamily="34" charset="0"/>
                        <a:cs typeface="Arial" panose="020B0604020202020204" pitchFamily="34" charset="0"/>
                      </a:endParaRPr>
                    </a:p>
                  </a:txBody>
                  <a:tcPr marL="72463" marR="72463" marT="36232" marB="36232" anchor="ctr"/>
                </a:tc>
                <a:tc>
                  <a:txBody>
                    <a:bodyPr/>
                    <a:lstStyle/>
                    <a:p>
                      <a:pPr algn="ctr"/>
                      <a:r>
                        <a:rPr lang="en-US" sz="1400"/>
                        <a:t>IdelaR or BR</a:t>
                      </a:r>
                    </a:p>
                    <a:p>
                      <a:pPr algn="ctr"/>
                      <a:r>
                        <a:rPr lang="en-US" sz="1400"/>
                        <a:t>(n=119)</a:t>
                      </a:r>
                      <a:endParaRPr lang="en-US" sz="1400" dirty="0">
                        <a:latin typeface="Arial" panose="020B0604020202020204" pitchFamily="34" charset="0"/>
                        <a:cs typeface="Arial" panose="020B0604020202020204" pitchFamily="34" charset="0"/>
                      </a:endParaRPr>
                    </a:p>
                  </a:txBody>
                  <a:tcPr marL="72463" marR="72463" marT="36232" marB="36232" anchor="ctr"/>
                </a:tc>
                <a:extLst>
                  <a:ext uri="{0D108BD9-81ED-4DB2-BD59-A6C34878D82A}">
                    <a16:rowId xmlns:a16="http://schemas.microsoft.com/office/drawing/2014/main" val="3655135615"/>
                  </a:ext>
                </a:extLst>
              </a:tr>
              <a:tr h="344196">
                <a:tc>
                  <a:txBody>
                    <a:bodyPr/>
                    <a:lstStyle/>
                    <a:p>
                      <a:pPr algn="l"/>
                      <a:r>
                        <a:rPr lang="en-US" sz="1400">
                          <a:solidFill>
                            <a:schemeClr val="bg1"/>
                          </a:solidFill>
                        </a:rPr>
                        <a:t>Median IRC-assessed PFS, months</a:t>
                      </a:r>
                      <a:endParaRPr lang="en-US" sz="1400" dirty="0">
                        <a:solidFill>
                          <a:schemeClr val="bg1"/>
                        </a:solidFill>
                        <a:latin typeface="Arial" panose="020B0604020202020204" pitchFamily="34" charset="0"/>
                        <a:cs typeface="Arial" panose="020B0604020202020204" pitchFamily="34" charset="0"/>
                      </a:endParaRPr>
                    </a:p>
                  </a:txBody>
                  <a:tcPr marL="72463" marR="72463" marT="36232" marB="36232" anchor="ctr"/>
                </a:tc>
                <a:tc>
                  <a:txBody>
                    <a:bodyPr/>
                    <a:lstStyle/>
                    <a:p>
                      <a:pPr algn="ctr"/>
                      <a:r>
                        <a:rPr lang="en-US" sz="1400">
                          <a:solidFill>
                            <a:schemeClr val="tx1"/>
                          </a:solidFill>
                        </a:rPr>
                        <a:t>14.0</a:t>
                      </a:r>
                      <a:endParaRPr lang="en-US" sz="1400" dirty="0">
                        <a:solidFill>
                          <a:schemeClr val="tx1"/>
                        </a:solidFill>
                        <a:latin typeface="Arial" panose="020B0604020202020204" pitchFamily="34" charset="0"/>
                        <a:cs typeface="Arial" panose="020B0604020202020204" pitchFamily="34" charset="0"/>
                      </a:endParaRPr>
                    </a:p>
                  </a:txBody>
                  <a:tcPr marL="72463" marR="72463" marT="36232" marB="36232" anchor="ctr"/>
                </a:tc>
                <a:tc>
                  <a:txBody>
                    <a:bodyPr/>
                    <a:lstStyle/>
                    <a:p>
                      <a:pPr algn="ctr"/>
                      <a:r>
                        <a:rPr lang="en-US" sz="1400">
                          <a:solidFill>
                            <a:schemeClr val="tx1"/>
                          </a:solidFill>
                        </a:rPr>
                        <a:t>8.7</a:t>
                      </a:r>
                      <a:endParaRPr lang="en-US" sz="1400" dirty="0">
                        <a:solidFill>
                          <a:schemeClr val="tx1"/>
                        </a:solidFill>
                        <a:latin typeface="Arial" panose="020B0604020202020204" pitchFamily="34" charset="0"/>
                        <a:cs typeface="Arial" panose="020B0604020202020204" pitchFamily="34" charset="0"/>
                      </a:endParaRPr>
                    </a:p>
                  </a:txBody>
                  <a:tcPr marL="72463" marR="72463" marT="36232" marB="36232" anchor="ctr"/>
                </a:tc>
                <a:extLst>
                  <a:ext uri="{0D108BD9-81ED-4DB2-BD59-A6C34878D82A}">
                    <a16:rowId xmlns:a16="http://schemas.microsoft.com/office/drawing/2014/main" val="1707201700"/>
                  </a:ext>
                </a:extLst>
              </a:tr>
              <a:tr h="344196">
                <a:tc>
                  <a:txBody>
                    <a:bodyPr/>
                    <a:lstStyle/>
                    <a:p>
                      <a:pPr lvl="1" algn="l"/>
                      <a:r>
                        <a:rPr lang="en-US" sz="1400">
                          <a:solidFill>
                            <a:schemeClr val="bg1"/>
                          </a:solidFill>
                        </a:rPr>
                        <a:t>HR</a:t>
                      </a:r>
                      <a:endParaRPr lang="en-US" sz="1400" dirty="0">
                        <a:solidFill>
                          <a:schemeClr val="bg1"/>
                        </a:solidFill>
                        <a:latin typeface="Arial" panose="020B0604020202020204" pitchFamily="34" charset="0"/>
                        <a:cs typeface="Arial" panose="020B0604020202020204" pitchFamily="34" charset="0"/>
                      </a:endParaRPr>
                    </a:p>
                  </a:txBody>
                  <a:tcPr marL="72463" marR="72463" marT="36232" marB="36232" anchor="ctr"/>
                </a:tc>
                <a:tc gridSpan="2">
                  <a:txBody>
                    <a:bodyPr/>
                    <a:lstStyle/>
                    <a:p>
                      <a:pPr algn="ctr"/>
                      <a:r>
                        <a:rPr lang="en-US" sz="1400">
                          <a:solidFill>
                            <a:schemeClr val="tx1"/>
                          </a:solidFill>
                        </a:rPr>
                        <a:t>0.54</a:t>
                      </a:r>
                      <a:endParaRPr lang="en-US" sz="1400" dirty="0">
                        <a:solidFill>
                          <a:schemeClr val="tx1"/>
                        </a:solidFill>
                        <a:latin typeface="Arial" panose="020B0604020202020204" pitchFamily="34" charset="0"/>
                        <a:cs typeface="Arial" panose="020B0604020202020204" pitchFamily="34" charset="0"/>
                      </a:endParaRPr>
                    </a:p>
                  </a:txBody>
                  <a:tcPr marL="72463" marR="72463" marT="36232" marB="36232" anchor="ctr"/>
                </a:tc>
                <a:tc hMerge="1">
                  <a:txBody>
                    <a:bodyPr/>
                    <a:lstStyle/>
                    <a:p>
                      <a:pPr algn="ctr"/>
                      <a:endParaRPr lang="en-US" sz="1400" dirty="0">
                        <a:solidFill>
                          <a:schemeClr val="tx1"/>
                        </a:solidFill>
                        <a:latin typeface="Arial" panose="020B0604020202020204" pitchFamily="34" charset="0"/>
                        <a:cs typeface="Arial" panose="020B0604020202020204" pitchFamily="34" charset="0"/>
                      </a:endParaRPr>
                    </a:p>
                  </a:txBody>
                  <a:tcPr marL="72463" marR="72463" marT="36232" marB="36232">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72638416"/>
                  </a:ext>
                </a:extLst>
              </a:tr>
              <a:tr h="331482">
                <a:tc>
                  <a:txBody>
                    <a:bodyPr/>
                    <a:lstStyle/>
                    <a:p>
                      <a:pPr algn="l"/>
                      <a:r>
                        <a:rPr lang="en-US" sz="1400">
                          <a:solidFill>
                            <a:schemeClr val="bg1"/>
                          </a:solidFill>
                        </a:rPr>
                        <a:t>Investigator-assessed PFS, months</a:t>
                      </a:r>
                      <a:endParaRPr lang="en-US" sz="1400" dirty="0">
                        <a:solidFill>
                          <a:schemeClr val="bg1"/>
                        </a:solidFill>
                        <a:latin typeface="Arial" panose="020B0604020202020204" pitchFamily="34" charset="0"/>
                        <a:cs typeface="Arial" panose="020B0604020202020204" pitchFamily="34" charset="0"/>
                      </a:endParaRPr>
                    </a:p>
                  </a:txBody>
                  <a:tcPr marL="72463" marR="72463" marT="36232" marB="36232" anchor="ctr"/>
                </a:tc>
                <a:tc>
                  <a:txBody>
                    <a:bodyPr/>
                    <a:lstStyle/>
                    <a:p>
                      <a:pPr algn="ctr"/>
                      <a:r>
                        <a:rPr lang="en-US" sz="1400">
                          <a:solidFill>
                            <a:schemeClr val="tx1"/>
                          </a:solidFill>
                        </a:rPr>
                        <a:t>15.3</a:t>
                      </a:r>
                      <a:endParaRPr lang="en-US" sz="1400" dirty="0">
                        <a:solidFill>
                          <a:schemeClr val="tx1"/>
                        </a:solidFill>
                        <a:latin typeface="Arial" panose="020B0604020202020204" pitchFamily="34" charset="0"/>
                        <a:cs typeface="Arial" panose="020B0604020202020204" pitchFamily="34" charset="0"/>
                      </a:endParaRPr>
                    </a:p>
                  </a:txBody>
                  <a:tcPr marL="72463" marR="72463" marT="36232" marB="36232" anchor="ctr"/>
                </a:tc>
                <a:tc>
                  <a:txBody>
                    <a:bodyPr/>
                    <a:lstStyle/>
                    <a:p>
                      <a:pPr algn="ctr"/>
                      <a:r>
                        <a:rPr lang="en-US" sz="1400">
                          <a:solidFill>
                            <a:schemeClr val="tx1"/>
                          </a:solidFill>
                        </a:rPr>
                        <a:t>9.2</a:t>
                      </a:r>
                      <a:endParaRPr lang="en-US" sz="1400" dirty="0">
                        <a:solidFill>
                          <a:schemeClr val="tx1"/>
                        </a:solidFill>
                        <a:latin typeface="Arial" panose="020B0604020202020204" pitchFamily="34" charset="0"/>
                        <a:cs typeface="Arial" panose="020B0604020202020204" pitchFamily="34" charset="0"/>
                      </a:endParaRPr>
                    </a:p>
                  </a:txBody>
                  <a:tcPr marL="72463" marR="72463" marT="36232" marB="36232" anchor="ctr"/>
                </a:tc>
                <a:extLst>
                  <a:ext uri="{0D108BD9-81ED-4DB2-BD59-A6C34878D82A}">
                    <a16:rowId xmlns:a16="http://schemas.microsoft.com/office/drawing/2014/main" val="259543147"/>
                  </a:ext>
                </a:extLst>
              </a:tr>
              <a:tr h="331482">
                <a:tc>
                  <a:txBody>
                    <a:bodyPr/>
                    <a:lstStyle/>
                    <a:p>
                      <a:pPr lvl="1" algn="l"/>
                      <a:r>
                        <a:rPr lang="en-US" sz="1400">
                          <a:solidFill>
                            <a:schemeClr val="bg1"/>
                          </a:solidFill>
                        </a:rPr>
                        <a:t>HR</a:t>
                      </a:r>
                      <a:endParaRPr lang="en-US" sz="1400" dirty="0">
                        <a:solidFill>
                          <a:schemeClr val="bg1"/>
                        </a:solidFill>
                        <a:latin typeface="Arial" panose="020B0604020202020204" pitchFamily="34" charset="0"/>
                        <a:cs typeface="Arial" panose="020B0604020202020204" pitchFamily="34" charset="0"/>
                      </a:endParaRPr>
                    </a:p>
                  </a:txBody>
                  <a:tcPr marL="72463" marR="72463" marT="36232" marB="36232" anchor="ctr"/>
                </a:tc>
                <a:tc gridSpan="2">
                  <a:txBody>
                    <a:bodyPr/>
                    <a:lstStyle/>
                    <a:p>
                      <a:pPr algn="ctr"/>
                      <a:r>
                        <a:rPr lang="en-US" sz="1400">
                          <a:solidFill>
                            <a:schemeClr val="tx1"/>
                          </a:solidFill>
                        </a:rPr>
                        <a:t>0.48</a:t>
                      </a:r>
                      <a:endParaRPr lang="en-US" sz="1400" dirty="0">
                        <a:solidFill>
                          <a:schemeClr val="tx1"/>
                        </a:solidFill>
                        <a:latin typeface="Arial" panose="020B0604020202020204" pitchFamily="34" charset="0"/>
                        <a:cs typeface="Arial" panose="020B0604020202020204" pitchFamily="34" charset="0"/>
                      </a:endParaRPr>
                    </a:p>
                  </a:txBody>
                  <a:tcPr marL="72463" marR="72463" marT="36232" marB="36232" anchor="ctr"/>
                </a:tc>
                <a:tc hMerge="1">
                  <a:txBody>
                    <a:bodyPr/>
                    <a:lstStyle/>
                    <a:p>
                      <a:pPr algn="ctr"/>
                      <a:endParaRPr lang="en-US" sz="1400" dirty="0">
                        <a:solidFill>
                          <a:schemeClr val="tx1"/>
                        </a:solidFill>
                        <a:latin typeface="Arial" panose="020B0604020202020204" pitchFamily="34" charset="0"/>
                        <a:cs typeface="Arial" panose="020B0604020202020204" pitchFamily="34" charset="0"/>
                      </a:endParaRPr>
                    </a:p>
                  </a:txBody>
                  <a:tcPr marL="72463" marR="72463" marT="36232" marB="36232">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218555411"/>
                  </a:ext>
                </a:extLst>
              </a:tr>
              <a:tr h="331482">
                <a:tc>
                  <a:txBody>
                    <a:bodyPr/>
                    <a:lstStyle/>
                    <a:p>
                      <a:pPr algn="l"/>
                      <a:r>
                        <a:rPr lang="en-US" sz="1400">
                          <a:solidFill>
                            <a:schemeClr val="bg1"/>
                          </a:solidFill>
                        </a:rPr>
                        <a:t>Median EFS, months</a:t>
                      </a:r>
                      <a:endParaRPr lang="en-US" sz="1400" dirty="0">
                        <a:solidFill>
                          <a:schemeClr val="bg1"/>
                        </a:solidFill>
                        <a:latin typeface="Arial" panose="020B0604020202020204" pitchFamily="34" charset="0"/>
                        <a:cs typeface="Arial" panose="020B0604020202020204" pitchFamily="34" charset="0"/>
                      </a:endParaRPr>
                    </a:p>
                  </a:txBody>
                  <a:tcPr marL="72463" marR="72463" marT="36232" marB="36232" anchor="ctr"/>
                </a:tc>
                <a:tc>
                  <a:txBody>
                    <a:bodyPr/>
                    <a:lstStyle/>
                    <a:p>
                      <a:pPr algn="ctr"/>
                      <a:r>
                        <a:rPr lang="en-US" sz="1400">
                          <a:solidFill>
                            <a:schemeClr val="tx1"/>
                          </a:solidFill>
                        </a:rPr>
                        <a:t>14.1</a:t>
                      </a:r>
                      <a:endParaRPr lang="en-US" sz="1400" dirty="0">
                        <a:solidFill>
                          <a:schemeClr val="tx1"/>
                        </a:solidFill>
                        <a:latin typeface="Arial" panose="020B0604020202020204" pitchFamily="34" charset="0"/>
                        <a:cs typeface="Arial" panose="020B0604020202020204" pitchFamily="34" charset="0"/>
                      </a:endParaRPr>
                    </a:p>
                  </a:txBody>
                  <a:tcPr marL="72463" marR="72463" marT="36232" marB="36232" anchor="ctr"/>
                </a:tc>
                <a:tc>
                  <a:txBody>
                    <a:bodyPr/>
                    <a:lstStyle/>
                    <a:p>
                      <a:pPr algn="ctr"/>
                      <a:r>
                        <a:rPr lang="en-US" sz="1400">
                          <a:solidFill>
                            <a:schemeClr val="tx1"/>
                          </a:solidFill>
                        </a:rPr>
                        <a:t>7.6</a:t>
                      </a:r>
                      <a:endParaRPr lang="en-US" sz="1400" dirty="0">
                        <a:solidFill>
                          <a:schemeClr val="tx1"/>
                        </a:solidFill>
                        <a:latin typeface="Arial" panose="020B0604020202020204" pitchFamily="34" charset="0"/>
                        <a:cs typeface="Arial" panose="020B0604020202020204" pitchFamily="34" charset="0"/>
                      </a:endParaRPr>
                    </a:p>
                  </a:txBody>
                  <a:tcPr marL="72463" marR="72463" marT="36232" marB="36232" anchor="ctr"/>
                </a:tc>
                <a:extLst>
                  <a:ext uri="{0D108BD9-81ED-4DB2-BD59-A6C34878D82A}">
                    <a16:rowId xmlns:a16="http://schemas.microsoft.com/office/drawing/2014/main" val="2660536830"/>
                  </a:ext>
                </a:extLst>
              </a:tr>
              <a:tr h="331482">
                <a:tc>
                  <a:txBody>
                    <a:bodyPr/>
                    <a:lstStyle/>
                    <a:p>
                      <a:pPr lvl="1" algn="l"/>
                      <a:r>
                        <a:rPr lang="en-US" sz="1400">
                          <a:solidFill>
                            <a:schemeClr val="bg1"/>
                          </a:solidFill>
                        </a:rPr>
                        <a:t>HR</a:t>
                      </a:r>
                      <a:endParaRPr lang="en-US" sz="1400" dirty="0">
                        <a:solidFill>
                          <a:schemeClr val="bg1"/>
                        </a:solidFill>
                        <a:latin typeface="Arial" panose="020B0604020202020204" pitchFamily="34" charset="0"/>
                        <a:cs typeface="Arial" panose="020B0604020202020204" pitchFamily="34" charset="0"/>
                      </a:endParaRPr>
                    </a:p>
                  </a:txBody>
                  <a:tcPr marL="72463" marR="72463" marT="36232" marB="36232" anchor="ctr"/>
                </a:tc>
                <a:tc gridSpan="2">
                  <a:txBody>
                    <a:bodyPr/>
                    <a:lstStyle/>
                    <a:p>
                      <a:pPr algn="ctr"/>
                      <a:r>
                        <a:rPr lang="en-US" sz="1400">
                          <a:solidFill>
                            <a:schemeClr val="tx1"/>
                          </a:solidFill>
                        </a:rPr>
                        <a:t>0.39</a:t>
                      </a:r>
                      <a:endParaRPr lang="en-US" sz="1400" dirty="0">
                        <a:solidFill>
                          <a:schemeClr val="tx1"/>
                        </a:solidFill>
                        <a:latin typeface="Arial" panose="020B0604020202020204" pitchFamily="34" charset="0"/>
                        <a:cs typeface="Arial" panose="020B0604020202020204" pitchFamily="34" charset="0"/>
                      </a:endParaRPr>
                    </a:p>
                  </a:txBody>
                  <a:tcPr marL="72463" marR="72463" marT="36232" marB="36232" anchor="ctr"/>
                </a:tc>
                <a:tc hMerge="1">
                  <a:txBody>
                    <a:bodyPr/>
                    <a:lstStyle/>
                    <a:p>
                      <a:pPr algn="ctr"/>
                      <a:endParaRPr lang="en-US" sz="1400" dirty="0">
                        <a:solidFill>
                          <a:schemeClr val="tx1"/>
                        </a:solidFill>
                        <a:latin typeface="Arial" panose="020B0604020202020204" pitchFamily="34" charset="0"/>
                        <a:cs typeface="Arial" panose="020B0604020202020204" pitchFamily="34" charset="0"/>
                      </a:endParaRPr>
                    </a:p>
                  </a:txBody>
                  <a:tcPr marL="72463" marR="72463" marT="36232" marB="36232">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04245023"/>
                  </a:ext>
                </a:extLst>
              </a:tr>
              <a:tr h="331482">
                <a:tc>
                  <a:txBody>
                    <a:bodyPr/>
                    <a:lstStyle/>
                    <a:p>
                      <a:pPr algn="l"/>
                      <a:r>
                        <a:rPr lang="en-US" sz="1400">
                          <a:solidFill>
                            <a:schemeClr val="bg1"/>
                          </a:solidFill>
                        </a:rPr>
                        <a:t>Median TTNT or death, months</a:t>
                      </a:r>
                      <a:endParaRPr lang="en-US" sz="1400" dirty="0">
                        <a:solidFill>
                          <a:schemeClr val="bg1"/>
                        </a:solidFill>
                        <a:latin typeface="Arial" panose="020B0604020202020204" pitchFamily="34" charset="0"/>
                        <a:cs typeface="Arial" panose="020B0604020202020204" pitchFamily="34" charset="0"/>
                      </a:endParaRPr>
                    </a:p>
                  </a:txBody>
                  <a:tcPr marL="72463" marR="72463" marT="36232" marB="36232" anchor="ctr"/>
                </a:tc>
                <a:tc>
                  <a:txBody>
                    <a:bodyPr/>
                    <a:lstStyle/>
                    <a:p>
                      <a:pPr algn="ctr"/>
                      <a:r>
                        <a:rPr lang="en-US" sz="1400">
                          <a:solidFill>
                            <a:schemeClr val="tx1"/>
                          </a:solidFill>
                        </a:rPr>
                        <a:t>23.9</a:t>
                      </a:r>
                      <a:endParaRPr lang="en-US" sz="1400" dirty="0">
                        <a:solidFill>
                          <a:schemeClr val="tx1"/>
                        </a:solidFill>
                        <a:latin typeface="Arial" panose="020B0604020202020204" pitchFamily="34" charset="0"/>
                        <a:cs typeface="Arial" panose="020B0604020202020204" pitchFamily="34" charset="0"/>
                      </a:endParaRPr>
                    </a:p>
                  </a:txBody>
                  <a:tcPr marL="72463" marR="72463" marT="36232" marB="36232" anchor="ctr"/>
                </a:tc>
                <a:tc>
                  <a:txBody>
                    <a:bodyPr/>
                    <a:lstStyle/>
                    <a:p>
                      <a:pPr algn="ctr"/>
                      <a:r>
                        <a:rPr lang="en-US" sz="1400">
                          <a:solidFill>
                            <a:schemeClr val="tx1"/>
                          </a:solidFill>
                        </a:rPr>
                        <a:t>10.9</a:t>
                      </a:r>
                      <a:endParaRPr lang="en-US" sz="1400" dirty="0">
                        <a:solidFill>
                          <a:schemeClr val="tx1"/>
                        </a:solidFill>
                        <a:latin typeface="Arial" panose="020B0604020202020204" pitchFamily="34" charset="0"/>
                        <a:cs typeface="Arial" panose="020B0604020202020204" pitchFamily="34" charset="0"/>
                      </a:endParaRPr>
                    </a:p>
                  </a:txBody>
                  <a:tcPr marL="72463" marR="72463" marT="36232" marB="36232" anchor="ctr"/>
                </a:tc>
                <a:extLst>
                  <a:ext uri="{0D108BD9-81ED-4DB2-BD59-A6C34878D82A}">
                    <a16:rowId xmlns:a16="http://schemas.microsoft.com/office/drawing/2014/main" val="3379812983"/>
                  </a:ext>
                </a:extLst>
              </a:tr>
              <a:tr h="331482">
                <a:tc>
                  <a:txBody>
                    <a:bodyPr/>
                    <a:lstStyle/>
                    <a:p>
                      <a:pPr lvl="1" algn="l"/>
                      <a:r>
                        <a:rPr lang="en-US" sz="1400">
                          <a:solidFill>
                            <a:schemeClr val="bg1"/>
                          </a:solidFill>
                        </a:rPr>
                        <a:t>HR</a:t>
                      </a:r>
                      <a:endParaRPr lang="en-US" sz="1400" dirty="0">
                        <a:solidFill>
                          <a:schemeClr val="bg1"/>
                        </a:solidFill>
                        <a:latin typeface="Arial" panose="020B0604020202020204" pitchFamily="34" charset="0"/>
                        <a:cs typeface="Arial" panose="020B0604020202020204" pitchFamily="34" charset="0"/>
                      </a:endParaRPr>
                    </a:p>
                  </a:txBody>
                  <a:tcPr marL="72463" marR="72463" marT="36232" marB="36232" anchor="ctr"/>
                </a:tc>
                <a:tc gridSpan="2">
                  <a:txBody>
                    <a:bodyPr/>
                    <a:lstStyle/>
                    <a:p>
                      <a:pPr algn="ctr"/>
                      <a:r>
                        <a:rPr lang="en-US" sz="1400" dirty="0">
                          <a:solidFill>
                            <a:schemeClr val="tx1"/>
                          </a:solidFill>
                        </a:rPr>
                        <a:t>0.37</a:t>
                      </a:r>
                      <a:endParaRPr lang="en-US" sz="1400" dirty="0">
                        <a:solidFill>
                          <a:schemeClr val="tx1"/>
                        </a:solidFill>
                        <a:latin typeface="Arial" panose="020B0604020202020204" pitchFamily="34" charset="0"/>
                        <a:cs typeface="Arial" panose="020B0604020202020204" pitchFamily="34" charset="0"/>
                      </a:endParaRPr>
                    </a:p>
                  </a:txBody>
                  <a:tcPr marL="72463" marR="72463" marT="36232" marB="36232" anchor="ctr"/>
                </a:tc>
                <a:tc hMerge="1">
                  <a:txBody>
                    <a:bodyPr/>
                    <a:lstStyle/>
                    <a:p>
                      <a:pPr algn="ctr"/>
                      <a:endParaRPr lang="en-US" sz="1400" dirty="0">
                        <a:solidFill>
                          <a:schemeClr val="tx1"/>
                        </a:solidFill>
                        <a:latin typeface="Arial" panose="020B0604020202020204" pitchFamily="34" charset="0"/>
                        <a:cs typeface="Arial" panose="020B0604020202020204" pitchFamily="34" charset="0"/>
                      </a:endParaRPr>
                    </a:p>
                  </a:txBody>
                  <a:tcPr marL="72463" marR="72463" marT="36232" marB="36232">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078112759"/>
                  </a:ext>
                </a:extLst>
              </a:tr>
            </a:tbl>
          </a:graphicData>
        </a:graphic>
      </p:graphicFrame>
    </p:spTree>
    <p:extLst>
      <p:ext uri="{BB962C8B-B14F-4D97-AF65-F5344CB8AC3E}">
        <p14:creationId xmlns:p14="http://schemas.microsoft.com/office/powerpoint/2010/main" val="1488295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0C0DA3-0CFD-40EA-BA5D-6476C8E73811}"/>
              </a:ext>
            </a:extLst>
          </p:cNvPr>
          <p:cNvSpPr>
            <a:spLocks noGrp="1"/>
          </p:cNvSpPr>
          <p:nvPr>
            <p:ph type="title"/>
          </p:nvPr>
        </p:nvSpPr>
        <p:spPr>
          <a:xfrm>
            <a:off x="838200" y="365125"/>
            <a:ext cx="10515600" cy="1325563"/>
          </a:xfrm>
        </p:spPr>
        <p:txBody>
          <a:bodyPr>
            <a:normAutofit/>
          </a:bodyPr>
          <a:lstStyle/>
          <a:p>
            <a:r>
              <a:rPr lang="en-US" dirty="0"/>
              <a:t>Covalent BTK Inhibitor Resistance is Common and Not Well Understood in MCL</a:t>
            </a:r>
          </a:p>
        </p:txBody>
      </p:sp>
      <p:sp>
        <p:nvSpPr>
          <p:cNvPr id="4" name="Content Placeholder 3">
            <a:extLst>
              <a:ext uri="{FF2B5EF4-FFF2-40B4-BE49-F238E27FC236}">
                <a16:creationId xmlns:a16="http://schemas.microsoft.com/office/drawing/2014/main" id="{6779F184-D7CE-6B2B-6941-3B9A84DF5882}"/>
              </a:ext>
            </a:extLst>
          </p:cNvPr>
          <p:cNvSpPr>
            <a:spLocks noGrp="1"/>
          </p:cNvSpPr>
          <p:nvPr>
            <p:ph sz="half" idx="1"/>
          </p:nvPr>
        </p:nvSpPr>
        <p:spPr>
          <a:xfrm>
            <a:off x="838201" y="1825625"/>
            <a:ext cx="3545910" cy="4229100"/>
          </a:xfrm>
        </p:spPr>
        <p:txBody>
          <a:bodyPr>
            <a:normAutofit fontScale="77500" lnSpcReduction="20000"/>
          </a:bodyPr>
          <a:lstStyle/>
          <a:p>
            <a:pPr>
              <a:lnSpc>
                <a:spcPct val="100000"/>
              </a:lnSpc>
            </a:pPr>
            <a:r>
              <a:rPr lang="en-US" dirty="0"/>
              <a:t>Most patients will ultimately experience disease progression</a:t>
            </a:r>
          </a:p>
          <a:p>
            <a:pPr>
              <a:lnSpc>
                <a:spcPct val="100000"/>
              </a:lnSpc>
            </a:pPr>
            <a:r>
              <a:rPr lang="en-US" dirty="0"/>
              <a:t>Post-progression outcomes historically poor (OS &lt;1 year)</a:t>
            </a:r>
          </a:p>
          <a:p>
            <a:pPr>
              <a:lnSpc>
                <a:spcPct val="100000"/>
              </a:lnSpc>
            </a:pPr>
            <a:r>
              <a:rPr lang="en-US" dirty="0"/>
              <a:t>Mechanisms less well understood compared to CLL</a:t>
            </a:r>
          </a:p>
          <a:p>
            <a:pPr>
              <a:lnSpc>
                <a:spcPct val="100000"/>
              </a:lnSpc>
            </a:pPr>
            <a:r>
              <a:rPr lang="en-US" dirty="0"/>
              <a:t>Options:</a:t>
            </a:r>
          </a:p>
          <a:p>
            <a:pPr lvl="1">
              <a:lnSpc>
                <a:spcPct val="100000"/>
              </a:lnSpc>
            </a:pPr>
            <a:r>
              <a:rPr lang="en-US" dirty="0"/>
              <a:t>Noncovalent BTKi</a:t>
            </a:r>
          </a:p>
          <a:p>
            <a:pPr lvl="1">
              <a:lnSpc>
                <a:spcPct val="100000"/>
              </a:lnSpc>
            </a:pPr>
            <a:r>
              <a:rPr lang="en-US" dirty="0"/>
              <a:t>CAR T</a:t>
            </a:r>
          </a:p>
          <a:p>
            <a:pPr lvl="1">
              <a:lnSpc>
                <a:spcPct val="100000"/>
              </a:lnSpc>
            </a:pPr>
            <a:r>
              <a:rPr lang="en-US" dirty="0"/>
              <a:t>Trials</a:t>
            </a:r>
          </a:p>
        </p:txBody>
      </p:sp>
      <p:sp>
        <p:nvSpPr>
          <p:cNvPr id="7" name="Footer Placeholder 6">
            <a:extLst>
              <a:ext uri="{FF2B5EF4-FFF2-40B4-BE49-F238E27FC236}">
                <a16:creationId xmlns:a16="http://schemas.microsoft.com/office/drawing/2014/main" id="{4D49CCD5-3F8C-F0E2-660D-42747ABBFA85}"/>
              </a:ext>
            </a:extLst>
          </p:cNvPr>
          <p:cNvSpPr>
            <a:spLocks noGrp="1"/>
          </p:cNvSpPr>
          <p:nvPr>
            <p:ph type="ftr" sz="quarter" idx="10"/>
          </p:nvPr>
        </p:nvSpPr>
        <p:spPr>
          <a:xfrm>
            <a:off x="1416735" y="6054437"/>
            <a:ext cx="10651322" cy="803564"/>
          </a:xfrm>
        </p:spPr>
        <p:txBody>
          <a:bodyPr/>
          <a:lstStyle/>
          <a:p>
            <a:r>
              <a:rPr lang="en-US" sz="1000" dirty="0"/>
              <a:t>Hess, G et al. </a:t>
            </a:r>
            <a:r>
              <a:rPr lang="en-US" sz="1000" i="1" dirty="0"/>
              <a:t>Br J Haematol. </a:t>
            </a:r>
            <a:r>
              <a:rPr lang="en-US" sz="1000" dirty="0"/>
              <a:t>2023;202(4):749-759.</a:t>
            </a:r>
            <a:br>
              <a:rPr lang="en-US" sz="1000" dirty="0"/>
            </a:br>
            <a:r>
              <a:rPr lang="en-US" sz="1000" dirty="0"/>
              <a:t>CAR T, chimeric antigen receptor T-cell therapy; </a:t>
            </a:r>
            <a:r>
              <a:rPr lang="en-US" sz="1000" dirty="0">
                <a:solidFill>
                  <a:srgbClr val="000000"/>
                </a:solidFill>
                <a:latin typeface="Arial" panose="020B0604020202020204" pitchFamily="34" charset="0"/>
                <a:ea typeface="Tahoma"/>
                <a:cs typeface="Arial" panose="020B0604020202020204" pitchFamily="34" charset="0"/>
                <a:sym typeface="Arial"/>
              </a:rPr>
              <a:t>c</a:t>
            </a:r>
            <a:r>
              <a:rPr lang="en-US" sz="1000" dirty="0">
                <a:solidFill>
                  <a:srgbClr val="000000"/>
                </a:solidFill>
                <a:latin typeface="Arial" panose="020B0604020202020204" pitchFamily="34" charset="0"/>
                <a:ea typeface="Tahoma"/>
                <a:cs typeface="Arial" panose="020B0604020202020204" pitchFamily="34" charset="0"/>
                <a:sym typeface="Arial" panose="020B0604020202020204" pitchFamily="34" charset="0"/>
              </a:rPr>
              <a:t>BTKi, covalent Bruton’s tyrosine kinase inhibitor; CLL, chronic lymphocytic leukemia; MCL, mantle cell lymphoma; OS, overall survival.</a:t>
            </a:r>
            <a:endParaRPr lang="en-US" sz="1000" dirty="0"/>
          </a:p>
        </p:txBody>
      </p:sp>
      <p:grpSp>
        <p:nvGrpSpPr>
          <p:cNvPr id="15" name="Group 14">
            <a:extLst>
              <a:ext uri="{FF2B5EF4-FFF2-40B4-BE49-F238E27FC236}">
                <a16:creationId xmlns:a16="http://schemas.microsoft.com/office/drawing/2014/main" id="{A4A1A6F0-58E2-3C44-92DB-F11056127C4C}"/>
              </a:ext>
            </a:extLst>
          </p:cNvPr>
          <p:cNvGrpSpPr/>
          <p:nvPr/>
        </p:nvGrpSpPr>
        <p:grpSpPr>
          <a:xfrm>
            <a:off x="4622387" y="1825625"/>
            <a:ext cx="7335546" cy="3524395"/>
            <a:chOff x="4522178" y="1825625"/>
            <a:chExt cx="7335546" cy="3524395"/>
          </a:xfrm>
        </p:grpSpPr>
        <p:pic>
          <p:nvPicPr>
            <p:cNvPr id="10" name="Main graphic">
              <a:extLst>
                <a:ext uri="{FF2B5EF4-FFF2-40B4-BE49-F238E27FC236}">
                  <a16:creationId xmlns:a16="http://schemas.microsoft.com/office/drawing/2014/main" id="{9D620D61-BE0C-E09A-2CEB-3594E7A4E2BA}"/>
                </a:ext>
              </a:extLst>
            </p:cNvPr>
            <p:cNvPicPr/>
            <p:nvPr/>
          </p:nvPicPr>
          <p:blipFill rotWithShape="1">
            <a:blip r:embed="rId3"/>
            <a:srcRect l="50102" b="52248"/>
            <a:stretch/>
          </p:blipFill>
          <p:spPr>
            <a:xfrm>
              <a:off x="4522178" y="1935736"/>
              <a:ext cx="7335546" cy="3414284"/>
            </a:xfrm>
            <a:prstGeom prst="rect">
              <a:avLst/>
            </a:prstGeom>
            <a:ln>
              <a:noFill/>
            </a:ln>
          </p:spPr>
        </p:pic>
        <p:sp>
          <p:nvSpPr>
            <p:cNvPr id="14" name="Rectangle 13">
              <a:extLst>
                <a:ext uri="{FF2B5EF4-FFF2-40B4-BE49-F238E27FC236}">
                  <a16:creationId xmlns:a16="http://schemas.microsoft.com/office/drawing/2014/main" id="{028968B0-C935-0A29-4F83-951E4B31C901}"/>
                </a:ext>
              </a:extLst>
            </p:cNvPr>
            <p:cNvSpPr/>
            <p:nvPr/>
          </p:nvSpPr>
          <p:spPr>
            <a:xfrm>
              <a:off x="4522178" y="1825625"/>
              <a:ext cx="563389" cy="5292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2018347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888C74A-B5B1-AF2E-B047-3D16E4074D7E}"/>
              </a:ext>
            </a:extLst>
          </p:cNvPr>
          <p:cNvPicPr>
            <a:picLocks noChangeAspect="1"/>
          </p:cNvPicPr>
          <p:nvPr/>
        </p:nvPicPr>
        <p:blipFill rotWithShape="1">
          <a:blip r:embed="rId3"/>
          <a:srcRect t="39140" b="1"/>
          <a:stretch/>
        </p:blipFill>
        <p:spPr>
          <a:xfrm>
            <a:off x="1069927" y="2652600"/>
            <a:ext cx="10335017" cy="3279854"/>
          </a:xfrm>
          <a:prstGeom prst="rect">
            <a:avLst/>
          </a:prstGeom>
        </p:spPr>
      </p:pic>
      <p:sp>
        <p:nvSpPr>
          <p:cNvPr id="3" name="Title 2">
            <a:extLst>
              <a:ext uri="{FF2B5EF4-FFF2-40B4-BE49-F238E27FC236}">
                <a16:creationId xmlns:a16="http://schemas.microsoft.com/office/drawing/2014/main" id="{41FEE0EB-23D6-6498-6CB2-F14C671AD987}"/>
              </a:ext>
            </a:extLst>
          </p:cNvPr>
          <p:cNvSpPr>
            <a:spLocks noGrp="1"/>
          </p:cNvSpPr>
          <p:nvPr>
            <p:ph type="title"/>
          </p:nvPr>
        </p:nvSpPr>
        <p:spPr>
          <a:xfrm>
            <a:off x="838199" y="201316"/>
            <a:ext cx="10811005" cy="1134327"/>
          </a:xfrm>
        </p:spPr>
        <p:txBody>
          <a:bodyPr>
            <a:normAutofit fontScale="90000"/>
          </a:bodyPr>
          <a:lstStyle/>
          <a:p>
            <a:r>
              <a:rPr lang="en-US" dirty="0"/>
              <a:t>In MCL, Real-World Data Confirm That Outcomes Are Poor After Progression on Covalent BTK Inhibitor Therapy</a:t>
            </a:r>
          </a:p>
        </p:txBody>
      </p:sp>
      <p:sp>
        <p:nvSpPr>
          <p:cNvPr id="6" name="Content Placeholder 5">
            <a:extLst>
              <a:ext uri="{FF2B5EF4-FFF2-40B4-BE49-F238E27FC236}">
                <a16:creationId xmlns:a16="http://schemas.microsoft.com/office/drawing/2014/main" id="{F5AE368D-073F-9106-F9D2-2FCC68D02E7D}"/>
              </a:ext>
            </a:extLst>
          </p:cNvPr>
          <p:cNvSpPr>
            <a:spLocks noGrp="1"/>
          </p:cNvSpPr>
          <p:nvPr>
            <p:ph sz="half" idx="1"/>
          </p:nvPr>
        </p:nvSpPr>
        <p:spPr>
          <a:xfrm>
            <a:off x="1055837" y="1526879"/>
            <a:ext cx="5181600" cy="1066800"/>
          </a:xfrm>
        </p:spPr>
        <p:txBody>
          <a:bodyPr>
            <a:normAutofit/>
          </a:bodyPr>
          <a:lstStyle/>
          <a:p>
            <a:r>
              <a:rPr lang="en-US" sz="2000" dirty="0"/>
              <a:t>Post-ibrutinib OS for patients progressing on ibrutinib and receiving additional treatment versus no further treatment</a:t>
            </a:r>
          </a:p>
        </p:txBody>
      </p:sp>
      <p:sp>
        <p:nvSpPr>
          <p:cNvPr id="8" name="Text Placeholder 7">
            <a:extLst>
              <a:ext uri="{FF2B5EF4-FFF2-40B4-BE49-F238E27FC236}">
                <a16:creationId xmlns:a16="http://schemas.microsoft.com/office/drawing/2014/main" id="{71B09D3B-73D8-3D74-110D-7565F051F953}"/>
              </a:ext>
            </a:extLst>
          </p:cNvPr>
          <p:cNvSpPr>
            <a:spLocks noGrp="1"/>
          </p:cNvSpPr>
          <p:nvPr>
            <p:ph type="body" sz="quarter" idx="11"/>
          </p:nvPr>
        </p:nvSpPr>
        <p:spPr>
          <a:xfrm>
            <a:off x="6237436" y="1467958"/>
            <a:ext cx="5411767" cy="1066800"/>
          </a:xfrm>
        </p:spPr>
        <p:txBody>
          <a:bodyPr lIns="0" rIns="0">
            <a:normAutofit lnSpcReduction="10000"/>
          </a:bodyPr>
          <a:lstStyle/>
          <a:p>
            <a:pPr marL="457200" indent="-171450" algn="l">
              <a:spcBef>
                <a:spcPts val="400"/>
              </a:spcBef>
              <a:buClr>
                <a:schemeClr val="bg1"/>
              </a:buClr>
              <a:buFont typeface="Arial" panose="020B0604020202020204" pitchFamily="34" charset="0"/>
              <a:buChar char="•"/>
            </a:pPr>
            <a:r>
              <a:rPr lang="en-US" sz="1600" b="0" dirty="0"/>
              <a:t>Progression on BTKi likely involves therapeutic resistance</a:t>
            </a:r>
          </a:p>
          <a:p>
            <a:pPr marL="457200" indent="-171450" algn="l">
              <a:spcBef>
                <a:spcPts val="400"/>
              </a:spcBef>
              <a:buClr>
                <a:schemeClr val="bg1"/>
              </a:buClr>
              <a:buFont typeface="Arial" panose="020B0604020202020204" pitchFamily="34" charset="0"/>
              <a:buChar char="•"/>
            </a:pPr>
            <a:r>
              <a:rPr lang="en-US" sz="1600" dirty="0"/>
              <a:t>Overall post-ibutinib OS was 1.4 months</a:t>
            </a:r>
          </a:p>
          <a:p>
            <a:pPr marL="457200" indent="-171450" algn="l">
              <a:spcBef>
                <a:spcPts val="400"/>
              </a:spcBef>
              <a:buClr>
                <a:schemeClr val="bg1"/>
              </a:buClr>
              <a:buFont typeface="Arial" panose="020B0604020202020204" pitchFamily="34" charset="0"/>
              <a:buChar char="•"/>
            </a:pPr>
            <a:r>
              <a:rPr lang="en-US" sz="1600" b="0" dirty="0"/>
              <a:t>0.4 months for patients receiving no further therapy</a:t>
            </a:r>
          </a:p>
        </p:txBody>
      </p:sp>
      <p:sp>
        <p:nvSpPr>
          <p:cNvPr id="10" name="Footer Placeholder 9">
            <a:extLst>
              <a:ext uri="{FF2B5EF4-FFF2-40B4-BE49-F238E27FC236}">
                <a16:creationId xmlns:a16="http://schemas.microsoft.com/office/drawing/2014/main" id="{6B75B0C9-FEC0-E286-446D-DA59BA763FDE}"/>
              </a:ext>
            </a:extLst>
          </p:cNvPr>
          <p:cNvSpPr>
            <a:spLocks noGrp="1"/>
          </p:cNvSpPr>
          <p:nvPr>
            <p:ph type="ftr" sz="quarter" idx="10"/>
          </p:nvPr>
        </p:nvSpPr>
        <p:spPr/>
        <p:txBody>
          <a:bodyPr/>
          <a:lstStyle/>
          <a:p>
            <a:r>
              <a:rPr lang="da-DK" sz="1000" dirty="0">
                <a:solidFill>
                  <a:prstClr val="black"/>
                </a:solidFill>
                <a:latin typeface="Arial" charset="0"/>
              </a:rPr>
              <a:t>McCulloch R, et al. </a:t>
            </a:r>
            <a:r>
              <a:rPr lang="da-DK" sz="1000" i="1" dirty="0" err="1">
                <a:solidFill>
                  <a:prstClr val="black"/>
                </a:solidFill>
                <a:latin typeface="Arial" charset="0"/>
              </a:rPr>
              <a:t>Br</a:t>
            </a:r>
            <a:r>
              <a:rPr lang="da-DK" sz="1000" i="1" dirty="0">
                <a:solidFill>
                  <a:prstClr val="black"/>
                </a:solidFill>
                <a:latin typeface="Arial" charset="0"/>
              </a:rPr>
              <a:t> J </a:t>
            </a:r>
            <a:r>
              <a:rPr lang="da-DK" sz="1000" i="1" dirty="0" err="1">
                <a:solidFill>
                  <a:prstClr val="black"/>
                </a:solidFill>
                <a:latin typeface="Arial" charset="0"/>
              </a:rPr>
              <a:t>Haematol</a:t>
            </a:r>
            <a:r>
              <a:rPr lang="da-DK" sz="1000" i="1" dirty="0">
                <a:solidFill>
                  <a:prstClr val="black"/>
                </a:solidFill>
                <a:latin typeface="Arial" charset="0"/>
              </a:rPr>
              <a:t>. </a:t>
            </a:r>
            <a:r>
              <a:rPr lang="da-DK" sz="1000" dirty="0">
                <a:solidFill>
                  <a:prstClr val="black"/>
                </a:solidFill>
                <a:latin typeface="Arial" charset="0"/>
              </a:rPr>
              <a:t>2021;193:290-298.</a:t>
            </a:r>
            <a:br>
              <a:rPr lang="da-DK" sz="1000" dirty="0">
                <a:solidFill>
                  <a:prstClr val="black"/>
                </a:solidFill>
                <a:latin typeface="Arial" charset="0"/>
              </a:rPr>
            </a:br>
            <a:r>
              <a:rPr lang="en-US" sz="1000" dirty="0">
                <a:solidFill>
                  <a:srgbClr val="000000"/>
                </a:solidFill>
                <a:latin typeface="Arial" panose="020B0604020202020204" pitchFamily="34" charset="0"/>
                <a:ea typeface="Tahoma"/>
                <a:cs typeface="Arial" panose="020B0604020202020204" pitchFamily="34" charset="0"/>
                <a:sym typeface="Arial" panose="020B0604020202020204" pitchFamily="34" charset="0"/>
              </a:rPr>
              <a:t>BTKi, Bruton’s tyrosine kinase inhibitor; MCL, mantle cell lymphoma; OS, overall survival; R-BAC, rituximab, </a:t>
            </a:r>
            <a:r>
              <a:rPr lang="en-US" dirty="0">
                <a:solidFill>
                  <a:srgbClr val="000000"/>
                </a:solidFill>
                <a:ea typeface="Tahoma"/>
                <a:sym typeface="Arial" panose="020B0604020202020204" pitchFamily="34" charset="0"/>
              </a:rPr>
              <a:t>b</a:t>
            </a:r>
            <a:r>
              <a:rPr lang="en-US" sz="1000" dirty="0">
                <a:solidFill>
                  <a:srgbClr val="000000"/>
                </a:solidFill>
                <a:latin typeface="Arial" panose="020B0604020202020204" pitchFamily="34" charset="0"/>
                <a:ea typeface="Tahoma"/>
                <a:cs typeface="Arial" panose="020B0604020202020204" pitchFamily="34" charset="0"/>
                <a:sym typeface="Arial" panose="020B0604020202020204" pitchFamily="34" charset="0"/>
              </a:rPr>
              <a:t>endamustine</a:t>
            </a:r>
            <a:r>
              <a:rPr lang="en-US" dirty="0">
                <a:solidFill>
                  <a:srgbClr val="000000"/>
                </a:solidFill>
                <a:ea typeface="Tahoma"/>
                <a:sym typeface="Arial" panose="020B0604020202020204" pitchFamily="34" charset="0"/>
              </a:rPr>
              <a:t>, c</a:t>
            </a:r>
            <a:r>
              <a:rPr lang="en-US" sz="1000" dirty="0">
                <a:solidFill>
                  <a:srgbClr val="000000"/>
                </a:solidFill>
                <a:latin typeface="Arial" panose="020B0604020202020204" pitchFamily="34" charset="0"/>
                <a:ea typeface="Tahoma"/>
                <a:cs typeface="Arial" panose="020B0604020202020204" pitchFamily="34" charset="0"/>
                <a:sym typeface="Arial" panose="020B0604020202020204" pitchFamily="34" charset="0"/>
              </a:rPr>
              <a:t>ytarabine.</a:t>
            </a:r>
            <a:endParaRPr lang="en-US" sz="1000" dirty="0">
              <a:solidFill>
                <a:prstClr val="black"/>
              </a:solidFill>
              <a:latin typeface="Arial" charset="0"/>
            </a:endParaRPr>
          </a:p>
        </p:txBody>
      </p:sp>
    </p:spTree>
    <p:extLst>
      <p:ext uri="{BB962C8B-B14F-4D97-AF65-F5344CB8AC3E}">
        <p14:creationId xmlns:p14="http://schemas.microsoft.com/office/powerpoint/2010/main" val="22650598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4AB089B-4311-DEE3-9565-34032A5079C3}"/>
              </a:ext>
            </a:extLst>
          </p:cNvPr>
          <p:cNvSpPr>
            <a:spLocks noGrp="1"/>
          </p:cNvSpPr>
          <p:nvPr>
            <p:ph type="title"/>
          </p:nvPr>
        </p:nvSpPr>
        <p:spPr>
          <a:xfrm>
            <a:off x="838200" y="365125"/>
            <a:ext cx="10515600" cy="1325563"/>
          </a:xfrm>
        </p:spPr>
        <p:txBody>
          <a:bodyPr>
            <a:normAutofit/>
          </a:bodyPr>
          <a:lstStyle/>
          <a:p>
            <a:r>
              <a:rPr lang="en-US" dirty="0"/>
              <a:t>Although BTK Inhibitors Are a Step Forward in MCL, More Needs to Be Done in Later-Line Care </a:t>
            </a:r>
          </a:p>
        </p:txBody>
      </p:sp>
      <p:sp>
        <p:nvSpPr>
          <p:cNvPr id="9" name="Content Placeholder 8">
            <a:extLst>
              <a:ext uri="{FF2B5EF4-FFF2-40B4-BE49-F238E27FC236}">
                <a16:creationId xmlns:a16="http://schemas.microsoft.com/office/drawing/2014/main" id="{C02B85CD-D13A-1E85-CA99-3BC80346E808}"/>
              </a:ext>
            </a:extLst>
          </p:cNvPr>
          <p:cNvSpPr>
            <a:spLocks noGrp="1"/>
          </p:cNvSpPr>
          <p:nvPr>
            <p:ph sz="half" idx="1"/>
          </p:nvPr>
        </p:nvSpPr>
        <p:spPr>
          <a:xfrm>
            <a:off x="838200" y="1825625"/>
            <a:ext cx="4460310" cy="4229100"/>
          </a:xfrm>
        </p:spPr>
        <p:txBody>
          <a:bodyPr>
            <a:normAutofit/>
          </a:bodyPr>
          <a:lstStyle/>
          <a:p>
            <a:r>
              <a:rPr lang="en-US" sz="2600" dirty="0"/>
              <a:t>Based on retrospective claims data from the United States between 2015 and 2021 (N = 696)</a:t>
            </a:r>
          </a:p>
          <a:p>
            <a:r>
              <a:rPr lang="en-US" sz="2600" dirty="0"/>
              <a:t>Majority of patients received no treatment in the 3L setting</a:t>
            </a:r>
          </a:p>
          <a:p>
            <a:r>
              <a:rPr lang="en-US" sz="2600" dirty="0"/>
              <a:t>Data demonstrate clear unmet needs for 3L care</a:t>
            </a:r>
            <a:br>
              <a:rPr lang="en-US" sz="2600" dirty="0"/>
            </a:br>
            <a:r>
              <a:rPr lang="en-US" sz="2600" dirty="0"/>
              <a:t>in MCL</a:t>
            </a:r>
          </a:p>
        </p:txBody>
      </p:sp>
      <p:sp>
        <p:nvSpPr>
          <p:cNvPr id="11" name="Footer Placeholder 10">
            <a:extLst>
              <a:ext uri="{FF2B5EF4-FFF2-40B4-BE49-F238E27FC236}">
                <a16:creationId xmlns:a16="http://schemas.microsoft.com/office/drawing/2014/main" id="{6D501996-C714-C7DB-F636-EF1A8CBA6FED}"/>
              </a:ext>
            </a:extLst>
          </p:cNvPr>
          <p:cNvSpPr>
            <a:spLocks noGrp="1"/>
          </p:cNvSpPr>
          <p:nvPr>
            <p:ph type="ftr" sz="quarter" idx="10"/>
          </p:nvPr>
        </p:nvSpPr>
        <p:spPr>
          <a:xfrm>
            <a:off x="1416735" y="6054437"/>
            <a:ext cx="10651322" cy="803564"/>
          </a:xfrm>
        </p:spPr>
        <p:txBody>
          <a:bodyPr/>
          <a:lstStyle/>
          <a:p>
            <a:r>
              <a:rPr lang="en-US" dirty="0"/>
              <a:t>Garg M, et al. ASH 2022. Abstract 3534.</a:t>
            </a:r>
            <a:br>
              <a:rPr lang="en-US" dirty="0"/>
            </a:br>
            <a:r>
              <a:rPr lang="en-US" dirty="0"/>
              <a:t>2L, second-line; 3L, third-line; </a:t>
            </a:r>
            <a:r>
              <a:rPr lang="en-US" dirty="0">
                <a:sym typeface="Arial" panose="020B0604020202020204" pitchFamily="34" charset="0"/>
              </a:rPr>
              <a:t>BTK, Bruton’s tyrosine kinase; CVP, cyclophosphamide, vincristine, prednisone; MCL, mantle cell lymphoma; R-CHOP, rituximab, cyclophosphamide, doxorubicin, vincristine, prednisone; CAR-T, chimeric antigen receptor T-cell therapy.</a:t>
            </a:r>
            <a:endParaRPr lang="en-US" dirty="0"/>
          </a:p>
        </p:txBody>
      </p:sp>
      <p:pic>
        <p:nvPicPr>
          <p:cNvPr id="12" name="Picture 11">
            <a:extLst>
              <a:ext uri="{FF2B5EF4-FFF2-40B4-BE49-F238E27FC236}">
                <a16:creationId xmlns:a16="http://schemas.microsoft.com/office/drawing/2014/main" id="{17B18BF3-B804-29C5-D765-0119C7C7B3C7}"/>
              </a:ext>
            </a:extLst>
          </p:cNvPr>
          <p:cNvPicPr>
            <a:picLocks noChangeAspect="1"/>
          </p:cNvPicPr>
          <p:nvPr/>
        </p:nvPicPr>
        <p:blipFill rotWithShape="1">
          <a:blip r:embed="rId3"/>
          <a:srcRect l="39453" t="18748"/>
          <a:stretch/>
        </p:blipFill>
        <p:spPr>
          <a:xfrm>
            <a:off x="5912285" y="1825337"/>
            <a:ext cx="5907898" cy="4121977"/>
          </a:xfrm>
          <a:prstGeom prst="rect">
            <a:avLst/>
          </a:prstGeom>
        </p:spPr>
      </p:pic>
    </p:spTree>
    <p:extLst>
      <p:ext uri="{BB962C8B-B14F-4D97-AF65-F5344CB8AC3E}">
        <p14:creationId xmlns:p14="http://schemas.microsoft.com/office/powerpoint/2010/main" val="14987271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F5BD6F86-361A-0BBC-C0D8-E2325663363A}"/>
              </a:ext>
            </a:extLst>
          </p:cNvPr>
          <p:cNvGrpSpPr/>
          <p:nvPr/>
        </p:nvGrpSpPr>
        <p:grpSpPr>
          <a:xfrm>
            <a:off x="1416735" y="1390176"/>
            <a:ext cx="8885294" cy="4595458"/>
            <a:chOff x="1337604" y="1129509"/>
            <a:chExt cx="9171733" cy="4743604"/>
          </a:xfrm>
        </p:grpSpPr>
        <p:pic>
          <p:nvPicPr>
            <p:cNvPr id="4" name="Picture 3">
              <a:extLst>
                <a:ext uri="{FF2B5EF4-FFF2-40B4-BE49-F238E27FC236}">
                  <a16:creationId xmlns:a16="http://schemas.microsoft.com/office/drawing/2014/main" id="{82DBB5A2-2A7D-27F8-E4C3-6B528441B88D}"/>
                </a:ext>
              </a:extLst>
            </p:cNvPr>
            <p:cNvPicPr>
              <a:picLocks noChangeAspect="1"/>
            </p:cNvPicPr>
            <p:nvPr/>
          </p:nvPicPr>
          <p:blipFill>
            <a:blip r:embed="rId3"/>
            <a:stretch>
              <a:fillRect/>
            </a:stretch>
          </p:blipFill>
          <p:spPr>
            <a:xfrm>
              <a:off x="1337604" y="1129509"/>
              <a:ext cx="9171733" cy="4743604"/>
            </a:xfrm>
            <a:prstGeom prst="rect">
              <a:avLst/>
            </a:prstGeom>
          </p:spPr>
        </p:pic>
        <p:sp>
          <p:nvSpPr>
            <p:cNvPr id="5" name="Rectangle 4">
              <a:extLst>
                <a:ext uri="{FF2B5EF4-FFF2-40B4-BE49-F238E27FC236}">
                  <a16:creationId xmlns:a16="http://schemas.microsoft.com/office/drawing/2014/main" id="{B85FCCA2-C36E-2D90-DE58-7C9BC0DA687D}"/>
                </a:ext>
              </a:extLst>
            </p:cNvPr>
            <p:cNvSpPr/>
            <p:nvPr/>
          </p:nvSpPr>
          <p:spPr>
            <a:xfrm>
              <a:off x="3056350" y="2880986"/>
              <a:ext cx="1640909" cy="1089765"/>
            </a:xfrm>
            <a:prstGeom prst="rect">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Title 5">
            <a:extLst>
              <a:ext uri="{FF2B5EF4-FFF2-40B4-BE49-F238E27FC236}">
                <a16:creationId xmlns:a16="http://schemas.microsoft.com/office/drawing/2014/main" id="{A39E403A-DE08-042E-5339-6CB0C97894EA}"/>
              </a:ext>
            </a:extLst>
          </p:cNvPr>
          <p:cNvSpPr>
            <a:spLocks noGrp="1"/>
          </p:cNvSpPr>
          <p:nvPr>
            <p:ph type="title"/>
          </p:nvPr>
        </p:nvSpPr>
        <p:spPr>
          <a:xfrm>
            <a:off x="838200" y="64613"/>
            <a:ext cx="9748349" cy="1325563"/>
          </a:xfrm>
        </p:spPr>
        <p:txBody>
          <a:bodyPr>
            <a:normAutofit/>
          </a:bodyPr>
          <a:lstStyle/>
          <a:p>
            <a:r>
              <a:rPr lang="en-US" sz="3200" dirty="0"/>
              <a:t>Pirtobrutinib in MCL Phase 1/2 BRUIN Study: </a:t>
            </a:r>
            <a:br>
              <a:rPr lang="en-US" sz="3200" dirty="0"/>
            </a:br>
            <a:r>
              <a:rPr lang="en-US" sz="3200" dirty="0"/>
              <a:t>Design, Eligibility and Enrollment</a:t>
            </a:r>
          </a:p>
        </p:txBody>
      </p:sp>
      <p:sp>
        <p:nvSpPr>
          <p:cNvPr id="9" name="Footer Placeholder 8">
            <a:extLst>
              <a:ext uri="{FF2B5EF4-FFF2-40B4-BE49-F238E27FC236}">
                <a16:creationId xmlns:a16="http://schemas.microsoft.com/office/drawing/2014/main" id="{60E522C0-2E87-30D1-A3DD-F096801590C9}"/>
              </a:ext>
            </a:extLst>
          </p:cNvPr>
          <p:cNvSpPr>
            <a:spLocks noGrp="1"/>
          </p:cNvSpPr>
          <p:nvPr>
            <p:ph type="ftr" sz="quarter" idx="10"/>
          </p:nvPr>
        </p:nvSpPr>
        <p:spPr/>
        <p:txBody>
          <a:bodyPr/>
          <a:lstStyle/>
          <a:p>
            <a:pPr defTabSz="685783">
              <a:defRPr/>
            </a:pPr>
            <a:r>
              <a:rPr lang="en-US" sz="800" dirty="0">
                <a:solidFill>
                  <a:srgbClr val="000000"/>
                </a:solidFill>
                <a:latin typeface="Arial" panose="020B0604020202020204" pitchFamily="34" charset="0"/>
                <a:ea typeface="Tahoma"/>
                <a:cs typeface="Arial" panose="020B0604020202020204" pitchFamily="34" charset="0"/>
                <a:sym typeface="Arial" panose="020B0604020202020204" pitchFamily="34" charset="0"/>
              </a:rPr>
              <a:t>Data cutoff of 05 May 2023 (NCT03740529)</a:t>
            </a:r>
            <a:r>
              <a:rPr lang="en-US" sz="80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800" baseline="3000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a</a:t>
            </a:r>
            <a:r>
              <a:rPr lang="en-US" sz="80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Other includes DLBCL, WM, FL, MZL, Richter transformation, B-PLL, Hairy Cell Leukemia, PCNSL, and other transformations. </a:t>
            </a:r>
            <a:r>
              <a:rPr lang="en-US" sz="800" baseline="3000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b</a:t>
            </a:r>
            <a:r>
              <a:rPr lang="en-GB" sz="80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Prior cBTKi includes Primary Analysis Set (PAS) n=90 and Supplemental Cohort n=62. </a:t>
            </a:r>
            <a:r>
              <a:rPr lang="en-US" sz="80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The PAS comprised the first 90 patients </a:t>
            </a:r>
            <a:r>
              <a:rPr lang="en-US" sz="800" dirty="0">
                <a:solidFill>
                  <a:srgbClr val="000000"/>
                </a:solidFill>
                <a:latin typeface="Arial" panose="020B0604020202020204" pitchFamily="34" charset="0"/>
                <a:ea typeface="Tahoma"/>
                <a:cs typeface="Arial" panose="020B0604020202020204" pitchFamily="34" charset="0"/>
                <a:sym typeface="Arial" panose="020B0604020202020204" pitchFamily="34" charset="0"/>
              </a:rPr>
              <a:t>enrolled and served as the primary efficacy population for regulatory interactions and</a:t>
            </a:r>
            <a:r>
              <a:rPr lang="en-US" sz="80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met the following criteria:; had measurable disease, had received a prior cBTKi containing regimen, had no known central nervous system involvement. Updated data from the PAS90 population can be found in supplemental via QR code.</a:t>
            </a:r>
          </a:p>
          <a:p>
            <a:pPr defTabSz="685783">
              <a:defRPr/>
            </a:pPr>
            <a:r>
              <a:rPr lang="en-US" sz="800" dirty="0">
                <a:solidFill>
                  <a:srgbClr val="000000"/>
                </a:solidFill>
                <a:latin typeface="Arial" panose="020B0604020202020204" pitchFamily="34" charset="0"/>
                <a:ea typeface="Arial"/>
                <a:cs typeface="Arial" panose="020B0604020202020204" pitchFamily="34" charset="0"/>
                <a:sym typeface="Arial" panose="020B0604020202020204" pitchFamily="34" charset="0"/>
              </a:rPr>
              <a:t>Cohen JB, et al. ASH 2023. Abstract 981.</a:t>
            </a:r>
            <a:br>
              <a:rPr lang="en-US" sz="800" dirty="0">
                <a:solidFill>
                  <a:srgbClr val="000000"/>
                </a:solidFill>
                <a:latin typeface="Arial" panose="020B0604020202020204" pitchFamily="34" charset="0"/>
                <a:ea typeface="Arial"/>
                <a:cs typeface="Arial" panose="020B0604020202020204" pitchFamily="34" charset="0"/>
                <a:sym typeface="Arial" panose="020B0604020202020204" pitchFamily="34" charset="0"/>
              </a:rPr>
            </a:br>
            <a:r>
              <a:rPr lang="en-US" sz="800" dirty="0">
                <a:solidFill>
                  <a:srgbClr val="000000"/>
                </a:solidFill>
                <a:latin typeface="Arial" panose="020B0604020202020204" pitchFamily="34" charset="0"/>
                <a:ea typeface="Tahoma"/>
                <a:cs typeface="Arial" panose="020B0604020202020204" pitchFamily="34" charset="0"/>
                <a:sym typeface="Arial"/>
              </a:rPr>
              <a:t>c</a:t>
            </a:r>
            <a:r>
              <a:rPr lang="en-US" sz="800" dirty="0">
                <a:solidFill>
                  <a:srgbClr val="000000"/>
                </a:solidFill>
                <a:latin typeface="Arial" panose="020B0604020202020204" pitchFamily="34" charset="0"/>
                <a:ea typeface="Tahoma"/>
                <a:cs typeface="Arial" panose="020B0604020202020204" pitchFamily="34" charset="0"/>
                <a:sym typeface="Arial" panose="020B0604020202020204" pitchFamily="34" charset="0"/>
              </a:rPr>
              <a:t>BTKi, covalent Bruton’s tyrosine kinase inhibitor; CLL, chronic lymphocytic leukemia; DoR, duration of response; ECOG, Eastern Cooperative Oncology Group; MCL, mantle cell lymphoma; MTD, maximum tolerated dose; ORR, overall response rate; OS, overall survival; PFS, progression-free survival; QD, once a day; RP2D, </a:t>
            </a:r>
            <a:r>
              <a:rPr lang="en-US" sz="800" dirty="0">
                <a:solidFill>
                  <a:schemeClr val="tx1"/>
                </a:solidFill>
                <a:latin typeface="Arial" panose="020B0604020202020204" pitchFamily="34" charset="0"/>
                <a:ea typeface="Calibri" panose="020F0502020204030204" pitchFamily="34" charset="0"/>
                <a:cs typeface="Arial" panose="020B0604020202020204" pitchFamily="34" charset="0"/>
              </a:rPr>
              <a:t>recommended phase II dose</a:t>
            </a:r>
            <a:r>
              <a:rPr lang="en-US" sz="800" dirty="0">
                <a:solidFill>
                  <a:srgbClr val="000000"/>
                </a:solidFill>
                <a:latin typeface="Arial" panose="020B0604020202020204" pitchFamily="34" charset="0"/>
                <a:ea typeface="Tahoma"/>
                <a:cs typeface="Arial" panose="020B0604020202020204" pitchFamily="34" charset="0"/>
                <a:sym typeface="Arial" panose="020B0604020202020204" pitchFamily="34" charset="0"/>
              </a:rPr>
              <a:t>; SLL, small lymphocytic lymphoma.</a:t>
            </a:r>
            <a:endParaRPr lang="en-US" sz="800" dirty="0">
              <a:solidFill>
                <a:srgbClr val="000000"/>
              </a:solidFill>
              <a:latin typeface="Arial" panose="020B0604020202020204" pitchFamily="34" charset="0"/>
              <a:ea typeface="Aria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27701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B39B56EF-1581-E7EA-E61B-D82AE0D87B00}"/>
              </a:ext>
            </a:extLst>
          </p:cNvPr>
          <p:cNvGraphicFramePr>
            <a:graphicFrameLocks noGrp="1"/>
          </p:cNvGraphicFramePr>
          <p:nvPr>
            <p:extLst>
              <p:ext uri="{D42A27DB-BD31-4B8C-83A1-F6EECF244321}">
                <p14:modId xmlns:p14="http://schemas.microsoft.com/office/powerpoint/2010/main" val="3999077199"/>
              </p:ext>
            </p:extLst>
          </p:nvPr>
        </p:nvGraphicFramePr>
        <p:xfrm>
          <a:off x="528675" y="954839"/>
          <a:ext cx="5567325" cy="4759401"/>
        </p:xfrm>
        <a:graphic>
          <a:graphicData uri="http://schemas.openxmlformats.org/drawingml/2006/table">
            <a:tbl>
              <a:tblPr firstRow="1" bandRow="1">
                <a:tableStyleId>{5C22544A-7EE6-4342-B048-85BDC9FD1C3A}</a:tableStyleId>
              </a:tblPr>
              <a:tblGrid>
                <a:gridCol w="3663370">
                  <a:extLst>
                    <a:ext uri="{9D8B030D-6E8A-4147-A177-3AD203B41FA5}">
                      <a16:colId xmlns:a16="http://schemas.microsoft.com/office/drawing/2014/main" val="2307363387"/>
                    </a:ext>
                  </a:extLst>
                </a:gridCol>
                <a:gridCol w="939452">
                  <a:extLst>
                    <a:ext uri="{9D8B030D-6E8A-4147-A177-3AD203B41FA5}">
                      <a16:colId xmlns:a16="http://schemas.microsoft.com/office/drawing/2014/main" val="3230303715"/>
                    </a:ext>
                  </a:extLst>
                </a:gridCol>
                <a:gridCol w="964503">
                  <a:extLst>
                    <a:ext uri="{9D8B030D-6E8A-4147-A177-3AD203B41FA5}">
                      <a16:colId xmlns:a16="http://schemas.microsoft.com/office/drawing/2014/main" val="1007474641"/>
                    </a:ext>
                  </a:extLst>
                </a:gridCol>
              </a:tblGrid>
              <a:tr h="381391">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1000" dirty="0">
                          <a:solidFill>
                            <a:schemeClr val="bg1"/>
                          </a:solidFill>
                          <a:latin typeface="Arial" panose="020B0604020202020204" pitchFamily="34" charset="0"/>
                          <a:cs typeface="Arial" panose="020B0604020202020204" pitchFamily="34" charset="0"/>
                        </a:rPr>
                        <a:t>Characteristics </a:t>
                      </a:r>
                    </a:p>
                  </a:txBody>
                  <a:tcPr marL="68580" marR="68580" marT="34291" marB="3429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1000" dirty="0">
                          <a:solidFill>
                            <a:schemeClr val="bg1"/>
                          </a:solidFill>
                          <a:latin typeface="Arial" panose="020B0604020202020204" pitchFamily="34" charset="0"/>
                          <a:cs typeface="Arial" panose="020B0604020202020204" pitchFamily="34" charset="0"/>
                        </a:rPr>
                        <a:t>Prior cBTKi </a:t>
                      </a:r>
                    </a:p>
                    <a:p>
                      <a:pPr algn="ctr"/>
                      <a:r>
                        <a:rPr lang="en-US" sz="1000" dirty="0">
                          <a:solidFill>
                            <a:schemeClr val="bg1"/>
                          </a:solidFill>
                          <a:latin typeface="Arial" panose="020B0604020202020204" pitchFamily="34" charset="0"/>
                          <a:cs typeface="Arial" panose="020B0604020202020204" pitchFamily="34" charset="0"/>
                        </a:rPr>
                        <a:t>n=152</a:t>
                      </a:r>
                    </a:p>
                  </a:txBody>
                  <a:tcPr marL="68580" marR="68580" marT="34291" marB="3429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000" b="1" dirty="0">
                          <a:solidFill>
                            <a:schemeClr val="bg1"/>
                          </a:solidFill>
                          <a:latin typeface="Arial" panose="020B0604020202020204" pitchFamily="34" charset="0"/>
                          <a:cs typeface="Arial" panose="020B0604020202020204" pitchFamily="34" charset="0"/>
                        </a:rPr>
                        <a:t>cBTKi Naïve </a:t>
                      </a:r>
                    </a:p>
                    <a:p>
                      <a:pPr marL="0" marR="0" lvl="0" indent="0" algn="ctr" defTabSz="3771900" rtl="0" eaLnBrk="1" fontAlgn="auto" latinLnBrk="0" hangingPunct="1">
                        <a:lnSpc>
                          <a:spcPct val="100000"/>
                        </a:lnSpc>
                        <a:spcBef>
                          <a:spcPts val="0"/>
                        </a:spcBef>
                        <a:spcAft>
                          <a:spcPts val="0"/>
                        </a:spcAft>
                        <a:buClrTx/>
                        <a:buSzTx/>
                        <a:buFontTx/>
                        <a:buNone/>
                        <a:tabLst/>
                        <a:defRPr/>
                      </a:pPr>
                      <a:r>
                        <a:rPr lang="en-US" sz="1000" b="1" dirty="0">
                          <a:solidFill>
                            <a:schemeClr val="bg1"/>
                          </a:solidFill>
                          <a:latin typeface="Arial" panose="020B0604020202020204" pitchFamily="34" charset="0"/>
                          <a:cs typeface="Arial" panose="020B0604020202020204" pitchFamily="34" charset="0"/>
                        </a:rPr>
                        <a:t>n=14</a:t>
                      </a:r>
                      <a:endParaRPr lang="en-US" sz="1000" dirty="0">
                        <a:solidFill>
                          <a:schemeClr val="bg1"/>
                        </a:solidFill>
                        <a:latin typeface="Arial" panose="020B0604020202020204" pitchFamily="34" charset="0"/>
                        <a:cs typeface="Arial" panose="020B0604020202020204" pitchFamily="34" charset="0"/>
                      </a:endParaRPr>
                    </a:p>
                  </a:txBody>
                  <a:tcPr marL="68580" marR="68580" marT="34291" marB="3429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953418089"/>
                  </a:ext>
                </a:extLst>
              </a:tr>
              <a:tr h="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l" defTabSz="914400" rtl="0" eaLnBrk="1" latinLnBrk="0" hangingPunct="1"/>
                      <a:r>
                        <a:rPr lang="en-US" sz="900" b="1" kern="1200" dirty="0">
                          <a:solidFill>
                            <a:srgbClr val="000000"/>
                          </a:solidFill>
                          <a:latin typeface="Arial" panose="020B0604020202020204" pitchFamily="34" charset="0"/>
                          <a:cs typeface="Arial" panose="020B0604020202020204" pitchFamily="34" charset="0"/>
                        </a:rPr>
                        <a:t>Median age</a:t>
                      </a:r>
                      <a:r>
                        <a:rPr lang="en-US" sz="900" kern="1200" dirty="0">
                          <a:solidFill>
                            <a:srgbClr val="000000"/>
                          </a:solidFill>
                          <a:latin typeface="Arial" panose="020B0604020202020204" pitchFamily="34" charset="0"/>
                          <a:cs typeface="Arial" panose="020B0604020202020204" pitchFamily="34" charset="0"/>
                        </a:rPr>
                        <a:t>, years (range)</a:t>
                      </a:r>
                      <a:endParaRPr lang="en-US" sz="900" kern="1200" dirty="0">
                        <a:solidFill>
                          <a:srgbClr val="000000"/>
                        </a:solidFill>
                        <a:latin typeface="Arial" panose="020B0604020202020204" pitchFamily="34" charset="0"/>
                        <a:ea typeface="Tahoma"/>
                        <a:cs typeface="Arial" panose="020B0604020202020204" pitchFamily="34" charset="0"/>
                      </a:endParaRPr>
                    </a:p>
                  </a:txBody>
                  <a:tcPr marL="68580" marR="0" marT="34291" marB="3429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rtl="0" eaLnBrk="1" latinLnBrk="0" hangingPunct="1"/>
                      <a:r>
                        <a:rPr lang="en-US" sz="900" kern="1200" dirty="0">
                          <a:solidFill>
                            <a:schemeClr val="tx1"/>
                          </a:solidFill>
                          <a:latin typeface="Arial" panose="020B0604020202020204" pitchFamily="34" charset="0"/>
                          <a:cs typeface="Arial" panose="020B0604020202020204" pitchFamily="34" charset="0"/>
                        </a:rPr>
                        <a:t>70 (46-88)</a:t>
                      </a:r>
                      <a:endParaRPr lang="en-US" sz="900" kern="1200" dirty="0">
                        <a:solidFill>
                          <a:schemeClr val="tx1"/>
                        </a:solidFill>
                        <a:latin typeface="Arial" panose="020B0604020202020204" pitchFamily="34" charset="0"/>
                        <a:ea typeface="Tahoma"/>
                        <a:cs typeface="Arial" panose="020B0604020202020204" pitchFamily="34" charset="0"/>
                      </a:endParaRPr>
                    </a:p>
                  </a:txBody>
                  <a:tcPr marL="68580" marR="68580" marT="34291" marB="3429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rtl="0" eaLnBrk="1" latinLnBrk="0" hangingPunct="1"/>
                      <a:r>
                        <a:rPr lang="en-US" sz="900" kern="1200" dirty="0">
                          <a:solidFill>
                            <a:schemeClr val="tx1"/>
                          </a:solidFill>
                          <a:latin typeface="Arial" panose="020B0604020202020204" pitchFamily="34" charset="0"/>
                          <a:cs typeface="Arial" panose="020B0604020202020204" pitchFamily="34" charset="0"/>
                        </a:rPr>
                        <a:t>67 (60-86)</a:t>
                      </a:r>
                      <a:endParaRPr lang="en-US" sz="900" kern="1200" dirty="0">
                        <a:solidFill>
                          <a:schemeClr val="tx1"/>
                        </a:solidFill>
                        <a:latin typeface="Arial" panose="020B0604020202020204" pitchFamily="34" charset="0"/>
                        <a:ea typeface="Tahoma"/>
                        <a:cs typeface="Arial" panose="020B0604020202020204" pitchFamily="34" charset="0"/>
                      </a:endParaRPr>
                    </a:p>
                  </a:txBody>
                  <a:tcPr marL="68580" marR="68580" marT="34291" marB="3429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00532294"/>
                  </a:ext>
                </a:extLst>
              </a:tr>
              <a:tr h="215514">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l" defTabSz="914400" rtl="0" eaLnBrk="1" latinLnBrk="0" hangingPunct="1"/>
                      <a:r>
                        <a:rPr lang="en-US" sz="900" b="1" kern="1200" dirty="0">
                          <a:solidFill>
                            <a:srgbClr val="000000"/>
                          </a:solidFill>
                          <a:latin typeface="Arial" panose="020B0604020202020204" pitchFamily="34" charset="0"/>
                          <a:cs typeface="Arial" panose="020B0604020202020204" pitchFamily="34" charset="0"/>
                        </a:rPr>
                        <a:t>Male</a:t>
                      </a:r>
                      <a:r>
                        <a:rPr lang="en-US" sz="900" kern="1200" dirty="0">
                          <a:solidFill>
                            <a:srgbClr val="000000"/>
                          </a:solidFill>
                          <a:latin typeface="Arial" panose="020B0604020202020204" pitchFamily="34" charset="0"/>
                          <a:cs typeface="Arial" panose="020B0604020202020204" pitchFamily="34" charset="0"/>
                        </a:rPr>
                        <a:t>, n (%)</a:t>
                      </a:r>
                      <a:endParaRPr lang="en-US" sz="900" kern="1200" dirty="0">
                        <a:solidFill>
                          <a:srgbClr val="000000"/>
                        </a:solidFill>
                        <a:latin typeface="Arial" panose="020B0604020202020204" pitchFamily="34" charset="0"/>
                        <a:ea typeface="Tahoma"/>
                        <a:cs typeface="Arial" panose="020B0604020202020204" pitchFamily="34" charset="0"/>
                      </a:endParaRPr>
                    </a:p>
                  </a:txBody>
                  <a:tcPr marL="68580" marR="0" marT="34291" marB="3429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rtl="0" eaLnBrk="1" latinLnBrk="0" hangingPunct="1"/>
                      <a:r>
                        <a:rPr lang="en-US" sz="900" kern="1200" dirty="0">
                          <a:solidFill>
                            <a:schemeClr val="tx1"/>
                          </a:solidFill>
                          <a:latin typeface="Arial" panose="020B0604020202020204" pitchFamily="34" charset="0"/>
                          <a:cs typeface="Arial" panose="020B0604020202020204" pitchFamily="34" charset="0"/>
                        </a:rPr>
                        <a:t>120 (79)</a:t>
                      </a:r>
                      <a:endParaRPr lang="en-US" sz="900" kern="1200" dirty="0">
                        <a:solidFill>
                          <a:schemeClr val="tx1"/>
                        </a:solidFill>
                        <a:latin typeface="Arial" panose="020B0604020202020204" pitchFamily="34" charset="0"/>
                        <a:ea typeface="Tahoma"/>
                        <a:cs typeface="Arial" panose="020B0604020202020204" pitchFamily="34" charset="0"/>
                      </a:endParaRPr>
                    </a:p>
                  </a:txBody>
                  <a:tcPr marL="68580" marR="68580" marT="34291" marB="3429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rtl="0" eaLnBrk="1" latinLnBrk="0" hangingPunct="1"/>
                      <a:r>
                        <a:rPr lang="en-US" sz="900" kern="1200" dirty="0">
                          <a:solidFill>
                            <a:schemeClr val="tx1"/>
                          </a:solidFill>
                          <a:latin typeface="Arial" panose="020B0604020202020204" pitchFamily="34" charset="0"/>
                          <a:cs typeface="Arial" panose="020B0604020202020204" pitchFamily="34" charset="0"/>
                        </a:rPr>
                        <a:t>10 (71)</a:t>
                      </a:r>
                      <a:endParaRPr lang="en-US" sz="900" kern="1200" dirty="0">
                        <a:solidFill>
                          <a:schemeClr val="tx1"/>
                        </a:solidFill>
                        <a:latin typeface="Arial" panose="020B0604020202020204" pitchFamily="34" charset="0"/>
                        <a:ea typeface="Tahoma"/>
                        <a:cs typeface="Arial" panose="020B0604020202020204" pitchFamily="34" charset="0"/>
                      </a:endParaRPr>
                    </a:p>
                  </a:txBody>
                  <a:tcPr marL="68580" marR="68580" marT="34291" marB="3429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895991119"/>
                  </a:ext>
                </a:extLst>
              </a:tr>
              <a:tr h="206242">
                <a:tc gridSpan="3">
                  <a:txBody>
                    <a:bodyPr/>
                    <a:lstStyle/>
                    <a:p>
                      <a:pPr marL="0" algn="l" defTabSz="914400" rtl="0" eaLnBrk="1" latinLnBrk="0" hangingPunct="1"/>
                      <a:r>
                        <a:rPr lang="en-US" sz="900" b="1" kern="1200" dirty="0">
                          <a:solidFill>
                            <a:srgbClr val="000000"/>
                          </a:solidFill>
                          <a:latin typeface="Arial" panose="020B0604020202020204" pitchFamily="34" charset="0"/>
                          <a:cs typeface="Arial" panose="020B0604020202020204" pitchFamily="34" charset="0"/>
                        </a:rPr>
                        <a:t>Histology</a:t>
                      </a:r>
                      <a:r>
                        <a:rPr lang="en-US" sz="900" kern="1200" dirty="0">
                          <a:solidFill>
                            <a:srgbClr val="000000"/>
                          </a:solidFill>
                          <a:latin typeface="Arial" panose="020B0604020202020204" pitchFamily="34" charset="0"/>
                          <a:cs typeface="Arial" panose="020B0604020202020204" pitchFamily="34" charset="0"/>
                        </a:rPr>
                        <a:t>, n (%)</a:t>
                      </a:r>
                      <a:endParaRPr lang="en-US" sz="900" kern="1200" dirty="0">
                        <a:solidFill>
                          <a:srgbClr val="000000"/>
                        </a:solidFill>
                        <a:latin typeface="Arial" panose="020B0604020202020204" pitchFamily="34" charset="0"/>
                        <a:ea typeface="Tahoma"/>
                        <a:cs typeface="Arial" panose="020B0604020202020204" pitchFamily="34" charset="0"/>
                      </a:endParaRPr>
                    </a:p>
                  </a:txBody>
                  <a:tcPr marL="68580" marR="0" marT="34291" marB="3429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rtl="0" eaLnBrk="1" latinLnBrk="0" hangingPunct="1"/>
                      <a:endParaRPr lang="en-US" sz="900" kern="1200" dirty="0">
                        <a:solidFill>
                          <a:srgbClr val="FF0000"/>
                        </a:solidFill>
                        <a:latin typeface="Arial" panose="020B0604020202020204" pitchFamily="34" charset="0"/>
                        <a:ea typeface="Tahoma"/>
                        <a:cs typeface="Arial" panose="020B0604020202020204" pitchFamily="34" charset="0"/>
                      </a:endParaRPr>
                    </a:p>
                  </a:txBody>
                  <a:tcPr marL="68580" marR="68580" marT="34291" marB="3429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rtl="0" eaLnBrk="1" latinLnBrk="0" hangingPunct="1"/>
                      <a:endParaRPr lang="en-US" sz="900" kern="1200" dirty="0">
                        <a:solidFill>
                          <a:srgbClr val="FF0000"/>
                        </a:solidFill>
                        <a:latin typeface="Arial" panose="020B0604020202020204" pitchFamily="34" charset="0"/>
                        <a:ea typeface="Tahoma"/>
                        <a:cs typeface="Arial" panose="020B0604020202020204" pitchFamily="34" charset="0"/>
                      </a:endParaRPr>
                    </a:p>
                  </a:txBody>
                  <a:tcPr marL="68580" marR="68580" marT="34291" marB="3429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988236986"/>
                  </a:ext>
                </a:extLst>
              </a:tr>
              <a:tr h="206242">
                <a:tc>
                  <a:txBody>
                    <a:bodyPr/>
                    <a:lstStyle/>
                    <a:p>
                      <a:pPr marL="177800" marR="0" lvl="0" indent="0" algn="l" defTabSz="914400" rtl="0" eaLnBrk="1" fontAlgn="auto" latinLnBrk="0" hangingPunct="1">
                        <a:lnSpc>
                          <a:spcPct val="100000"/>
                        </a:lnSpc>
                        <a:spcBef>
                          <a:spcPts val="0"/>
                        </a:spcBef>
                        <a:spcAft>
                          <a:spcPts val="0"/>
                        </a:spcAft>
                        <a:buClrTx/>
                        <a:buSzTx/>
                        <a:buFontTx/>
                        <a:buNone/>
                        <a:tabLst/>
                        <a:defRPr/>
                      </a:pPr>
                      <a:r>
                        <a:rPr lang="en-US" sz="900" kern="1200" dirty="0">
                          <a:solidFill>
                            <a:srgbClr val="000000"/>
                          </a:solidFill>
                          <a:latin typeface="Arial" panose="020B0604020202020204" pitchFamily="34" charset="0"/>
                          <a:cs typeface="Arial" panose="020B0604020202020204" pitchFamily="34" charset="0"/>
                        </a:rPr>
                        <a:t>Classic/leukemic</a:t>
                      </a:r>
                      <a:endParaRPr lang="en-US" sz="900" kern="1200" dirty="0">
                        <a:solidFill>
                          <a:srgbClr val="000000"/>
                        </a:solidFill>
                        <a:latin typeface="Arial" panose="020B0604020202020204" pitchFamily="34" charset="0"/>
                        <a:ea typeface="+mn-ea"/>
                        <a:cs typeface="Arial" panose="020B0604020202020204" pitchFamily="34" charset="0"/>
                      </a:endParaRPr>
                    </a:p>
                  </a:txBody>
                  <a:tcPr marL="68580" marR="0" marT="34291" marB="3429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kern="1200" dirty="0">
                          <a:solidFill>
                            <a:schemeClr val="tx1"/>
                          </a:solidFill>
                          <a:latin typeface="Arial" panose="020B0604020202020204" pitchFamily="34" charset="0"/>
                          <a:cs typeface="Arial" panose="020B0604020202020204" pitchFamily="34" charset="0"/>
                        </a:rPr>
                        <a:t>120 (79)</a:t>
                      </a:r>
                      <a:endParaRPr lang="en-US" sz="900" kern="1200" dirty="0">
                        <a:solidFill>
                          <a:schemeClr val="tx1"/>
                        </a:solidFill>
                        <a:latin typeface="Arial" panose="020B0604020202020204" pitchFamily="34" charset="0"/>
                        <a:ea typeface="+mn-ea"/>
                        <a:cs typeface="Arial" panose="020B0604020202020204" pitchFamily="34" charset="0"/>
                      </a:endParaRPr>
                    </a:p>
                  </a:txBody>
                  <a:tcPr marL="68580" marR="68580" marT="34291" marB="3429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kern="1200" dirty="0">
                          <a:solidFill>
                            <a:schemeClr val="tx1"/>
                          </a:solidFill>
                          <a:latin typeface="Arial" panose="020B0604020202020204" pitchFamily="34" charset="0"/>
                          <a:cs typeface="Arial" panose="020B0604020202020204" pitchFamily="34" charset="0"/>
                        </a:rPr>
                        <a:t>11 (79)</a:t>
                      </a:r>
                      <a:endParaRPr lang="en-US" sz="900" kern="1200" dirty="0">
                        <a:solidFill>
                          <a:schemeClr val="tx1"/>
                        </a:solidFill>
                        <a:latin typeface="Arial" panose="020B0604020202020204" pitchFamily="34" charset="0"/>
                        <a:ea typeface="+mn-ea"/>
                        <a:cs typeface="Arial" panose="020B0604020202020204" pitchFamily="34" charset="0"/>
                      </a:endParaRPr>
                    </a:p>
                  </a:txBody>
                  <a:tcPr marL="68580" marR="68580" marT="34291" marB="3429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442825689"/>
                  </a:ext>
                </a:extLst>
              </a:tr>
              <a:tr h="208341">
                <a:tc>
                  <a:txBody>
                    <a:bodyPr/>
                    <a:lstStyle/>
                    <a:p>
                      <a:pPr marL="177800" marR="0" lvl="0" indent="0" algn="l" defTabSz="914400" rtl="0" eaLnBrk="1" fontAlgn="auto" latinLnBrk="0" hangingPunct="1">
                        <a:lnSpc>
                          <a:spcPct val="100000"/>
                        </a:lnSpc>
                        <a:spcBef>
                          <a:spcPts val="0"/>
                        </a:spcBef>
                        <a:spcAft>
                          <a:spcPts val="0"/>
                        </a:spcAft>
                        <a:buClrTx/>
                        <a:buSzTx/>
                        <a:buFontTx/>
                        <a:buNone/>
                        <a:tabLst/>
                        <a:defRPr/>
                      </a:pPr>
                      <a:r>
                        <a:rPr lang="en-US" sz="900" kern="1200" dirty="0">
                          <a:solidFill>
                            <a:srgbClr val="000000"/>
                          </a:solidFill>
                          <a:latin typeface="Arial" panose="020B0604020202020204" pitchFamily="34" charset="0"/>
                          <a:cs typeface="Arial" panose="020B0604020202020204" pitchFamily="34" charset="0"/>
                        </a:rPr>
                        <a:t>Pleomorphic/Blastoid</a:t>
                      </a:r>
                      <a:endParaRPr lang="en-US" sz="900" kern="1200" dirty="0">
                        <a:solidFill>
                          <a:srgbClr val="000000"/>
                        </a:solidFill>
                        <a:latin typeface="Arial" panose="020B0604020202020204" pitchFamily="34" charset="0"/>
                        <a:ea typeface="+mn-ea"/>
                        <a:cs typeface="Arial" panose="020B0604020202020204" pitchFamily="34" charset="0"/>
                      </a:endParaRPr>
                    </a:p>
                  </a:txBody>
                  <a:tcPr marL="68580" marR="0" marT="34291" marB="3429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kern="1200" dirty="0">
                          <a:solidFill>
                            <a:schemeClr val="tx1"/>
                          </a:solidFill>
                          <a:latin typeface="Arial" panose="020B0604020202020204" pitchFamily="34" charset="0"/>
                          <a:cs typeface="Arial" panose="020B0604020202020204" pitchFamily="34" charset="0"/>
                        </a:rPr>
                        <a:t>32 (21)</a:t>
                      </a:r>
                      <a:endParaRPr lang="en-US" sz="900" kern="1200" dirty="0">
                        <a:solidFill>
                          <a:schemeClr val="tx1"/>
                        </a:solidFill>
                        <a:latin typeface="Arial" panose="020B0604020202020204" pitchFamily="34" charset="0"/>
                        <a:ea typeface="+mn-ea"/>
                        <a:cs typeface="Arial" panose="020B0604020202020204" pitchFamily="34" charset="0"/>
                      </a:endParaRPr>
                    </a:p>
                  </a:txBody>
                  <a:tcPr marL="68580" marR="68580" marT="34291" marB="3429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kern="1200" dirty="0">
                          <a:solidFill>
                            <a:schemeClr val="tx1"/>
                          </a:solidFill>
                          <a:latin typeface="Arial" panose="020B0604020202020204" pitchFamily="34" charset="0"/>
                          <a:cs typeface="Arial" panose="020B0604020202020204" pitchFamily="34" charset="0"/>
                        </a:rPr>
                        <a:t>3 (21)</a:t>
                      </a:r>
                      <a:endParaRPr lang="en-US" sz="900" kern="1200" dirty="0">
                        <a:solidFill>
                          <a:schemeClr val="tx1"/>
                        </a:solidFill>
                        <a:latin typeface="Arial" panose="020B0604020202020204" pitchFamily="34" charset="0"/>
                        <a:ea typeface="+mn-ea"/>
                        <a:cs typeface="Arial" panose="020B0604020202020204" pitchFamily="34" charset="0"/>
                      </a:endParaRPr>
                    </a:p>
                  </a:txBody>
                  <a:tcPr marL="68580" marR="68580" marT="34291" marB="3429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502633911"/>
                  </a:ext>
                </a:extLst>
              </a:tr>
              <a:tr h="206242">
                <a:tc grid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l" defTabSz="914400" rtl="0" eaLnBrk="1" latinLnBrk="0" hangingPunct="1"/>
                      <a:r>
                        <a:rPr lang="en-US" sz="900" b="1" kern="1200" dirty="0">
                          <a:solidFill>
                            <a:srgbClr val="000000"/>
                          </a:solidFill>
                          <a:latin typeface="Arial" panose="020B0604020202020204" pitchFamily="34" charset="0"/>
                          <a:cs typeface="Arial" panose="020B0604020202020204" pitchFamily="34" charset="0"/>
                        </a:rPr>
                        <a:t>ECOG PS</a:t>
                      </a:r>
                      <a:r>
                        <a:rPr lang="en-US" sz="900" kern="1200" dirty="0">
                          <a:solidFill>
                            <a:srgbClr val="000000"/>
                          </a:solidFill>
                          <a:latin typeface="Arial" panose="020B0604020202020204" pitchFamily="34" charset="0"/>
                          <a:cs typeface="Arial" panose="020B0604020202020204" pitchFamily="34" charset="0"/>
                        </a:rPr>
                        <a:t>, n (%)</a:t>
                      </a:r>
                      <a:endParaRPr lang="en-US" sz="900" kern="1200" dirty="0">
                        <a:solidFill>
                          <a:srgbClr val="000000"/>
                        </a:solidFill>
                        <a:latin typeface="Arial" panose="020B0604020202020204" pitchFamily="34" charset="0"/>
                        <a:ea typeface="Tahoma"/>
                        <a:cs typeface="Arial" panose="020B0604020202020204" pitchFamily="34" charset="0"/>
                      </a:endParaRPr>
                    </a:p>
                  </a:txBody>
                  <a:tcPr marL="68580" marR="0" marT="34291" marB="3429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914400" rtl="0" eaLnBrk="1" latinLnBrk="0" hangingPunct="1"/>
                      <a:endParaRPr lang="en-US" sz="900" kern="1200" dirty="0">
                        <a:solidFill>
                          <a:srgbClr val="FF0000"/>
                        </a:solidFill>
                        <a:latin typeface="Arial" panose="020B0604020202020204" pitchFamily="34" charset="0"/>
                        <a:ea typeface="Tahoma"/>
                        <a:cs typeface="Arial" panose="020B0604020202020204" pitchFamily="34" charset="0"/>
                      </a:endParaRPr>
                    </a:p>
                  </a:txBody>
                  <a:tcPr marL="68580" marR="68580" marT="34291" marB="3429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rtl="0" eaLnBrk="1" latinLnBrk="0" hangingPunct="1"/>
                      <a:endParaRPr lang="en-US" sz="900" kern="1200" dirty="0">
                        <a:solidFill>
                          <a:srgbClr val="FF0000"/>
                        </a:solidFill>
                        <a:latin typeface="Arial" panose="020B0604020202020204" pitchFamily="34" charset="0"/>
                        <a:ea typeface="Tahoma"/>
                        <a:cs typeface="Arial" panose="020B0604020202020204" pitchFamily="34" charset="0"/>
                      </a:endParaRPr>
                    </a:p>
                  </a:txBody>
                  <a:tcPr marL="68580" marR="68580" marT="34291" marB="3429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280428834"/>
                  </a:ext>
                </a:extLst>
              </a:tr>
              <a:tr h="206242">
                <a:tc>
                  <a:txBody>
                    <a:bodyPr/>
                    <a:lstStyle/>
                    <a:p>
                      <a:pPr marL="177800" marR="0" lvl="2" indent="3175" algn="l" defTabSz="457200" rtl="0" eaLnBrk="1" fontAlgn="auto" latinLnBrk="0" hangingPunct="1">
                        <a:lnSpc>
                          <a:spcPct val="100000"/>
                        </a:lnSpc>
                        <a:spcBef>
                          <a:spcPts val="0"/>
                        </a:spcBef>
                        <a:spcAft>
                          <a:spcPts val="0"/>
                        </a:spcAft>
                        <a:buClrTx/>
                        <a:buSzTx/>
                        <a:buFontTx/>
                        <a:buNone/>
                        <a:tabLst/>
                        <a:defRPr/>
                      </a:pPr>
                      <a:r>
                        <a:rPr lang="en-US" sz="900" kern="1200" dirty="0">
                          <a:solidFill>
                            <a:srgbClr val="000000"/>
                          </a:solidFill>
                          <a:latin typeface="Arial" panose="020B0604020202020204" pitchFamily="34" charset="0"/>
                          <a:cs typeface="Arial" panose="020B0604020202020204" pitchFamily="34" charset="0"/>
                        </a:rPr>
                        <a:t> 0</a:t>
                      </a:r>
                      <a:endParaRPr lang="en-US" sz="900" kern="1200" dirty="0">
                        <a:solidFill>
                          <a:srgbClr val="000000"/>
                        </a:solidFill>
                        <a:latin typeface="Arial" panose="020B0604020202020204" pitchFamily="34" charset="0"/>
                        <a:ea typeface="+mn-ea"/>
                        <a:cs typeface="Arial" panose="020B0604020202020204" pitchFamily="34" charset="0"/>
                      </a:endParaRPr>
                    </a:p>
                  </a:txBody>
                  <a:tcPr marL="68580" marR="0" marT="34291" marB="3429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kern="1200" dirty="0">
                          <a:solidFill>
                            <a:schemeClr val="tx1"/>
                          </a:solidFill>
                          <a:latin typeface="Arial" panose="020B0604020202020204" pitchFamily="34" charset="0"/>
                          <a:cs typeface="Arial" panose="020B0604020202020204" pitchFamily="34" charset="0"/>
                        </a:rPr>
                        <a:t>93 (61)</a:t>
                      </a:r>
                      <a:endParaRPr lang="en-US" sz="900" kern="1200" dirty="0">
                        <a:solidFill>
                          <a:schemeClr val="tx1"/>
                        </a:solidFill>
                        <a:latin typeface="Arial" panose="020B0604020202020204" pitchFamily="34" charset="0"/>
                        <a:ea typeface="+mn-ea"/>
                        <a:cs typeface="Arial" panose="020B0604020202020204" pitchFamily="34" charset="0"/>
                      </a:endParaRPr>
                    </a:p>
                  </a:txBody>
                  <a:tcPr marL="68580" marR="68580" marT="34291" marB="3429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kern="1200" dirty="0">
                          <a:solidFill>
                            <a:schemeClr val="tx1"/>
                          </a:solidFill>
                          <a:latin typeface="Arial" panose="020B0604020202020204" pitchFamily="34" charset="0"/>
                          <a:cs typeface="Arial" panose="020B0604020202020204" pitchFamily="34" charset="0"/>
                        </a:rPr>
                        <a:t>5 (36)</a:t>
                      </a:r>
                      <a:endParaRPr lang="en-US" sz="900" kern="1200" dirty="0">
                        <a:solidFill>
                          <a:schemeClr val="tx1"/>
                        </a:solidFill>
                        <a:latin typeface="Arial" panose="020B0604020202020204" pitchFamily="34" charset="0"/>
                        <a:ea typeface="+mn-ea"/>
                        <a:cs typeface="Arial" panose="020B0604020202020204" pitchFamily="34" charset="0"/>
                      </a:endParaRPr>
                    </a:p>
                  </a:txBody>
                  <a:tcPr marL="68580" marR="68580" marT="34291" marB="3429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180902492"/>
                  </a:ext>
                </a:extLst>
              </a:tr>
              <a:tr h="206242">
                <a:tc>
                  <a:txBody>
                    <a:bodyPr/>
                    <a:lstStyle/>
                    <a:p>
                      <a:pPr marL="177800" marR="0" lvl="2" indent="3175" algn="l" defTabSz="457200" rtl="0" eaLnBrk="1" fontAlgn="auto" latinLnBrk="0" hangingPunct="1">
                        <a:lnSpc>
                          <a:spcPct val="100000"/>
                        </a:lnSpc>
                        <a:spcBef>
                          <a:spcPts val="0"/>
                        </a:spcBef>
                        <a:spcAft>
                          <a:spcPts val="0"/>
                        </a:spcAft>
                        <a:buClrTx/>
                        <a:buSzTx/>
                        <a:buFontTx/>
                        <a:buNone/>
                        <a:tabLst/>
                        <a:defRPr/>
                      </a:pPr>
                      <a:r>
                        <a:rPr lang="en-US" sz="900" kern="1200" dirty="0">
                          <a:solidFill>
                            <a:srgbClr val="000000"/>
                          </a:solidFill>
                          <a:latin typeface="Arial" panose="020B0604020202020204" pitchFamily="34" charset="0"/>
                          <a:cs typeface="Arial" panose="020B0604020202020204" pitchFamily="34" charset="0"/>
                        </a:rPr>
                        <a:t> 1   </a:t>
                      </a:r>
                      <a:endParaRPr lang="en-US" sz="900" kern="1200" dirty="0">
                        <a:solidFill>
                          <a:srgbClr val="000000"/>
                        </a:solidFill>
                        <a:latin typeface="Arial" panose="020B0604020202020204" pitchFamily="34" charset="0"/>
                        <a:ea typeface="+mn-ea"/>
                        <a:cs typeface="Arial" panose="020B0604020202020204" pitchFamily="34" charset="0"/>
                      </a:endParaRPr>
                    </a:p>
                  </a:txBody>
                  <a:tcPr marL="68580" marR="0" marT="34291" marB="3429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kern="1200" dirty="0">
                          <a:solidFill>
                            <a:schemeClr val="tx1"/>
                          </a:solidFill>
                          <a:latin typeface="Arial" panose="020B0604020202020204" pitchFamily="34" charset="0"/>
                          <a:cs typeface="Arial" panose="020B0604020202020204" pitchFamily="34" charset="0"/>
                        </a:rPr>
                        <a:t>56 (37)</a:t>
                      </a:r>
                      <a:endParaRPr lang="en-US" sz="900" kern="1200" dirty="0">
                        <a:solidFill>
                          <a:schemeClr val="tx1"/>
                        </a:solidFill>
                        <a:latin typeface="Arial" panose="020B0604020202020204" pitchFamily="34" charset="0"/>
                        <a:ea typeface="+mn-ea"/>
                        <a:cs typeface="Arial" panose="020B0604020202020204" pitchFamily="34" charset="0"/>
                      </a:endParaRPr>
                    </a:p>
                  </a:txBody>
                  <a:tcPr marL="68580" marR="68580" marT="34291" marB="3429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kern="1200" dirty="0">
                          <a:solidFill>
                            <a:schemeClr val="tx1"/>
                          </a:solidFill>
                          <a:latin typeface="Arial" panose="020B0604020202020204" pitchFamily="34" charset="0"/>
                          <a:cs typeface="Arial" panose="020B0604020202020204" pitchFamily="34" charset="0"/>
                        </a:rPr>
                        <a:t>8 (57)</a:t>
                      </a:r>
                      <a:endParaRPr lang="en-US" sz="900" kern="1200" dirty="0">
                        <a:solidFill>
                          <a:schemeClr val="tx1"/>
                        </a:solidFill>
                        <a:latin typeface="Arial" panose="020B0604020202020204" pitchFamily="34" charset="0"/>
                        <a:ea typeface="+mn-ea"/>
                        <a:cs typeface="Arial" panose="020B0604020202020204" pitchFamily="34" charset="0"/>
                      </a:endParaRPr>
                    </a:p>
                  </a:txBody>
                  <a:tcPr marL="68580" marR="68580" marT="34291" marB="3429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784744344"/>
                  </a:ext>
                </a:extLst>
              </a:tr>
              <a:tr h="206242">
                <a:tc>
                  <a:txBody>
                    <a:bodyPr/>
                    <a:lstStyle/>
                    <a:p>
                      <a:pPr marL="177800" marR="0" lvl="2" indent="3175" algn="l" defTabSz="457200" rtl="0" eaLnBrk="1" fontAlgn="auto" latinLnBrk="0" hangingPunct="1">
                        <a:lnSpc>
                          <a:spcPct val="100000"/>
                        </a:lnSpc>
                        <a:spcBef>
                          <a:spcPts val="0"/>
                        </a:spcBef>
                        <a:spcAft>
                          <a:spcPts val="0"/>
                        </a:spcAft>
                        <a:buClrTx/>
                        <a:buSzTx/>
                        <a:buFontTx/>
                        <a:buNone/>
                        <a:tabLst/>
                        <a:defRPr/>
                      </a:pPr>
                      <a:r>
                        <a:rPr lang="en-US" sz="900" kern="1200" dirty="0">
                          <a:solidFill>
                            <a:srgbClr val="000000"/>
                          </a:solidFill>
                          <a:latin typeface="Arial" panose="020B0604020202020204" pitchFamily="34" charset="0"/>
                          <a:cs typeface="Arial" panose="020B0604020202020204" pitchFamily="34" charset="0"/>
                        </a:rPr>
                        <a:t> 2 </a:t>
                      </a:r>
                      <a:endParaRPr lang="en-US" sz="900" kern="1200" dirty="0">
                        <a:solidFill>
                          <a:srgbClr val="000000"/>
                        </a:solidFill>
                        <a:latin typeface="Arial" panose="020B0604020202020204" pitchFamily="34" charset="0"/>
                        <a:ea typeface="+mn-ea"/>
                        <a:cs typeface="Arial" panose="020B0604020202020204" pitchFamily="34" charset="0"/>
                      </a:endParaRPr>
                    </a:p>
                  </a:txBody>
                  <a:tcPr marL="68580" marR="0" marT="34291" marB="3429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kern="1200" dirty="0">
                          <a:solidFill>
                            <a:schemeClr val="tx1"/>
                          </a:solidFill>
                          <a:latin typeface="Arial" panose="020B0604020202020204" pitchFamily="34" charset="0"/>
                          <a:cs typeface="Arial" panose="020B0604020202020204" pitchFamily="34" charset="0"/>
                        </a:rPr>
                        <a:t>3 (2)</a:t>
                      </a:r>
                      <a:endParaRPr lang="en-US" sz="900" kern="1200" dirty="0">
                        <a:solidFill>
                          <a:schemeClr val="tx1"/>
                        </a:solidFill>
                        <a:latin typeface="Arial" panose="020B0604020202020204" pitchFamily="34" charset="0"/>
                        <a:ea typeface="+mn-ea"/>
                        <a:cs typeface="Arial" panose="020B0604020202020204" pitchFamily="34" charset="0"/>
                      </a:endParaRPr>
                    </a:p>
                  </a:txBody>
                  <a:tcPr marL="68580" marR="68580" marT="34291" marB="3429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kern="1200" dirty="0">
                          <a:solidFill>
                            <a:schemeClr val="tx1"/>
                          </a:solidFill>
                          <a:latin typeface="Arial" panose="020B0604020202020204" pitchFamily="34" charset="0"/>
                          <a:cs typeface="Arial" panose="020B0604020202020204" pitchFamily="34" charset="0"/>
                        </a:rPr>
                        <a:t>1 (7)</a:t>
                      </a:r>
                      <a:endParaRPr lang="en-US" sz="900" kern="1200" dirty="0">
                        <a:solidFill>
                          <a:schemeClr val="tx1"/>
                        </a:solidFill>
                        <a:latin typeface="Arial" panose="020B0604020202020204" pitchFamily="34" charset="0"/>
                        <a:ea typeface="+mn-ea"/>
                        <a:cs typeface="Arial" panose="020B0604020202020204" pitchFamily="34" charset="0"/>
                      </a:endParaRPr>
                    </a:p>
                  </a:txBody>
                  <a:tcPr marL="68580" marR="68580" marT="34291" marB="3429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614322185"/>
                  </a:ext>
                </a:extLst>
              </a:tr>
              <a:tr h="206242">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kern="1200" dirty="0">
                          <a:solidFill>
                            <a:srgbClr val="000000"/>
                          </a:solidFill>
                          <a:latin typeface="Arial" panose="020B0604020202020204" pitchFamily="34" charset="0"/>
                          <a:cs typeface="Arial" panose="020B0604020202020204" pitchFamily="34" charset="0"/>
                        </a:rPr>
                        <a:t>sMIPI score</a:t>
                      </a:r>
                      <a:r>
                        <a:rPr lang="en-US" sz="900" kern="1200" dirty="0">
                          <a:solidFill>
                            <a:srgbClr val="000000"/>
                          </a:solidFill>
                          <a:latin typeface="Arial" panose="020B0604020202020204" pitchFamily="34" charset="0"/>
                          <a:cs typeface="Arial" panose="020B0604020202020204" pitchFamily="34" charset="0"/>
                        </a:rPr>
                        <a:t>, n (%)</a:t>
                      </a:r>
                      <a:endParaRPr lang="en-US" sz="900" kern="1200" dirty="0">
                        <a:solidFill>
                          <a:srgbClr val="000000"/>
                        </a:solidFill>
                        <a:latin typeface="Arial" panose="020B0604020202020204" pitchFamily="34" charset="0"/>
                        <a:ea typeface="Tahoma"/>
                        <a:cs typeface="Arial" panose="020B0604020202020204" pitchFamily="34" charset="0"/>
                      </a:endParaRPr>
                    </a:p>
                  </a:txBody>
                  <a:tcPr marL="68580" marR="0" marT="34291" marB="3429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900" kern="1200" dirty="0">
                        <a:solidFill>
                          <a:srgbClr val="FF0000"/>
                        </a:solidFill>
                        <a:latin typeface="Arial" panose="020B0604020202020204" pitchFamily="34" charset="0"/>
                        <a:ea typeface="Tahoma"/>
                        <a:cs typeface="Arial" panose="020B0604020202020204" pitchFamily="34" charset="0"/>
                      </a:endParaRPr>
                    </a:p>
                  </a:txBody>
                  <a:tcPr marL="68580" marR="68580" marT="34291" marB="3429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900" kern="1200" dirty="0">
                        <a:solidFill>
                          <a:srgbClr val="FF0000"/>
                        </a:solidFill>
                        <a:latin typeface="Arial" panose="020B0604020202020204" pitchFamily="34" charset="0"/>
                        <a:ea typeface="Tahoma"/>
                        <a:cs typeface="Arial" panose="020B0604020202020204" pitchFamily="34" charset="0"/>
                      </a:endParaRPr>
                    </a:p>
                  </a:txBody>
                  <a:tcPr marL="68580" marR="68580" marT="34291" marB="3429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187758422"/>
                  </a:ext>
                </a:extLst>
              </a:tr>
              <a:tr h="206242">
                <a:tc>
                  <a:txBody>
                    <a:bodyPr/>
                    <a:lstStyle/>
                    <a:p>
                      <a:pPr marL="177800" marR="0" lvl="0" indent="0" algn="l" defTabSz="446088" rtl="0" eaLnBrk="1" fontAlgn="auto" latinLnBrk="0" hangingPunct="1">
                        <a:lnSpc>
                          <a:spcPct val="100000"/>
                        </a:lnSpc>
                        <a:spcBef>
                          <a:spcPts val="0"/>
                        </a:spcBef>
                        <a:spcAft>
                          <a:spcPts val="0"/>
                        </a:spcAft>
                        <a:buClrTx/>
                        <a:buSzTx/>
                        <a:buFontTx/>
                        <a:buNone/>
                        <a:tabLst/>
                        <a:defRPr/>
                      </a:pPr>
                      <a:r>
                        <a:rPr lang="en-US" sz="900" kern="1200" dirty="0">
                          <a:solidFill>
                            <a:srgbClr val="000000"/>
                          </a:solidFill>
                          <a:latin typeface="Arial" panose="020B0604020202020204" pitchFamily="34" charset="0"/>
                          <a:cs typeface="Arial" panose="020B0604020202020204" pitchFamily="34" charset="0"/>
                        </a:rPr>
                        <a:t>Low risk (0-3)</a:t>
                      </a:r>
                      <a:endParaRPr lang="en-US" sz="900" kern="1200" dirty="0">
                        <a:solidFill>
                          <a:srgbClr val="000000"/>
                        </a:solidFill>
                        <a:latin typeface="Arial" panose="020B0604020202020204" pitchFamily="34" charset="0"/>
                        <a:ea typeface="+mn-ea"/>
                        <a:cs typeface="Arial" panose="020B0604020202020204" pitchFamily="34" charset="0"/>
                      </a:endParaRPr>
                    </a:p>
                  </a:txBody>
                  <a:tcPr marL="68580" marR="0" marT="34291" marB="3429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dirty="0">
                          <a:solidFill>
                            <a:schemeClr val="tx1"/>
                          </a:solidFill>
                          <a:latin typeface="Arial" panose="020B0604020202020204" pitchFamily="34" charset="0"/>
                          <a:cs typeface="Arial" panose="020B0604020202020204" pitchFamily="34" charset="0"/>
                        </a:rPr>
                        <a:t>30 (20)</a:t>
                      </a:r>
                      <a:endParaRPr lang="en-US" sz="900" kern="1200" dirty="0">
                        <a:solidFill>
                          <a:schemeClr val="tx1"/>
                        </a:solidFill>
                        <a:latin typeface="Arial" panose="020B0604020202020204" pitchFamily="34" charset="0"/>
                        <a:ea typeface="+mn-ea"/>
                        <a:cs typeface="Arial" panose="020B0604020202020204" pitchFamily="34" charset="0"/>
                      </a:endParaRPr>
                    </a:p>
                  </a:txBody>
                  <a:tcPr marL="68580" marR="68580" marT="34291" marB="3429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dirty="0">
                          <a:solidFill>
                            <a:schemeClr val="tx1"/>
                          </a:solidFill>
                          <a:latin typeface="Arial" panose="020B0604020202020204" pitchFamily="34" charset="0"/>
                          <a:cs typeface="Arial" panose="020B0604020202020204" pitchFamily="34" charset="0"/>
                        </a:rPr>
                        <a:t>3 (21)</a:t>
                      </a:r>
                      <a:endParaRPr lang="en-US" sz="900" kern="1200" dirty="0">
                        <a:solidFill>
                          <a:schemeClr val="tx1"/>
                        </a:solidFill>
                        <a:latin typeface="Arial" panose="020B0604020202020204" pitchFamily="34" charset="0"/>
                        <a:ea typeface="+mn-ea"/>
                        <a:cs typeface="Arial" panose="020B0604020202020204" pitchFamily="34" charset="0"/>
                      </a:endParaRPr>
                    </a:p>
                  </a:txBody>
                  <a:tcPr marL="68580" marR="68580" marT="34291" marB="3429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75655301"/>
                  </a:ext>
                </a:extLst>
              </a:tr>
              <a:tr h="206242">
                <a:tc>
                  <a:txBody>
                    <a:bodyPr/>
                    <a:lstStyle/>
                    <a:p>
                      <a:pPr marL="177800" marR="0" lvl="0" indent="0" algn="l" defTabSz="457200" rtl="0" eaLnBrk="1" fontAlgn="auto" latinLnBrk="0" hangingPunct="1">
                        <a:lnSpc>
                          <a:spcPct val="100000"/>
                        </a:lnSpc>
                        <a:spcBef>
                          <a:spcPts val="0"/>
                        </a:spcBef>
                        <a:spcAft>
                          <a:spcPts val="0"/>
                        </a:spcAft>
                        <a:buClrTx/>
                        <a:buSzTx/>
                        <a:buFontTx/>
                        <a:buNone/>
                        <a:tabLst/>
                        <a:defRPr/>
                      </a:pPr>
                      <a:r>
                        <a:rPr lang="en-US" sz="900" kern="1200" dirty="0">
                          <a:solidFill>
                            <a:srgbClr val="000000"/>
                          </a:solidFill>
                          <a:latin typeface="Arial" panose="020B0604020202020204" pitchFamily="34" charset="0"/>
                          <a:cs typeface="Arial" panose="020B0604020202020204" pitchFamily="34" charset="0"/>
                        </a:rPr>
                        <a:t>Intermediate risk (4-5)</a:t>
                      </a:r>
                      <a:endParaRPr lang="en-US" sz="900" kern="1200" dirty="0">
                        <a:solidFill>
                          <a:srgbClr val="000000"/>
                        </a:solidFill>
                        <a:latin typeface="Arial" panose="020B0604020202020204" pitchFamily="34" charset="0"/>
                        <a:ea typeface="+mn-ea"/>
                        <a:cs typeface="Arial" panose="020B0604020202020204" pitchFamily="34" charset="0"/>
                      </a:endParaRPr>
                    </a:p>
                  </a:txBody>
                  <a:tcPr marL="68580" marR="0" marT="34291" marB="3429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dirty="0">
                          <a:solidFill>
                            <a:schemeClr val="tx1"/>
                          </a:solidFill>
                          <a:latin typeface="Arial" panose="020B0604020202020204" pitchFamily="34" charset="0"/>
                          <a:cs typeface="Arial" panose="020B0604020202020204" pitchFamily="34" charset="0"/>
                        </a:rPr>
                        <a:t>79 (52)</a:t>
                      </a:r>
                      <a:endParaRPr lang="en-US" sz="900" kern="1200" dirty="0">
                        <a:solidFill>
                          <a:schemeClr val="tx1"/>
                        </a:solidFill>
                        <a:latin typeface="Arial" panose="020B0604020202020204" pitchFamily="34" charset="0"/>
                        <a:ea typeface="+mn-ea"/>
                        <a:cs typeface="Arial" panose="020B0604020202020204" pitchFamily="34" charset="0"/>
                      </a:endParaRPr>
                    </a:p>
                  </a:txBody>
                  <a:tcPr marL="68580" marR="68580" marT="34291" marB="3429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dirty="0">
                          <a:solidFill>
                            <a:schemeClr val="tx1"/>
                          </a:solidFill>
                          <a:latin typeface="Arial" panose="020B0604020202020204" pitchFamily="34" charset="0"/>
                          <a:cs typeface="Arial" panose="020B0604020202020204" pitchFamily="34" charset="0"/>
                        </a:rPr>
                        <a:t>5 (36)</a:t>
                      </a:r>
                      <a:endParaRPr lang="en-US" sz="900" kern="1200" dirty="0">
                        <a:solidFill>
                          <a:schemeClr val="tx1"/>
                        </a:solidFill>
                        <a:latin typeface="Arial" panose="020B0604020202020204" pitchFamily="34" charset="0"/>
                        <a:ea typeface="+mn-ea"/>
                        <a:cs typeface="Arial" panose="020B0604020202020204" pitchFamily="34" charset="0"/>
                      </a:endParaRPr>
                    </a:p>
                  </a:txBody>
                  <a:tcPr marL="68580" marR="68580" marT="34291" marB="3429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363633744"/>
                  </a:ext>
                </a:extLst>
              </a:tr>
              <a:tr h="206242">
                <a:tc>
                  <a:txBody>
                    <a:bodyPr/>
                    <a:lstStyle/>
                    <a:p>
                      <a:pPr marL="177800" marR="0" lvl="0" indent="0" algn="l" defTabSz="457200" rtl="0" eaLnBrk="1" fontAlgn="auto" latinLnBrk="0" hangingPunct="1">
                        <a:lnSpc>
                          <a:spcPct val="100000"/>
                        </a:lnSpc>
                        <a:spcBef>
                          <a:spcPts val="0"/>
                        </a:spcBef>
                        <a:spcAft>
                          <a:spcPts val="0"/>
                        </a:spcAft>
                        <a:buClrTx/>
                        <a:buSzTx/>
                        <a:buFontTx/>
                        <a:buNone/>
                        <a:tabLst/>
                        <a:defRPr/>
                      </a:pPr>
                      <a:r>
                        <a:rPr lang="en-US" sz="900" kern="1200" dirty="0">
                          <a:solidFill>
                            <a:srgbClr val="000000"/>
                          </a:solidFill>
                          <a:latin typeface="Arial" panose="020B0604020202020204" pitchFamily="34" charset="0"/>
                          <a:cs typeface="Arial" panose="020B0604020202020204" pitchFamily="34" charset="0"/>
                        </a:rPr>
                        <a:t>High risk (6-11)</a:t>
                      </a:r>
                      <a:endParaRPr lang="en-US" sz="900" kern="1200" dirty="0">
                        <a:solidFill>
                          <a:srgbClr val="000000"/>
                        </a:solidFill>
                        <a:latin typeface="Arial" panose="020B0604020202020204" pitchFamily="34" charset="0"/>
                        <a:ea typeface="+mn-ea"/>
                        <a:cs typeface="Arial" panose="020B0604020202020204" pitchFamily="34" charset="0"/>
                      </a:endParaRPr>
                    </a:p>
                  </a:txBody>
                  <a:tcPr marL="68580" marR="0" marT="34291" marB="3429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dirty="0">
                          <a:solidFill>
                            <a:schemeClr val="tx1"/>
                          </a:solidFill>
                          <a:latin typeface="Arial" panose="020B0604020202020204" pitchFamily="34" charset="0"/>
                          <a:cs typeface="Arial" panose="020B0604020202020204" pitchFamily="34" charset="0"/>
                        </a:rPr>
                        <a:t>43 (28)</a:t>
                      </a:r>
                      <a:endParaRPr lang="en-US" sz="900" kern="1200" dirty="0">
                        <a:solidFill>
                          <a:schemeClr val="tx1"/>
                        </a:solidFill>
                        <a:latin typeface="Arial" panose="020B0604020202020204" pitchFamily="34" charset="0"/>
                        <a:ea typeface="+mn-ea"/>
                        <a:cs typeface="Arial" panose="020B0604020202020204" pitchFamily="34" charset="0"/>
                      </a:endParaRPr>
                    </a:p>
                  </a:txBody>
                  <a:tcPr marL="68580" marR="68580" marT="34291" marB="3429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dirty="0">
                          <a:solidFill>
                            <a:schemeClr val="tx1"/>
                          </a:solidFill>
                          <a:latin typeface="Arial" panose="020B0604020202020204" pitchFamily="34" charset="0"/>
                          <a:cs typeface="Arial" panose="020B0604020202020204" pitchFamily="34" charset="0"/>
                        </a:rPr>
                        <a:t>6 (43)</a:t>
                      </a:r>
                      <a:endParaRPr lang="en-US" sz="900" kern="1200" dirty="0">
                        <a:solidFill>
                          <a:schemeClr val="tx1"/>
                        </a:solidFill>
                        <a:latin typeface="Arial" panose="020B0604020202020204" pitchFamily="34" charset="0"/>
                        <a:ea typeface="+mn-ea"/>
                        <a:cs typeface="Arial" panose="020B0604020202020204" pitchFamily="34" charset="0"/>
                      </a:endParaRPr>
                    </a:p>
                  </a:txBody>
                  <a:tcPr marL="68580" marR="68580" marT="34291" marB="3429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455674608"/>
                  </a:ext>
                </a:extLst>
              </a:tr>
              <a:tr h="206242">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kern="1200" dirty="0">
                          <a:solidFill>
                            <a:srgbClr val="000000"/>
                          </a:solidFill>
                          <a:latin typeface="Arial" panose="020B0604020202020204" pitchFamily="34" charset="0"/>
                          <a:cs typeface="Arial" panose="020B0604020202020204" pitchFamily="34" charset="0"/>
                        </a:rPr>
                        <a:t>Bulky Lymphadenopathy (cm)</a:t>
                      </a:r>
                      <a:r>
                        <a:rPr lang="en-US" sz="900" b="0" kern="1200" dirty="0">
                          <a:solidFill>
                            <a:srgbClr val="000000"/>
                          </a:solidFill>
                          <a:latin typeface="Arial" panose="020B0604020202020204" pitchFamily="34" charset="0"/>
                          <a:cs typeface="Arial" panose="020B0604020202020204" pitchFamily="34" charset="0"/>
                        </a:rPr>
                        <a:t>, </a:t>
                      </a:r>
                      <a:r>
                        <a:rPr lang="en-US" sz="900" kern="1200" dirty="0">
                          <a:solidFill>
                            <a:srgbClr val="000000"/>
                          </a:solidFill>
                          <a:latin typeface="Arial" panose="020B0604020202020204" pitchFamily="34" charset="0"/>
                          <a:cs typeface="Arial" panose="020B0604020202020204" pitchFamily="34" charset="0"/>
                        </a:rPr>
                        <a:t>n (%)</a:t>
                      </a:r>
                      <a:endParaRPr lang="en-US" sz="900" kern="1200" baseline="30000" dirty="0">
                        <a:solidFill>
                          <a:srgbClr val="000000"/>
                        </a:solidFill>
                        <a:latin typeface="Arial" panose="020B0604020202020204" pitchFamily="34" charset="0"/>
                        <a:ea typeface="Tahoma"/>
                        <a:cs typeface="Arial" panose="020B0604020202020204" pitchFamily="34" charset="0"/>
                      </a:endParaRPr>
                    </a:p>
                  </a:txBody>
                  <a:tcPr marL="68580" marR="0" marT="34291" marB="3429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900" kern="1200" dirty="0">
                        <a:solidFill>
                          <a:srgbClr val="FF0000"/>
                        </a:solidFill>
                        <a:latin typeface="Arial" panose="020B0604020202020204" pitchFamily="34" charset="0"/>
                        <a:ea typeface="Tahoma"/>
                        <a:cs typeface="Arial" panose="020B0604020202020204" pitchFamily="34" charset="0"/>
                      </a:endParaRPr>
                    </a:p>
                  </a:txBody>
                  <a:tcPr marL="68580" marR="68580" marT="34291" marB="3429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marR="0" lvl="0" indent="0" algn="ctr" rtl="0" eaLnBrk="1" fontAlgn="auto" latinLnBrk="0" hangingPunct="1">
                        <a:lnSpc>
                          <a:spcPct val="100000"/>
                        </a:lnSpc>
                        <a:spcBef>
                          <a:spcPts val="0"/>
                        </a:spcBef>
                        <a:spcAft>
                          <a:spcPts val="0"/>
                        </a:spcAft>
                        <a:buClrTx/>
                        <a:buSzTx/>
                        <a:buFontTx/>
                        <a:buNone/>
                      </a:pPr>
                      <a:endParaRPr lang="en-US" sz="900" kern="1200" dirty="0">
                        <a:solidFill>
                          <a:srgbClr val="FF0000"/>
                        </a:solidFill>
                        <a:latin typeface="Arial" panose="020B0604020202020204" pitchFamily="34" charset="0"/>
                        <a:ea typeface="Tahoma"/>
                        <a:cs typeface="Arial" panose="020B0604020202020204" pitchFamily="34" charset="0"/>
                      </a:endParaRPr>
                    </a:p>
                  </a:txBody>
                  <a:tcPr marL="68580" marR="68580" marT="34291" marB="3429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768966100"/>
                  </a:ext>
                </a:extLst>
              </a:tr>
              <a:tr h="206242">
                <a:tc>
                  <a:txBody>
                    <a:bodyPr/>
                    <a:lstStyle/>
                    <a:p>
                      <a:pPr marL="177800" marR="0" lvl="0" indent="0" algn="l" defTabSz="457200" rtl="0" eaLnBrk="1" fontAlgn="auto" latinLnBrk="0" hangingPunct="1">
                        <a:lnSpc>
                          <a:spcPct val="100000"/>
                        </a:lnSpc>
                        <a:spcBef>
                          <a:spcPts val="0"/>
                        </a:spcBef>
                        <a:spcAft>
                          <a:spcPts val="0"/>
                        </a:spcAft>
                        <a:buClrTx/>
                        <a:buSzTx/>
                        <a:buFontTx/>
                        <a:buNone/>
                        <a:tabLst/>
                        <a:defRPr/>
                      </a:pPr>
                      <a:r>
                        <a:rPr lang="en-US" sz="900" kern="1200" dirty="0">
                          <a:solidFill>
                            <a:srgbClr val="000000"/>
                          </a:solidFill>
                          <a:latin typeface="Arial" panose="020B0604020202020204" pitchFamily="34" charset="0"/>
                          <a:cs typeface="Arial" panose="020B0604020202020204" pitchFamily="34" charset="0"/>
                        </a:rPr>
                        <a:t>&lt;5 </a:t>
                      </a:r>
                      <a:endParaRPr lang="en-US" sz="900" kern="1200" dirty="0">
                        <a:solidFill>
                          <a:srgbClr val="000000"/>
                        </a:solidFill>
                        <a:latin typeface="Arial" panose="020B0604020202020204" pitchFamily="34" charset="0"/>
                        <a:ea typeface="+mn-ea"/>
                        <a:cs typeface="Arial" panose="020B0604020202020204" pitchFamily="34" charset="0"/>
                      </a:endParaRPr>
                    </a:p>
                  </a:txBody>
                  <a:tcPr marL="68580" marR="0" marT="34291" marB="3429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dirty="0">
                          <a:solidFill>
                            <a:schemeClr val="tx1"/>
                          </a:solidFill>
                          <a:latin typeface="Arial" panose="020B0604020202020204" pitchFamily="34" charset="0"/>
                          <a:cs typeface="Arial" panose="020B0604020202020204" pitchFamily="34" charset="0"/>
                        </a:rPr>
                        <a:t>94 (62) </a:t>
                      </a:r>
                      <a:endParaRPr lang="en-US" sz="900" kern="1200" dirty="0">
                        <a:solidFill>
                          <a:schemeClr val="tx1"/>
                        </a:solidFill>
                        <a:latin typeface="Arial" panose="020B0604020202020204" pitchFamily="34" charset="0"/>
                        <a:ea typeface="+mn-ea"/>
                        <a:cs typeface="Arial" panose="020B0604020202020204" pitchFamily="34" charset="0"/>
                      </a:endParaRPr>
                    </a:p>
                  </a:txBody>
                  <a:tcPr marL="68580" marR="68580" marT="34291" marB="3429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kern="1200" dirty="0">
                          <a:solidFill>
                            <a:schemeClr val="tx1"/>
                          </a:solidFill>
                          <a:latin typeface="Arial" panose="020B0604020202020204" pitchFamily="34" charset="0"/>
                          <a:cs typeface="Arial" panose="020B0604020202020204" pitchFamily="34" charset="0"/>
                        </a:rPr>
                        <a:t>8 (57) </a:t>
                      </a:r>
                      <a:endParaRPr lang="en-US" sz="900" kern="1200" dirty="0">
                        <a:solidFill>
                          <a:schemeClr val="tx1"/>
                        </a:solidFill>
                        <a:latin typeface="Arial" panose="020B0604020202020204" pitchFamily="34" charset="0"/>
                        <a:ea typeface="+mn-ea"/>
                        <a:cs typeface="Arial" panose="020B0604020202020204" pitchFamily="34" charset="0"/>
                      </a:endParaRPr>
                    </a:p>
                  </a:txBody>
                  <a:tcPr marL="68580" marR="68580" marT="34291" marB="3429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188947134"/>
                  </a:ext>
                </a:extLst>
              </a:tr>
              <a:tr h="206242">
                <a:tc>
                  <a:txBody>
                    <a:bodyPr/>
                    <a:lstStyle/>
                    <a:p>
                      <a:pPr marL="177800" marR="0" lvl="0" indent="0" algn="l" defTabSz="457200" eaLnBrk="1" fontAlgn="auto" latinLnBrk="0" hangingPunct="1">
                        <a:lnSpc>
                          <a:spcPct val="100000"/>
                        </a:lnSpc>
                        <a:spcBef>
                          <a:spcPts val="0"/>
                        </a:spcBef>
                        <a:spcAft>
                          <a:spcPts val="0"/>
                        </a:spcAft>
                        <a:buClrTx/>
                        <a:buSzTx/>
                        <a:buFontTx/>
                        <a:buNone/>
                        <a:tabLst/>
                        <a:defRPr/>
                      </a:pPr>
                      <a:r>
                        <a:rPr lang="en-US" sz="900" kern="1200" dirty="0">
                          <a:solidFill>
                            <a:srgbClr val="000000"/>
                          </a:solidFill>
                          <a:latin typeface="Arial" panose="020B0604020202020204" pitchFamily="34" charset="0"/>
                          <a:cs typeface="Arial" panose="020B0604020202020204" pitchFamily="34" charset="0"/>
                        </a:rPr>
                        <a:t> </a:t>
                      </a:r>
                      <a:r>
                        <a:rPr lang="en-US" sz="900" kern="1200" baseline="0" dirty="0">
                          <a:solidFill>
                            <a:srgbClr val="000000"/>
                          </a:solidFill>
                          <a:latin typeface="Arial" panose="020B0604020202020204" pitchFamily="34" charset="0"/>
                          <a:cs typeface="Arial" panose="020B0604020202020204" pitchFamily="34" charset="0"/>
                        </a:rPr>
                        <a:t>≥5</a:t>
                      </a:r>
                      <a:endParaRPr lang="en-US" sz="900" kern="1200" dirty="0">
                        <a:solidFill>
                          <a:srgbClr val="000000"/>
                        </a:solidFill>
                        <a:latin typeface="Arial" panose="020B0604020202020204" pitchFamily="34" charset="0"/>
                        <a:ea typeface="+mn-ea"/>
                        <a:cs typeface="Arial" panose="020B0604020202020204" pitchFamily="34" charset="0"/>
                      </a:endParaRPr>
                    </a:p>
                  </a:txBody>
                  <a:tcPr marL="68580" marR="0" marT="34291" marB="3429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900" kern="1200" dirty="0">
                          <a:solidFill>
                            <a:schemeClr val="tx1"/>
                          </a:solidFill>
                          <a:latin typeface="Arial" panose="020B0604020202020204" pitchFamily="34" charset="0"/>
                          <a:cs typeface="Arial" panose="020B0604020202020204" pitchFamily="34" charset="0"/>
                        </a:rPr>
                        <a:t>36 (24)</a:t>
                      </a:r>
                      <a:endParaRPr lang="en-US" sz="900" kern="1200" dirty="0">
                        <a:solidFill>
                          <a:schemeClr val="tx1"/>
                        </a:solidFill>
                        <a:latin typeface="Arial" panose="020B0604020202020204" pitchFamily="34" charset="0"/>
                        <a:ea typeface="+mn-ea"/>
                        <a:cs typeface="Arial" panose="020B0604020202020204" pitchFamily="34" charset="0"/>
                      </a:endParaRPr>
                    </a:p>
                  </a:txBody>
                  <a:tcPr marL="68580" marR="68580" marT="34291" marB="3429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457200" eaLnBrk="1" fontAlgn="auto" latinLnBrk="0" hangingPunct="1">
                        <a:lnSpc>
                          <a:spcPct val="100000"/>
                        </a:lnSpc>
                        <a:spcBef>
                          <a:spcPts val="0"/>
                        </a:spcBef>
                        <a:spcAft>
                          <a:spcPts val="0"/>
                        </a:spcAft>
                        <a:buClrTx/>
                        <a:buSzTx/>
                        <a:buFontTx/>
                        <a:buNone/>
                        <a:tabLst/>
                        <a:defRPr/>
                      </a:pPr>
                      <a:r>
                        <a:rPr lang="en-US" sz="900" kern="1200" dirty="0">
                          <a:solidFill>
                            <a:schemeClr val="tx1"/>
                          </a:solidFill>
                          <a:latin typeface="Arial" panose="020B0604020202020204" pitchFamily="34" charset="0"/>
                          <a:cs typeface="Arial" panose="020B0604020202020204" pitchFamily="34" charset="0"/>
                        </a:rPr>
                        <a:t>5 (36)</a:t>
                      </a:r>
                      <a:endParaRPr lang="en-US" sz="900" dirty="0">
                        <a:latin typeface="Arial" panose="020B0604020202020204" pitchFamily="34" charset="0"/>
                        <a:cs typeface="Arial" panose="020B0604020202020204" pitchFamily="34" charset="0"/>
                      </a:endParaRPr>
                    </a:p>
                  </a:txBody>
                  <a:tcPr marL="68580" marR="68580" marT="34291" marB="3429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389599890"/>
                  </a:ext>
                </a:extLst>
              </a:tr>
              <a:tr h="206242">
                <a:tc>
                  <a:txBody>
                    <a:bodyPr/>
                    <a:lstStyle/>
                    <a:p>
                      <a:pPr marL="177800" marR="0" lvl="0" indent="0" algn="l" defTabSz="457200" eaLnBrk="1" fontAlgn="auto" latinLnBrk="0" hangingPunct="1">
                        <a:lnSpc>
                          <a:spcPct val="100000"/>
                        </a:lnSpc>
                        <a:spcBef>
                          <a:spcPts val="0"/>
                        </a:spcBef>
                        <a:spcAft>
                          <a:spcPts val="0"/>
                        </a:spcAft>
                        <a:buClrTx/>
                        <a:buSzTx/>
                        <a:buFontTx/>
                        <a:buNone/>
                        <a:tabLst/>
                        <a:defRPr/>
                      </a:pPr>
                      <a:r>
                        <a:rPr lang="en-US" sz="900" kern="1200" dirty="0">
                          <a:solidFill>
                            <a:srgbClr val="000000"/>
                          </a:solidFill>
                          <a:latin typeface="Arial" panose="020B0604020202020204" pitchFamily="34" charset="0"/>
                          <a:cs typeface="Arial" panose="020B0604020202020204" pitchFamily="34" charset="0"/>
                        </a:rPr>
                        <a:t>No Measurable Lymph Node</a:t>
                      </a:r>
                      <a:endParaRPr lang="en-US" sz="900" kern="1200" dirty="0">
                        <a:solidFill>
                          <a:srgbClr val="000000"/>
                        </a:solidFill>
                        <a:latin typeface="Arial" panose="020B0604020202020204" pitchFamily="34" charset="0"/>
                        <a:ea typeface="+mn-ea"/>
                        <a:cs typeface="Arial" panose="020B0604020202020204" pitchFamily="34" charset="0"/>
                      </a:endParaRPr>
                    </a:p>
                  </a:txBody>
                  <a:tcPr marL="68580" marR="0" marT="34291" marB="3429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900" kern="1200" dirty="0">
                          <a:solidFill>
                            <a:schemeClr val="tx1"/>
                          </a:solidFill>
                          <a:latin typeface="Arial" panose="020B0604020202020204" pitchFamily="34" charset="0"/>
                          <a:cs typeface="Arial" panose="020B0604020202020204" pitchFamily="34" charset="0"/>
                        </a:rPr>
                        <a:t>22 (15)</a:t>
                      </a:r>
                      <a:endParaRPr lang="en-US" sz="900" kern="1200" dirty="0">
                        <a:solidFill>
                          <a:schemeClr val="tx1"/>
                        </a:solidFill>
                        <a:latin typeface="Arial" panose="020B0604020202020204" pitchFamily="34" charset="0"/>
                        <a:ea typeface="+mn-ea"/>
                        <a:cs typeface="Arial" panose="020B0604020202020204" pitchFamily="34" charset="0"/>
                      </a:endParaRPr>
                    </a:p>
                  </a:txBody>
                  <a:tcPr marL="68580" marR="68580" marT="34291" marB="3429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457200" eaLnBrk="1" fontAlgn="auto" latinLnBrk="0" hangingPunct="1">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1 (7)</a:t>
                      </a:r>
                    </a:p>
                  </a:txBody>
                  <a:tcPr marL="68580" marR="68580" marT="34291" marB="3429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98384311"/>
                  </a:ext>
                </a:extLst>
              </a:tr>
              <a:tr h="206242">
                <a:tc gridSpan="3">
                  <a:txBody>
                    <a:bodyPr/>
                    <a:lstStyle/>
                    <a:p>
                      <a:pPr marL="0" marR="0" lvl="0" indent="0" algn="l" rtl="0" eaLnBrk="1" fontAlgn="auto" latinLnBrk="0" hangingPunct="1">
                        <a:lnSpc>
                          <a:spcPct val="100000"/>
                        </a:lnSpc>
                        <a:spcBef>
                          <a:spcPts val="0"/>
                        </a:spcBef>
                        <a:spcAft>
                          <a:spcPts val="0"/>
                        </a:spcAft>
                        <a:buClrTx/>
                        <a:buSzTx/>
                        <a:buFontTx/>
                        <a:buNone/>
                      </a:pPr>
                      <a:r>
                        <a:rPr lang="en-US" sz="900" b="1" kern="1200" dirty="0">
                          <a:solidFill>
                            <a:srgbClr val="000000"/>
                          </a:solidFill>
                          <a:latin typeface="Arial" panose="020B0604020202020204" pitchFamily="34" charset="0"/>
                          <a:cs typeface="Arial" panose="020B0604020202020204" pitchFamily="34" charset="0"/>
                        </a:rPr>
                        <a:t>Bone marrow involvement</a:t>
                      </a:r>
                      <a:r>
                        <a:rPr lang="en-US" sz="900" kern="1200" dirty="0">
                          <a:solidFill>
                            <a:srgbClr val="000000"/>
                          </a:solidFill>
                          <a:latin typeface="Arial" panose="020B0604020202020204" pitchFamily="34" charset="0"/>
                          <a:cs typeface="Arial" panose="020B0604020202020204" pitchFamily="34" charset="0"/>
                        </a:rPr>
                        <a:t>, n (%) </a:t>
                      </a:r>
                      <a:endParaRPr lang="en-US" sz="900" kern="1200" baseline="30000" dirty="0">
                        <a:solidFill>
                          <a:srgbClr val="000000"/>
                        </a:solidFill>
                        <a:latin typeface="Arial" panose="020B0604020202020204" pitchFamily="34" charset="0"/>
                        <a:ea typeface="Tahoma"/>
                        <a:cs typeface="Arial" panose="020B0604020202020204" pitchFamily="34" charset="0"/>
                      </a:endParaRPr>
                    </a:p>
                  </a:txBody>
                  <a:tcPr marL="68580" marR="0" marT="34291" marB="3429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900" kern="1200" dirty="0">
                        <a:solidFill>
                          <a:srgbClr val="FF0000"/>
                        </a:solidFill>
                        <a:latin typeface="Arial" panose="020B0604020202020204" pitchFamily="34" charset="0"/>
                        <a:ea typeface="Tahoma"/>
                        <a:cs typeface="Arial" panose="020B0604020202020204" pitchFamily="34" charset="0"/>
                      </a:endParaRPr>
                    </a:p>
                  </a:txBody>
                  <a:tcPr marL="68580" marR="68580" marT="34291" marB="3429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900" kern="1200" dirty="0">
                        <a:solidFill>
                          <a:srgbClr val="FF0000"/>
                        </a:solidFill>
                        <a:latin typeface="Arial" panose="020B0604020202020204" pitchFamily="34" charset="0"/>
                        <a:ea typeface="Tahoma"/>
                        <a:cs typeface="Arial" panose="020B0604020202020204" pitchFamily="34" charset="0"/>
                      </a:endParaRPr>
                    </a:p>
                  </a:txBody>
                  <a:tcPr marL="68580" marR="68580" marT="34291" marB="3429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333279031"/>
                  </a:ext>
                </a:extLst>
              </a:tr>
              <a:tr h="206242">
                <a:tc>
                  <a:txBody>
                    <a:bodyPr/>
                    <a:lstStyle/>
                    <a:p>
                      <a:pPr marL="177800" marR="0" lvl="0" indent="0" algn="l" defTabSz="914400" rtl="0" eaLnBrk="1" fontAlgn="auto" latinLnBrk="0" hangingPunct="1">
                        <a:lnSpc>
                          <a:spcPct val="100000"/>
                        </a:lnSpc>
                        <a:spcBef>
                          <a:spcPts val="0"/>
                        </a:spcBef>
                        <a:spcAft>
                          <a:spcPts val="0"/>
                        </a:spcAft>
                        <a:buClrTx/>
                        <a:buSzTx/>
                        <a:buFontTx/>
                        <a:buNone/>
                        <a:tabLst/>
                        <a:defRPr/>
                      </a:pPr>
                      <a:r>
                        <a:rPr lang="en-US" sz="900" kern="1200" dirty="0">
                          <a:solidFill>
                            <a:srgbClr val="000000"/>
                          </a:solidFill>
                          <a:latin typeface="Arial" panose="020B0604020202020204" pitchFamily="34" charset="0"/>
                          <a:cs typeface="Arial" panose="020B0604020202020204" pitchFamily="34" charset="0"/>
                        </a:rPr>
                        <a:t>Yes </a:t>
                      </a:r>
                      <a:endParaRPr lang="en-US" sz="900" kern="1200" dirty="0">
                        <a:solidFill>
                          <a:srgbClr val="000000"/>
                        </a:solidFill>
                        <a:latin typeface="Arial" panose="020B0604020202020204" pitchFamily="34" charset="0"/>
                        <a:ea typeface="+mn-ea"/>
                        <a:cs typeface="Arial" panose="020B0604020202020204" pitchFamily="34" charset="0"/>
                      </a:endParaRPr>
                    </a:p>
                  </a:txBody>
                  <a:tcPr marL="68580" marR="0" marT="34291" marB="3429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dirty="0">
                          <a:solidFill>
                            <a:schemeClr val="tx1"/>
                          </a:solidFill>
                          <a:latin typeface="Arial" panose="020B0604020202020204" pitchFamily="34" charset="0"/>
                          <a:cs typeface="Arial" panose="020B0604020202020204" pitchFamily="34" charset="0"/>
                        </a:rPr>
                        <a:t>81 (53)</a:t>
                      </a:r>
                      <a:endParaRPr lang="en-US" sz="900" kern="1200" dirty="0">
                        <a:solidFill>
                          <a:schemeClr val="tx1"/>
                        </a:solidFill>
                        <a:latin typeface="Arial" panose="020B0604020202020204" pitchFamily="34" charset="0"/>
                        <a:ea typeface="+mn-ea"/>
                        <a:cs typeface="Arial" panose="020B0604020202020204" pitchFamily="34" charset="0"/>
                      </a:endParaRPr>
                    </a:p>
                  </a:txBody>
                  <a:tcPr marL="68580" marR="68580" marT="34291" marB="3429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dirty="0">
                          <a:solidFill>
                            <a:schemeClr val="tx1"/>
                          </a:solidFill>
                          <a:latin typeface="Arial" panose="020B0604020202020204" pitchFamily="34" charset="0"/>
                          <a:cs typeface="Arial" panose="020B0604020202020204" pitchFamily="34" charset="0"/>
                        </a:rPr>
                        <a:t>4 (29)</a:t>
                      </a:r>
                      <a:endParaRPr lang="en-US" sz="900" kern="1200" dirty="0">
                        <a:solidFill>
                          <a:schemeClr val="tx1"/>
                        </a:solidFill>
                        <a:latin typeface="Arial" panose="020B0604020202020204" pitchFamily="34" charset="0"/>
                        <a:ea typeface="+mn-ea"/>
                        <a:cs typeface="Arial" panose="020B0604020202020204" pitchFamily="34" charset="0"/>
                      </a:endParaRPr>
                    </a:p>
                  </a:txBody>
                  <a:tcPr marL="68580" marR="68580" marT="34291" marB="3429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07890243"/>
                  </a:ext>
                </a:extLst>
              </a:tr>
              <a:tr h="206242">
                <a:tc>
                  <a:txBody>
                    <a:bodyPr/>
                    <a:lstStyle/>
                    <a:p>
                      <a:pPr marL="177800" marR="0" lvl="0" indent="0" algn="l" defTabSz="914400" rtl="0" eaLnBrk="1" fontAlgn="auto" latinLnBrk="0" hangingPunct="1">
                        <a:lnSpc>
                          <a:spcPct val="100000"/>
                        </a:lnSpc>
                        <a:spcBef>
                          <a:spcPts val="0"/>
                        </a:spcBef>
                        <a:spcAft>
                          <a:spcPts val="0"/>
                        </a:spcAft>
                        <a:buClrTx/>
                        <a:buSzTx/>
                        <a:buFontTx/>
                        <a:buNone/>
                        <a:tabLst/>
                        <a:defRPr/>
                      </a:pPr>
                      <a:r>
                        <a:rPr lang="en-US" sz="900" kern="1200" dirty="0">
                          <a:solidFill>
                            <a:srgbClr val="000000"/>
                          </a:solidFill>
                          <a:latin typeface="Arial" panose="020B0604020202020204" pitchFamily="34" charset="0"/>
                          <a:cs typeface="Arial" panose="020B0604020202020204" pitchFamily="34" charset="0"/>
                        </a:rPr>
                        <a:t>No</a:t>
                      </a:r>
                      <a:endParaRPr lang="en-US" sz="900" kern="1200" dirty="0">
                        <a:solidFill>
                          <a:srgbClr val="000000"/>
                        </a:solidFill>
                        <a:latin typeface="Arial" panose="020B0604020202020204" pitchFamily="34" charset="0"/>
                        <a:ea typeface="+mn-ea"/>
                        <a:cs typeface="Arial" panose="020B0604020202020204" pitchFamily="34" charset="0"/>
                      </a:endParaRPr>
                    </a:p>
                  </a:txBody>
                  <a:tcPr marL="68580" marR="0" marT="34291" marB="3429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dirty="0">
                          <a:solidFill>
                            <a:schemeClr val="tx1"/>
                          </a:solidFill>
                          <a:latin typeface="Arial" panose="020B0604020202020204" pitchFamily="34" charset="0"/>
                          <a:cs typeface="Arial" panose="020B0604020202020204" pitchFamily="34" charset="0"/>
                        </a:rPr>
                        <a:t>71 (47)</a:t>
                      </a:r>
                      <a:endParaRPr lang="en-US" sz="900" kern="1200" dirty="0">
                        <a:solidFill>
                          <a:schemeClr val="tx1"/>
                        </a:solidFill>
                        <a:latin typeface="Arial" panose="020B0604020202020204" pitchFamily="34" charset="0"/>
                        <a:ea typeface="+mn-ea"/>
                        <a:cs typeface="Arial" panose="020B0604020202020204" pitchFamily="34" charset="0"/>
                      </a:endParaRPr>
                    </a:p>
                  </a:txBody>
                  <a:tcPr marL="68580" marR="68580" marT="34291" marB="3429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dirty="0">
                          <a:solidFill>
                            <a:schemeClr val="tx1"/>
                          </a:solidFill>
                          <a:latin typeface="Arial" panose="020B0604020202020204" pitchFamily="34" charset="0"/>
                          <a:cs typeface="Arial" panose="020B0604020202020204" pitchFamily="34" charset="0"/>
                        </a:rPr>
                        <a:t>10 (71)</a:t>
                      </a:r>
                      <a:endParaRPr lang="en-US" sz="900" kern="1200" dirty="0">
                        <a:solidFill>
                          <a:schemeClr val="tx1"/>
                        </a:solidFill>
                        <a:latin typeface="Arial" panose="020B0604020202020204" pitchFamily="34" charset="0"/>
                        <a:ea typeface="+mn-ea"/>
                        <a:cs typeface="Arial" panose="020B0604020202020204" pitchFamily="34" charset="0"/>
                      </a:endParaRPr>
                    </a:p>
                  </a:txBody>
                  <a:tcPr marL="68580" marR="68580" marT="34291" marB="3429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453643202"/>
                  </a:ext>
                </a:extLst>
              </a:tr>
              <a:tr h="242299">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l" defTabSz="914400" rtl="0" eaLnBrk="1" latinLnBrk="0" hangingPunct="1"/>
                      <a:r>
                        <a:rPr lang="en-US" sz="900" b="1" kern="1200" dirty="0">
                          <a:solidFill>
                            <a:srgbClr val="000000"/>
                          </a:solidFill>
                          <a:latin typeface="Arial" panose="020B0604020202020204" pitchFamily="34" charset="0"/>
                          <a:cs typeface="Arial" panose="020B0604020202020204" pitchFamily="34" charset="0"/>
                        </a:rPr>
                        <a:t>Median number of prior lines of systemic therapy</a:t>
                      </a:r>
                      <a:r>
                        <a:rPr lang="en-US" sz="900" kern="1200" dirty="0">
                          <a:solidFill>
                            <a:srgbClr val="000000"/>
                          </a:solidFill>
                          <a:latin typeface="Arial" panose="020B0604020202020204" pitchFamily="34" charset="0"/>
                          <a:cs typeface="Arial" panose="020B0604020202020204" pitchFamily="34" charset="0"/>
                        </a:rPr>
                        <a:t>, n (range)</a:t>
                      </a:r>
                      <a:endParaRPr lang="en-US" sz="900" kern="1200" dirty="0">
                        <a:solidFill>
                          <a:srgbClr val="000000"/>
                        </a:solidFill>
                        <a:latin typeface="Arial" panose="020B0604020202020204" pitchFamily="34" charset="0"/>
                        <a:ea typeface="Tahoma"/>
                        <a:cs typeface="Arial" panose="020B0604020202020204" pitchFamily="34" charset="0"/>
                      </a:endParaRPr>
                    </a:p>
                  </a:txBody>
                  <a:tcPr marL="68580" marR="0" marT="34291" marB="3429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rtl="0" eaLnBrk="1" latinLnBrk="0" hangingPunct="1"/>
                      <a:r>
                        <a:rPr lang="en-US" sz="900" kern="1200" dirty="0">
                          <a:solidFill>
                            <a:schemeClr val="tx1"/>
                          </a:solidFill>
                          <a:latin typeface="Arial" panose="020B0604020202020204" pitchFamily="34" charset="0"/>
                          <a:cs typeface="Arial" panose="020B0604020202020204" pitchFamily="34" charset="0"/>
                        </a:rPr>
                        <a:t>3 (1-9)</a:t>
                      </a:r>
                      <a:endParaRPr lang="en-US" sz="900" kern="1200" dirty="0">
                        <a:solidFill>
                          <a:schemeClr val="tx1"/>
                        </a:solidFill>
                        <a:latin typeface="Arial" panose="020B0604020202020204" pitchFamily="34" charset="0"/>
                        <a:ea typeface="Tahoma"/>
                        <a:cs typeface="Arial" panose="020B0604020202020204" pitchFamily="34" charset="0"/>
                      </a:endParaRPr>
                    </a:p>
                  </a:txBody>
                  <a:tcPr marL="68580" marR="68580" marT="34291" marB="3429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rtl="0" eaLnBrk="1" latinLnBrk="0" hangingPunct="1"/>
                      <a:r>
                        <a:rPr lang="en-US" sz="900" kern="1200" dirty="0">
                          <a:solidFill>
                            <a:schemeClr val="tx1"/>
                          </a:solidFill>
                          <a:latin typeface="Arial" panose="020B0604020202020204" pitchFamily="34" charset="0"/>
                          <a:cs typeface="Arial" panose="020B0604020202020204" pitchFamily="34" charset="0"/>
                        </a:rPr>
                        <a:t>2 (1-3)</a:t>
                      </a:r>
                      <a:endParaRPr lang="en-US" sz="900" kern="1200" dirty="0">
                        <a:solidFill>
                          <a:schemeClr val="tx1"/>
                        </a:solidFill>
                        <a:latin typeface="Arial" panose="020B0604020202020204" pitchFamily="34" charset="0"/>
                        <a:ea typeface="Tahoma"/>
                        <a:cs typeface="Arial" panose="020B0604020202020204" pitchFamily="34" charset="0"/>
                      </a:endParaRPr>
                    </a:p>
                  </a:txBody>
                  <a:tcPr marL="68580" marR="68580" marT="34291" marB="3429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896559384"/>
                  </a:ext>
                </a:extLst>
              </a:tr>
            </a:tbl>
          </a:graphicData>
        </a:graphic>
      </p:graphicFrame>
      <p:graphicFrame>
        <p:nvGraphicFramePr>
          <p:cNvPr id="7" name="Table 6">
            <a:extLst>
              <a:ext uri="{FF2B5EF4-FFF2-40B4-BE49-F238E27FC236}">
                <a16:creationId xmlns:a16="http://schemas.microsoft.com/office/drawing/2014/main" id="{4F9CEB51-53FE-5104-B966-1BEA259D98E1}"/>
              </a:ext>
            </a:extLst>
          </p:cNvPr>
          <p:cNvGraphicFramePr>
            <a:graphicFrameLocks noGrp="1"/>
          </p:cNvGraphicFramePr>
          <p:nvPr>
            <p:extLst>
              <p:ext uri="{D42A27DB-BD31-4B8C-83A1-F6EECF244321}">
                <p14:modId xmlns:p14="http://schemas.microsoft.com/office/powerpoint/2010/main" val="2993839443"/>
              </p:ext>
            </p:extLst>
          </p:nvPr>
        </p:nvGraphicFramePr>
        <p:xfrm>
          <a:off x="6189356" y="954838"/>
          <a:ext cx="5567325" cy="5105448"/>
        </p:xfrm>
        <a:graphic>
          <a:graphicData uri="http://schemas.openxmlformats.org/drawingml/2006/table">
            <a:tbl>
              <a:tblPr firstRow="1" bandRow="1">
                <a:tableStyleId>{5C22544A-7EE6-4342-B048-85BDC9FD1C3A}</a:tableStyleId>
              </a:tblPr>
              <a:tblGrid>
                <a:gridCol w="3467353">
                  <a:extLst>
                    <a:ext uri="{9D8B030D-6E8A-4147-A177-3AD203B41FA5}">
                      <a16:colId xmlns:a16="http://schemas.microsoft.com/office/drawing/2014/main" val="3073122022"/>
                    </a:ext>
                  </a:extLst>
                </a:gridCol>
                <a:gridCol w="1036695">
                  <a:extLst>
                    <a:ext uri="{9D8B030D-6E8A-4147-A177-3AD203B41FA5}">
                      <a16:colId xmlns:a16="http://schemas.microsoft.com/office/drawing/2014/main" val="2226778084"/>
                    </a:ext>
                  </a:extLst>
                </a:gridCol>
                <a:gridCol w="1063277">
                  <a:extLst>
                    <a:ext uri="{9D8B030D-6E8A-4147-A177-3AD203B41FA5}">
                      <a16:colId xmlns:a16="http://schemas.microsoft.com/office/drawing/2014/main" val="2833665721"/>
                    </a:ext>
                  </a:extLst>
                </a:gridCol>
              </a:tblGrid>
              <a:tr h="36359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1000" dirty="0">
                          <a:solidFill>
                            <a:schemeClr val="bg1"/>
                          </a:solidFill>
                          <a:latin typeface="Arial" panose="020B0604020202020204" pitchFamily="34" charset="0"/>
                          <a:cs typeface="Arial" panose="020B0604020202020204" pitchFamily="34" charset="0"/>
                        </a:rPr>
                        <a:t>Characteristics </a:t>
                      </a:r>
                    </a:p>
                  </a:txBody>
                  <a:tcPr marL="68580" marR="68580" marT="34291" marB="34291" anchor="ct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1000" dirty="0">
                          <a:solidFill>
                            <a:schemeClr val="bg1"/>
                          </a:solidFill>
                          <a:latin typeface="Arial" panose="020B0604020202020204" pitchFamily="34" charset="0"/>
                          <a:cs typeface="Arial" panose="020B0604020202020204" pitchFamily="34" charset="0"/>
                        </a:rPr>
                        <a:t>Prior cBTKi </a:t>
                      </a:r>
                    </a:p>
                    <a:p>
                      <a:pPr algn="ctr"/>
                      <a:r>
                        <a:rPr lang="en-US" sz="1000" dirty="0">
                          <a:solidFill>
                            <a:schemeClr val="bg1"/>
                          </a:solidFill>
                          <a:latin typeface="Arial" panose="020B0604020202020204" pitchFamily="34" charset="0"/>
                          <a:cs typeface="Arial" panose="020B0604020202020204" pitchFamily="34" charset="0"/>
                        </a:rPr>
                        <a:t>n=152</a:t>
                      </a:r>
                    </a:p>
                  </a:txBody>
                  <a:tcPr marL="68580" marR="68580" marT="34291" marB="34291" anchor="ctr"/>
                </a:tc>
                <a:tc>
                  <a:txBody>
                    <a:bodyPr/>
                    <a:lstStyle/>
                    <a:p>
                      <a:pPr marL="0" marR="0" lvl="0" indent="0" algn="ctr" defTabSz="3771900" rtl="0" eaLnBrk="1" fontAlgn="auto" latinLnBrk="0" hangingPunct="1">
                        <a:lnSpc>
                          <a:spcPct val="100000"/>
                        </a:lnSpc>
                        <a:spcBef>
                          <a:spcPts val="0"/>
                        </a:spcBef>
                        <a:spcAft>
                          <a:spcPts val="0"/>
                        </a:spcAft>
                        <a:buClrTx/>
                        <a:buSzTx/>
                        <a:buFontTx/>
                        <a:buNone/>
                        <a:tabLst/>
                        <a:defRPr/>
                      </a:pPr>
                      <a:r>
                        <a:rPr lang="en-US" sz="1000" b="1" dirty="0">
                          <a:solidFill>
                            <a:schemeClr val="bg1"/>
                          </a:solidFill>
                          <a:latin typeface="Arial" panose="020B0604020202020204" pitchFamily="34" charset="0"/>
                          <a:cs typeface="Arial" panose="020B0604020202020204" pitchFamily="34" charset="0"/>
                        </a:rPr>
                        <a:t>cBTKi Naïve </a:t>
                      </a:r>
                    </a:p>
                    <a:p>
                      <a:pPr marL="0" marR="0" lvl="0" indent="0" algn="ctr" defTabSz="3771900" rtl="0" eaLnBrk="1" fontAlgn="auto" latinLnBrk="0" hangingPunct="1">
                        <a:lnSpc>
                          <a:spcPct val="100000"/>
                        </a:lnSpc>
                        <a:spcBef>
                          <a:spcPts val="0"/>
                        </a:spcBef>
                        <a:spcAft>
                          <a:spcPts val="0"/>
                        </a:spcAft>
                        <a:buClrTx/>
                        <a:buSzTx/>
                        <a:buFontTx/>
                        <a:buNone/>
                        <a:tabLst/>
                        <a:defRPr/>
                      </a:pPr>
                      <a:r>
                        <a:rPr lang="en-US" sz="1000" b="1" dirty="0">
                          <a:solidFill>
                            <a:schemeClr val="bg1"/>
                          </a:solidFill>
                          <a:latin typeface="Arial" panose="020B0604020202020204" pitchFamily="34" charset="0"/>
                          <a:cs typeface="Arial" panose="020B0604020202020204" pitchFamily="34" charset="0"/>
                        </a:rPr>
                        <a:t>n=14</a:t>
                      </a:r>
                      <a:endParaRPr lang="en-US" sz="1000" dirty="0">
                        <a:solidFill>
                          <a:schemeClr val="bg1"/>
                        </a:solidFill>
                        <a:latin typeface="Arial" panose="020B0604020202020204" pitchFamily="34" charset="0"/>
                        <a:cs typeface="Arial" panose="020B0604020202020204" pitchFamily="34" charset="0"/>
                      </a:endParaRPr>
                    </a:p>
                  </a:txBody>
                  <a:tcPr marL="68580" marR="68580" marT="34291" marB="34291" anchor="ctr"/>
                </a:tc>
                <a:extLst>
                  <a:ext uri="{0D108BD9-81ED-4DB2-BD59-A6C34878D82A}">
                    <a16:rowId xmlns:a16="http://schemas.microsoft.com/office/drawing/2014/main" val="3146002112"/>
                  </a:ext>
                </a:extLst>
              </a:tr>
              <a:tr h="203190">
                <a:tc gridSpan="3">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900" b="1" kern="1200" dirty="0">
                          <a:solidFill>
                            <a:srgbClr val="000000"/>
                          </a:solidFill>
                          <a:latin typeface="Arial" panose="020B0604020202020204" pitchFamily="34" charset="0"/>
                          <a:cs typeface="Arial" panose="020B0604020202020204" pitchFamily="34" charset="0"/>
                        </a:rPr>
                        <a:t>Prior therapy</a:t>
                      </a:r>
                      <a:r>
                        <a:rPr lang="en-US" sz="900" kern="1200" dirty="0">
                          <a:solidFill>
                            <a:srgbClr val="000000"/>
                          </a:solidFill>
                          <a:latin typeface="Arial" panose="020B0604020202020204" pitchFamily="34" charset="0"/>
                          <a:cs typeface="Arial" panose="020B0604020202020204" pitchFamily="34" charset="0"/>
                        </a:rPr>
                        <a:t>, n (%)</a:t>
                      </a:r>
                      <a:endParaRPr lang="en-US" sz="900" kern="1200" dirty="0">
                        <a:solidFill>
                          <a:srgbClr val="000000"/>
                        </a:solidFill>
                        <a:latin typeface="Arial" panose="020B0604020202020204" pitchFamily="34" charset="0"/>
                        <a:ea typeface="Tahoma"/>
                        <a:cs typeface="Arial" panose="020B0604020202020204" pitchFamily="34" charset="0"/>
                      </a:endParaRPr>
                    </a:p>
                  </a:txBody>
                  <a:tcPr marL="68580" marR="68580" marT="34291" marB="34291" anchor="ctr"/>
                </a:tc>
                <a:tc hMerge="1">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900" kern="1200" dirty="0">
                        <a:solidFill>
                          <a:schemeClr val="tx1"/>
                        </a:solidFill>
                        <a:latin typeface="Arial" panose="020B0604020202020204" pitchFamily="34" charset="0"/>
                        <a:ea typeface="Tahoma"/>
                        <a:cs typeface="Arial" panose="020B0604020202020204" pitchFamily="34" charset="0"/>
                      </a:endParaRPr>
                    </a:p>
                  </a:txBody>
                  <a:tcPr marL="68580" marR="68580" marT="34291" marB="34291" anchor="ct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900" kern="1200" dirty="0">
                        <a:solidFill>
                          <a:schemeClr val="tx1"/>
                        </a:solidFill>
                        <a:latin typeface="Arial" panose="020B0604020202020204" pitchFamily="34" charset="0"/>
                        <a:ea typeface="Tahoma"/>
                        <a:cs typeface="Arial" panose="020B0604020202020204" pitchFamily="34" charset="0"/>
                      </a:endParaRPr>
                    </a:p>
                  </a:txBody>
                  <a:tcPr marL="68580" marR="68580" marT="34291" marB="34291" anchor="ctr"/>
                </a:tc>
                <a:extLst>
                  <a:ext uri="{0D108BD9-81ED-4DB2-BD59-A6C34878D82A}">
                    <a16:rowId xmlns:a16="http://schemas.microsoft.com/office/drawing/2014/main" val="2745210815"/>
                  </a:ext>
                </a:extLst>
              </a:tr>
              <a:tr h="203190">
                <a:tc>
                  <a:txBody>
                    <a:bodyPr/>
                    <a:lstStyle/>
                    <a:p>
                      <a:pPr marL="177800" marR="0" lvl="2" indent="0" algn="l" defTabSz="914400" rtl="0" eaLnBrk="1" fontAlgn="auto" latinLnBrk="0" hangingPunct="1">
                        <a:lnSpc>
                          <a:spcPct val="100000"/>
                        </a:lnSpc>
                        <a:spcBef>
                          <a:spcPts val="0"/>
                        </a:spcBef>
                        <a:spcAft>
                          <a:spcPts val="0"/>
                        </a:spcAft>
                        <a:buClrTx/>
                        <a:buSzTx/>
                        <a:buFontTx/>
                        <a:buNone/>
                        <a:tabLst/>
                        <a:defRPr/>
                      </a:pPr>
                      <a:r>
                        <a:rPr lang="en-US" sz="900" b="0" u="none" strike="noStrike" kern="1200" noProof="0" dirty="0">
                          <a:solidFill>
                            <a:srgbClr val="000000"/>
                          </a:solidFill>
                          <a:latin typeface="Arial" panose="020B0604020202020204" pitchFamily="34" charset="0"/>
                          <a:cs typeface="Arial" panose="020B0604020202020204" pitchFamily="34" charset="0"/>
                        </a:rPr>
                        <a:t>BTK inhibitor</a:t>
                      </a:r>
                      <a:endParaRPr lang="en-US" sz="900" dirty="0">
                        <a:latin typeface="Arial" panose="020B0604020202020204" pitchFamily="34" charset="0"/>
                        <a:cs typeface="Arial" panose="020B0604020202020204" pitchFamily="34" charset="0"/>
                      </a:endParaRPr>
                    </a:p>
                  </a:txBody>
                  <a:tcPr marL="68580" marR="68580" marT="34291" marB="34291"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dirty="0">
                          <a:solidFill>
                            <a:schemeClr val="tx1"/>
                          </a:solidFill>
                          <a:latin typeface="Arial" panose="020B0604020202020204" pitchFamily="34" charset="0"/>
                          <a:cs typeface="Arial" panose="020B0604020202020204" pitchFamily="34" charset="0"/>
                        </a:rPr>
                        <a:t>152 (100)</a:t>
                      </a:r>
                      <a:endParaRPr lang="en-US" sz="900" kern="1200" dirty="0">
                        <a:solidFill>
                          <a:schemeClr val="tx1"/>
                        </a:solidFill>
                        <a:latin typeface="Arial" panose="020B0604020202020204" pitchFamily="34" charset="0"/>
                        <a:ea typeface="+mn-ea"/>
                        <a:cs typeface="Arial" panose="020B0604020202020204" pitchFamily="34" charset="0"/>
                      </a:endParaRPr>
                    </a:p>
                  </a:txBody>
                  <a:tcPr marL="68580" marR="68580" marT="34291" marB="34291"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dirty="0">
                          <a:solidFill>
                            <a:schemeClr val="tx1"/>
                          </a:solidFill>
                          <a:latin typeface="Arial" panose="020B0604020202020204" pitchFamily="34" charset="0"/>
                          <a:cs typeface="Arial" panose="020B0604020202020204" pitchFamily="34" charset="0"/>
                        </a:rPr>
                        <a:t>0 (0)</a:t>
                      </a:r>
                      <a:endParaRPr lang="en-US" sz="900" kern="1200" dirty="0">
                        <a:solidFill>
                          <a:schemeClr val="tx1"/>
                        </a:solidFill>
                        <a:latin typeface="Arial" panose="020B0604020202020204" pitchFamily="34" charset="0"/>
                        <a:ea typeface="+mn-ea"/>
                        <a:cs typeface="Arial" panose="020B0604020202020204" pitchFamily="34" charset="0"/>
                      </a:endParaRPr>
                    </a:p>
                  </a:txBody>
                  <a:tcPr marL="68580" marR="68580" marT="34291" marB="34291" anchor="ctr"/>
                </a:tc>
                <a:extLst>
                  <a:ext uri="{0D108BD9-81ED-4DB2-BD59-A6C34878D82A}">
                    <a16:rowId xmlns:a16="http://schemas.microsoft.com/office/drawing/2014/main" val="2715338891"/>
                  </a:ext>
                </a:extLst>
              </a:tr>
              <a:tr h="203190">
                <a:tc>
                  <a:txBody>
                    <a:bodyPr/>
                    <a:lstStyle/>
                    <a:p>
                      <a:pPr marL="177800" marR="0" lvl="2" indent="0" algn="l" defTabSz="914400" rtl="0" eaLnBrk="1" fontAlgn="auto" latinLnBrk="0" hangingPunct="1">
                        <a:lnSpc>
                          <a:spcPct val="100000"/>
                        </a:lnSpc>
                        <a:spcBef>
                          <a:spcPts val="0"/>
                        </a:spcBef>
                        <a:spcAft>
                          <a:spcPts val="0"/>
                        </a:spcAft>
                        <a:buClrTx/>
                        <a:buSzTx/>
                        <a:buFontTx/>
                        <a:buNone/>
                        <a:tabLst/>
                        <a:defRPr/>
                      </a:pPr>
                      <a:r>
                        <a:rPr lang="en-US" sz="900" kern="1200" dirty="0">
                          <a:solidFill>
                            <a:srgbClr val="000000"/>
                          </a:solidFill>
                          <a:latin typeface="Arial" panose="020B0604020202020204" pitchFamily="34" charset="0"/>
                          <a:cs typeface="Arial" panose="020B0604020202020204" pitchFamily="34" charset="0"/>
                        </a:rPr>
                        <a:t>Anti-CD20 antibody</a:t>
                      </a:r>
                      <a:endParaRPr lang="en-US" sz="900" dirty="0">
                        <a:latin typeface="Arial" panose="020B0604020202020204" pitchFamily="34" charset="0"/>
                        <a:cs typeface="Arial" panose="020B0604020202020204" pitchFamily="34" charset="0"/>
                      </a:endParaRPr>
                    </a:p>
                  </a:txBody>
                  <a:tcPr marL="68580" marR="68580" marT="34291" marB="34291"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dirty="0">
                          <a:solidFill>
                            <a:schemeClr val="tx1"/>
                          </a:solidFill>
                          <a:latin typeface="Arial" panose="020B0604020202020204" pitchFamily="34" charset="0"/>
                          <a:cs typeface="Arial" panose="020B0604020202020204" pitchFamily="34" charset="0"/>
                        </a:rPr>
                        <a:t>147 (97)</a:t>
                      </a:r>
                      <a:endParaRPr lang="en-US" sz="900" kern="1200" dirty="0">
                        <a:solidFill>
                          <a:schemeClr val="tx1"/>
                        </a:solidFill>
                        <a:latin typeface="Arial" panose="020B0604020202020204" pitchFamily="34" charset="0"/>
                        <a:ea typeface="+mn-ea"/>
                        <a:cs typeface="Arial" panose="020B0604020202020204" pitchFamily="34" charset="0"/>
                      </a:endParaRPr>
                    </a:p>
                  </a:txBody>
                  <a:tcPr marL="68580" marR="68580" marT="34291" marB="34291"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dirty="0">
                          <a:solidFill>
                            <a:schemeClr val="tx1"/>
                          </a:solidFill>
                          <a:latin typeface="Arial" panose="020B0604020202020204" pitchFamily="34" charset="0"/>
                          <a:cs typeface="Arial" panose="020B0604020202020204" pitchFamily="34" charset="0"/>
                        </a:rPr>
                        <a:t>14 (100)</a:t>
                      </a:r>
                      <a:endParaRPr lang="en-US" sz="900" kern="1200" dirty="0">
                        <a:solidFill>
                          <a:schemeClr val="tx1"/>
                        </a:solidFill>
                        <a:latin typeface="Arial" panose="020B0604020202020204" pitchFamily="34" charset="0"/>
                        <a:ea typeface="+mn-ea"/>
                        <a:cs typeface="Arial" panose="020B0604020202020204" pitchFamily="34" charset="0"/>
                      </a:endParaRPr>
                    </a:p>
                  </a:txBody>
                  <a:tcPr marL="68580" marR="68580" marT="34291" marB="34291" anchor="ctr"/>
                </a:tc>
                <a:extLst>
                  <a:ext uri="{0D108BD9-81ED-4DB2-BD59-A6C34878D82A}">
                    <a16:rowId xmlns:a16="http://schemas.microsoft.com/office/drawing/2014/main" val="1257690431"/>
                  </a:ext>
                </a:extLst>
              </a:tr>
              <a:tr h="203190">
                <a:tc>
                  <a:txBody>
                    <a:bodyPr/>
                    <a:lstStyle/>
                    <a:p>
                      <a:pPr marL="177800" marR="0" lvl="2" indent="0" algn="l" defTabSz="914400" rtl="0" eaLnBrk="1" fontAlgn="auto" latinLnBrk="0" hangingPunct="1">
                        <a:lnSpc>
                          <a:spcPct val="100000"/>
                        </a:lnSpc>
                        <a:spcBef>
                          <a:spcPts val="0"/>
                        </a:spcBef>
                        <a:spcAft>
                          <a:spcPts val="0"/>
                        </a:spcAft>
                        <a:buClrTx/>
                        <a:buSzTx/>
                        <a:buFontTx/>
                        <a:buNone/>
                        <a:tabLst/>
                        <a:defRPr/>
                      </a:pPr>
                      <a:r>
                        <a:rPr lang="en-US" sz="900" kern="1200" dirty="0">
                          <a:solidFill>
                            <a:srgbClr val="000000"/>
                          </a:solidFill>
                          <a:latin typeface="Arial" panose="020B0604020202020204" pitchFamily="34" charset="0"/>
                          <a:cs typeface="Arial" panose="020B0604020202020204" pitchFamily="34" charset="0"/>
                        </a:rPr>
                        <a:t>Chemotherapy</a:t>
                      </a:r>
                      <a:endParaRPr lang="en-US" sz="900" kern="1200" dirty="0">
                        <a:solidFill>
                          <a:srgbClr val="000000"/>
                        </a:solidFill>
                        <a:latin typeface="Arial" panose="020B0604020202020204" pitchFamily="34" charset="0"/>
                        <a:ea typeface="+mn-ea"/>
                        <a:cs typeface="Arial" panose="020B0604020202020204" pitchFamily="34" charset="0"/>
                      </a:endParaRPr>
                    </a:p>
                  </a:txBody>
                  <a:tcPr marL="68580" marR="68580" marT="34291" marB="34291"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dirty="0">
                          <a:solidFill>
                            <a:schemeClr val="tx1"/>
                          </a:solidFill>
                          <a:latin typeface="Arial" panose="020B0604020202020204" pitchFamily="34" charset="0"/>
                          <a:cs typeface="Arial" panose="020B0604020202020204" pitchFamily="34" charset="0"/>
                        </a:rPr>
                        <a:t>137 (90)</a:t>
                      </a:r>
                      <a:endParaRPr lang="en-US" sz="900" kern="1200" dirty="0">
                        <a:solidFill>
                          <a:schemeClr val="tx1"/>
                        </a:solidFill>
                        <a:latin typeface="Arial" panose="020B0604020202020204" pitchFamily="34" charset="0"/>
                        <a:ea typeface="+mn-ea"/>
                        <a:cs typeface="Arial" panose="020B0604020202020204" pitchFamily="34" charset="0"/>
                      </a:endParaRPr>
                    </a:p>
                  </a:txBody>
                  <a:tcPr marL="68580" marR="68580" marT="34291" marB="34291"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dirty="0">
                          <a:solidFill>
                            <a:schemeClr val="tx1"/>
                          </a:solidFill>
                          <a:latin typeface="Arial" panose="020B0604020202020204" pitchFamily="34" charset="0"/>
                          <a:cs typeface="Arial" panose="020B0604020202020204" pitchFamily="34" charset="0"/>
                        </a:rPr>
                        <a:t>14 (100)</a:t>
                      </a:r>
                      <a:endParaRPr lang="en-US" sz="900" kern="1200" dirty="0">
                        <a:solidFill>
                          <a:schemeClr val="tx1"/>
                        </a:solidFill>
                        <a:latin typeface="Arial" panose="020B0604020202020204" pitchFamily="34" charset="0"/>
                        <a:ea typeface="+mn-ea"/>
                        <a:cs typeface="Arial" panose="020B0604020202020204" pitchFamily="34" charset="0"/>
                      </a:endParaRPr>
                    </a:p>
                  </a:txBody>
                  <a:tcPr marL="68580" marR="68580" marT="34291" marB="34291" anchor="ctr"/>
                </a:tc>
                <a:extLst>
                  <a:ext uri="{0D108BD9-81ED-4DB2-BD59-A6C34878D82A}">
                    <a16:rowId xmlns:a16="http://schemas.microsoft.com/office/drawing/2014/main" val="1954742857"/>
                  </a:ext>
                </a:extLst>
              </a:tr>
              <a:tr h="203190">
                <a:tc>
                  <a:txBody>
                    <a:bodyPr/>
                    <a:lstStyle/>
                    <a:p>
                      <a:pPr marL="177800" marR="0" lvl="2" indent="0" algn="l" defTabSz="914400" rtl="0" eaLnBrk="1" fontAlgn="auto" latinLnBrk="0" hangingPunct="1">
                        <a:lnSpc>
                          <a:spcPct val="100000"/>
                        </a:lnSpc>
                        <a:spcBef>
                          <a:spcPts val="0"/>
                        </a:spcBef>
                        <a:spcAft>
                          <a:spcPts val="0"/>
                        </a:spcAft>
                        <a:buClrTx/>
                        <a:buSzTx/>
                        <a:buFontTx/>
                        <a:buNone/>
                        <a:tabLst/>
                        <a:defRPr/>
                      </a:pPr>
                      <a:r>
                        <a:rPr lang="en-US" sz="900" kern="1200" dirty="0">
                          <a:solidFill>
                            <a:srgbClr val="000000"/>
                          </a:solidFill>
                          <a:latin typeface="Arial" panose="020B0604020202020204" pitchFamily="34" charset="0"/>
                          <a:cs typeface="Arial" panose="020B0604020202020204" pitchFamily="34" charset="0"/>
                        </a:rPr>
                        <a:t>Immunomodulator</a:t>
                      </a:r>
                      <a:endParaRPr lang="en-US" sz="900" kern="1200" dirty="0">
                        <a:solidFill>
                          <a:srgbClr val="000000"/>
                        </a:solidFill>
                        <a:latin typeface="Arial" panose="020B0604020202020204" pitchFamily="34" charset="0"/>
                        <a:ea typeface="+mn-ea"/>
                        <a:cs typeface="Arial" panose="020B0604020202020204" pitchFamily="34" charset="0"/>
                      </a:endParaRPr>
                    </a:p>
                  </a:txBody>
                  <a:tcPr marL="68580" marR="68580" marT="34291" marB="34291"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dirty="0">
                          <a:solidFill>
                            <a:schemeClr val="tx1"/>
                          </a:solidFill>
                          <a:latin typeface="Arial" panose="020B0604020202020204" pitchFamily="34" charset="0"/>
                          <a:cs typeface="Arial" panose="020B0604020202020204" pitchFamily="34" charset="0"/>
                        </a:rPr>
                        <a:t>26 (17)</a:t>
                      </a:r>
                      <a:endParaRPr lang="en-US" sz="900" kern="1200" dirty="0">
                        <a:solidFill>
                          <a:schemeClr val="tx1"/>
                        </a:solidFill>
                        <a:latin typeface="Arial" panose="020B0604020202020204" pitchFamily="34" charset="0"/>
                        <a:ea typeface="+mn-ea"/>
                        <a:cs typeface="Arial" panose="020B0604020202020204" pitchFamily="34" charset="0"/>
                      </a:endParaRPr>
                    </a:p>
                  </a:txBody>
                  <a:tcPr marL="68580" marR="68580" marT="34291" marB="34291"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dirty="0">
                          <a:solidFill>
                            <a:schemeClr val="tx1"/>
                          </a:solidFill>
                          <a:latin typeface="Arial" panose="020B0604020202020204" pitchFamily="34" charset="0"/>
                          <a:cs typeface="Arial" panose="020B0604020202020204" pitchFamily="34" charset="0"/>
                        </a:rPr>
                        <a:t>1 (7)</a:t>
                      </a:r>
                      <a:endParaRPr lang="en-US" sz="900" kern="1200" dirty="0">
                        <a:solidFill>
                          <a:schemeClr val="tx1"/>
                        </a:solidFill>
                        <a:latin typeface="Arial" panose="020B0604020202020204" pitchFamily="34" charset="0"/>
                        <a:ea typeface="+mn-ea"/>
                        <a:cs typeface="Arial" panose="020B0604020202020204" pitchFamily="34" charset="0"/>
                      </a:endParaRPr>
                    </a:p>
                  </a:txBody>
                  <a:tcPr marL="68580" marR="68580" marT="34291" marB="34291" anchor="ctr"/>
                </a:tc>
                <a:extLst>
                  <a:ext uri="{0D108BD9-81ED-4DB2-BD59-A6C34878D82A}">
                    <a16:rowId xmlns:a16="http://schemas.microsoft.com/office/drawing/2014/main" val="4269874692"/>
                  </a:ext>
                </a:extLst>
              </a:tr>
              <a:tr h="203190">
                <a:tc>
                  <a:txBody>
                    <a:bodyPr/>
                    <a:lstStyle/>
                    <a:p>
                      <a:pPr marL="177800" marR="0" lvl="2" indent="0" algn="l" defTabSz="914400" rtl="0" eaLnBrk="1" fontAlgn="auto" latinLnBrk="0" hangingPunct="1">
                        <a:lnSpc>
                          <a:spcPct val="100000"/>
                        </a:lnSpc>
                        <a:spcBef>
                          <a:spcPts val="0"/>
                        </a:spcBef>
                        <a:spcAft>
                          <a:spcPts val="0"/>
                        </a:spcAft>
                        <a:buClrTx/>
                        <a:buSzTx/>
                        <a:buFontTx/>
                        <a:buNone/>
                        <a:tabLst/>
                        <a:defRPr/>
                      </a:pPr>
                      <a:r>
                        <a:rPr lang="en-US" sz="900" kern="1200" dirty="0">
                          <a:solidFill>
                            <a:srgbClr val="000000"/>
                          </a:solidFill>
                          <a:latin typeface="Arial" panose="020B0604020202020204" pitchFamily="34" charset="0"/>
                          <a:cs typeface="Arial" panose="020B0604020202020204" pitchFamily="34" charset="0"/>
                        </a:rPr>
                        <a:t>Stem cell transplant</a:t>
                      </a:r>
                      <a:endParaRPr lang="en-US" sz="900" kern="1200" dirty="0">
                        <a:solidFill>
                          <a:srgbClr val="000000"/>
                        </a:solidFill>
                        <a:latin typeface="Arial" panose="020B0604020202020204" pitchFamily="34" charset="0"/>
                        <a:ea typeface="+mn-ea"/>
                        <a:cs typeface="Arial" panose="020B0604020202020204" pitchFamily="34" charset="0"/>
                      </a:endParaRPr>
                    </a:p>
                  </a:txBody>
                  <a:tcPr marL="68580" marR="68580" marT="34291" marB="34291"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dirty="0">
                          <a:solidFill>
                            <a:schemeClr val="tx1"/>
                          </a:solidFill>
                          <a:latin typeface="Arial" panose="020B0604020202020204" pitchFamily="34" charset="0"/>
                          <a:cs typeface="Arial" panose="020B0604020202020204" pitchFamily="34" charset="0"/>
                        </a:rPr>
                        <a:t>33 (22)</a:t>
                      </a:r>
                      <a:endParaRPr lang="en-US" sz="900" kern="1200" dirty="0">
                        <a:solidFill>
                          <a:schemeClr val="tx1"/>
                        </a:solidFill>
                        <a:latin typeface="Arial" panose="020B0604020202020204" pitchFamily="34" charset="0"/>
                        <a:ea typeface="+mn-ea"/>
                        <a:cs typeface="Arial" panose="020B0604020202020204" pitchFamily="34" charset="0"/>
                      </a:endParaRPr>
                    </a:p>
                  </a:txBody>
                  <a:tcPr marL="68580" marR="68580" marT="34291" marB="34291"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dirty="0">
                          <a:solidFill>
                            <a:schemeClr val="tx1"/>
                          </a:solidFill>
                          <a:latin typeface="Arial" panose="020B0604020202020204" pitchFamily="34" charset="0"/>
                          <a:cs typeface="Arial" panose="020B0604020202020204" pitchFamily="34" charset="0"/>
                        </a:rPr>
                        <a:t>7 (50)</a:t>
                      </a:r>
                      <a:endParaRPr lang="en-US" sz="900" kern="1200" dirty="0">
                        <a:solidFill>
                          <a:schemeClr val="tx1"/>
                        </a:solidFill>
                        <a:latin typeface="Arial" panose="020B0604020202020204" pitchFamily="34" charset="0"/>
                        <a:ea typeface="+mn-ea"/>
                        <a:cs typeface="Arial" panose="020B0604020202020204" pitchFamily="34" charset="0"/>
                      </a:endParaRPr>
                    </a:p>
                  </a:txBody>
                  <a:tcPr marL="68580" marR="68580" marT="34291" marB="34291" anchor="ctr"/>
                </a:tc>
                <a:extLst>
                  <a:ext uri="{0D108BD9-81ED-4DB2-BD59-A6C34878D82A}">
                    <a16:rowId xmlns:a16="http://schemas.microsoft.com/office/drawing/2014/main" val="86161383"/>
                  </a:ext>
                </a:extLst>
              </a:tr>
              <a:tr h="203190">
                <a:tc>
                  <a:txBody>
                    <a:bodyPr/>
                    <a:lstStyle/>
                    <a:p>
                      <a:pPr marL="357188" marR="0" lvl="2" indent="0" algn="l" defTabSz="914400" rtl="0" eaLnBrk="1" fontAlgn="auto" latinLnBrk="0" hangingPunct="1">
                        <a:lnSpc>
                          <a:spcPct val="100000"/>
                        </a:lnSpc>
                        <a:spcBef>
                          <a:spcPts val="0"/>
                        </a:spcBef>
                        <a:spcAft>
                          <a:spcPts val="0"/>
                        </a:spcAft>
                        <a:buClrTx/>
                        <a:buSzTx/>
                        <a:buFontTx/>
                        <a:buNone/>
                        <a:tabLst/>
                        <a:defRPr/>
                      </a:pPr>
                      <a:r>
                        <a:rPr lang="en-US" sz="900" kern="1200" dirty="0">
                          <a:solidFill>
                            <a:srgbClr val="000000"/>
                          </a:solidFill>
                          <a:latin typeface="Arial" panose="020B0604020202020204" pitchFamily="34" charset="0"/>
                          <a:cs typeface="Arial" panose="020B0604020202020204" pitchFamily="34" charset="0"/>
                        </a:rPr>
                        <a:t>Autologous</a:t>
                      </a:r>
                      <a:endParaRPr lang="en-US" sz="900" kern="1200" dirty="0">
                        <a:solidFill>
                          <a:srgbClr val="000000"/>
                        </a:solidFill>
                        <a:latin typeface="Arial" panose="020B0604020202020204" pitchFamily="34" charset="0"/>
                        <a:ea typeface="Tahoma"/>
                        <a:cs typeface="Arial" panose="020B0604020202020204" pitchFamily="34" charset="0"/>
                      </a:endParaRPr>
                    </a:p>
                  </a:txBody>
                  <a:tcPr marL="68580" marR="68580" marT="34291" marB="34291"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dirty="0">
                          <a:solidFill>
                            <a:schemeClr val="tx1"/>
                          </a:solidFill>
                          <a:latin typeface="Arial" panose="020B0604020202020204" pitchFamily="34" charset="0"/>
                          <a:cs typeface="Arial" panose="020B0604020202020204" pitchFamily="34" charset="0"/>
                        </a:rPr>
                        <a:t>30 (20)</a:t>
                      </a:r>
                      <a:endParaRPr lang="en-US" sz="900" kern="1200" dirty="0">
                        <a:solidFill>
                          <a:schemeClr val="tx1"/>
                        </a:solidFill>
                        <a:latin typeface="Arial" panose="020B0604020202020204" pitchFamily="34" charset="0"/>
                        <a:ea typeface="+mn-ea"/>
                        <a:cs typeface="Arial" panose="020B0604020202020204" pitchFamily="34" charset="0"/>
                      </a:endParaRPr>
                    </a:p>
                  </a:txBody>
                  <a:tcPr marL="68580" marR="68580" marT="34291" marB="34291"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dirty="0">
                          <a:solidFill>
                            <a:schemeClr val="tx1"/>
                          </a:solidFill>
                          <a:latin typeface="Arial" panose="020B0604020202020204" pitchFamily="34" charset="0"/>
                          <a:cs typeface="Arial" panose="020B0604020202020204" pitchFamily="34" charset="0"/>
                        </a:rPr>
                        <a:t>7 (50)</a:t>
                      </a:r>
                      <a:endParaRPr lang="en-US" sz="900" kern="1200" dirty="0">
                        <a:solidFill>
                          <a:schemeClr val="tx1"/>
                        </a:solidFill>
                        <a:latin typeface="Arial" panose="020B0604020202020204" pitchFamily="34" charset="0"/>
                        <a:ea typeface="+mn-ea"/>
                        <a:cs typeface="Arial" panose="020B0604020202020204" pitchFamily="34" charset="0"/>
                      </a:endParaRPr>
                    </a:p>
                  </a:txBody>
                  <a:tcPr marL="68580" marR="68580" marT="34291" marB="34291" anchor="ctr"/>
                </a:tc>
                <a:extLst>
                  <a:ext uri="{0D108BD9-81ED-4DB2-BD59-A6C34878D82A}">
                    <a16:rowId xmlns:a16="http://schemas.microsoft.com/office/drawing/2014/main" val="2505483581"/>
                  </a:ext>
                </a:extLst>
              </a:tr>
              <a:tr h="203190">
                <a:tc>
                  <a:txBody>
                    <a:bodyPr/>
                    <a:lstStyle/>
                    <a:p>
                      <a:pPr marL="357188" marR="0" lvl="2" indent="0" algn="l" defTabSz="914400" rtl="0" eaLnBrk="1" fontAlgn="auto" latinLnBrk="0" hangingPunct="1">
                        <a:lnSpc>
                          <a:spcPct val="100000"/>
                        </a:lnSpc>
                        <a:spcBef>
                          <a:spcPts val="0"/>
                        </a:spcBef>
                        <a:spcAft>
                          <a:spcPts val="0"/>
                        </a:spcAft>
                        <a:buClrTx/>
                        <a:buSzTx/>
                        <a:buFontTx/>
                        <a:buNone/>
                        <a:tabLst/>
                        <a:defRPr/>
                      </a:pPr>
                      <a:r>
                        <a:rPr lang="en-US" sz="900" kern="1200" dirty="0">
                          <a:solidFill>
                            <a:srgbClr val="000000"/>
                          </a:solidFill>
                          <a:latin typeface="Arial" panose="020B0604020202020204" pitchFamily="34" charset="0"/>
                          <a:cs typeface="Arial" panose="020B0604020202020204" pitchFamily="34" charset="0"/>
                        </a:rPr>
                        <a:t>Allogeneic</a:t>
                      </a:r>
                      <a:endParaRPr lang="en-US" sz="900" kern="1200" dirty="0">
                        <a:solidFill>
                          <a:srgbClr val="000000"/>
                        </a:solidFill>
                        <a:latin typeface="Arial" panose="020B0604020202020204" pitchFamily="34" charset="0"/>
                        <a:ea typeface="Tahoma"/>
                        <a:cs typeface="Arial" panose="020B0604020202020204" pitchFamily="34" charset="0"/>
                      </a:endParaRPr>
                    </a:p>
                  </a:txBody>
                  <a:tcPr marL="68580" marR="68580" marT="34291" marB="34291"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dirty="0">
                          <a:solidFill>
                            <a:schemeClr val="tx1"/>
                          </a:solidFill>
                          <a:latin typeface="Arial" panose="020B0604020202020204" pitchFamily="34" charset="0"/>
                          <a:cs typeface="Arial" panose="020B0604020202020204" pitchFamily="34" charset="0"/>
                        </a:rPr>
                        <a:t>7 (5)</a:t>
                      </a:r>
                      <a:endParaRPr lang="en-US" sz="900" kern="1200" dirty="0">
                        <a:solidFill>
                          <a:schemeClr val="tx1"/>
                        </a:solidFill>
                        <a:latin typeface="Arial" panose="020B0604020202020204" pitchFamily="34" charset="0"/>
                        <a:ea typeface="+mn-ea"/>
                        <a:cs typeface="Arial" panose="020B0604020202020204" pitchFamily="34" charset="0"/>
                      </a:endParaRPr>
                    </a:p>
                  </a:txBody>
                  <a:tcPr marL="68580" marR="68580" marT="34291" marB="34291"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dirty="0">
                          <a:solidFill>
                            <a:schemeClr val="tx1"/>
                          </a:solidFill>
                          <a:latin typeface="Arial" panose="020B0604020202020204" pitchFamily="34" charset="0"/>
                          <a:cs typeface="Arial" panose="020B0604020202020204" pitchFamily="34" charset="0"/>
                        </a:rPr>
                        <a:t>0 (0)</a:t>
                      </a:r>
                      <a:endParaRPr lang="en-US" sz="900" kern="1200" dirty="0">
                        <a:solidFill>
                          <a:schemeClr val="tx1"/>
                        </a:solidFill>
                        <a:latin typeface="Arial" panose="020B0604020202020204" pitchFamily="34" charset="0"/>
                        <a:ea typeface="+mn-ea"/>
                        <a:cs typeface="Arial" panose="020B0604020202020204" pitchFamily="34" charset="0"/>
                      </a:endParaRPr>
                    </a:p>
                  </a:txBody>
                  <a:tcPr marL="68580" marR="68580" marT="34291" marB="34291" anchor="ctr"/>
                </a:tc>
                <a:extLst>
                  <a:ext uri="{0D108BD9-81ED-4DB2-BD59-A6C34878D82A}">
                    <a16:rowId xmlns:a16="http://schemas.microsoft.com/office/drawing/2014/main" val="577523862"/>
                  </a:ext>
                </a:extLst>
              </a:tr>
              <a:tr h="203190">
                <a:tc>
                  <a:txBody>
                    <a:bodyPr/>
                    <a:lstStyle/>
                    <a:p>
                      <a:pPr marL="177800" marR="0" lvl="2" indent="0" algn="l" defTabSz="914400" rtl="0" eaLnBrk="1" fontAlgn="auto" latinLnBrk="0" hangingPunct="1">
                        <a:lnSpc>
                          <a:spcPct val="100000"/>
                        </a:lnSpc>
                        <a:spcBef>
                          <a:spcPts val="0"/>
                        </a:spcBef>
                        <a:spcAft>
                          <a:spcPts val="0"/>
                        </a:spcAft>
                        <a:buClrTx/>
                        <a:buSzTx/>
                        <a:buFontTx/>
                        <a:buNone/>
                        <a:tabLst/>
                        <a:defRPr/>
                      </a:pPr>
                      <a:r>
                        <a:rPr lang="en-US" sz="900" kern="1200" dirty="0">
                          <a:solidFill>
                            <a:srgbClr val="000000"/>
                          </a:solidFill>
                          <a:latin typeface="Arial" panose="020B0604020202020204" pitchFamily="34" charset="0"/>
                          <a:cs typeface="Arial" panose="020B0604020202020204" pitchFamily="34" charset="0"/>
                        </a:rPr>
                        <a:t>BCL2 inhibitor</a:t>
                      </a:r>
                      <a:endParaRPr lang="en-US" sz="900" kern="1200" dirty="0">
                        <a:solidFill>
                          <a:srgbClr val="000000"/>
                        </a:solidFill>
                        <a:latin typeface="Arial" panose="020B0604020202020204" pitchFamily="34" charset="0"/>
                        <a:ea typeface="+mn-ea"/>
                        <a:cs typeface="Arial" panose="020B0604020202020204" pitchFamily="34" charset="0"/>
                      </a:endParaRPr>
                    </a:p>
                  </a:txBody>
                  <a:tcPr marL="68580" marR="68580" marT="34291" marB="34291"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dirty="0">
                          <a:solidFill>
                            <a:schemeClr val="tx1"/>
                          </a:solidFill>
                          <a:latin typeface="Arial" panose="020B0604020202020204" pitchFamily="34" charset="0"/>
                          <a:cs typeface="Arial" panose="020B0604020202020204" pitchFamily="34" charset="0"/>
                        </a:rPr>
                        <a:t>24 (16)</a:t>
                      </a:r>
                      <a:endParaRPr lang="en-US" sz="900" kern="1200" dirty="0">
                        <a:solidFill>
                          <a:schemeClr val="tx1"/>
                        </a:solidFill>
                        <a:latin typeface="Arial" panose="020B0604020202020204" pitchFamily="34" charset="0"/>
                        <a:ea typeface="+mn-ea"/>
                        <a:cs typeface="Arial" panose="020B0604020202020204" pitchFamily="34" charset="0"/>
                      </a:endParaRPr>
                    </a:p>
                  </a:txBody>
                  <a:tcPr marL="68580" marR="68580" marT="34291" marB="34291"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dirty="0">
                          <a:solidFill>
                            <a:schemeClr val="tx1"/>
                          </a:solidFill>
                          <a:latin typeface="Arial" panose="020B0604020202020204" pitchFamily="34" charset="0"/>
                          <a:cs typeface="Arial" panose="020B0604020202020204" pitchFamily="34" charset="0"/>
                        </a:rPr>
                        <a:t>0 (0)</a:t>
                      </a:r>
                      <a:endParaRPr lang="en-US" sz="900" kern="1200" dirty="0">
                        <a:solidFill>
                          <a:schemeClr val="tx1"/>
                        </a:solidFill>
                        <a:latin typeface="Arial" panose="020B0604020202020204" pitchFamily="34" charset="0"/>
                        <a:ea typeface="+mn-ea"/>
                        <a:cs typeface="Arial" panose="020B0604020202020204" pitchFamily="34" charset="0"/>
                      </a:endParaRPr>
                    </a:p>
                  </a:txBody>
                  <a:tcPr marL="68580" marR="68580" marT="34291" marB="34291" anchor="ctr"/>
                </a:tc>
                <a:extLst>
                  <a:ext uri="{0D108BD9-81ED-4DB2-BD59-A6C34878D82A}">
                    <a16:rowId xmlns:a16="http://schemas.microsoft.com/office/drawing/2014/main" val="410018773"/>
                  </a:ext>
                </a:extLst>
              </a:tr>
              <a:tr h="203190">
                <a:tc>
                  <a:txBody>
                    <a:bodyPr/>
                    <a:lstStyle/>
                    <a:p>
                      <a:pPr marL="177800" marR="0" lvl="2" indent="0" algn="l" defTabSz="914400" rtl="0" eaLnBrk="1" fontAlgn="auto" latinLnBrk="0" hangingPunct="1">
                        <a:lnSpc>
                          <a:spcPct val="100000"/>
                        </a:lnSpc>
                        <a:spcBef>
                          <a:spcPts val="0"/>
                        </a:spcBef>
                        <a:spcAft>
                          <a:spcPts val="0"/>
                        </a:spcAft>
                        <a:buClrTx/>
                        <a:buSzTx/>
                        <a:buFontTx/>
                        <a:buNone/>
                        <a:tabLst/>
                        <a:defRPr/>
                      </a:pPr>
                      <a:r>
                        <a:rPr lang="en-US" sz="900" kern="1200" dirty="0">
                          <a:solidFill>
                            <a:srgbClr val="000000"/>
                          </a:solidFill>
                          <a:latin typeface="Arial" panose="020B0604020202020204" pitchFamily="34" charset="0"/>
                          <a:cs typeface="Arial" panose="020B0604020202020204" pitchFamily="34" charset="0"/>
                        </a:rPr>
                        <a:t>CAR T</a:t>
                      </a:r>
                      <a:endParaRPr lang="en-US" sz="900" kern="1200" dirty="0">
                        <a:solidFill>
                          <a:srgbClr val="000000"/>
                        </a:solidFill>
                        <a:latin typeface="Arial" panose="020B0604020202020204" pitchFamily="34" charset="0"/>
                        <a:ea typeface="+mn-ea"/>
                        <a:cs typeface="Arial" panose="020B0604020202020204" pitchFamily="34" charset="0"/>
                      </a:endParaRPr>
                    </a:p>
                  </a:txBody>
                  <a:tcPr marL="68580" marR="68580" marT="34291" marB="34291"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dirty="0">
                          <a:solidFill>
                            <a:schemeClr val="tx1"/>
                          </a:solidFill>
                          <a:latin typeface="Arial" panose="020B0604020202020204" pitchFamily="34" charset="0"/>
                          <a:cs typeface="Arial" panose="020B0604020202020204" pitchFamily="34" charset="0"/>
                        </a:rPr>
                        <a:t>13 (9)</a:t>
                      </a:r>
                      <a:endParaRPr lang="en-US" sz="900" kern="1200" dirty="0">
                        <a:solidFill>
                          <a:schemeClr val="tx1"/>
                        </a:solidFill>
                        <a:latin typeface="Arial" panose="020B0604020202020204" pitchFamily="34" charset="0"/>
                        <a:ea typeface="+mn-ea"/>
                        <a:cs typeface="Arial" panose="020B0604020202020204" pitchFamily="34" charset="0"/>
                      </a:endParaRPr>
                    </a:p>
                  </a:txBody>
                  <a:tcPr marL="68580" marR="68580" marT="34291" marB="34291"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dirty="0">
                          <a:solidFill>
                            <a:schemeClr val="tx1"/>
                          </a:solidFill>
                          <a:latin typeface="Arial" panose="020B0604020202020204" pitchFamily="34" charset="0"/>
                          <a:cs typeface="Arial" panose="020B0604020202020204" pitchFamily="34" charset="0"/>
                        </a:rPr>
                        <a:t>0 (0)</a:t>
                      </a:r>
                      <a:endParaRPr lang="en-US" sz="900" kern="1200" dirty="0">
                        <a:solidFill>
                          <a:schemeClr val="tx1"/>
                        </a:solidFill>
                        <a:latin typeface="Arial" panose="020B0604020202020204" pitchFamily="34" charset="0"/>
                        <a:ea typeface="+mn-ea"/>
                        <a:cs typeface="Arial" panose="020B0604020202020204" pitchFamily="34" charset="0"/>
                      </a:endParaRPr>
                    </a:p>
                  </a:txBody>
                  <a:tcPr marL="68580" marR="68580" marT="34291" marB="34291" anchor="ctr"/>
                </a:tc>
                <a:extLst>
                  <a:ext uri="{0D108BD9-81ED-4DB2-BD59-A6C34878D82A}">
                    <a16:rowId xmlns:a16="http://schemas.microsoft.com/office/drawing/2014/main" val="3773173199"/>
                  </a:ext>
                </a:extLst>
              </a:tr>
              <a:tr h="203190">
                <a:tc>
                  <a:txBody>
                    <a:bodyPr/>
                    <a:lstStyle/>
                    <a:p>
                      <a:pPr marL="177800" marR="0" lvl="2" indent="0" algn="l" defTabSz="914400" rtl="0" eaLnBrk="1" fontAlgn="auto" latinLnBrk="0" hangingPunct="1">
                        <a:lnSpc>
                          <a:spcPct val="100000"/>
                        </a:lnSpc>
                        <a:spcBef>
                          <a:spcPts val="0"/>
                        </a:spcBef>
                        <a:spcAft>
                          <a:spcPts val="0"/>
                        </a:spcAft>
                        <a:buClrTx/>
                        <a:buSzTx/>
                        <a:buFontTx/>
                        <a:buNone/>
                        <a:tabLst/>
                        <a:defRPr/>
                      </a:pPr>
                      <a:r>
                        <a:rPr lang="en-US" sz="900" kern="1200" dirty="0">
                          <a:solidFill>
                            <a:srgbClr val="000000"/>
                          </a:solidFill>
                          <a:latin typeface="Arial" panose="020B0604020202020204" pitchFamily="34" charset="0"/>
                          <a:cs typeface="Arial" panose="020B0604020202020204" pitchFamily="34" charset="0"/>
                        </a:rPr>
                        <a:t>PI3K inhibitor</a:t>
                      </a:r>
                      <a:endParaRPr lang="en-US" sz="900" kern="1200" dirty="0">
                        <a:solidFill>
                          <a:srgbClr val="000000"/>
                        </a:solidFill>
                        <a:latin typeface="Arial" panose="020B0604020202020204" pitchFamily="34" charset="0"/>
                        <a:ea typeface="+mn-ea"/>
                        <a:cs typeface="Arial" panose="020B0604020202020204" pitchFamily="34" charset="0"/>
                      </a:endParaRPr>
                    </a:p>
                  </a:txBody>
                  <a:tcPr marL="68580" marR="68580" marT="34291" marB="34291"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dirty="0">
                          <a:solidFill>
                            <a:schemeClr val="tx1"/>
                          </a:solidFill>
                          <a:latin typeface="Arial" panose="020B0604020202020204" pitchFamily="34" charset="0"/>
                          <a:cs typeface="Arial" panose="020B0604020202020204" pitchFamily="34" charset="0"/>
                        </a:rPr>
                        <a:t>6 (4)</a:t>
                      </a:r>
                      <a:endParaRPr lang="en-US" sz="900" kern="1200" dirty="0">
                        <a:solidFill>
                          <a:schemeClr val="tx1"/>
                        </a:solidFill>
                        <a:latin typeface="Arial" panose="020B0604020202020204" pitchFamily="34" charset="0"/>
                        <a:ea typeface="+mn-ea"/>
                        <a:cs typeface="Arial" panose="020B0604020202020204" pitchFamily="34" charset="0"/>
                      </a:endParaRPr>
                    </a:p>
                  </a:txBody>
                  <a:tcPr marL="68580" marR="68580" marT="34291" marB="34291"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dirty="0">
                          <a:solidFill>
                            <a:schemeClr val="tx1"/>
                          </a:solidFill>
                          <a:latin typeface="Arial" panose="020B0604020202020204" pitchFamily="34" charset="0"/>
                          <a:cs typeface="Arial" panose="020B0604020202020204" pitchFamily="34" charset="0"/>
                        </a:rPr>
                        <a:t>1 (7)</a:t>
                      </a:r>
                      <a:endParaRPr lang="en-US" sz="900" kern="1200" dirty="0">
                        <a:solidFill>
                          <a:schemeClr val="tx1"/>
                        </a:solidFill>
                        <a:latin typeface="Arial" panose="020B0604020202020204" pitchFamily="34" charset="0"/>
                        <a:ea typeface="+mn-ea"/>
                        <a:cs typeface="Arial" panose="020B0604020202020204" pitchFamily="34" charset="0"/>
                      </a:endParaRPr>
                    </a:p>
                  </a:txBody>
                  <a:tcPr marL="68580" marR="68580" marT="34291" marB="34291" anchor="ctr"/>
                </a:tc>
                <a:extLst>
                  <a:ext uri="{0D108BD9-81ED-4DB2-BD59-A6C34878D82A}">
                    <a16:rowId xmlns:a16="http://schemas.microsoft.com/office/drawing/2014/main" val="1458687808"/>
                  </a:ext>
                </a:extLst>
              </a:tr>
              <a:tr h="203190">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kern="1200" dirty="0">
                          <a:solidFill>
                            <a:srgbClr val="000000"/>
                          </a:solidFill>
                          <a:latin typeface="Arial" panose="020B0604020202020204" pitchFamily="34" charset="0"/>
                          <a:cs typeface="Arial" panose="020B0604020202020204" pitchFamily="34" charset="0"/>
                        </a:rPr>
                        <a:t>Reason discontinued any prior BTKi</a:t>
                      </a:r>
                      <a:r>
                        <a:rPr lang="en-US" sz="900" b="1" kern="1200" baseline="30000" dirty="0">
                          <a:solidFill>
                            <a:srgbClr val="000000"/>
                          </a:solidFill>
                          <a:latin typeface="Arial" panose="020B0604020202020204" pitchFamily="34" charset="0"/>
                          <a:cs typeface="Arial" panose="020B0604020202020204" pitchFamily="34" charset="0"/>
                        </a:rPr>
                        <a:t>a</a:t>
                      </a:r>
                      <a:r>
                        <a:rPr lang="en-US" sz="900" kern="1200" baseline="0" dirty="0">
                          <a:solidFill>
                            <a:srgbClr val="000000"/>
                          </a:solidFill>
                          <a:latin typeface="Arial" panose="020B0604020202020204" pitchFamily="34" charset="0"/>
                          <a:cs typeface="Arial" panose="020B0604020202020204" pitchFamily="34" charset="0"/>
                        </a:rPr>
                        <a:t>, n (%)</a:t>
                      </a:r>
                      <a:endParaRPr lang="en-US" sz="900" kern="1200" baseline="30000" dirty="0">
                        <a:solidFill>
                          <a:srgbClr val="000000"/>
                        </a:solidFill>
                        <a:latin typeface="Arial" panose="020B0604020202020204" pitchFamily="34" charset="0"/>
                        <a:ea typeface="+mn-ea"/>
                        <a:cs typeface="Arial" panose="020B0604020202020204" pitchFamily="34" charset="0"/>
                      </a:endParaRPr>
                    </a:p>
                  </a:txBody>
                  <a:tcPr marL="68580" marR="68580" marT="34291" marB="34291" anchor="ctr"/>
                </a:tc>
                <a:tc hMerge="1">
                  <a:txBody>
                    <a:bodyPr/>
                    <a:lstStyle/>
                    <a:p>
                      <a:pPr marL="0" algn="ctr" defTabSz="914400" rtl="0" eaLnBrk="1" latinLnBrk="0" hangingPunct="1"/>
                      <a:endParaRPr lang="en-US" sz="900" kern="1200" dirty="0">
                        <a:solidFill>
                          <a:schemeClr val="tx1"/>
                        </a:solidFill>
                        <a:latin typeface="Arial" panose="020B0604020202020204" pitchFamily="34" charset="0"/>
                        <a:ea typeface="+mn-ea"/>
                        <a:cs typeface="Arial" panose="020B0604020202020204" pitchFamily="34" charset="0"/>
                      </a:endParaRPr>
                    </a:p>
                  </a:txBody>
                  <a:tcPr marL="68580" marR="68580" marT="34291" marB="34291" anchor="ct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900" kern="1200" dirty="0">
                        <a:solidFill>
                          <a:schemeClr val="tx1"/>
                        </a:solidFill>
                        <a:latin typeface="Arial" panose="020B0604020202020204" pitchFamily="34" charset="0"/>
                        <a:ea typeface="+mn-ea"/>
                        <a:cs typeface="Arial" panose="020B0604020202020204" pitchFamily="34" charset="0"/>
                      </a:endParaRPr>
                    </a:p>
                  </a:txBody>
                  <a:tcPr marL="68580" marR="68580" marT="34291" marB="34291" anchor="ctr"/>
                </a:tc>
                <a:extLst>
                  <a:ext uri="{0D108BD9-81ED-4DB2-BD59-A6C34878D82A}">
                    <a16:rowId xmlns:a16="http://schemas.microsoft.com/office/drawing/2014/main" val="969883870"/>
                  </a:ext>
                </a:extLst>
              </a:tr>
              <a:tr h="203190">
                <a:tc>
                  <a:txBody>
                    <a:bodyPr/>
                    <a:lstStyle/>
                    <a:p>
                      <a:pPr marL="177800" marR="0" lvl="0" indent="0" algn="l" defTabSz="457200" rtl="0" eaLnBrk="1" fontAlgn="auto" latinLnBrk="0" hangingPunct="1">
                        <a:lnSpc>
                          <a:spcPct val="100000"/>
                        </a:lnSpc>
                        <a:spcBef>
                          <a:spcPts val="0"/>
                        </a:spcBef>
                        <a:spcAft>
                          <a:spcPts val="0"/>
                        </a:spcAft>
                        <a:buClrTx/>
                        <a:buSzTx/>
                        <a:buFontTx/>
                        <a:buNone/>
                        <a:tabLst/>
                        <a:defRPr/>
                      </a:pPr>
                      <a:r>
                        <a:rPr lang="en-US" sz="900" kern="1200" dirty="0">
                          <a:solidFill>
                            <a:srgbClr val="000000"/>
                          </a:solidFill>
                          <a:latin typeface="Arial" panose="020B0604020202020204" pitchFamily="34" charset="0"/>
                          <a:cs typeface="Arial" panose="020B0604020202020204" pitchFamily="34" charset="0"/>
                        </a:rPr>
                        <a:t>Progressive disease</a:t>
                      </a:r>
                      <a:endParaRPr lang="en-US" sz="900" kern="1200" dirty="0">
                        <a:solidFill>
                          <a:srgbClr val="000000"/>
                        </a:solidFill>
                        <a:latin typeface="Arial" panose="020B0604020202020204" pitchFamily="34" charset="0"/>
                        <a:ea typeface="+mn-ea"/>
                        <a:cs typeface="Arial" panose="020B0604020202020204" pitchFamily="34" charset="0"/>
                      </a:endParaRPr>
                    </a:p>
                  </a:txBody>
                  <a:tcPr marL="68580" marR="68580" marT="34291" marB="34291"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dirty="0">
                          <a:solidFill>
                            <a:schemeClr val="tx1"/>
                          </a:solidFill>
                          <a:latin typeface="Arial" panose="020B0604020202020204" pitchFamily="34" charset="0"/>
                          <a:cs typeface="Arial" panose="020B0604020202020204" pitchFamily="34" charset="0"/>
                        </a:rPr>
                        <a:t>128 (84)</a:t>
                      </a:r>
                      <a:endParaRPr lang="en-US" sz="900" kern="1200" dirty="0">
                        <a:solidFill>
                          <a:schemeClr val="tx1"/>
                        </a:solidFill>
                        <a:latin typeface="Arial" panose="020B0604020202020204" pitchFamily="34" charset="0"/>
                        <a:ea typeface="+mn-ea"/>
                        <a:cs typeface="Arial" panose="020B0604020202020204" pitchFamily="34" charset="0"/>
                      </a:endParaRPr>
                    </a:p>
                  </a:txBody>
                  <a:tcPr marL="68580" marR="68580" marT="34291" marB="34291"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dirty="0">
                          <a:solidFill>
                            <a:schemeClr val="tx1"/>
                          </a:solidFill>
                          <a:latin typeface="Arial" panose="020B0604020202020204" pitchFamily="34" charset="0"/>
                          <a:cs typeface="Arial" panose="020B0604020202020204" pitchFamily="34" charset="0"/>
                        </a:rPr>
                        <a:t>-</a:t>
                      </a:r>
                      <a:endParaRPr lang="en-US" sz="900" kern="1200" dirty="0">
                        <a:solidFill>
                          <a:schemeClr val="tx1"/>
                        </a:solidFill>
                        <a:latin typeface="Arial" panose="020B0604020202020204" pitchFamily="34" charset="0"/>
                        <a:ea typeface="Tahoma"/>
                        <a:cs typeface="Arial" panose="020B0604020202020204" pitchFamily="34" charset="0"/>
                      </a:endParaRPr>
                    </a:p>
                  </a:txBody>
                  <a:tcPr marL="68580" marR="68580" marT="34291" marB="34291" anchor="ctr"/>
                </a:tc>
                <a:extLst>
                  <a:ext uri="{0D108BD9-81ED-4DB2-BD59-A6C34878D82A}">
                    <a16:rowId xmlns:a16="http://schemas.microsoft.com/office/drawing/2014/main" val="2624837630"/>
                  </a:ext>
                </a:extLst>
              </a:tr>
              <a:tr h="203190">
                <a:tc>
                  <a:txBody>
                    <a:bodyPr/>
                    <a:lstStyle/>
                    <a:p>
                      <a:pPr marL="177800" marR="0" lvl="0" indent="0" algn="l" defTabSz="457200" rtl="0" eaLnBrk="1" fontAlgn="auto" latinLnBrk="0" hangingPunct="1">
                        <a:lnSpc>
                          <a:spcPct val="100000"/>
                        </a:lnSpc>
                        <a:spcBef>
                          <a:spcPts val="0"/>
                        </a:spcBef>
                        <a:spcAft>
                          <a:spcPts val="0"/>
                        </a:spcAft>
                        <a:buClrTx/>
                        <a:buSzTx/>
                        <a:buFontTx/>
                        <a:buNone/>
                        <a:tabLst/>
                        <a:defRPr/>
                      </a:pPr>
                      <a:r>
                        <a:rPr lang="en-US" sz="900" kern="1200" dirty="0">
                          <a:solidFill>
                            <a:srgbClr val="000000"/>
                          </a:solidFill>
                          <a:latin typeface="Arial" panose="020B0604020202020204" pitchFamily="34" charset="0"/>
                          <a:cs typeface="Arial" panose="020B0604020202020204" pitchFamily="34" charset="0"/>
                        </a:rPr>
                        <a:t>Toxicity / Other</a:t>
                      </a:r>
                      <a:endParaRPr lang="en-US" sz="900" kern="1200" baseline="30000" dirty="0">
                        <a:solidFill>
                          <a:srgbClr val="000000"/>
                        </a:solidFill>
                        <a:latin typeface="Arial" panose="020B0604020202020204" pitchFamily="34" charset="0"/>
                        <a:ea typeface="+mn-ea"/>
                        <a:cs typeface="Arial" panose="020B0604020202020204" pitchFamily="34" charset="0"/>
                      </a:endParaRPr>
                    </a:p>
                  </a:txBody>
                  <a:tcPr marL="68580" marR="68580" marT="34291" marB="34291"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dirty="0">
                          <a:solidFill>
                            <a:schemeClr val="tx1"/>
                          </a:solidFill>
                          <a:latin typeface="Arial" panose="020B0604020202020204" pitchFamily="34" charset="0"/>
                          <a:cs typeface="Arial" panose="020B0604020202020204" pitchFamily="34" charset="0"/>
                        </a:rPr>
                        <a:t>21 (14)</a:t>
                      </a:r>
                      <a:endParaRPr lang="en-US" sz="900" kern="1200" dirty="0">
                        <a:solidFill>
                          <a:schemeClr val="tx1"/>
                        </a:solidFill>
                        <a:latin typeface="Arial" panose="020B0604020202020204" pitchFamily="34" charset="0"/>
                        <a:ea typeface="+mn-ea"/>
                        <a:cs typeface="Arial" panose="020B0604020202020204" pitchFamily="34" charset="0"/>
                      </a:endParaRPr>
                    </a:p>
                  </a:txBody>
                  <a:tcPr marL="68580" marR="68580" marT="34291" marB="34291"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dirty="0">
                          <a:solidFill>
                            <a:schemeClr val="tx1"/>
                          </a:solidFill>
                          <a:latin typeface="Arial" panose="020B0604020202020204" pitchFamily="34" charset="0"/>
                          <a:cs typeface="Arial" panose="020B0604020202020204" pitchFamily="34" charset="0"/>
                        </a:rPr>
                        <a:t>-</a:t>
                      </a:r>
                      <a:endParaRPr lang="en-US" sz="900" kern="1200" dirty="0">
                        <a:solidFill>
                          <a:schemeClr val="tx1"/>
                        </a:solidFill>
                        <a:latin typeface="Arial" panose="020B0604020202020204" pitchFamily="34" charset="0"/>
                        <a:ea typeface="Tahoma"/>
                        <a:cs typeface="Arial" panose="020B0604020202020204" pitchFamily="34" charset="0"/>
                      </a:endParaRPr>
                    </a:p>
                  </a:txBody>
                  <a:tcPr marL="68580" marR="68580" marT="34291" marB="34291" anchor="ctr"/>
                </a:tc>
                <a:extLst>
                  <a:ext uri="{0D108BD9-81ED-4DB2-BD59-A6C34878D82A}">
                    <a16:rowId xmlns:a16="http://schemas.microsoft.com/office/drawing/2014/main" val="1966024146"/>
                  </a:ext>
                </a:extLst>
              </a:tr>
              <a:tr h="203190">
                <a:tc>
                  <a:txBody>
                    <a:bodyPr/>
                    <a:lstStyle/>
                    <a:p>
                      <a:pPr marL="177800" marR="0" lvl="0" indent="0" algn="l" defTabSz="457200" rtl="0" eaLnBrk="1" fontAlgn="auto" latinLnBrk="0" hangingPunct="1">
                        <a:lnSpc>
                          <a:spcPct val="100000"/>
                        </a:lnSpc>
                        <a:spcBef>
                          <a:spcPts val="0"/>
                        </a:spcBef>
                        <a:spcAft>
                          <a:spcPts val="0"/>
                        </a:spcAft>
                        <a:buClrTx/>
                        <a:buSzTx/>
                        <a:buFontTx/>
                        <a:buNone/>
                        <a:tabLst/>
                        <a:defRPr/>
                      </a:pPr>
                      <a:r>
                        <a:rPr lang="en-US" sz="900" kern="1200" baseline="0" dirty="0">
                          <a:solidFill>
                            <a:srgbClr val="000000"/>
                          </a:solidFill>
                          <a:latin typeface="Arial" panose="020B0604020202020204" pitchFamily="34" charset="0"/>
                          <a:cs typeface="Arial" panose="020B0604020202020204" pitchFamily="34" charset="0"/>
                        </a:rPr>
                        <a:t>Unknown</a:t>
                      </a:r>
                      <a:endParaRPr lang="en-US" sz="900" kern="1200" baseline="0" dirty="0">
                        <a:solidFill>
                          <a:srgbClr val="000000"/>
                        </a:solidFill>
                        <a:latin typeface="Arial" panose="020B0604020202020204" pitchFamily="34" charset="0"/>
                        <a:ea typeface="+mn-ea"/>
                        <a:cs typeface="Arial" panose="020B0604020202020204" pitchFamily="34" charset="0"/>
                      </a:endParaRPr>
                    </a:p>
                  </a:txBody>
                  <a:tcPr marL="68580" marR="68580" marT="34291" marB="34291"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dirty="0">
                          <a:solidFill>
                            <a:schemeClr val="tx1"/>
                          </a:solidFill>
                          <a:latin typeface="Arial" panose="020B0604020202020204" pitchFamily="34" charset="0"/>
                          <a:cs typeface="Arial" panose="020B0604020202020204" pitchFamily="34" charset="0"/>
                        </a:rPr>
                        <a:t>3 (2)</a:t>
                      </a:r>
                      <a:endParaRPr lang="en-US" sz="900" kern="1200" dirty="0">
                        <a:solidFill>
                          <a:schemeClr val="tx1"/>
                        </a:solidFill>
                        <a:latin typeface="Arial" panose="020B0604020202020204" pitchFamily="34" charset="0"/>
                        <a:ea typeface="+mn-ea"/>
                        <a:cs typeface="Arial" panose="020B0604020202020204" pitchFamily="34" charset="0"/>
                      </a:endParaRPr>
                    </a:p>
                  </a:txBody>
                  <a:tcPr marL="68580" marR="68580" marT="34291" marB="34291"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dirty="0">
                          <a:solidFill>
                            <a:schemeClr val="tx1"/>
                          </a:solidFill>
                          <a:latin typeface="Arial" panose="020B0604020202020204" pitchFamily="34" charset="0"/>
                          <a:cs typeface="Arial" panose="020B0604020202020204" pitchFamily="34" charset="0"/>
                        </a:rPr>
                        <a:t>-</a:t>
                      </a:r>
                      <a:endParaRPr lang="en-US" sz="900" kern="1200" dirty="0">
                        <a:solidFill>
                          <a:schemeClr val="tx1"/>
                        </a:solidFill>
                        <a:latin typeface="Arial" panose="020B0604020202020204" pitchFamily="34" charset="0"/>
                        <a:ea typeface="Tahoma"/>
                        <a:cs typeface="Arial" panose="020B0604020202020204" pitchFamily="34" charset="0"/>
                      </a:endParaRPr>
                    </a:p>
                  </a:txBody>
                  <a:tcPr marL="68580" marR="68580" marT="34291" marB="34291" anchor="ctr"/>
                </a:tc>
                <a:extLst>
                  <a:ext uri="{0D108BD9-81ED-4DB2-BD59-A6C34878D82A}">
                    <a16:rowId xmlns:a16="http://schemas.microsoft.com/office/drawing/2014/main" val="2914410283"/>
                  </a:ext>
                </a:extLst>
              </a:tr>
              <a:tr h="203190">
                <a:tc gridSpan="3">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CA" sz="900" b="1" u="none" strike="noStrike" kern="1200" cap="none" spc="0" baseline="0" dirty="0">
                          <a:solidFill>
                            <a:srgbClr val="000000"/>
                          </a:solidFill>
                          <a:uFillTx/>
                          <a:latin typeface="Arial" panose="020B0604020202020204" pitchFamily="34" charset="0"/>
                          <a:cs typeface="Arial" panose="020B0604020202020204" pitchFamily="34" charset="0"/>
                          <a:sym typeface="Roboto Regular"/>
                        </a:rPr>
                        <a:t>TP53 Mutation status</a:t>
                      </a:r>
                      <a:r>
                        <a:rPr lang="en-CA" sz="900" b="0" u="none" strike="noStrike" kern="1200" cap="none" spc="0" baseline="0" dirty="0">
                          <a:solidFill>
                            <a:srgbClr val="000000"/>
                          </a:solidFill>
                          <a:uFillTx/>
                          <a:latin typeface="Arial" panose="020B0604020202020204" pitchFamily="34" charset="0"/>
                          <a:cs typeface="Arial" panose="020B0604020202020204" pitchFamily="34" charset="0"/>
                          <a:sym typeface="Roboto Regular"/>
                        </a:rPr>
                        <a:t>, n (%)</a:t>
                      </a:r>
                      <a:endParaRPr lang="en-CA" sz="900" b="0" i="0" u="none" strike="noStrike" kern="1200" cap="none" spc="0" baseline="0" dirty="0">
                        <a:solidFill>
                          <a:srgbClr val="000000"/>
                        </a:solidFill>
                        <a:uFillTx/>
                        <a:latin typeface="Arial" panose="020B0604020202020204" pitchFamily="34" charset="0"/>
                        <a:ea typeface="Tahoma"/>
                        <a:cs typeface="Arial" panose="020B0604020202020204" pitchFamily="34" charset="0"/>
                        <a:sym typeface="Roboto Regular"/>
                      </a:endParaRPr>
                    </a:p>
                  </a:txBody>
                  <a:tcPr marL="68580" marR="68580" marT="34291" marB="34291" anchor="ct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900" b="0" i="0" u="none" strike="noStrike" kern="1200" cap="none" spc="0" baseline="0" dirty="0">
                        <a:solidFill>
                          <a:schemeClr val="tx1"/>
                        </a:solidFill>
                        <a:uFillTx/>
                        <a:latin typeface="Arial" panose="020B0604020202020204" pitchFamily="34" charset="0"/>
                        <a:ea typeface="Tahoma"/>
                        <a:cs typeface="Arial" panose="020B0604020202020204" pitchFamily="34" charset="0"/>
                        <a:sym typeface="Roboto Regular"/>
                      </a:endParaRPr>
                    </a:p>
                  </a:txBody>
                  <a:tcPr marL="68580" marR="68580" marT="34291" marB="34291" anchor="ct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900" b="0" i="0" u="none" strike="noStrike" kern="1200" cap="none" spc="0" baseline="0" dirty="0">
                        <a:solidFill>
                          <a:schemeClr val="tx1"/>
                        </a:solidFill>
                        <a:uFillTx/>
                        <a:latin typeface="Arial" panose="020B0604020202020204" pitchFamily="34" charset="0"/>
                        <a:ea typeface="Tahoma"/>
                        <a:cs typeface="Arial" panose="020B0604020202020204" pitchFamily="34" charset="0"/>
                        <a:sym typeface="Roboto Regular"/>
                      </a:endParaRPr>
                    </a:p>
                  </a:txBody>
                  <a:tcPr marL="68580" marR="68580" marT="34291" marB="34291" anchor="ctr"/>
                </a:tc>
                <a:extLst>
                  <a:ext uri="{0D108BD9-81ED-4DB2-BD59-A6C34878D82A}">
                    <a16:rowId xmlns:a16="http://schemas.microsoft.com/office/drawing/2014/main" val="1289621349"/>
                  </a:ext>
                </a:extLst>
              </a:tr>
              <a:tr h="203190">
                <a:tc>
                  <a:txBody>
                    <a:bodyPr/>
                    <a:lstStyle/>
                    <a:p>
                      <a:pPr marL="177800" marR="0" lvl="2" indent="0" algn="l" defTabSz="914400" rtl="0" eaLnBrk="1" fontAlgn="auto" latinLnBrk="0" hangingPunct="1">
                        <a:lnSpc>
                          <a:spcPct val="100000"/>
                        </a:lnSpc>
                        <a:spcBef>
                          <a:spcPts val="0"/>
                        </a:spcBef>
                        <a:spcAft>
                          <a:spcPts val="0"/>
                        </a:spcAft>
                        <a:buClrTx/>
                        <a:buSzTx/>
                        <a:buFontTx/>
                        <a:buNone/>
                        <a:tabLst/>
                        <a:defRPr/>
                      </a:pPr>
                      <a:r>
                        <a:rPr lang="en-US" sz="900" b="0" u="none" strike="noStrike" kern="1200" cap="none" spc="0" baseline="0" dirty="0">
                          <a:solidFill>
                            <a:srgbClr val="000000"/>
                          </a:solidFill>
                          <a:uFillTx/>
                          <a:latin typeface="Arial" panose="020B0604020202020204" pitchFamily="34" charset="0"/>
                          <a:cs typeface="Arial" panose="020B0604020202020204" pitchFamily="34" charset="0"/>
                          <a:sym typeface="Roboto Regular"/>
                        </a:rPr>
                        <a:t>Yes</a:t>
                      </a:r>
                      <a:endParaRPr lang="en-US" sz="900" b="0" i="0" u="none" strike="noStrike" kern="1200" cap="none" spc="0" baseline="0" dirty="0">
                        <a:solidFill>
                          <a:srgbClr val="000000"/>
                        </a:solidFill>
                        <a:uFillTx/>
                        <a:latin typeface="Arial" panose="020B0604020202020204" pitchFamily="34" charset="0"/>
                        <a:ea typeface="Tahoma"/>
                        <a:cs typeface="Arial" panose="020B0604020202020204" pitchFamily="34" charset="0"/>
                        <a:sym typeface="Roboto Regular"/>
                      </a:endParaRPr>
                    </a:p>
                  </a:txBody>
                  <a:tcPr marL="68580" marR="68580" marT="34291" marB="34291"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900" b="0" u="none" strike="noStrike" kern="1200" cap="none" spc="0" baseline="0" dirty="0">
                          <a:solidFill>
                            <a:schemeClr val="tx1"/>
                          </a:solidFill>
                          <a:uFillTx/>
                          <a:latin typeface="Arial" panose="020B0604020202020204" pitchFamily="34" charset="0"/>
                          <a:cs typeface="Arial" panose="020B0604020202020204" pitchFamily="34" charset="0"/>
                          <a:sym typeface="Roboto Regular"/>
                        </a:rPr>
                        <a:t>30 (20)</a:t>
                      </a:r>
                      <a:endParaRPr lang="en-CA" sz="900" b="0" i="0" u="none" strike="noStrike" kern="1200" cap="none" spc="0" baseline="0" dirty="0">
                        <a:solidFill>
                          <a:schemeClr val="tx1"/>
                        </a:solidFill>
                        <a:uFillTx/>
                        <a:latin typeface="Arial" panose="020B0604020202020204" pitchFamily="34" charset="0"/>
                        <a:ea typeface="+mn-ea"/>
                        <a:cs typeface="Arial" panose="020B0604020202020204" pitchFamily="34" charset="0"/>
                        <a:sym typeface="Roboto Regular"/>
                      </a:endParaRPr>
                    </a:p>
                  </a:txBody>
                  <a:tcPr marL="68580" marR="68580" marT="34291" marB="34291"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u="none" strike="noStrike" kern="1200" cap="none" spc="0" baseline="0" dirty="0">
                          <a:solidFill>
                            <a:schemeClr val="tx1"/>
                          </a:solidFill>
                          <a:uFillTx/>
                          <a:latin typeface="Arial" panose="020B0604020202020204" pitchFamily="34" charset="0"/>
                          <a:cs typeface="Arial" panose="020B0604020202020204" pitchFamily="34" charset="0"/>
                          <a:sym typeface="Roboto Regular"/>
                        </a:rPr>
                        <a:t>3 (21)</a:t>
                      </a:r>
                      <a:endParaRPr lang="en-US" sz="900" b="0" i="0" u="none" strike="noStrike" kern="1200" cap="none" spc="0" baseline="0" dirty="0">
                        <a:solidFill>
                          <a:schemeClr val="tx1"/>
                        </a:solidFill>
                        <a:uFillTx/>
                        <a:latin typeface="Arial" panose="020B0604020202020204" pitchFamily="34" charset="0"/>
                        <a:ea typeface="Tahoma"/>
                        <a:cs typeface="Arial" panose="020B0604020202020204" pitchFamily="34" charset="0"/>
                        <a:sym typeface="Roboto Regular"/>
                      </a:endParaRPr>
                    </a:p>
                  </a:txBody>
                  <a:tcPr marL="68580" marR="68580" marT="34291" marB="34291" anchor="ctr"/>
                </a:tc>
                <a:extLst>
                  <a:ext uri="{0D108BD9-81ED-4DB2-BD59-A6C34878D82A}">
                    <a16:rowId xmlns:a16="http://schemas.microsoft.com/office/drawing/2014/main" val="2267651159"/>
                  </a:ext>
                </a:extLst>
              </a:tr>
              <a:tr h="203190">
                <a:tc>
                  <a:txBody>
                    <a:bodyPr/>
                    <a:lstStyle/>
                    <a:p>
                      <a:pPr marL="177800" marR="0" lvl="2" indent="0" algn="l" defTabSz="914400" rtl="0" eaLnBrk="1" fontAlgn="auto" latinLnBrk="0" hangingPunct="1">
                        <a:lnSpc>
                          <a:spcPct val="100000"/>
                        </a:lnSpc>
                        <a:spcBef>
                          <a:spcPts val="0"/>
                        </a:spcBef>
                        <a:spcAft>
                          <a:spcPts val="0"/>
                        </a:spcAft>
                        <a:buClrTx/>
                        <a:buSzTx/>
                        <a:buFontTx/>
                        <a:buNone/>
                        <a:tabLst/>
                        <a:defRPr/>
                      </a:pPr>
                      <a:r>
                        <a:rPr lang="en-US" sz="900" b="0" u="none" strike="noStrike" kern="1200" cap="none" spc="0" baseline="0" dirty="0">
                          <a:solidFill>
                            <a:srgbClr val="000000"/>
                          </a:solidFill>
                          <a:uFillTx/>
                          <a:latin typeface="Arial" panose="020B0604020202020204" pitchFamily="34" charset="0"/>
                          <a:cs typeface="Arial" panose="020B0604020202020204" pitchFamily="34" charset="0"/>
                          <a:sym typeface="Roboto Regular"/>
                        </a:rPr>
                        <a:t>No</a:t>
                      </a:r>
                      <a:endParaRPr lang="en-US" sz="900" b="0" i="0" u="none" strike="noStrike" kern="1200" cap="none" spc="0" baseline="0" dirty="0">
                        <a:solidFill>
                          <a:srgbClr val="000000"/>
                        </a:solidFill>
                        <a:uFillTx/>
                        <a:latin typeface="Arial" panose="020B0604020202020204" pitchFamily="34" charset="0"/>
                        <a:ea typeface="Tahoma"/>
                        <a:cs typeface="Arial" panose="020B0604020202020204" pitchFamily="34" charset="0"/>
                        <a:sym typeface="Roboto Regular"/>
                      </a:endParaRPr>
                    </a:p>
                  </a:txBody>
                  <a:tcPr marL="68580" marR="68580" marT="34291" marB="34291"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900" b="0" u="none" strike="noStrike" kern="1200" cap="none" spc="0" baseline="0" dirty="0">
                          <a:solidFill>
                            <a:schemeClr val="tx1"/>
                          </a:solidFill>
                          <a:uFillTx/>
                          <a:latin typeface="Arial" panose="020B0604020202020204" pitchFamily="34" charset="0"/>
                          <a:cs typeface="Arial" panose="020B0604020202020204" pitchFamily="34" charset="0"/>
                          <a:sym typeface="Roboto Regular"/>
                        </a:rPr>
                        <a:t>30 (20)</a:t>
                      </a:r>
                      <a:endParaRPr lang="en-CA" sz="900" b="0" i="0" u="none" strike="noStrike" kern="1200" cap="none" spc="0" baseline="0" dirty="0">
                        <a:solidFill>
                          <a:schemeClr val="tx1"/>
                        </a:solidFill>
                        <a:uFillTx/>
                        <a:latin typeface="Arial" panose="020B0604020202020204" pitchFamily="34" charset="0"/>
                        <a:ea typeface="+mn-ea"/>
                        <a:cs typeface="Arial" panose="020B0604020202020204" pitchFamily="34" charset="0"/>
                        <a:sym typeface="Roboto Regular"/>
                      </a:endParaRPr>
                    </a:p>
                  </a:txBody>
                  <a:tcPr marL="68580" marR="68580" marT="34291" marB="34291"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u="none" strike="noStrike" kern="1200" cap="none" spc="0" baseline="0" dirty="0">
                          <a:solidFill>
                            <a:schemeClr val="tx1"/>
                          </a:solidFill>
                          <a:uFillTx/>
                          <a:latin typeface="Arial" panose="020B0604020202020204" pitchFamily="34" charset="0"/>
                          <a:cs typeface="Arial" panose="020B0604020202020204" pitchFamily="34" charset="0"/>
                          <a:sym typeface="Roboto Regular"/>
                        </a:rPr>
                        <a:t>4 (29)</a:t>
                      </a:r>
                      <a:endParaRPr lang="en-US" sz="900" b="0" i="0" u="none" strike="noStrike" kern="1200" cap="none" spc="0" baseline="0" dirty="0">
                        <a:solidFill>
                          <a:schemeClr val="tx1"/>
                        </a:solidFill>
                        <a:uFillTx/>
                        <a:latin typeface="Arial" panose="020B0604020202020204" pitchFamily="34" charset="0"/>
                        <a:ea typeface="Tahoma"/>
                        <a:cs typeface="Arial" panose="020B0604020202020204" pitchFamily="34" charset="0"/>
                        <a:sym typeface="Roboto Regular"/>
                      </a:endParaRPr>
                    </a:p>
                  </a:txBody>
                  <a:tcPr marL="68580" marR="68580" marT="34291" marB="34291" anchor="ctr"/>
                </a:tc>
                <a:extLst>
                  <a:ext uri="{0D108BD9-81ED-4DB2-BD59-A6C34878D82A}">
                    <a16:rowId xmlns:a16="http://schemas.microsoft.com/office/drawing/2014/main" val="1049391808"/>
                  </a:ext>
                </a:extLst>
              </a:tr>
              <a:tr h="203190">
                <a:tc>
                  <a:txBody>
                    <a:bodyPr/>
                    <a:lstStyle/>
                    <a:p>
                      <a:pPr marL="177800" marR="0" lvl="2" indent="0" algn="l" defTabSz="914400" rtl="0" eaLnBrk="1" fontAlgn="auto" latinLnBrk="0" hangingPunct="1">
                        <a:lnSpc>
                          <a:spcPct val="100000"/>
                        </a:lnSpc>
                        <a:spcBef>
                          <a:spcPts val="0"/>
                        </a:spcBef>
                        <a:spcAft>
                          <a:spcPts val="0"/>
                        </a:spcAft>
                        <a:buClrTx/>
                        <a:buSzTx/>
                        <a:buFontTx/>
                        <a:buNone/>
                        <a:tabLst/>
                        <a:defRPr/>
                      </a:pPr>
                      <a:r>
                        <a:rPr lang="en-US" sz="900" b="0" u="none" strike="noStrike" kern="1200" cap="none" spc="0" baseline="0" dirty="0">
                          <a:solidFill>
                            <a:srgbClr val="000000"/>
                          </a:solidFill>
                          <a:uFillTx/>
                          <a:latin typeface="Arial" panose="020B0604020202020204" pitchFamily="34" charset="0"/>
                          <a:cs typeface="Arial" panose="020B0604020202020204" pitchFamily="34" charset="0"/>
                          <a:sym typeface="Roboto Regular"/>
                        </a:rPr>
                        <a:t>Missing</a:t>
                      </a:r>
                      <a:endParaRPr lang="en-US" sz="900" b="0" i="0" u="none" strike="noStrike" kern="1200" cap="none" spc="0" baseline="0" dirty="0">
                        <a:solidFill>
                          <a:srgbClr val="000000"/>
                        </a:solidFill>
                        <a:uFillTx/>
                        <a:latin typeface="Arial" panose="020B0604020202020204" pitchFamily="34" charset="0"/>
                        <a:ea typeface="Tahoma"/>
                        <a:cs typeface="Arial" panose="020B0604020202020204" pitchFamily="34" charset="0"/>
                        <a:sym typeface="Roboto Regular"/>
                      </a:endParaRPr>
                    </a:p>
                  </a:txBody>
                  <a:tcPr marL="68580" marR="68580" marT="34291" marB="34291"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900" b="0" u="none" strike="noStrike" kern="1200" cap="none" spc="0" baseline="0" dirty="0">
                          <a:solidFill>
                            <a:schemeClr val="tx1"/>
                          </a:solidFill>
                          <a:uFillTx/>
                          <a:latin typeface="Arial" panose="020B0604020202020204" pitchFamily="34" charset="0"/>
                          <a:cs typeface="Arial" panose="020B0604020202020204" pitchFamily="34" charset="0"/>
                          <a:sym typeface="Roboto Regular"/>
                        </a:rPr>
                        <a:t>92 (61)</a:t>
                      </a:r>
                      <a:endParaRPr lang="en-US" sz="900" b="0" i="0" u="none" strike="noStrike" kern="1200" cap="none" spc="0" baseline="0" dirty="0">
                        <a:solidFill>
                          <a:schemeClr val="tx1"/>
                        </a:solidFill>
                        <a:uFillTx/>
                        <a:latin typeface="Arial" panose="020B0604020202020204" pitchFamily="34" charset="0"/>
                        <a:ea typeface="+mn-ea"/>
                        <a:cs typeface="Arial" panose="020B0604020202020204" pitchFamily="34" charset="0"/>
                        <a:sym typeface="Roboto Regular"/>
                      </a:endParaRPr>
                    </a:p>
                  </a:txBody>
                  <a:tcPr marL="68580" marR="68580" marT="34291" marB="34291"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u="none" strike="noStrike" kern="1200" cap="none" spc="0" baseline="0" dirty="0">
                          <a:solidFill>
                            <a:schemeClr val="tx1"/>
                          </a:solidFill>
                          <a:uFillTx/>
                          <a:latin typeface="Arial" panose="020B0604020202020204" pitchFamily="34" charset="0"/>
                          <a:cs typeface="Arial" panose="020B0604020202020204" pitchFamily="34" charset="0"/>
                          <a:sym typeface="Roboto Regular"/>
                        </a:rPr>
                        <a:t>7 (50)</a:t>
                      </a:r>
                      <a:endParaRPr lang="en-US" sz="900" b="0" i="0" u="none" strike="noStrike" kern="1200" cap="none" spc="0" baseline="0" dirty="0">
                        <a:solidFill>
                          <a:schemeClr val="tx1"/>
                        </a:solidFill>
                        <a:uFillTx/>
                        <a:latin typeface="Arial" panose="020B0604020202020204" pitchFamily="34" charset="0"/>
                        <a:ea typeface="Tahoma"/>
                        <a:cs typeface="Arial" panose="020B0604020202020204" pitchFamily="34" charset="0"/>
                        <a:sym typeface="Roboto Regular"/>
                      </a:endParaRPr>
                    </a:p>
                  </a:txBody>
                  <a:tcPr marL="68580" marR="68580" marT="34291" marB="34291" anchor="ctr"/>
                </a:tc>
                <a:extLst>
                  <a:ext uri="{0D108BD9-81ED-4DB2-BD59-A6C34878D82A}">
                    <a16:rowId xmlns:a16="http://schemas.microsoft.com/office/drawing/2014/main" val="3197652743"/>
                  </a:ext>
                </a:extLst>
              </a:tr>
              <a:tr h="203190">
                <a:tc gridSpan="3">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CA" sz="900" b="1" u="none" strike="noStrike" kern="1200" cap="none" spc="0" baseline="0" dirty="0">
                          <a:solidFill>
                            <a:srgbClr val="000000"/>
                          </a:solidFill>
                          <a:uFillTx/>
                          <a:latin typeface="Arial" panose="020B0604020202020204" pitchFamily="34" charset="0"/>
                          <a:cs typeface="Arial" panose="020B0604020202020204" pitchFamily="34" charset="0"/>
                          <a:sym typeface="Roboto Regular"/>
                        </a:rPr>
                        <a:t>Ki-67 index</a:t>
                      </a:r>
                      <a:r>
                        <a:rPr lang="en-CA" sz="900" b="0" u="none" strike="noStrike" kern="1200" cap="none" spc="0" baseline="0" dirty="0">
                          <a:solidFill>
                            <a:srgbClr val="000000"/>
                          </a:solidFill>
                          <a:uFillTx/>
                          <a:latin typeface="Arial" panose="020B0604020202020204" pitchFamily="34" charset="0"/>
                          <a:cs typeface="Arial" panose="020B0604020202020204" pitchFamily="34" charset="0"/>
                          <a:sym typeface="Roboto Regular"/>
                        </a:rPr>
                        <a:t>, n (%)</a:t>
                      </a:r>
                      <a:endParaRPr lang="en-CA" sz="900" b="0" i="0" u="none" strike="noStrike" kern="1200" cap="none" spc="0" baseline="0" dirty="0">
                        <a:solidFill>
                          <a:srgbClr val="000000"/>
                        </a:solidFill>
                        <a:uFillTx/>
                        <a:latin typeface="Arial" panose="020B0604020202020204" pitchFamily="34" charset="0"/>
                        <a:ea typeface="Tahoma"/>
                        <a:cs typeface="Arial" panose="020B0604020202020204" pitchFamily="34" charset="0"/>
                        <a:sym typeface="Roboto Regular"/>
                      </a:endParaRPr>
                    </a:p>
                  </a:txBody>
                  <a:tcPr marL="68580" marR="68580" marT="34291" marB="34291" anchor="ct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CA" sz="900" kern="1200" dirty="0">
                        <a:solidFill>
                          <a:schemeClr val="tx1"/>
                        </a:solidFill>
                        <a:latin typeface="Arial" panose="020B0604020202020204" pitchFamily="34" charset="0"/>
                        <a:ea typeface="Tahoma"/>
                        <a:cs typeface="Arial" panose="020B0604020202020204" pitchFamily="34" charset="0"/>
                      </a:endParaRPr>
                    </a:p>
                  </a:txBody>
                  <a:tcPr marL="68580" marR="68580" marT="34291" marB="34291" anchor="ct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CA" sz="900" kern="1200" dirty="0">
                        <a:solidFill>
                          <a:schemeClr val="tx1"/>
                        </a:solidFill>
                        <a:latin typeface="Arial" panose="020B0604020202020204" pitchFamily="34" charset="0"/>
                        <a:ea typeface="Tahoma"/>
                        <a:cs typeface="Arial" panose="020B0604020202020204" pitchFamily="34" charset="0"/>
                      </a:endParaRPr>
                    </a:p>
                  </a:txBody>
                  <a:tcPr marL="68580" marR="68580" marT="34291" marB="34291" anchor="ctr"/>
                </a:tc>
                <a:extLst>
                  <a:ext uri="{0D108BD9-81ED-4DB2-BD59-A6C34878D82A}">
                    <a16:rowId xmlns:a16="http://schemas.microsoft.com/office/drawing/2014/main" val="3431509368"/>
                  </a:ext>
                </a:extLst>
              </a:tr>
              <a:tr h="203190">
                <a:tc>
                  <a:txBody>
                    <a:bodyPr/>
                    <a:lstStyle/>
                    <a:p>
                      <a:pPr marL="177800" marR="0" lvl="2" indent="0" algn="l" defTabSz="914400" rtl="0" eaLnBrk="1" fontAlgn="auto" latinLnBrk="0" hangingPunct="1">
                        <a:lnSpc>
                          <a:spcPct val="100000"/>
                        </a:lnSpc>
                        <a:spcBef>
                          <a:spcPts val="0"/>
                        </a:spcBef>
                        <a:spcAft>
                          <a:spcPts val="0"/>
                        </a:spcAft>
                        <a:buClrTx/>
                        <a:buSzTx/>
                        <a:buFontTx/>
                        <a:buNone/>
                        <a:tabLst/>
                        <a:defRPr/>
                      </a:pPr>
                      <a:r>
                        <a:rPr lang="en-CA" sz="900" b="0" u="none" strike="noStrike" kern="1200" cap="none" spc="0" baseline="0" dirty="0">
                          <a:solidFill>
                            <a:srgbClr val="000000"/>
                          </a:solidFill>
                          <a:uFillTx/>
                          <a:latin typeface="Arial" panose="020B0604020202020204" pitchFamily="34" charset="0"/>
                          <a:cs typeface="Arial" panose="020B0604020202020204" pitchFamily="34" charset="0"/>
                          <a:sym typeface="Roboto Regular"/>
                        </a:rPr>
                        <a:t>&lt;30%</a:t>
                      </a:r>
                      <a:endParaRPr lang="en-CA" sz="900" b="0" i="0" u="none" strike="noStrike" kern="1200" cap="none" spc="0" baseline="0" dirty="0">
                        <a:solidFill>
                          <a:srgbClr val="000000"/>
                        </a:solidFill>
                        <a:uFillTx/>
                        <a:latin typeface="Arial" panose="020B0604020202020204" pitchFamily="34" charset="0"/>
                        <a:ea typeface="+mn-ea"/>
                        <a:cs typeface="Arial" panose="020B0604020202020204" pitchFamily="34" charset="0"/>
                        <a:sym typeface="Roboto Regular"/>
                      </a:endParaRPr>
                    </a:p>
                  </a:txBody>
                  <a:tcPr marL="68580" marR="68580" marT="34291" marB="34291"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900" kern="1200" dirty="0">
                          <a:solidFill>
                            <a:schemeClr val="tx1"/>
                          </a:solidFill>
                          <a:latin typeface="Arial" panose="020B0604020202020204" pitchFamily="34" charset="0"/>
                          <a:cs typeface="Arial" panose="020B0604020202020204" pitchFamily="34" charset="0"/>
                        </a:rPr>
                        <a:t>18 (12)</a:t>
                      </a:r>
                      <a:endParaRPr lang="en-CA" sz="900" kern="1200" dirty="0">
                        <a:solidFill>
                          <a:schemeClr val="tx1"/>
                        </a:solidFill>
                        <a:latin typeface="Arial" panose="020B0604020202020204" pitchFamily="34" charset="0"/>
                        <a:ea typeface="+mn-ea"/>
                        <a:cs typeface="Arial" panose="020B0604020202020204" pitchFamily="34" charset="0"/>
                      </a:endParaRPr>
                    </a:p>
                  </a:txBody>
                  <a:tcPr marL="68580" marR="68580" marT="34291" marB="34291"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900" kern="1200" dirty="0">
                          <a:solidFill>
                            <a:schemeClr val="tx1"/>
                          </a:solidFill>
                          <a:latin typeface="Arial" panose="020B0604020202020204" pitchFamily="34" charset="0"/>
                          <a:cs typeface="Arial" panose="020B0604020202020204" pitchFamily="34" charset="0"/>
                        </a:rPr>
                        <a:t>2 (14)</a:t>
                      </a:r>
                      <a:endParaRPr lang="en-CA" sz="900" kern="1200" dirty="0">
                        <a:solidFill>
                          <a:schemeClr val="tx1"/>
                        </a:solidFill>
                        <a:latin typeface="Arial" panose="020B0604020202020204" pitchFamily="34" charset="0"/>
                        <a:ea typeface="+mn-ea"/>
                        <a:cs typeface="Arial" panose="020B0604020202020204" pitchFamily="34" charset="0"/>
                      </a:endParaRPr>
                    </a:p>
                  </a:txBody>
                  <a:tcPr marL="68580" marR="68580" marT="34291" marB="34291" anchor="ctr"/>
                </a:tc>
                <a:extLst>
                  <a:ext uri="{0D108BD9-81ED-4DB2-BD59-A6C34878D82A}">
                    <a16:rowId xmlns:a16="http://schemas.microsoft.com/office/drawing/2014/main" val="4098620240"/>
                  </a:ext>
                </a:extLst>
              </a:tr>
              <a:tr h="203190">
                <a:tc>
                  <a:txBody>
                    <a:bodyPr/>
                    <a:lstStyle/>
                    <a:p>
                      <a:pPr marL="177800" marR="0" lvl="2" indent="0" algn="l" defTabSz="914400" rtl="0" eaLnBrk="1" fontAlgn="auto" latinLnBrk="0" hangingPunct="1">
                        <a:lnSpc>
                          <a:spcPct val="100000"/>
                        </a:lnSpc>
                        <a:spcBef>
                          <a:spcPts val="0"/>
                        </a:spcBef>
                        <a:spcAft>
                          <a:spcPts val="0"/>
                        </a:spcAft>
                        <a:buClrTx/>
                        <a:buSzTx/>
                        <a:buFontTx/>
                        <a:buNone/>
                        <a:tabLst/>
                        <a:defRPr/>
                      </a:pPr>
                      <a:r>
                        <a:rPr lang="en-CA" sz="900" b="0" u="none" strike="noStrike" kern="1200" cap="none" spc="0" baseline="0" dirty="0">
                          <a:solidFill>
                            <a:srgbClr val="000000"/>
                          </a:solidFill>
                          <a:uFillTx/>
                          <a:latin typeface="Arial" panose="020B0604020202020204" pitchFamily="34" charset="0"/>
                          <a:cs typeface="Arial" panose="020B0604020202020204" pitchFamily="34" charset="0"/>
                          <a:sym typeface="Roboto Regular"/>
                        </a:rPr>
                        <a:t>≥30%</a:t>
                      </a:r>
                      <a:endParaRPr lang="en-CA" sz="900" b="0" i="0" u="none" strike="noStrike" kern="1200" cap="none" spc="0" baseline="0" dirty="0">
                        <a:solidFill>
                          <a:srgbClr val="000000"/>
                        </a:solidFill>
                        <a:uFillTx/>
                        <a:latin typeface="Arial" panose="020B0604020202020204" pitchFamily="34" charset="0"/>
                        <a:ea typeface="+mn-ea"/>
                        <a:cs typeface="Arial" panose="020B0604020202020204" pitchFamily="34" charset="0"/>
                        <a:sym typeface="Roboto Regular"/>
                      </a:endParaRPr>
                    </a:p>
                  </a:txBody>
                  <a:tcPr marL="68580" marR="68580" marT="34291" marB="34291"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900" kern="1200" dirty="0">
                          <a:solidFill>
                            <a:schemeClr val="tx1"/>
                          </a:solidFill>
                          <a:latin typeface="Arial" panose="020B0604020202020204" pitchFamily="34" charset="0"/>
                          <a:cs typeface="Arial" panose="020B0604020202020204" pitchFamily="34" charset="0"/>
                        </a:rPr>
                        <a:t>45 (30)</a:t>
                      </a:r>
                      <a:endParaRPr lang="en-CA" sz="900" kern="1200" dirty="0">
                        <a:solidFill>
                          <a:schemeClr val="tx1"/>
                        </a:solidFill>
                        <a:latin typeface="Arial" panose="020B0604020202020204" pitchFamily="34" charset="0"/>
                        <a:ea typeface="+mn-ea"/>
                        <a:cs typeface="Arial" panose="020B0604020202020204" pitchFamily="34" charset="0"/>
                      </a:endParaRPr>
                    </a:p>
                  </a:txBody>
                  <a:tcPr marL="68580" marR="68580" marT="34291" marB="34291"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900" kern="1200" dirty="0">
                          <a:solidFill>
                            <a:schemeClr val="tx1"/>
                          </a:solidFill>
                          <a:latin typeface="Arial" panose="020B0604020202020204" pitchFamily="34" charset="0"/>
                          <a:cs typeface="Arial" panose="020B0604020202020204" pitchFamily="34" charset="0"/>
                        </a:rPr>
                        <a:t>6 (43)</a:t>
                      </a:r>
                      <a:endParaRPr lang="en-CA" sz="900" kern="1200" dirty="0">
                        <a:solidFill>
                          <a:schemeClr val="tx1"/>
                        </a:solidFill>
                        <a:latin typeface="Arial" panose="020B0604020202020204" pitchFamily="34" charset="0"/>
                        <a:ea typeface="+mn-ea"/>
                        <a:cs typeface="Arial" panose="020B0604020202020204" pitchFamily="34" charset="0"/>
                      </a:endParaRPr>
                    </a:p>
                  </a:txBody>
                  <a:tcPr marL="68580" marR="68580" marT="34291" marB="34291" anchor="ctr"/>
                </a:tc>
                <a:extLst>
                  <a:ext uri="{0D108BD9-81ED-4DB2-BD59-A6C34878D82A}">
                    <a16:rowId xmlns:a16="http://schemas.microsoft.com/office/drawing/2014/main" val="732354295"/>
                  </a:ext>
                </a:extLst>
              </a:tr>
              <a:tr h="203190">
                <a:tc>
                  <a:txBody>
                    <a:bodyPr/>
                    <a:lstStyle/>
                    <a:p>
                      <a:pPr marL="177800" marR="0" lvl="2" indent="0" algn="l" defTabSz="914400" rtl="0" eaLnBrk="1" fontAlgn="auto" latinLnBrk="0" hangingPunct="1">
                        <a:lnSpc>
                          <a:spcPct val="100000"/>
                        </a:lnSpc>
                        <a:spcBef>
                          <a:spcPts val="0"/>
                        </a:spcBef>
                        <a:spcAft>
                          <a:spcPts val="0"/>
                        </a:spcAft>
                        <a:buClrTx/>
                        <a:buSzTx/>
                        <a:buFontTx/>
                        <a:buNone/>
                        <a:tabLst/>
                        <a:defRPr/>
                      </a:pPr>
                      <a:r>
                        <a:rPr lang="en-CA" sz="900" b="0" u="none" strike="noStrike" kern="1200" cap="none" spc="0" baseline="0" dirty="0">
                          <a:solidFill>
                            <a:srgbClr val="000000"/>
                          </a:solidFill>
                          <a:uFillTx/>
                          <a:latin typeface="Arial" panose="020B0604020202020204" pitchFamily="34" charset="0"/>
                          <a:cs typeface="Arial" panose="020B0604020202020204" pitchFamily="34" charset="0"/>
                          <a:sym typeface="Roboto Regular"/>
                        </a:rPr>
                        <a:t>Missing</a:t>
                      </a:r>
                      <a:endParaRPr lang="en-US" sz="900" b="0" i="0" u="none" strike="noStrike" kern="1200" cap="none" spc="0" baseline="0" dirty="0">
                        <a:solidFill>
                          <a:srgbClr val="000000"/>
                        </a:solidFill>
                        <a:uFillTx/>
                        <a:latin typeface="Arial" panose="020B0604020202020204" pitchFamily="34" charset="0"/>
                        <a:ea typeface="+mn-ea"/>
                        <a:cs typeface="Arial" panose="020B0604020202020204" pitchFamily="34" charset="0"/>
                        <a:sym typeface="Roboto Regular"/>
                      </a:endParaRPr>
                    </a:p>
                  </a:txBody>
                  <a:tcPr marL="68580" marR="68580" marT="34291" marB="34291"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900" kern="1200" dirty="0">
                          <a:solidFill>
                            <a:schemeClr val="tx1"/>
                          </a:solidFill>
                          <a:latin typeface="Arial" panose="020B0604020202020204" pitchFamily="34" charset="0"/>
                          <a:cs typeface="Arial" panose="020B0604020202020204" pitchFamily="34" charset="0"/>
                        </a:rPr>
                        <a:t>89 (59)</a:t>
                      </a:r>
                      <a:endParaRPr lang="en-CA" sz="900" kern="1200" dirty="0">
                        <a:solidFill>
                          <a:schemeClr val="tx1"/>
                        </a:solidFill>
                        <a:latin typeface="Arial" panose="020B0604020202020204" pitchFamily="34" charset="0"/>
                        <a:ea typeface="+mn-ea"/>
                        <a:cs typeface="Arial" panose="020B0604020202020204" pitchFamily="34" charset="0"/>
                      </a:endParaRPr>
                    </a:p>
                  </a:txBody>
                  <a:tcPr marL="68580" marR="68580" marT="34291" marB="34291"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900" kern="1200" dirty="0">
                          <a:solidFill>
                            <a:schemeClr val="tx1"/>
                          </a:solidFill>
                          <a:latin typeface="Arial" panose="020B0604020202020204" pitchFamily="34" charset="0"/>
                          <a:cs typeface="Arial" panose="020B0604020202020204" pitchFamily="34" charset="0"/>
                        </a:rPr>
                        <a:t>6 (43)</a:t>
                      </a:r>
                      <a:endParaRPr lang="en-US" sz="900" kern="1200" dirty="0">
                        <a:solidFill>
                          <a:schemeClr val="tx1"/>
                        </a:solidFill>
                        <a:latin typeface="Arial" panose="020B0604020202020204" pitchFamily="34" charset="0"/>
                        <a:ea typeface="Tahoma"/>
                        <a:cs typeface="Arial" panose="020B0604020202020204" pitchFamily="34" charset="0"/>
                      </a:endParaRPr>
                    </a:p>
                  </a:txBody>
                  <a:tcPr marL="68580" marR="68580" marT="34291" marB="34291" anchor="ctr"/>
                </a:tc>
                <a:extLst>
                  <a:ext uri="{0D108BD9-81ED-4DB2-BD59-A6C34878D82A}">
                    <a16:rowId xmlns:a16="http://schemas.microsoft.com/office/drawing/2014/main" val="2616343379"/>
                  </a:ext>
                </a:extLst>
              </a:tr>
            </a:tbl>
          </a:graphicData>
        </a:graphic>
      </p:graphicFrame>
      <p:sp>
        <p:nvSpPr>
          <p:cNvPr id="3" name="Title 2">
            <a:extLst>
              <a:ext uri="{FF2B5EF4-FFF2-40B4-BE49-F238E27FC236}">
                <a16:creationId xmlns:a16="http://schemas.microsoft.com/office/drawing/2014/main" id="{8C8CC2A4-C2F1-187E-7867-1F9DBEA9C69C}"/>
              </a:ext>
            </a:extLst>
          </p:cNvPr>
          <p:cNvSpPr>
            <a:spLocks noGrp="1"/>
          </p:cNvSpPr>
          <p:nvPr>
            <p:ph type="title"/>
          </p:nvPr>
        </p:nvSpPr>
        <p:spPr>
          <a:xfrm>
            <a:off x="466910" y="204143"/>
            <a:ext cx="11071470" cy="750695"/>
          </a:xfrm>
        </p:spPr>
        <p:txBody>
          <a:bodyPr>
            <a:normAutofit fontScale="90000"/>
          </a:bodyPr>
          <a:lstStyle/>
          <a:p>
            <a:r>
              <a:rPr lang="en-US" sz="3200" dirty="0"/>
              <a:t>BRUIN Study: Baseline Characteristics of Patients With MCL</a:t>
            </a:r>
          </a:p>
        </p:txBody>
      </p:sp>
      <p:sp>
        <p:nvSpPr>
          <p:cNvPr id="8" name="Footer Placeholder 7">
            <a:extLst>
              <a:ext uri="{FF2B5EF4-FFF2-40B4-BE49-F238E27FC236}">
                <a16:creationId xmlns:a16="http://schemas.microsoft.com/office/drawing/2014/main" id="{DFA9AFDD-6BDA-5610-356E-CF011443B94E}"/>
              </a:ext>
            </a:extLst>
          </p:cNvPr>
          <p:cNvSpPr>
            <a:spLocks noGrp="1"/>
          </p:cNvSpPr>
          <p:nvPr>
            <p:ph type="ftr" sz="quarter" idx="10"/>
          </p:nvPr>
        </p:nvSpPr>
        <p:spPr/>
        <p:txBody>
          <a:bodyPr/>
          <a:lstStyle/>
          <a:p>
            <a:r>
              <a:rPr lang="en-US" sz="900" baseline="30000" dirty="0">
                <a:solidFill>
                  <a:srgbClr val="000000"/>
                </a:solidFill>
                <a:latin typeface="Arial" panose="020B0604020202020204" pitchFamily="34" charset="0"/>
                <a:ea typeface="Tahoma"/>
                <a:cs typeface="Arial" panose="020B0604020202020204" pitchFamily="34" charset="0"/>
                <a:sym typeface="Arial" panose="020B0604020202020204" pitchFamily="34" charset="0"/>
              </a:rPr>
              <a:t>a</a:t>
            </a:r>
            <a:r>
              <a:rPr lang="en-GB" sz="900" dirty="0">
                <a:solidFill>
                  <a:srgbClr val="000000"/>
                </a:solidFill>
                <a:latin typeface="Arial" panose="020B0604020202020204" pitchFamily="34" charset="0"/>
                <a:ea typeface="Tahoma"/>
                <a:cs typeface="Arial" panose="020B0604020202020204" pitchFamily="34" charset="0"/>
                <a:sym typeface="Arial" panose="020B0604020202020204" pitchFamily="34" charset="0"/>
              </a:rPr>
              <a:t>In the event more than one reason was noted for discontinuation, disease progression took priority. </a:t>
            </a:r>
            <a:r>
              <a:rPr lang="en-US" sz="900" dirty="0">
                <a:solidFill>
                  <a:srgbClr val="000000"/>
                </a:solidFill>
                <a:latin typeface="Arial" panose="020B0604020202020204" pitchFamily="34" charset="0"/>
                <a:ea typeface="Tahoma"/>
                <a:cs typeface="Arial" panose="020B0604020202020204" pitchFamily="34" charset="0"/>
                <a:sym typeface="Arial" panose="020B0604020202020204" pitchFamily="34" charset="0"/>
              </a:rPr>
              <a:t>Total percentages may not sum to 100% due to rounding. </a:t>
            </a:r>
            <a:br>
              <a:rPr lang="en-US" sz="900" dirty="0">
                <a:solidFill>
                  <a:srgbClr val="000000"/>
                </a:solidFill>
                <a:latin typeface="Arial" panose="020B0604020202020204" pitchFamily="34" charset="0"/>
                <a:ea typeface="Tahoma"/>
                <a:cs typeface="Arial" panose="020B0604020202020204" pitchFamily="34" charset="0"/>
                <a:sym typeface="Arial" panose="020B0604020202020204" pitchFamily="34" charset="0"/>
              </a:rPr>
            </a:br>
            <a:r>
              <a:rPr lang="en-US" sz="900" dirty="0">
                <a:solidFill>
                  <a:srgbClr val="000000"/>
                </a:solidFill>
                <a:latin typeface="Arial" panose="020B0604020202020204" pitchFamily="34" charset="0"/>
                <a:ea typeface="Arial"/>
                <a:cs typeface="Arial" panose="020B0604020202020204" pitchFamily="34" charset="0"/>
                <a:sym typeface="Arial" panose="020B0604020202020204" pitchFamily="34" charset="0"/>
              </a:rPr>
              <a:t>Cohen JB, et al. ASH 2023. Abstract 981.</a:t>
            </a:r>
            <a:br>
              <a:rPr lang="en-US" sz="900" dirty="0">
                <a:solidFill>
                  <a:srgbClr val="000000"/>
                </a:solidFill>
                <a:latin typeface="Arial" panose="020B0604020202020204" pitchFamily="34" charset="0"/>
                <a:ea typeface="Arial"/>
                <a:cs typeface="Arial" panose="020B0604020202020204" pitchFamily="34" charset="0"/>
                <a:sym typeface="Arial" panose="020B0604020202020204" pitchFamily="34" charset="0"/>
              </a:rPr>
            </a:br>
            <a:r>
              <a:rPr lang="fi-FI" sz="900" dirty="0">
                <a:solidFill>
                  <a:srgbClr val="000000"/>
                </a:solidFill>
                <a:latin typeface="Arial" panose="020B0604020202020204" pitchFamily="34" charset="0"/>
                <a:cs typeface="Arial" panose="020B0604020202020204" pitchFamily="34" charset="0"/>
              </a:rPr>
              <a:t>BCL2, B-</a:t>
            </a:r>
            <a:r>
              <a:rPr lang="fi-FI" sz="900" dirty="0" err="1">
                <a:solidFill>
                  <a:srgbClr val="000000"/>
                </a:solidFill>
                <a:latin typeface="Arial" panose="020B0604020202020204" pitchFamily="34" charset="0"/>
                <a:cs typeface="Arial" panose="020B0604020202020204" pitchFamily="34" charset="0"/>
              </a:rPr>
              <a:t>cell</a:t>
            </a:r>
            <a:r>
              <a:rPr lang="fi-FI" sz="900" dirty="0">
                <a:solidFill>
                  <a:srgbClr val="000000"/>
                </a:solidFill>
                <a:latin typeface="Arial" panose="020B0604020202020204" pitchFamily="34" charset="0"/>
                <a:cs typeface="Arial" panose="020B0604020202020204" pitchFamily="34" charset="0"/>
              </a:rPr>
              <a:t> </a:t>
            </a:r>
            <a:r>
              <a:rPr lang="fi-FI" sz="900" dirty="0" err="1">
                <a:solidFill>
                  <a:srgbClr val="000000"/>
                </a:solidFill>
                <a:latin typeface="Arial" panose="020B0604020202020204" pitchFamily="34" charset="0"/>
                <a:cs typeface="Arial" panose="020B0604020202020204" pitchFamily="34" charset="0"/>
              </a:rPr>
              <a:t>lymphoma</a:t>
            </a:r>
            <a:r>
              <a:rPr lang="fi-FI" sz="900" dirty="0">
                <a:solidFill>
                  <a:srgbClr val="000000"/>
                </a:solidFill>
                <a:latin typeface="Arial" panose="020B0604020202020204" pitchFamily="34" charset="0"/>
                <a:cs typeface="Arial" panose="020B0604020202020204" pitchFamily="34" charset="0"/>
              </a:rPr>
              <a:t> 2; BTK, </a:t>
            </a:r>
            <a:r>
              <a:rPr lang="en-US" sz="900" dirty="0">
                <a:solidFill>
                  <a:srgbClr val="000000"/>
                </a:solidFill>
                <a:latin typeface="Arial" panose="020B0604020202020204" pitchFamily="34" charset="0"/>
                <a:ea typeface="Tahoma"/>
                <a:cs typeface="Arial" panose="020B0604020202020204" pitchFamily="34" charset="0"/>
                <a:sym typeface="Arial" panose="020B0604020202020204" pitchFamily="34" charset="0"/>
              </a:rPr>
              <a:t>Bruton’s tyrosine kinase; </a:t>
            </a:r>
            <a:r>
              <a:rPr lang="fi-FI" sz="900" dirty="0">
                <a:solidFill>
                  <a:srgbClr val="000000"/>
                </a:solidFill>
                <a:latin typeface="Arial" panose="020B0604020202020204" pitchFamily="34" charset="0"/>
                <a:cs typeface="Arial" panose="020B0604020202020204" pitchFamily="34" charset="0"/>
              </a:rPr>
              <a:t>CAR T, </a:t>
            </a:r>
            <a:r>
              <a:rPr lang="fi-FI" sz="900" dirty="0" err="1">
                <a:solidFill>
                  <a:srgbClr val="000000"/>
                </a:solidFill>
                <a:latin typeface="Arial" panose="020B0604020202020204" pitchFamily="34" charset="0"/>
                <a:cs typeface="Arial" panose="020B0604020202020204" pitchFamily="34" charset="0"/>
              </a:rPr>
              <a:t>chimeric</a:t>
            </a:r>
            <a:r>
              <a:rPr lang="fi-FI" sz="900" dirty="0">
                <a:solidFill>
                  <a:srgbClr val="000000"/>
                </a:solidFill>
                <a:latin typeface="Arial" panose="020B0604020202020204" pitchFamily="34" charset="0"/>
                <a:cs typeface="Arial" panose="020B0604020202020204" pitchFamily="34" charset="0"/>
              </a:rPr>
              <a:t> </a:t>
            </a:r>
            <a:r>
              <a:rPr lang="fi-FI" sz="900" dirty="0" err="1">
                <a:solidFill>
                  <a:srgbClr val="000000"/>
                </a:solidFill>
                <a:latin typeface="Arial" panose="020B0604020202020204" pitchFamily="34" charset="0"/>
                <a:cs typeface="Arial" panose="020B0604020202020204" pitchFamily="34" charset="0"/>
              </a:rPr>
              <a:t>antigen</a:t>
            </a:r>
            <a:r>
              <a:rPr lang="fi-FI" sz="900" dirty="0">
                <a:solidFill>
                  <a:srgbClr val="000000"/>
                </a:solidFill>
                <a:latin typeface="Arial" panose="020B0604020202020204" pitchFamily="34" charset="0"/>
                <a:cs typeface="Arial" panose="020B0604020202020204" pitchFamily="34" charset="0"/>
              </a:rPr>
              <a:t> </a:t>
            </a:r>
            <a:r>
              <a:rPr lang="fi-FI" sz="900" dirty="0" err="1">
                <a:solidFill>
                  <a:srgbClr val="000000"/>
                </a:solidFill>
                <a:latin typeface="Arial" panose="020B0604020202020204" pitchFamily="34" charset="0"/>
                <a:cs typeface="Arial" panose="020B0604020202020204" pitchFamily="34" charset="0"/>
              </a:rPr>
              <a:t>receptor</a:t>
            </a:r>
            <a:r>
              <a:rPr lang="fi-FI" sz="900" dirty="0">
                <a:solidFill>
                  <a:srgbClr val="000000"/>
                </a:solidFill>
                <a:latin typeface="Arial" panose="020B0604020202020204" pitchFamily="34" charset="0"/>
                <a:cs typeface="Arial" panose="020B0604020202020204" pitchFamily="34" charset="0"/>
              </a:rPr>
              <a:t> T-</a:t>
            </a:r>
            <a:r>
              <a:rPr lang="fi-FI" sz="900" dirty="0" err="1">
                <a:solidFill>
                  <a:srgbClr val="000000"/>
                </a:solidFill>
                <a:latin typeface="Arial" panose="020B0604020202020204" pitchFamily="34" charset="0"/>
                <a:cs typeface="Arial" panose="020B0604020202020204" pitchFamily="34" charset="0"/>
              </a:rPr>
              <a:t>cell</a:t>
            </a:r>
            <a:r>
              <a:rPr lang="fi-FI" sz="900" dirty="0">
                <a:solidFill>
                  <a:srgbClr val="000000"/>
                </a:solidFill>
                <a:latin typeface="Arial" panose="020B0604020202020204" pitchFamily="34" charset="0"/>
                <a:cs typeface="Arial" panose="020B0604020202020204" pitchFamily="34" charset="0"/>
              </a:rPr>
              <a:t> </a:t>
            </a:r>
            <a:r>
              <a:rPr lang="fi-FI" sz="900" dirty="0" err="1">
                <a:solidFill>
                  <a:srgbClr val="000000"/>
                </a:solidFill>
                <a:latin typeface="Arial" panose="020B0604020202020204" pitchFamily="34" charset="0"/>
                <a:cs typeface="Arial" panose="020B0604020202020204" pitchFamily="34" charset="0"/>
              </a:rPr>
              <a:t>therapy</a:t>
            </a:r>
            <a:r>
              <a:rPr lang="fi-FI" sz="900" dirty="0">
                <a:solidFill>
                  <a:srgbClr val="000000"/>
                </a:solidFill>
                <a:latin typeface="Arial" panose="020B0604020202020204" pitchFamily="34" charset="0"/>
                <a:cs typeface="Arial" panose="020B0604020202020204" pitchFamily="34" charset="0"/>
              </a:rPr>
              <a:t>; </a:t>
            </a:r>
            <a:r>
              <a:rPr lang="en-US" sz="900" dirty="0">
                <a:solidFill>
                  <a:srgbClr val="000000"/>
                </a:solidFill>
                <a:latin typeface="Arial" panose="020B0604020202020204" pitchFamily="34" charset="0"/>
                <a:ea typeface="Tahoma"/>
                <a:cs typeface="Arial" panose="020B0604020202020204" pitchFamily="34" charset="0"/>
                <a:sym typeface="Arial"/>
              </a:rPr>
              <a:t>c</a:t>
            </a:r>
            <a:r>
              <a:rPr lang="en-US" sz="900" dirty="0">
                <a:solidFill>
                  <a:srgbClr val="000000"/>
                </a:solidFill>
                <a:latin typeface="Arial" panose="020B0604020202020204" pitchFamily="34" charset="0"/>
                <a:ea typeface="Tahoma"/>
                <a:cs typeface="Arial" panose="020B0604020202020204" pitchFamily="34" charset="0"/>
                <a:sym typeface="Arial" panose="020B0604020202020204" pitchFamily="34" charset="0"/>
              </a:rPr>
              <a:t>BTKi, covalent Bruton’s tyrosine kinase inhibitor; ECOG PS, Eastern Cooperative Oncology Group Performance Status; MCL, mantle cell lymphoma; PI3K, phosphoinositide 3-kinases; sMIPI, Simplified Mantle Cell Lymphoma International Prognostic Index.</a:t>
            </a:r>
            <a:endParaRPr lang="en-US" sz="900" dirty="0">
              <a:solidFill>
                <a:srgbClr val="000000"/>
              </a:solidFill>
              <a:latin typeface="Arial" panose="020B0604020202020204" pitchFamily="34" charset="0"/>
              <a:ea typeface="Aria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466654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505EF04-A005-543F-BDB0-96C69E7E8230}"/>
              </a:ext>
            </a:extLst>
          </p:cNvPr>
          <p:cNvPicPr>
            <a:picLocks noChangeAspect="1"/>
          </p:cNvPicPr>
          <p:nvPr/>
        </p:nvPicPr>
        <p:blipFill>
          <a:blip r:embed="rId3"/>
          <a:stretch>
            <a:fillRect/>
          </a:stretch>
        </p:blipFill>
        <p:spPr>
          <a:xfrm>
            <a:off x="1095278" y="1369251"/>
            <a:ext cx="9238695" cy="4384191"/>
          </a:xfrm>
          <a:prstGeom prst="rect">
            <a:avLst/>
          </a:prstGeom>
        </p:spPr>
      </p:pic>
      <p:sp>
        <p:nvSpPr>
          <p:cNvPr id="4" name="TextBox 3">
            <a:extLst>
              <a:ext uri="{FF2B5EF4-FFF2-40B4-BE49-F238E27FC236}">
                <a16:creationId xmlns:a16="http://schemas.microsoft.com/office/drawing/2014/main" id="{A4C45F8B-6A03-6223-44AA-BB4BEFB5C3CE}"/>
              </a:ext>
            </a:extLst>
          </p:cNvPr>
          <p:cNvSpPr txBox="1"/>
          <p:nvPr/>
        </p:nvSpPr>
        <p:spPr>
          <a:xfrm>
            <a:off x="2958726" y="5670036"/>
            <a:ext cx="6015299"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defTabSz="457189" eaLnBrk="0" hangingPunct="0"/>
            <a:r>
              <a:rPr lang="en-US" sz="1600" dirty="0">
                <a:solidFill>
                  <a:srgbClr val="000000"/>
                </a:solidFill>
                <a:latin typeface="Arial"/>
                <a:ea typeface="Arial"/>
                <a:cs typeface="Arial"/>
                <a:sym typeface="Arial"/>
              </a:rPr>
              <a:t>Median Time to First Response was 1.8 months (range: 0.8-13.8)</a:t>
            </a:r>
            <a:endParaRPr lang="en-IE" sz="1600" dirty="0">
              <a:solidFill>
                <a:srgbClr val="000000"/>
              </a:solidFill>
              <a:latin typeface="Arial"/>
              <a:ea typeface="Arial"/>
              <a:cs typeface="Arial"/>
              <a:sym typeface="Arial"/>
            </a:endParaRPr>
          </a:p>
        </p:txBody>
      </p:sp>
      <p:graphicFrame>
        <p:nvGraphicFramePr>
          <p:cNvPr id="3" name="Table 2">
            <a:extLst>
              <a:ext uri="{FF2B5EF4-FFF2-40B4-BE49-F238E27FC236}">
                <a16:creationId xmlns:a16="http://schemas.microsoft.com/office/drawing/2014/main" id="{B9195E10-AFD4-FC2C-DF5B-AB37320D8BC3}"/>
              </a:ext>
            </a:extLst>
          </p:cNvPr>
          <p:cNvGraphicFramePr>
            <a:graphicFrameLocks noGrp="1"/>
          </p:cNvGraphicFramePr>
          <p:nvPr/>
        </p:nvGraphicFramePr>
        <p:xfrm>
          <a:off x="7406537" y="1369251"/>
          <a:ext cx="4024307" cy="1472736"/>
        </p:xfrm>
        <a:graphic>
          <a:graphicData uri="http://schemas.openxmlformats.org/drawingml/2006/table">
            <a:tbl>
              <a:tblPr firstRow="1" firstCol="1" bandRow="1">
                <a:tableStyleId>{5940675A-B579-460E-94D1-54222C63F5DA}</a:tableStyleId>
              </a:tblPr>
              <a:tblGrid>
                <a:gridCol w="2418531">
                  <a:extLst>
                    <a:ext uri="{9D8B030D-6E8A-4147-A177-3AD203B41FA5}">
                      <a16:colId xmlns:a16="http://schemas.microsoft.com/office/drawing/2014/main" val="1394307089"/>
                    </a:ext>
                  </a:extLst>
                </a:gridCol>
                <a:gridCol w="1605776">
                  <a:extLst>
                    <a:ext uri="{9D8B030D-6E8A-4147-A177-3AD203B41FA5}">
                      <a16:colId xmlns:a16="http://schemas.microsoft.com/office/drawing/2014/main" val="4009286419"/>
                    </a:ext>
                  </a:extLst>
                </a:gridCol>
              </a:tblGrid>
              <a:tr h="380788">
                <a:tc>
                  <a:txBody>
                    <a:bodyPr/>
                    <a:lstStyle/>
                    <a:p>
                      <a:pPr algn="l">
                        <a:lnSpc>
                          <a:spcPct val="100000"/>
                        </a:lnSpc>
                        <a:spcAft>
                          <a:spcPts val="0"/>
                        </a:spcAft>
                      </a:pPr>
                      <a:r>
                        <a:rPr lang="en-US" sz="1500" b="1" kern="1200" dirty="0">
                          <a:solidFill>
                            <a:schemeClr val="bg1"/>
                          </a:solidFill>
                          <a:effectLst/>
                          <a:latin typeface="Arial"/>
                        </a:rPr>
                        <a:t>Prior cBTKi</a:t>
                      </a:r>
                      <a:endParaRPr lang="en-IE" sz="1500" kern="100" dirty="0">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L w="12700" cap="flat" cmpd="sng" algn="ctr">
                      <a:solidFill>
                        <a:srgbClr val="D9D9D9"/>
                      </a:solidFill>
                      <a:prstDash val="solid"/>
                      <a:round/>
                      <a:headEnd type="none" w="med" len="med"/>
                      <a:tailEnd type="none" w="med" len="med"/>
                    </a:lnL>
                    <a:lnR w="12700" cap="flat" cmpd="sng" algn="ctr">
                      <a:solidFill>
                        <a:srgbClr val="203F6C"/>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63F6A"/>
                    </a:solidFill>
                  </a:tcPr>
                </a:tc>
                <a:tc>
                  <a:txBody>
                    <a:bodyPr/>
                    <a:lstStyle/>
                    <a:p>
                      <a:pPr algn="ctr">
                        <a:lnSpc>
                          <a:spcPct val="100000"/>
                        </a:lnSpc>
                        <a:spcAft>
                          <a:spcPts val="0"/>
                        </a:spcAft>
                      </a:pPr>
                      <a:r>
                        <a:rPr lang="en-IE" sz="1500" b="1" kern="100" dirty="0">
                          <a:solidFill>
                            <a:schemeClr val="bg1"/>
                          </a:solidFill>
                          <a:effectLst/>
                          <a:latin typeface="Arial" panose="020B0604020202020204" pitchFamily="34" charset="0"/>
                          <a:cs typeface="Arial" panose="020B0604020202020204" pitchFamily="34" charset="0"/>
                        </a:rPr>
                        <a:t>n=152</a:t>
                      </a:r>
                      <a:endParaRPr lang="en-IE" sz="1500" b="1" kern="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L w="12700" cap="flat" cmpd="sng" algn="ctr">
                      <a:solidFill>
                        <a:srgbClr val="203F6C"/>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63F6A"/>
                    </a:solidFill>
                  </a:tcPr>
                </a:tc>
                <a:extLst>
                  <a:ext uri="{0D108BD9-81ED-4DB2-BD59-A6C34878D82A}">
                    <a16:rowId xmlns:a16="http://schemas.microsoft.com/office/drawing/2014/main" val="804036066"/>
                  </a:ext>
                </a:extLst>
              </a:tr>
              <a:tr h="272987">
                <a:tc>
                  <a:txBody>
                    <a:bodyPr/>
                    <a:lstStyle/>
                    <a:p>
                      <a:pPr algn="l">
                        <a:lnSpc>
                          <a:spcPct val="107000"/>
                        </a:lnSpc>
                        <a:spcAft>
                          <a:spcPts val="300"/>
                        </a:spcAft>
                      </a:pPr>
                      <a:r>
                        <a:rPr lang="en-US" sz="1200" b="1" kern="100" dirty="0">
                          <a:effectLst/>
                          <a:latin typeface="Arial" panose="020B0604020202020204" pitchFamily="34" charset="0"/>
                          <a:ea typeface="Calibri" panose="020F0502020204030204" pitchFamily="34" charset="0"/>
                          <a:cs typeface="Arial" panose="020B0604020202020204" pitchFamily="34" charset="0"/>
                        </a:rPr>
                        <a:t>ORR</a:t>
                      </a:r>
                      <a:r>
                        <a:rPr lang="en-US" sz="1200" b="1" kern="100" baseline="30000" dirty="0">
                          <a:effectLst/>
                          <a:latin typeface="Arial" panose="020B0604020202020204" pitchFamily="34" charset="0"/>
                          <a:ea typeface="Calibri" panose="020F0502020204030204" pitchFamily="34" charset="0"/>
                          <a:cs typeface="Arial" panose="020B0604020202020204" pitchFamily="34" charset="0"/>
                        </a:rPr>
                        <a:t>b</a:t>
                      </a:r>
                      <a:r>
                        <a:rPr lang="en-US" sz="1200" b="1" kern="100" dirty="0">
                          <a:effectLst/>
                          <a:latin typeface="Arial" panose="020B0604020202020204" pitchFamily="34" charset="0"/>
                          <a:ea typeface="Calibri" panose="020F0502020204030204" pitchFamily="34" charset="0"/>
                          <a:cs typeface="Arial" panose="020B0604020202020204" pitchFamily="34" charset="0"/>
                        </a:rPr>
                        <a:t>, </a:t>
                      </a:r>
                      <a:r>
                        <a:rPr lang="en-US" sz="1200" b="0" kern="100" dirty="0">
                          <a:effectLst/>
                          <a:latin typeface="Arial" panose="020B0604020202020204" pitchFamily="34" charset="0"/>
                          <a:ea typeface="Calibri" panose="020F0502020204030204" pitchFamily="34" charset="0"/>
                          <a:cs typeface="Arial" panose="020B0604020202020204" pitchFamily="34" charset="0"/>
                        </a:rPr>
                        <a:t>%  (95% CI)</a:t>
                      </a:r>
                      <a:endParaRPr lang="en-IE" sz="1200" b="0" kern="100" dirty="0">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L w="12700" cap="flat" cmpd="sng" algn="ctr">
                      <a:solidFill>
                        <a:srgbClr val="D5D2CA"/>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chemeClr val="bg1"/>
                    </a:solidFill>
                  </a:tcPr>
                </a:tc>
                <a:tc>
                  <a:txBody>
                    <a:bodyPr/>
                    <a:lstStyle/>
                    <a:p>
                      <a:pPr algn="ctr">
                        <a:lnSpc>
                          <a:spcPct val="107000"/>
                        </a:lnSpc>
                        <a:spcAft>
                          <a:spcPts val="200"/>
                        </a:spcAft>
                      </a:pPr>
                      <a:r>
                        <a:rPr lang="en-US" sz="1200" kern="100" dirty="0">
                          <a:effectLst/>
                          <a:latin typeface="Arial" panose="020B0604020202020204" pitchFamily="34" charset="0"/>
                          <a:ea typeface="Calibri" panose="020F0502020204030204" pitchFamily="34" charset="0"/>
                          <a:cs typeface="Arial" panose="020B0604020202020204" pitchFamily="34" charset="0"/>
                        </a:rPr>
                        <a:t>49.3 (41.1-57.6)</a:t>
                      </a:r>
                      <a:endParaRPr lang="en-IE" sz="1200" kern="100" dirty="0">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L w="12700" cap="flat" cmpd="sng" algn="ctr">
                      <a:solidFill>
                        <a:schemeClr val="bg1"/>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chemeClr val="bg1"/>
                    </a:solidFill>
                  </a:tcPr>
                </a:tc>
                <a:extLst>
                  <a:ext uri="{0D108BD9-81ED-4DB2-BD59-A6C34878D82A}">
                    <a16:rowId xmlns:a16="http://schemas.microsoft.com/office/drawing/2014/main" val="4293680772"/>
                  </a:ext>
                </a:extLst>
              </a:tr>
              <a:tr h="272987">
                <a:tc>
                  <a:txBody>
                    <a:bodyPr/>
                    <a:lstStyle/>
                    <a:p>
                      <a:pPr algn="l">
                        <a:lnSpc>
                          <a:spcPct val="107000"/>
                        </a:lnSpc>
                        <a:spcAft>
                          <a:spcPts val="800"/>
                        </a:spcAft>
                      </a:pPr>
                      <a:r>
                        <a:rPr lang="en-IE" sz="1200" b="1" kern="100" dirty="0">
                          <a:effectLst/>
                          <a:latin typeface="Arial" panose="020B0604020202020204" pitchFamily="34" charset="0"/>
                          <a:cs typeface="Arial" panose="020B0604020202020204" pitchFamily="34" charset="0"/>
                        </a:rPr>
                        <a:t>Best Response, </a:t>
                      </a:r>
                      <a:r>
                        <a:rPr lang="en-IE" sz="1200" b="0" kern="100" dirty="0">
                          <a:effectLst/>
                          <a:latin typeface="Arial" panose="020B0604020202020204" pitchFamily="34" charset="0"/>
                          <a:cs typeface="Arial" panose="020B0604020202020204" pitchFamily="34" charset="0"/>
                        </a:rPr>
                        <a:t>n (%)</a:t>
                      </a:r>
                      <a:endParaRPr lang="en-IE" sz="1200" b="0" kern="100" dirty="0">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L w="12700" cap="flat" cmpd="sng" algn="ctr">
                      <a:solidFill>
                        <a:srgbClr val="D5D2CA"/>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D9D9D9"/>
                    </a:solidFill>
                  </a:tcPr>
                </a:tc>
                <a:tc>
                  <a:txBody>
                    <a:bodyPr/>
                    <a:lstStyle/>
                    <a:p>
                      <a:pPr algn="ctr">
                        <a:lnSpc>
                          <a:spcPct val="107000"/>
                        </a:lnSpc>
                        <a:spcAft>
                          <a:spcPts val="800"/>
                        </a:spcAft>
                      </a:pPr>
                      <a:endParaRPr lang="en-IE" sz="1200" kern="100" dirty="0">
                        <a:effectLst/>
                        <a:latin typeface="Arial" panose="020B0604020202020204" pitchFamily="34" charset="0"/>
                        <a:cs typeface="Arial" panose="020B0604020202020204" pitchFamily="34" charset="0"/>
                      </a:endParaRPr>
                    </a:p>
                  </a:txBody>
                  <a:tcPr marL="45720" marR="4572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D9D9D9"/>
                    </a:solidFill>
                  </a:tcPr>
                </a:tc>
                <a:extLst>
                  <a:ext uri="{0D108BD9-81ED-4DB2-BD59-A6C34878D82A}">
                    <a16:rowId xmlns:a16="http://schemas.microsoft.com/office/drawing/2014/main" val="2756360277"/>
                  </a:ext>
                </a:extLst>
              </a:tr>
              <a:tr h="272987">
                <a:tc>
                  <a:txBody>
                    <a:bodyPr/>
                    <a:lstStyle/>
                    <a:p>
                      <a:pPr marL="268288" indent="0" algn="l">
                        <a:lnSpc>
                          <a:spcPct val="107000"/>
                        </a:lnSpc>
                        <a:spcAft>
                          <a:spcPts val="800"/>
                        </a:spcAft>
                      </a:pPr>
                      <a:r>
                        <a:rPr lang="en-IE" sz="1200" b="1" kern="100" dirty="0">
                          <a:effectLst/>
                          <a:latin typeface="Arial" panose="020B0604020202020204" pitchFamily="34" charset="0"/>
                          <a:cs typeface="Arial" panose="020B0604020202020204" pitchFamily="34" charset="0"/>
                        </a:rPr>
                        <a:t>CR</a:t>
                      </a:r>
                      <a:endParaRPr lang="en-IE" sz="1200" b="1" kern="100" dirty="0">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L w="12700" cap="flat" cmpd="sng" algn="ctr">
                      <a:solidFill>
                        <a:srgbClr val="D5D2CA"/>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IE" sz="1200" kern="100" dirty="0">
                          <a:effectLst/>
                          <a:latin typeface="Arial" panose="020B0604020202020204" pitchFamily="34" charset="0"/>
                          <a:cs typeface="Arial" panose="020B0604020202020204" pitchFamily="34" charset="0"/>
                        </a:rPr>
                        <a:t>24 (15.8)</a:t>
                      </a:r>
                    </a:p>
                  </a:txBody>
                  <a:tcPr marL="45720" marR="45720" anchor="ctr">
                    <a:lnL w="12700" cap="flat" cmpd="sng" algn="ctr">
                      <a:solidFill>
                        <a:schemeClr val="bg1"/>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chemeClr val="bg1"/>
                    </a:solidFill>
                  </a:tcPr>
                </a:tc>
                <a:extLst>
                  <a:ext uri="{0D108BD9-81ED-4DB2-BD59-A6C34878D82A}">
                    <a16:rowId xmlns:a16="http://schemas.microsoft.com/office/drawing/2014/main" val="1205954502"/>
                  </a:ext>
                </a:extLst>
              </a:tr>
              <a:tr h="272987">
                <a:tc>
                  <a:txBody>
                    <a:bodyPr/>
                    <a:lstStyle/>
                    <a:p>
                      <a:pPr marL="268288" indent="0" algn="l">
                        <a:lnSpc>
                          <a:spcPct val="107000"/>
                        </a:lnSpc>
                        <a:spcAft>
                          <a:spcPts val="800"/>
                        </a:spcAft>
                      </a:pPr>
                      <a:r>
                        <a:rPr lang="en-IE" sz="1200" b="1" kern="100" dirty="0">
                          <a:effectLst/>
                          <a:latin typeface="Arial" panose="020B0604020202020204" pitchFamily="34" charset="0"/>
                          <a:cs typeface="Arial" panose="020B0604020202020204" pitchFamily="34" charset="0"/>
                        </a:rPr>
                        <a:t>PR</a:t>
                      </a:r>
                      <a:endParaRPr lang="en-IE" sz="1200" b="1" kern="100" dirty="0">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L w="12700" cap="flat" cmpd="sng" algn="ctr">
                      <a:solidFill>
                        <a:srgbClr val="D5D2CA"/>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D9D9D9"/>
                    </a:solidFill>
                  </a:tcPr>
                </a:tc>
                <a:tc>
                  <a:txBody>
                    <a:bodyPr/>
                    <a:lstStyle/>
                    <a:p>
                      <a:pPr algn="ctr">
                        <a:lnSpc>
                          <a:spcPct val="107000"/>
                        </a:lnSpc>
                        <a:spcAft>
                          <a:spcPts val="800"/>
                        </a:spcAft>
                      </a:pPr>
                      <a:r>
                        <a:rPr lang="en-IE" sz="1200" kern="100" dirty="0">
                          <a:effectLst/>
                          <a:latin typeface="Arial" panose="020B0604020202020204" pitchFamily="34" charset="0"/>
                          <a:cs typeface="Arial" panose="020B0604020202020204" pitchFamily="34" charset="0"/>
                        </a:rPr>
                        <a:t>51 (33.6)</a:t>
                      </a:r>
                    </a:p>
                  </a:txBody>
                  <a:tcPr marL="45720" marR="4572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D9D9D9"/>
                    </a:solidFill>
                  </a:tcPr>
                </a:tc>
                <a:extLst>
                  <a:ext uri="{0D108BD9-81ED-4DB2-BD59-A6C34878D82A}">
                    <a16:rowId xmlns:a16="http://schemas.microsoft.com/office/drawing/2014/main" val="2278714662"/>
                  </a:ext>
                </a:extLst>
              </a:tr>
            </a:tbl>
          </a:graphicData>
        </a:graphic>
      </p:graphicFrame>
      <p:graphicFrame>
        <p:nvGraphicFramePr>
          <p:cNvPr id="5" name="Table 4">
            <a:extLst>
              <a:ext uri="{FF2B5EF4-FFF2-40B4-BE49-F238E27FC236}">
                <a16:creationId xmlns:a16="http://schemas.microsoft.com/office/drawing/2014/main" id="{637485F8-223D-2B87-1419-97CAC2EC6787}"/>
              </a:ext>
            </a:extLst>
          </p:cNvPr>
          <p:cNvGraphicFramePr>
            <a:graphicFrameLocks noGrp="1"/>
          </p:cNvGraphicFramePr>
          <p:nvPr>
            <p:extLst>
              <p:ext uri="{D42A27DB-BD31-4B8C-83A1-F6EECF244321}">
                <p14:modId xmlns:p14="http://schemas.microsoft.com/office/powerpoint/2010/main" val="1627387107"/>
              </p:ext>
            </p:extLst>
          </p:nvPr>
        </p:nvGraphicFramePr>
        <p:xfrm>
          <a:off x="7406537" y="1369251"/>
          <a:ext cx="4024307" cy="1446682"/>
        </p:xfrm>
        <a:graphic>
          <a:graphicData uri="http://schemas.openxmlformats.org/drawingml/2006/table">
            <a:tbl>
              <a:tblPr firstRow="1" bandRow="1">
                <a:tableStyleId>{5C22544A-7EE6-4342-B048-85BDC9FD1C3A}</a:tableStyleId>
              </a:tblPr>
              <a:tblGrid>
                <a:gridCol w="2533016">
                  <a:extLst>
                    <a:ext uri="{9D8B030D-6E8A-4147-A177-3AD203B41FA5}">
                      <a16:colId xmlns:a16="http://schemas.microsoft.com/office/drawing/2014/main" val="3748058746"/>
                    </a:ext>
                  </a:extLst>
                </a:gridCol>
                <a:gridCol w="1491291">
                  <a:extLst>
                    <a:ext uri="{9D8B030D-6E8A-4147-A177-3AD203B41FA5}">
                      <a16:colId xmlns:a16="http://schemas.microsoft.com/office/drawing/2014/main" val="224007335"/>
                    </a:ext>
                  </a:extLst>
                </a:gridCol>
              </a:tblGrid>
              <a:tr h="338203">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effectLst/>
                          <a:latin typeface="Arial" panose="020B0604020202020204" pitchFamily="34" charset="0"/>
                          <a:cs typeface="Arial" panose="020B0604020202020204" pitchFamily="34" charset="0"/>
                        </a:rPr>
                        <a:t>Prior cBTKi</a:t>
                      </a:r>
                      <a:endParaRPr lang="en-US" sz="12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E" sz="1200" b="1" kern="100" dirty="0">
                          <a:solidFill>
                            <a:schemeClr val="bg1"/>
                          </a:solidFill>
                          <a:effectLst/>
                          <a:latin typeface="Arial" panose="020B0604020202020204" pitchFamily="34" charset="0"/>
                          <a:cs typeface="Arial" panose="020B0604020202020204" pitchFamily="34" charset="0"/>
                        </a:rPr>
                        <a:t>n=152</a:t>
                      </a:r>
                      <a:endParaRPr lang="en-US" sz="12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812871482"/>
                  </a:ext>
                </a:extLst>
              </a:tr>
              <a:tr h="32567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Arial" panose="020B0604020202020204" pitchFamily="34" charset="0"/>
                          <a:cs typeface="Arial" panose="020B0604020202020204" pitchFamily="34" charset="0"/>
                        </a:rPr>
                        <a:t>ORR</a:t>
                      </a:r>
                      <a:r>
                        <a:rPr lang="en-US" sz="1200" b="1" kern="1200" baseline="30000" dirty="0">
                          <a:solidFill>
                            <a:schemeClr val="tx1"/>
                          </a:solidFill>
                          <a:latin typeface="Arial" panose="020B0604020202020204" pitchFamily="34" charset="0"/>
                          <a:cs typeface="Arial" panose="020B0604020202020204" pitchFamily="34" charset="0"/>
                        </a:rPr>
                        <a:t>b</a:t>
                      </a:r>
                      <a:r>
                        <a:rPr lang="en-US" sz="1200" b="1" kern="1200" dirty="0">
                          <a:solidFill>
                            <a:schemeClr val="tx1"/>
                          </a:solidFill>
                          <a:latin typeface="Arial" panose="020B0604020202020204" pitchFamily="34" charset="0"/>
                          <a:cs typeface="Arial" panose="020B0604020202020204" pitchFamily="34" charset="0"/>
                        </a:rPr>
                        <a:t>, </a:t>
                      </a:r>
                      <a:r>
                        <a:rPr lang="en-US" sz="1200" b="0" kern="1200" dirty="0">
                          <a:solidFill>
                            <a:schemeClr val="tx1"/>
                          </a:solidFill>
                          <a:latin typeface="Arial" panose="020B0604020202020204" pitchFamily="34" charset="0"/>
                          <a:cs typeface="Arial" panose="020B0604020202020204" pitchFamily="34" charset="0"/>
                        </a:rPr>
                        <a:t>% (95% CI)</a:t>
                      </a:r>
                      <a:endParaRPr lang="en-US" sz="1200" b="0" kern="1200" dirty="0">
                        <a:solidFill>
                          <a:schemeClr val="tx1"/>
                        </a:solidFill>
                        <a:latin typeface="Arial" panose="020B0604020202020204" pitchFamily="34" charset="0"/>
                        <a:ea typeface="Tahoma" panose="020B0604030504040204" pitchFamily="34" charset="0"/>
                        <a:cs typeface="Arial" panose="020B0604020202020204" pitchFamily="34" charset="0"/>
                      </a:endParaRPr>
                    </a:p>
                  </a:txBody>
                  <a:tcPr marL="51435" marR="514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Arial" panose="020B0604020202020204" pitchFamily="34" charset="0"/>
                          <a:cs typeface="Arial" panose="020B0604020202020204" pitchFamily="34" charset="0"/>
                        </a:rPr>
                        <a:t>49.3 (41.1-57.6)</a:t>
                      </a:r>
                      <a:endParaRPr lang="en-US" sz="1200" b="0" kern="1200" dirty="0">
                        <a:solidFill>
                          <a:schemeClr val="tx1"/>
                        </a:solidFill>
                        <a:latin typeface="Arial" panose="020B0604020202020204" pitchFamily="34" charset="0"/>
                        <a:ea typeface="Tahoma" panose="020B0604030504040204" pitchFamily="34" charset="0"/>
                        <a:cs typeface="Arial" panose="020B0604020202020204" pitchFamily="34" charset="0"/>
                      </a:endParaRPr>
                    </a:p>
                  </a:txBody>
                  <a:tcPr marL="51435" marR="514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545779072"/>
                  </a:ext>
                </a:extLst>
              </a:tr>
              <a:tr h="266514">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solidFill>
                            <a:schemeClr val="tx1"/>
                          </a:solidFill>
                          <a:effectLst/>
                          <a:latin typeface="Arial" panose="020B0604020202020204" pitchFamily="34" charset="0"/>
                          <a:cs typeface="Arial" panose="020B0604020202020204" pitchFamily="34" charset="0"/>
                        </a:rPr>
                        <a:t>Best Response, </a:t>
                      </a:r>
                      <a:r>
                        <a:rPr lang="en-US" sz="1200" b="0" dirty="0">
                          <a:solidFill>
                            <a:schemeClr val="tx1"/>
                          </a:solidFill>
                          <a:effectLst/>
                          <a:latin typeface="Arial" panose="020B0604020202020204" pitchFamily="34" charset="0"/>
                          <a:cs typeface="Arial" panose="020B0604020202020204" pitchFamily="34" charset="0"/>
                        </a:rPr>
                        <a:t>n (%)</a:t>
                      </a:r>
                      <a:endParaRPr lang="en-US"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3470125800"/>
                  </a:ext>
                </a:extLst>
              </a:tr>
              <a:tr h="279335">
                <a:tc>
                  <a:txBody>
                    <a:bodyPr/>
                    <a:lstStyle/>
                    <a:p>
                      <a:pPr marL="177800" marR="0" indent="0" algn="l">
                        <a:lnSpc>
                          <a:spcPct val="100000"/>
                        </a:lnSpc>
                        <a:spcBef>
                          <a:spcPts val="0"/>
                        </a:spcBef>
                        <a:spcAft>
                          <a:spcPts val="0"/>
                        </a:spcAft>
                      </a:pPr>
                      <a:r>
                        <a:rPr lang="en-US" sz="1200" b="0" dirty="0">
                          <a:solidFill>
                            <a:srgbClr val="000000"/>
                          </a:solidFill>
                          <a:effectLst/>
                          <a:latin typeface="Arial" panose="020B0604020202020204" pitchFamily="34" charset="0"/>
                          <a:cs typeface="Arial" panose="020B0604020202020204" pitchFamily="34" charset="0"/>
                        </a:rPr>
                        <a:t>CR</a:t>
                      </a:r>
                      <a:endParaRPr lang="en-US" sz="12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77800" marR="0" indent="0" algn="ctr">
                        <a:lnSpc>
                          <a:spcPct val="100000"/>
                        </a:lnSpc>
                        <a:spcBef>
                          <a:spcPts val="0"/>
                        </a:spcBef>
                        <a:spcAft>
                          <a:spcPts val="0"/>
                        </a:spcAft>
                      </a:pPr>
                      <a:r>
                        <a:rPr lang="en-US" sz="1200" b="0" dirty="0">
                          <a:solidFill>
                            <a:schemeClr val="tx1"/>
                          </a:solidFill>
                          <a:effectLst/>
                          <a:latin typeface="Arial" panose="020B0604020202020204" pitchFamily="34" charset="0"/>
                          <a:cs typeface="Arial" panose="020B0604020202020204" pitchFamily="34" charset="0"/>
                        </a:rPr>
                        <a:t>24 (15.8)</a:t>
                      </a:r>
                      <a:endParaRPr lang="en-US" sz="12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737938394"/>
                  </a:ext>
                </a:extLst>
              </a:tr>
              <a:tr h="236954">
                <a:tc>
                  <a:txBody>
                    <a:bodyPr/>
                    <a:lstStyle/>
                    <a:p>
                      <a:pPr marL="177800" marR="0" indent="0" algn="l">
                        <a:lnSpc>
                          <a:spcPct val="100000"/>
                        </a:lnSpc>
                        <a:spcBef>
                          <a:spcPts val="0"/>
                        </a:spcBef>
                        <a:spcAft>
                          <a:spcPts val="0"/>
                        </a:spcAft>
                      </a:pPr>
                      <a:r>
                        <a:rPr lang="en-US" sz="1200" b="0" dirty="0">
                          <a:solidFill>
                            <a:srgbClr val="000000"/>
                          </a:solidFill>
                          <a:effectLst/>
                          <a:latin typeface="Arial" panose="020B0604020202020204" pitchFamily="34" charset="0"/>
                          <a:cs typeface="Arial" panose="020B0604020202020204" pitchFamily="34" charset="0"/>
                        </a:rPr>
                        <a:t>PR</a:t>
                      </a:r>
                      <a:endParaRPr lang="en-US" sz="12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77800" marR="0" indent="0" algn="ctr">
                        <a:lnSpc>
                          <a:spcPct val="100000"/>
                        </a:lnSpc>
                        <a:spcBef>
                          <a:spcPts val="0"/>
                        </a:spcBef>
                        <a:spcAft>
                          <a:spcPts val="0"/>
                        </a:spcAft>
                      </a:pPr>
                      <a:r>
                        <a:rPr lang="en-US" sz="1200" b="0" dirty="0">
                          <a:solidFill>
                            <a:schemeClr val="tx1"/>
                          </a:solidFill>
                          <a:effectLst/>
                          <a:latin typeface="Arial" panose="020B0604020202020204" pitchFamily="34" charset="0"/>
                          <a:cs typeface="Arial" panose="020B0604020202020204" pitchFamily="34" charset="0"/>
                        </a:rPr>
                        <a:t>51 (33.6)</a:t>
                      </a:r>
                      <a:endParaRPr lang="en-US" sz="12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882017040"/>
                  </a:ext>
                </a:extLst>
              </a:tr>
            </a:tbl>
          </a:graphicData>
        </a:graphic>
      </p:graphicFrame>
      <p:sp>
        <p:nvSpPr>
          <p:cNvPr id="7" name="Title 6">
            <a:extLst>
              <a:ext uri="{FF2B5EF4-FFF2-40B4-BE49-F238E27FC236}">
                <a16:creationId xmlns:a16="http://schemas.microsoft.com/office/drawing/2014/main" id="{2A133A73-754E-88E8-44A4-150FC64FDF0C}"/>
              </a:ext>
            </a:extLst>
          </p:cNvPr>
          <p:cNvSpPr>
            <a:spLocks noGrp="1"/>
          </p:cNvSpPr>
          <p:nvPr>
            <p:ph type="title"/>
          </p:nvPr>
        </p:nvSpPr>
        <p:spPr>
          <a:xfrm>
            <a:off x="838200" y="319276"/>
            <a:ext cx="10515600" cy="1004126"/>
          </a:xfrm>
        </p:spPr>
        <p:txBody>
          <a:bodyPr>
            <a:normAutofit fontScale="90000"/>
          </a:bodyPr>
          <a:lstStyle/>
          <a:p>
            <a:r>
              <a:rPr lang="en-US" dirty="0"/>
              <a:t>BRUIN Study: Pirtobrutinib Efficacy in Patients With MCL Who Received Prior Covalent BTK Inhibitor</a:t>
            </a:r>
          </a:p>
        </p:txBody>
      </p:sp>
      <p:sp>
        <p:nvSpPr>
          <p:cNvPr id="9" name="Footer Placeholder 8">
            <a:extLst>
              <a:ext uri="{FF2B5EF4-FFF2-40B4-BE49-F238E27FC236}">
                <a16:creationId xmlns:a16="http://schemas.microsoft.com/office/drawing/2014/main" id="{B7D205B6-9BD9-B7EB-D427-EB556DAE8750}"/>
              </a:ext>
            </a:extLst>
          </p:cNvPr>
          <p:cNvSpPr>
            <a:spLocks noGrp="1"/>
          </p:cNvSpPr>
          <p:nvPr>
            <p:ph type="ftr" sz="quarter" idx="10"/>
          </p:nvPr>
        </p:nvSpPr>
        <p:spPr/>
        <p:txBody>
          <a:bodyPr/>
          <a:lstStyle/>
          <a:p>
            <a:r>
              <a:rPr lang="en-US" sz="800" dirty="0">
                <a:solidFill>
                  <a:srgbClr val="000000"/>
                </a:solidFill>
                <a:latin typeface="Arial" panose="020B0604020202020204" pitchFamily="34" charset="0"/>
                <a:ea typeface="Arial"/>
                <a:cs typeface="Arial" panose="020B0604020202020204" pitchFamily="34" charset="0"/>
                <a:sym typeface="Arial"/>
              </a:rPr>
              <a:t>Data of patients with baseline and at least one evaluable post baseline tumor measurement. *Patients with &gt;100% increase in SPD. </a:t>
            </a:r>
            <a:r>
              <a:rPr lang="en-US" sz="800" baseline="30000" dirty="0">
                <a:solidFill>
                  <a:srgbClr val="000000"/>
                </a:solidFill>
                <a:latin typeface="Arial" panose="020B0604020202020204" pitchFamily="34" charset="0"/>
                <a:ea typeface="Arial"/>
                <a:cs typeface="Arial" panose="020B0604020202020204" pitchFamily="34" charset="0"/>
                <a:sym typeface="Arial"/>
              </a:rPr>
              <a:t>a</a:t>
            </a:r>
            <a:r>
              <a:rPr lang="en-US" sz="800" dirty="0">
                <a:solidFill>
                  <a:srgbClr val="000000"/>
                </a:solidFill>
                <a:latin typeface="Arial" panose="020B0604020202020204" pitchFamily="34" charset="0"/>
                <a:ea typeface="Arial"/>
                <a:cs typeface="Arial" panose="020B0604020202020204" pitchFamily="34" charset="0"/>
                <a:sym typeface="Arial"/>
              </a:rPr>
              <a:t>Data for 28/152 patients who received prior cBTKi are not shown in the waterfall plot due to no measurable target lesions identified by CT at baseline, discontinuation prior to first response assessment, or lack of adequate imaging in follow-up.</a:t>
            </a:r>
            <a:r>
              <a:rPr lang="en-IE" sz="800" dirty="0">
                <a:solidFill>
                  <a:srgbClr val="000000"/>
                </a:solidFill>
                <a:latin typeface="Arial" panose="020B0604020202020204" pitchFamily="34" charset="0"/>
                <a:ea typeface="Arial"/>
                <a:cs typeface="Arial" panose="020B0604020202020204" pitchFamily="34" charset="0"/>
                <a:sym typeface="Arial"/>
              </a:rPr>
              <a:t> </a:t>
            </a:r>
            <a:r>
              <a:rPr lang="en-IE" sz="800" baseline="30000" dirty="0">
                <a:solidFill>
                  <a:srgbClr val="000000"/>
                </a:solidFill>
                <a:latin typeface="Arial" panose="020B0604020202020204" pitchFamily="34" charset="0"/>
                <a:ea typeface="Arial"/>
                <a:cs typeface="Arial" panose="020B0604020202020204" pitchFamily="34" charset="0"/>
                <a:sym typeface="Arial"/>
              </a:rPr>
              <a:t>b</a:t>
            </a:r>
            <a:r>
              <a:rPr lang="en-US" sz="80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ORR is the number of patients with best response of CR or PR divided by the total number of patients; 13 patients with a best response of not evaluable (NE) are included in the denominator. </a:t>
            </a:r>
            <a:r>
              <a:rPr lang="en-US" sz="800" dirty="0">
                <a:solidFill>
                  <a:srgbClr val="000000"/>
                </a:solidFill>
                <a:latin typeface="Arial" panose="020B0604020202020204" pitchFamily="34" charset="0"/>
                <a:ea typeface="Tahoma"/>
                <a:cs typeface="Arial" panose="020B0604020202020204" pitchFamily="34" charset="0"/>
                <a:sym typeface="Arial" panose="020B0604020202020204" pitchFamily="34" charset="0"/>
              </a:rPr>
              <a:t>Response status per Lugano 2014 criteria based on IRC assessment.  </a:t>
            </a:r>
            <a:br>
              <a:rPr lang="en-US" sz="800" dirty="0">
                <a:solidFill>
                  <a:srgbClr val="000000"/>
                </a:solidFill>
                <a:latin typeface="Arial" panose="020B0604020202020204" pitchFamily="34" charset="0"/>
                <a:ea typeface="Tahoma"/>
                <a:cs typeface="Arial" panose="020B0604020202020204" pitchFamily="34" charset="0"/>
                <a:sym typeface="Arial" panose="020B0604020202020204" pitchFamily="34" charset="0"/>
              </a:rPr>
            </a:br>
            <a:r>
              <a:rPr lang="en-US" sz="800" dirty="0">
                <a:solidFill>
                  <a:srgbClr val="000000"/>
                </a:solidFill>
                <a:latin typeface="Arial" panose="020B0604020202020204" pitchFamily="34" charset="0"/>
                <a:ea typeface="Arial"/>
                <a:cs typeface="Arial" panose="020B0604020202020204" pitchFamily="34" charset="0"/>
                <a:sym typeface="Arial" panose="020B0604020202020204" pitchFamily="34" charset="0"/>
              </a:rPr>
              <a:t>Cohen JB, et al. ASH 2023. Abstract 981.</a:t>
            </a:r>
            <a:br>
              <a:rPr lang="en-US" sz="800" dirty="0">
                <a:solidFill>
                  <a:srgbClr val="000000"/>
                </a:solidFill>
                <a:latin typeface="Arial" panose="020B0604020202020204" pitchFamily="34" charset="0"/>
                <a:ea typeface="Arial"/>
                <a:cs typeface="Arial" panose="020B0604020202020204" pitchFamily="34" charset="0"/>
                <a:sym typeface="Arial" panose="020B0604020202020204" pitchFamily="34" charset="0"/>
              </a:rPr>
            </a:br>
            <a:r>
              <a:rPr lang="en-US" sz="800" dirty="0">
                <a:solidFill>
                  <a:srgbClr val="000000"/>
                </a:solidFill>
                <a:latin typeface="Arial" panose="020B0604020202020204" pitchFamily="34" charset="0"/>
                <a:ea typeface="Tahoma"/>
                <a:cs typeface="Arial" panose="020B0604020202020204" pitchFamily="34" charset="0"/>
                <a:sym typeface="Arial"/>
              </a:rPr>
              <a:t>c</a:t>
            </a:r>
            <a:r>
              <a:rPr lang="en-US" sz="800" dirty="0">
                <a:solidFill>
                  <a:srgbClr val="000000"/>
                </a:solidFill>
                <a:latin typeface="Arial" panose="020B0604020202020204" pitchFamily="34" charset="0"/>
                <a:ea typeface="Tahoma"/>
                <a:cs typeface="Arial" panose="020B0604020202020204" pitchFamily="34" charset="0"/>
                <a:sym typeface="Arial" panose="020B0604020202020204" pitchFamily="34" charset="0"/>
              </a:rPr>
              <a:t>BTKi, covalent Bruton’s tyrosine kinase inhibitor; CR, complete response; MCL, mantle cell lymphoma; ORR, overall response rate; PD, disease progression; PR, partial response.</a:t>
            </a:r>
            <a:endParaRPr lang="en-US" sz="800" dirty="0">
              <a:solidFill>
                <a:srgbClr val="000000"/>
              </a:solidFill>
              <a:latin typeface="Arial" panose="020B0604020202020204" pitchFamily="34" charset="0"/>
              <a:ea typeface="Aria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346029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ack background with a black square&#10;&#10;Description automatically generated with medium confidence">
            <a:extLst>
              <a:ext uri="{FF2B5EF4-FFF2-40B4-BE49-F238E27FC236}">
                <a16:creationId xmlns:a16="http://schemas.microsoft.com/office/drawing/2014/main" id="{7BA23D94-9266-9619-272C-26D835AA2E33}"/>
              </a:ext>
            </a:extLst>
          </p:cNvPr>
          <p:cNvPicPr>
            <a:picLocks noChangeAspect="1"/>
          </p:cNvPicPr>
          <p:nvPr/>
        </p:nvPicPr>
        <p:blipFill rotWithShape="1">
          <a:blip r:embed="rId3">
            <a:extLst>
              <a:ext uri="{28A0092B-C50C-407E-A947-70E740481C1C}">
                <a14:useLocalDpi xmlns:a14="http://schemas.microsoft.com/office/drawing/2010/main" val="0"/>
              </a:ext>
            </a:extLst>
          </a:blip>
          <a:srcRect l="640" r="387" b="12513"/>
          <a:stretch/>
        </p:blipFill>
        <p:spPr>
          <a:xfrm>
            <a:off x="985100" y="1380483"/>
            <a:ext cx="10221799" cy="4666967"/>
          </a:xfrm>
          <a:prstGeom prst="rect">
            <a:avLst/>
          </a:prstGeom>
        </p:spPr>
      </p:pic>
      <p:sp>
        <p:nvSpPr>
          <p:cNvPr id="3" name="Title 2">
            <a:extLst>
              <a:ext uri="{FF2B5EF4-FFF2-40B4-BE49-F238E27FC236}">
                <a16:creationId xmlns:a16="http://schemas.microsoft.com/office/drawing/2014/main" id="{2F50067F-D89B-7C34-9FF4-D56EE992CE3C}"/>
              </a:ext>
            </a:extLst>
          </p:cNvPr>
          <p:cNvSpPr>
            <a:spLocks noGrp="1"/>
          </p:cNvSpPr>
          <p:nvPr>
            <p:ph type="title"/>
          </p:nvPr>
        </p:nvSpPr>
        <p:spPr>
          <a:xfrm>
            <a:off x="662836" y="140781"/>
            <a:ext cx="11061526" cy="1325563"/>
          </a:xfrm>
        </p:spPr>
        <p:txBody>
          <a:bodyPr>
            <a:normAutofit fontScale="90000"/>
          </a:bodyPr>
          <a:lstStyle/>
          <a:p>
            <a:r>
              <a:rPr lang="en-US" dirty="0"/>
              <a:t>BRUIN Study: Overall Response Rate in Prior Covalent BTK Inhibitor Patients With MCL, Including High-Risk Subgroups</a:t>
            </a:r>
          </a:p>
        </p:txBody>
      </p:sp>
      <p:sp>
        <p:nvSpPr>
          <p:cNvPr id="6" name="Footer Placeholder 5">
            <a:extLst>
              <a:ext uri="{FF2B5EF4-FFF2-40B4-BE49-F238E27FC236}">
                <a16:creationId xmlns:a16="http://schemas.microsoft.com/office/drawing/2014/main" id="{9F1F7DB9-E9F4-8373-EC68-5E57F066D1C3}"/>
              </a:ext>
            </a:extLst>
          </p:cNvPr>
          <p:cNvSpPr>
            <a:spLocks noGrp="1"/>
          </p:cNvSpPr>
          <p:nvPr>
            <p:ph type="ftr" sz="quarter" idx="10"/>
          </p:nvPr>
        </p:nvSpPr>
        <p:spPr/>
        <p:txBody>
          <a:bodyPr/>
          <a:lstStyle/>
          <a:p>
            <a:r>
              <a:rPr lang="en-US" sz="900" dirty="0">
                <a:solidFill>
                  <a:srgbClr val="000000"/>
                </a:solidFill>
                <a:latin typeface="Arial" panose="020B0604020202020204" pitchFamily="34" charset="0"/>
                <a:ea typeface="Tahoma"/>
                <a:cs typeface="Arial" panose="020B0604020202020204" pitchFamily="34" charset="0"/>
                <a:sym typeface="Arial" panose="020B0604020202020204" pitchFamily="34" charset="0"/>
              </a:rPr>
              <a:t>Data reported in the forest plot is overall response rate by prespecified patient characteristic subgroups. Two-sided 95% CI were calculated using the exact binomial distribution.</a:t>
            </a:r>
            <a:r>
              <a:rPr lang="en-US" sz="900" baseline="30000" dirty="0">
                <a:solidFill>
                  <a:srgbClr val="000000"/>
                </a:solidFill>
                <a:latin typeface="Arial" panose="020B0604020202020204" pitchFamily="34" charset="0"/>
                <a:ea typeface="Tahoma"/>
                <a:cs typeface="Arial" panose="020B0604020202020204" pitchFamily="34" charset="0"/>
                <a:sym typeface="Arial" panose="020B0604020202020204" pitchFamily="34" charset="0"/>
              </a:rPr>
              <a:t> a</a:t>
            </a:r>
            <a:r>
              <a:rPr lang="en-GB" sz="900" dirty="0">
                <a:solidFill>
                  <a:srgbClr val="000000"/>
                </a:solidFill>
                <a:latin typeface="Arial" panose="020B0604020202020204" pitchFamily="34" charset="0"/>
                <a:ea typeface="Tahoma"/>
                <a:cs typeface="Arial" panose="020B0604020202020204" pitchFamily="34" charset="0"/>
                <a:sym typeface="Arial" panose="020B0604020202020204" pitchFamily="34" charset="0"/>
              </a:rPr>
              <a:t>In the event more than one reason was noted for discontinuation, disease progression took priority.</a:t>
            </a:r>
            <a:r>
              <a:rPr lang="en-US" sz="900" dirty="0">
                <a:solidFill>
                  <a:srgbClr val="000000"/>
                </a:solidFill>
                <a:latin typeface="Arial" panose="020B0604020202020204" pitchFamily="34" charset="0"/>
                <a:ea typeface="Tahoma"/>
                <a:cs typeface="Arial" panose="020B0604020202020204" pitchFamily="34" charset="0"/>
                <a:sym typeface="Arial" panose="020B0604020202020204" pitchFamily="34" charset="0"/>
              </a:rPr>
              <a:t> Response status per Lugano 2014 criteria based on IRC assessment.  ​</a:t>
            </a:r>
            <a:br>
              <a:rPr lang="en-US" sz="900" dirty="0">
                <a:solidFill>
                  <a:srgbClr val="000000"/>
                </a:solidFill>
                <a:latin typeface="Arial" panose="020B0604020202020204" pitchFamily="34" charset="0"/>
                <a:ea typeface="Tahoma"/>
                <a:cs typeface="Arial" panose="020B0604020202020204" pitchFamily="34" charset="0"/>
                <a:sym typeface="Arial" panose="020B0604020202020204" pitchFamily="34" charset="0"/>
              </a:rPr>
            </a:br>
            <a:r>
              <a:rPr lang="en-US" sz="900" dirty="0">
                <a:solidFill>
                  <a:srgbClr val="000000"/>
                </a:solidFill>
                <a:latin typeface="Arial" panose="020B0604020202020204" pitchFamily="34" charset="0"/>
                <a:ea typeface="Arial"/>
                <a:cs typeface="Arial" panose="020B0604020202020204" pitchFamily="34" charset="0"/>
                <a:sym typeface="Arial" panose="020B0604020202020204" pitchFamily="34" charset="0"/>
              </a:rPr>
              <a:t>Cohen JB, et al. ASH 2023. Abstract 981.</a:t>
            </a:r>
            <a:br>
              <a:rPr lang="en-US" sz="900" dirty="0">
                <a:solidFill>
                  <a:srgbClr val="000000"/>
                </a:solidFill>
                <a:latin typeface="Arial" panose="020B0604020202020204" pitchFamily="34" charset="0"/>
                <a:ea typeface="Arial"/>
                <a:cs typeface="Arial" panose="020B0604020202020204" pitchFamily="34" charset="0"/>
                <a:sym typeface="Arial" panose="020B0604020202020204" pitchFamily="34" charset="0"/>
              </a:rPr>
            </a:br>
            <a:r>
              <a:rPr lang="fi-FI" sz="900" dirty="0">
                <a:solidFill>
                  <a:srgbClr val="000000"/>
                </a:solidFill>
                <a:latin typeface="Arial" panose="020B0604020202020204" pitchFamily="34" charset="0"/>
                <a:cs typeface="Arial" panose="020B0604020202020204" pitchFamily="34" charset="0"/>
              </a:rPr>
              <a:t>BCL2, B-</a:t>
            </a:r>
            <a:r>
              <a:rPr lang="fi-FI" sz="900" dirty="0" err="1">
                <a:solidFill>
                  <a:srgbClr val="000000"/>
                </a:solidFill>
                <a:latin typeface="Arial" panose="020B0604020202020204" pitchFamily="34" charset="0"/>
                <a:cs typeface="Arial" panose="020B0604020202020204" pitchFamily="34" charset="0"/>
              </a:rPr>
              <a:t>cell</a:t>
            </a:r>
            <a:r>
              <a:rPr lang="fi-FI" sz="900" dirty="0">
                <a:solidFill>
                  <a:srgbClr val="000000"/>
                </a:solidFill>
                <a:latin typeface="Arial" panose="020B0604020202020204" pitchFamily="34" charset="0"/>
                <a:cs typeface="Arial" panose="020B0604020202020204" pitchFamily="34" charset="0"/>
              </a:rPr>
              <a:t> </a:t>
            </a:r>
            <a:r>
              <a:rPr lang="fi-FI" sz="900" dirty="0" err="1">
                <a:solidFill>
                  <a:srgbClr val="000000"/>
                </a:solidFill>
                <a:latin typeface="Arial" panose="020B0604020202020204" pitchFamily="34" charset="0"/>
                <a:cs typeface="Arial" panose="020B0604020202020204" pitchFamily="34" charset="0"/>
              </a:rPr>
              <a:t>lymphoma</a:t>
            </a:r>
            <a:r>
              <a:rPr lang="fi-FI" sz="900" dirty="0">
                <a:solidFill>
                  <a:srgbClr val="000000"/>
                </a:solidFill>
                <a:latin typeface="Arial" panose="020B0604020202020204" pitchFamily="34" charset="0"/>
                <a:cs typeface="Arial" panose="020B0604020202020204" pitchFamily="34" charset="0"/>
              </a:rPr>
              <a:t> 2; </a:t>
            </a:r>
            <a:r>
              <a:rPr lang="en-US" sz="900" dirty="0">
                <a:solidFill>
                  <a:srgbClr val="000000"/>
                </a:solidFill>
                <a:latin typeface="Arial" panose="020B0604020202020204" pitchFamily="34" charset="0"/>
                <a:ea typeface="Tahoma"/>
                <a:cs typeface="Arial" panose="020B0604020202020204" pitchFamily="34" charset="0"/>
                <a:sym typeface="Arial"/>
              </a:rPr>
              <a:t>c</a:t>
            </a:r>
            <a:r>
              <a:rPr lang="en-US" sz="900" dirty="0">
                <a:solidFill>
                  <a:srgbClr val="000000"/>
                </a:solidFill>
                <a:latin typeface="Arial" panose="020B0604020202020204" pitchFamily="34" charset="0"/>
                <a:ea typeface="Tahoma"/>
                <a:cs typeface="Arial" panose="020B0604020202020204" pitchFamily="34" charset="0"/>
                <a:sym typeface="Arial" panose="020B0604020202020204" pitchFamily="34" charset="0"/>
              </a:rPr>
              <a:t>BTKi, covalent Bruton’s tyrosine kinase inhibitor; CAR T, chimeric antigen receptor T-cell therapy; ECOG PS, Eastern Cooperative Oncology Group Performance Status; MCL, mantle cell lymphoma; ORR, overall response rate; sMIPI, Simplified Mantle Cell Lymphoma International Prognostic Index.</a:t>
            </a:r>
            <a:endParaRPr lang="en-US" sz="900" dirty="0">
              <a:solidFill>
                <a:srgbClr val="000000"/>
              </a:solidFill>
              <a:latin typeface="Arial" panose="020B0604020202020204" pitchFamily="34" charset="0"/>
              <a:ea typeface="Aria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382026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 shot of a computer game&#10;&#10;Description automatically generated">
            <a:extLst>
              <a:ext uri="{FF2B5EF4-FFF2-40B4-BE49-F238E27FC236}">
                <a16:creationId xmlns:a16="http://schemas.microsoft.com/office/drawing/2014/main" id="{16FDC259-A1A7-4E59-9772-BD9E0C85B359}"/>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277332" y="1392560"/>
            <a:ext cx="5067849" cy="2516220"/>
          </a:xfrm>
          <a:prstGeom prst="rect">
            <a:avLst/>
          </a:prstGeom>
        </p:spPr>
      </p:pic>
      <p:pic>
        <p:nvPicPr>
          <p:cNvPr id="20" name="Picture 19" descr="A screen shot of a computer game&#10;&#10;Description automatically generated">
            <a:extLst>
              <a:ext uri="{FF2B5EF4-FFF2-40B4-BE49-F238E27FC236}">
                <a16:creationId xmlns:a16="http://schemas.microsoft.com/office/drawing/2014/main" id="{B8F403A0-DAA9-F531-3392-F61AD5CBE1B8}"/>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3550870" y="4001800"/>
            <a:ext cx="4735027" cy="2365415"/>
          </a:xfrm>
          <a:prstGeom prst="rect">
            <a:avLst/>
          </a:prstGeom>
        </p:spPr>
      </p:pic>
      <p:sp>
        <p:nvSpPr>
          <p:cNvPr id="12" name="TextBox 11">
            <a:extLst>
              <a:ext uri="{FF2B5EF4-FFF2-40B4-BE49-F238E27FC236}">
                <a16:creationId xmlns:a16="http://schemas.microsoft.com/office/drawing/2014/main" id="{39D50210-8543-227D-ABF9-53EB2D6EC903}"/>
              </a:ext>
            </a:extLst>
          </p:cNvPr>
          <p:cNvSpPr txBox="1"/>
          <p:nvPr/>
        </p:nvSpPr>
        <p:spPr>
          <a:xfrm>
            <a:off x="5356442" y="3878873"/>
            <a:ext cx="1446869"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defTabSz="457189" eaLnBrk="0" hangingPunct="0"/>
            <a:r>
              <a:rPr lang="en-US" sz="1400" b="1" dirty="0">
                <a:solidFill>
                  <a:schemeClr val="accent1"/>
                </a:solidFill>
                <a:latin typeface="Arial"/>
                <a:ea typeface="Arial"/>
                <a:cs typeface="Arial"/>
                <a:sym typeface="Arial"/>
              </a:rPr>
              <a:t>Overall Survival</a:t>
            </a:r>
            <a:endParaRPr lang="en-IE" sz="1400" b="1" dirty="0">
              <a:solidFill>
                <a:schemeClr val="accent1"/>
              </a:solidFill>
              <a:latin typeface="Arial"/>
              <a:ea typeface="Arial"/>
              <a:cs typeface="Arial"/>
              <a:sym typeface="Arial"/>
            </a:endParaRPr>
          </a:p>
        </p:txBody>
      </p:sp>
      <p:graphicFrame>
        <p:nvGraphicFramePr>
          <p:cNvPr id="10" name="Table 9">
            <a:extLst>
              <a:ext uri="{FF2B5EF4-FFF2-40B4-BE49-F238E27FC236}">
                <a16:creationId xmlns:a16="http://schemas.microsoft.com/office/drawing/2014/main" id="{75B5E79C-BCE8-08F5-16C2-9B6A62C1A44C}"/>
              </a:ext>
            </a:extLst>
          </p:cNvPr>
          <p:cNvGraphicFramePr>
            <a:graphicFrameLocks noGrp="1"/>
          </p:cNvGraphicFramePr>
          <p:nvPr>
            <p:extLst>
              <p:ext uri="{D42A27DB-BD31-4B8C-83A1-F6EECF244321}">
                <p14:modId xmlns:p14="http://schemas.microsoft.com/office/powerpoint/2010/main" val="2404586786"/>
              </p:ext>
            </p:extLst>
          </p:nvPr>
        </p:nvGraphicFramePr>
        <p:xfrm>
          <a:off x="3550870" y="1560564"/>
          <a:ext cx="2550094" cy="1157018"/>
        </p:xfrm>
        <a:graphic>
          <a:graphicData uri="http://schemas.openxmlformats.org/drawingml/2006/table">
            <a:tbl>
              <a:tblPr firstRow="1" bandRow="1">
                <a:tableStyleId>{5940675A-B579-460E-94D1-54222C63F5DA}</a:tableStyleId>
              </a:tblPr>
              <a:tblGrid>
                <a:gridCol w="1275047">
                  <a:extLst>
                    <a:ext uri="{9D8B030D-6E8A-4147-A177-3AD203B41FA5}">
                      <a16:colId xmlns:a16="http://schemas.microsoft.com/office/drawing/2014/main" val="2255015087"/>
                    </a:ext>
                  </a:extLst>
                </a:gridCol>
                <a:gridCol w="1275047">
                  <a:extLst>
                    <a:ext uri="{9D8B030D-6E8A-4147-A177-3AD203B41FA5}">
                      <a16:colId xmlns:a16="http://schemas.microsoft.com/office/drawing/2014/main" val="3103279504"/>
                    </a:ext>
                  </a:extLst>
                </a:gridCol>
              </a:tblGrid>
              <a:tr h="1157018">
                <a:tc>
                  <a:txBody>
                    <a:bodyPr/>
                    <a:lstStyle/>
                    <a:p>
                      <a:pPr marL="0" marR="0" indent="0" algn="l" defTabSz="457200" rtl="0" fontAlgn="auto" latinLnBrk="0" hangingPunct="0">
                        <a:lnSpc>
                          <a:spcPct val="100000"/>
                        </a:lnSpc>
                        <a:spcBef>
                          <a:spcPts val="0"/>
                        </a:spcBef>
                        <a:spcAft>
                          <a:spcPts val="0"/>
                        </a:spcAft>
                        <a:buClrTx/>
                        <a:buSzTx/>
                        <a:buFontTx/>
                        <a:buNone/>
                        <a:tabLst>
                          <a:tab pos="1260475" algn="l"/>
                        </a:tabLst>
                      </a:pPr>
                      <a:r>
                        <a:rPr kumimoji="0" lang="en-US" sz="1000" b="1" i="0" u="none" strike="noStrike" cap="none" spc="0" normalizeH="0" baseline="0" dirty="0">
                          <a:ln>
                            <a:noFill/>
                          </a:ln>
                          <a:solidFill>
                            <a:srgbClr val="000000"/>
                          </a:solidFill>
                          <a:effectLst/>
                          <a:uFillTx/>
                          <a:latin typeface="Arial"/>
                          <a:ea typeface="Arial"/>
                          <a:cs typeface="Arial"/>
                          <a:sym typeface="Arial"/>
                        </a:rPr>
                        <a:t>Median DoR:</a:t>
                      </a:r>
                    </a:p>
                    <a:p>
                      <a:pPr marL="0" marR="0" indent="0" algn="l" defTabSz="420688" rtl="0" fontAlgn="auto" latinLnBrk="0" hangingPunct="0">
                        <a:lnSpc>
                          <a:spcPct val="100000"/>
                        </a:lnSpc>
                        <a:spcBef>
                          <a:spcPts val="0"/>
                        </a:spcBef>
                        <a:spcAft>
                          <a:spcPts val="0"/>
                        </a:spcAft>
                        <a:buClrTx/>
                        <a:buSzTx/>
                        <a:buFontTx/>
                        <a:buNone/>
                        <a:tabLst>
                          <a:tab pos="1260475" algn="l"/>
                        </a:tabLst>
                      </a:pPr>
                      <a:r>
                        <a:rPr lang="en-US" sz="1000" b="1" dirty="0">
                          <a:latin typeface="Arial"/>
                          <a:ea typeface="Arial"/>
                          <a:cs typeface="Arial"/>
                          <a:sym typeface="Arial"/>
                        </a:rPr>
                        <a:t>95% CI:             	</a:t>
                      </a:r>
                    </a:p>
                    <a:p>
                      <a:pPr marL="0" marR="0" indent="0" algn="l" defTabSz="420688" rtl="0" fontAlgn="auto" latinLnBrk="0" hangingPunct="0">
                        <a:lnSpc>
                          <a:spcPct val="100000"/>
                        </a:lnSpc>
                        <a:spcBef>
                          <a:spcPts val="0"/>
                        </a:spcBef>
                        <a:spcAft>
                          <a:spcPts val="0"/>
                        </a:spcAft>
                        <a:buClrTx/>
                        <a:buSzTx/>
                        <a:buFontTx/>
                        <a:buNone/>
                        <a:tabLst>
                          <a:tab pos="1260475" algn="l"/>
                        </a:tabLst>
                      </a:pPr>
                      <a:r>
                        <a:rPr lang="en-US" sz="1000" b="1" dirty="0">
                          <a:latin typeface="Arial"/>
                          <a:ea typeface="Arial"/>
                          <a:cs typeface="Arial"/>
                          <a:sym typeface="Arial"/>
                        </a:rPr>
                        <a:t>Median Follow-up:		 </a:t>
                      </a:r>
                    </a:p>
                    <a:p>
                      <a:pPr marL="0" marR="0" indent="0" algn="l" defTabSz="420688" rtl="0" fontAlgn="auto" latinLnBrk="0" hangingPunct="0">
                        <a:lnSpc>
                          <a:spcPct val="100000"/>
                        </a:lnSpc>
                        <a:spcBef>
                          <a:spcPts val="0"/>
                        </a:spcBef>
                        <a:spcAft>
                          <a:spcPts val="0"/>
                        </a:spcAft>
                        <a:buClrTx/>
                        <a:buSzTx/>
                        <a:buFontTx/>
                        <a:buNone/>
                        <a:tabLst>
                          <a:tab pos="1260475" algn="l"/>
                        </a:tabLst>
                      </a:pPr>
                      <a:r>
                        <a:rPr kumimoji="0" lang="en-US" sz="1000" b="1" i="0" u="none" strike="noStrike" cap="none" spc="0" normalizeH="0" baseline="0" dirty="0">
                          <a:ln>
                            <a:noFill/>
                          </a:ln>
                          <a:solidFill>
                            <a:srgbClr val="000000"/>
                          </a:solidFill>
                          <a:effectLst/>
                          <a:uFillTx/>
                          <a:latin typeface="Arial"/>
                          <a:ea typeface="Arial"/>
                          <a:cs typeface="Arial"/>
                          <a:sym typeface="Arial"/>
                        </a:rPr>
                        <a:t>Events/Total:</a:t>
                      </a:r>
                      <a:endParaRPr kumimoji="0" lang="en-IE" sz="1000" b="1" i="0" u="none" strike="noStrike" cap="none" spc="0" normalizeH="0" baseline="0" dirty="0">
                        <a:ln>
                          <a:noFill/>
                        </a:ln>
                        <a:solidFill>
                          <a:srgbClr val="000000"/>
                        </a:solidFill>
                        <a:effectLst/>
                        <a:uFillTx/>
                        <a:latin typeface="Arial"/>
                        <a:ea typeface="Arial"/>
                        <a:cs typeface="Arial"/>
                        <a:sym typeface="Arial"/>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cap="none" spc="0" normalizeH="0" baseline="0" dirty="0">
                          <a:ln>
                            <a:noFill/>
                          </a:ln>
                          <a:solidFill>
                            <a:srgbClr val="000000"/>
                          </a:solidFill>
                          <a:effectLst/>
                          <a:uFillTx/>
                          <a:latin typeface="Arial"/>
                          <a:ea typeface="Arial"/>
                          <a:cs typeface="Arial"/>
                          <a:sym typeface="Arial"/>
                        </a:rPr>
                        <a:t>21.6 months</a:t>
                      </a:r>
                    </a:p>
                    <a:p>
                      <a:pPr algn="l"/>
                      <a:r>
                        <a:rPr lang="en-US" sz="1000" b="1" dirty="0">
                          <a:latin typeface="Arial"/>
                          <a:ea typeface="Arial"/>
                          <a:cs typeface="Arial"/>
                          <a:sym typeface="Arial"/>
                        </a:rPr>
                        <a:t>9.2-27.2</a:t>
                      </a:r>
                    </a:p>
                    <a:p>
                      <a:pPr marL="0" marR="0" indent="0" algn="l" defTabSz="457200" rtl="0" fontAlgn="auto" latinLnBrk="0" hangingPunct="0">
                        <a:lnSpc>
                          <a:spcPct val="100000"/>
                        </a:lnSpc>
                        <a:spcBef>
                          <a:spcPts val="0"/>
                        </a:spcBef>
                        <a:spcAft>
                          <a:spcPts val="0"/>
                        </a:spcAft>
                        <a:buClrTx/>
                        <a:buSzTx/>
                        <a:buFontTx/>
                        <a:buNone/>
                        <a:tabLst/>
                      </a:pPr>
                      <a:r>
                        <a:rPr kumimoji="0" lang="en-IE" sz="1000" b="1" i="0" u="none" strike="noStrike" cap="none" spc="0" normalizeH="0" baseline="0" dirty="0">
                          <a:ln>
                            <a:noFill/>
                          </a:ln>
                          <a:solidFill>
                            <a:srgbClr val="000000"/>
                          </a:solidFill>
                          <a:effectLst/>
                          <a:uFillTx/>
                          <a:latin typeface="Arial"/>
                          <a:ea typeface="Arial"/>
                          <a:cs typeface="Arial"/>
                          <a:sym typeface="Arial"/>
                        </a:rPr>
                        <a:t>14.7 months</a:t>
                      </a:r>
                    </a:p>
                    <a:p>
                      <a:pPr marL="0" marR="0" indent="0" algn="l" defTabSz="457200" rtl="0" fontAlgn="auto" latinLnBrk="0" hangingPunct="0">
                        <a:lnSpc>
                          <a:spcPct val="100000"/>
                        </a:lnSpc>
                        <a:spcBef>
                          <a:spcPts val="0"/>
                        </a:spcBef>
                        <a:spcAft>
                          <a:spcPts val="0"/>
                        </a:spcAft>
                        <a:buClrTx/>
                        <a:buSzTx/>
                        <a:buFontTx/>
                        <a:buNone/>
                        <a:tabLst/>
                      </a:pPr>
                      <a:r>
                        <a:rPr lang="en-IE" sz="1000" b="1" dirty="0">
                          <a:latin typeface="Arial"/>
                          <a:ea typeface="Arial"/>
                          <a:cs typeface="Arial"/>
                          <a:sym typeface="Arial"/>
                        </a:rPr>
                        <a:t>32/75</a:t>
                      </a:r>
                      <a:endParaRPr kumimoji="0" lang="en-IE" sz="1000" b="1" i="0" u="none" strike="noStrike" cap="none" spc="0" normalizeH="0" baseline="0" dirty="0">
                        <a:ln>
                          <a:noFill/>
                        </a:ln>
                        <a:solidFill>
                          <a:srgbClr val="000000"/>
                        </a:solidFill>
                        <a:effectLst/>
                        <a:uFillTx/>
                        <a:latin typeface="Arial"/>
                        <a:ea typeface="Arial"/>
                        <a:cs typeface="Arial"/>
                        <a:sym typeface="Arial"/>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413221204"/>
                  </a:ext>
                </a:extLst>
              </a:tr>
            </a:tbl>
          </a:graphicData>
        </a:graphic>
      </p:graphicFrame>
      <p:graphicFrame>
        <p:nvGraphicFramePr>
          <p:cNvPr id="13" name="Table 12">
            <a:extLst>
              <a:ext uri="{FF2B5EF4-FFF2-40B4-BE49-F238E27FC236}">
                <a16:creationId xmlns:a16="http://schemas.microsoft.com/office/drawing/2014/main" id="{A922BE5F-EECB-9C1C-E2AD-11048D178EFF}"/>
              </a:ext>
            </a:extLst>
          </p:cNvPr>
          <p:cNvGraphicFramePr>
            <a:graphicFrameLocks noGrp="1"/>
          </p:cNvGraphicFramePr>
          <p:nvPr>
            <p:extLst>
              <p:ext uri="{D42A27DB-BD31-4B8C-83A1-F6EECF244321}">
                <p14:modId xmlns:p14="http://schemas.microsoft.com/office/powerpoint/2010/main" val="1318920796"/>
              </p:ext>
            </p:extLst>
          </p:nvPr>
        </p:nvGraphicFramePr>
        <p:xfrm>
          <a:off x="6589791" y="4389479"/>
          <a:ext cx="2580040" cy="1300480"/>
        </p:xfrm>
        <a:graphic>
          <a:graphicData uri="http://schemas.openxmlformats.org/drawingml/2006/table">
            <a:tbl>
              <a:tblPr firstRow="1" bandRow="1">
                <a:tableStyleId>{5940675A-B579-460E-94D1-54222C63F5DA}</a:tableStyleId>
              </a:tblPr>
              <a:tblGrid>
                <a:gridCol w="1290020">
                  <a:extLst>
                    <a:ext uri="{9D8B030D-6E8A-4147-A177-3AD203B41FA5}">
                      <a16:colId xmlns:a16="http://schemas.microsoft.com/office/drawing/2014/main" val="2255015087"/>
                    </a:ext>
                  </a:extLst>
                </a:gridCol>
                <a:gridCol w="1290020">
                  <a:extLst>
                    <a:ext uri="{9D8B030D-6E8A-4147-A177-3AD203B41FA5}">
                      <a16:colId xmlns:a16="http://schemas.microsoft.com/office/drawing/2014/main" val="3103279504"/>
                    </a:ext>
                  </a:extLst>
                </a:gridCol>
              </a:tblGrid>
              <a:tr h="1300480">
                <a:tc>
                  <a:txBody>
                    <a:bodyPr/>
                    <a:lstStyle/>
                    <a:p>
                      <a:pPr marL="0" marR="0" indent="0" algn="l" defTabSz="457200" rtl="0" fontAlgn="auto" latinLnBrk="0" hangingPunct="0">
                        <a:lnSpc>
                          <a:spcPct val="100000"/>
                        </a:lnSpc>
                        <a:spcBef>
                          <a:spcPts val="0"/>
                        </a:spcBef>
                        <a:spcAft>
                          <a:spcPts val="0"/>
                        </a:spcAft>
                        <a:buClrTx/>
                        <a:buSzTx/>
                        <a:buFontTx/>
                        <a:buNone/>
                        <a:tabLst>
                          <a:tab pos="1260475" algn="l"/>
                        </a:tabLst>
                      </a:pPr>
                      <a:r>
                        <a:rPr kumimoji="0" lang="en-US" sz="1000" b="1" i="0" u="none" strike="noStrike" cap="none" spc="0" normalizeH="0" baseline="0" dirty="0">
                          <a:ln>
                            <a:noFill/>
                          </a:ln>
                          <a:solidFill>
                            <a:srgbClr val="000000"/>
                          </a:solidFill>
                          <a:effectLst/>
                          <a:uFillTx/>
                          <a:latin typeface="Arial"/>
                          <a:ea typeface="Arial"/>
                          <a:cs typeface="Arial"/>
                          <a:sym typeface="Arial"/>
                        </a:rPr>
                        <a:t>Median OS:</a:t>
                      </a:r>
                    </a:p>
                    <a:p>
                      <a:pPr marL="0" marR="0" indent="0" algn="l" defTabSz="420688" rtl="0" fontAlgn="auto" latinLnBrk="0" hangingPunct="0">
                        <a:lnSpc>
                          <a:spcPct val="100000"/>
                        </a:lnSpc>
                        <a:spcBef>
                          <a:spcPts val="0"/>
                        </a:spcBef>
                        <a:spcAft>
                          <a:spcPts val="0"/>
                        </a:spcAft>
                        <a:buClrTx/>
                        <a:buSzTx/>
                        <a:buFontTx/>
                        <a:buNone/>
                        <a:tabLst>
                          <a:tab pos="1260475" algn="l"/>
                        </a:tabLst>
                      </a:pPr>
                      <a:r>
                        <a:rPr lang="en-US" sz="1000" b="1" dirty="0">
                          <a:latin typeface="Arial"/>
                          <a:ea typeface="Arial"/>
                          <a:cs typeface="Arial"/>
                          <a:sym typeface="Arial"/>
                        </a:rPr>
                        <a:t>95% CI:             	</a:t>
                      </a:r>
                    </a:p>
                    <a:p>
                      <a:pPr marL="0" marR="0" indent="0" algn="l" defTabSz="420688" rtl="0" fontAlgn="auto" latinLnBrk="0" hangingPunct="0">
                        <a:lnSpc>
                          <a:spcPct val="100000"/>
                        </a:lnSpc>
                        <a:spcBef>
                          <a:spcPts val="0"/>
                        </a:spcBef>
                        <a:spcAft>
                          <a:spcPts val="0"/>
                        </a:spcAft>
                        <a:buClrTx/>
                        <a:buSzTx/>
                        <a:buFontTx/>
                        <a:buNone/>
                        <a:tabLst>
                          <a:tab pos="1260475" algn="l"/>
                        </a:tabLst>
                      </a:pPr>
                      <a:r>
                        <a:rPr lang="en-US" sz="1000" b="1" dirty="0">
                          <a:latin typeface="Arial"/>
                          <a:ea typeface="Arial"/>
                          <a:cs typeface="Arial"/>
                          <a:sym typeface="Arial"/>
                        </a:rPr>
                        <a:t>Median Follow-up:		 </a:t>
                      </a:r>
                    </a:p>
                    <a:p>
                      <a:pPr marL="0" marR="0" indent="0" algn="l" defTabSz="420688" rtl="0" fontAlgn="auto" latinLnBrk="0" hangingPunct="0">
                        <a:lnSpc>
                          <a:spcPct val="100000"/>
                        </a:lnSpc>
                        <a:spcBef>
                          <a:spcPts val="0"/>
                        </a:spcBef>
                        <a:spcAft>
                          <a:spcPts val="0"/>
                        </a:spcAft>
                        <a:buClrTx/>
                        <a:buSzTx/>
                        <a:buFontTx/>
                        <a:buNone/>
                        <a:tabLst>
                          <a:tab pos="1260475" algn="l"/>
                        </a:tabLst>
                      </a:pPr>
                      <a:r>
                        <a:rPr kumimoji="0" lang="en-US" sz="1000" b="1" i="0" u="none" strike="noStrike" cap="none" spc="0" normalizeH="0" baseline="0" dirty="0">
                          <a:ln>
                            <a:noFill/>
                          </a:ln>
                          <a:solidFill>
                            <a:srgbClr val="000000"/>
                          </a:solidFill>
                          <a:effectLst/>
                          <a:uFillTx/>
                          <a:latin typeface="Arial"/>
                          <a:ea typeface="Arial"/>
                          <a:cs typeface="Arial"/>
                          <a:sym typeface="Arial"/>
                        </a:rPr>
                        <a:t>Events/Total:</a:t>
                      </a:r>
                      <a:endParaRPr kumimoji="0" lang="en-IE" sz="1000" b="1" i="0" u="none" strike="noStrike" cap="none" spc="0" normalizeH="0" baseline="0" dirty="0">
                        <a:ln>
                          <a:noFill/>
                        </a:ln>
                        <a:solidFill>
                          <a:srgbClr val="000000"/>
                        </a:solidFill>
                        <a:effectLst/>
                        <a:uFillTx/>
                        <a:latin typeface="Arial"/>
                        <a:ea typeface="Arial"/>
                        <a:cs typeface="Arial"/>
                        <a:sym typeface="Aria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1" dirty="0">
                          <a:latin typeface="Arial"/>
                          <a:ea typeface="Arial"/>
                          <a:cs typeface="Arial"/>
                          <a:sym typeface="Arial"/>
                        </a:rPr>
                        <a:t>23</a:t>
                      </a:r>
                      <a:r>
                        <a:rPr kumimoji="0" lang="en-US" sz="1000" b="1" i="0" u="none" strike="noStrike" cap="none" spc="0" normalizeH="0" baseline="0" dirty="0">
                          <a:ln>
                            <a:noFill/>
                          </a:ln>
                          <a:solidFill>
                            <a:srgbClr val="000000"/>
                          </a:solidFill>
                          <a:effectLst/>
                          <a:uFillTx/>
                          <a:latin typeface="Arial"/>
                          <a:ea typeface="Arial"/>
                          <a:cs typeface="Arial"/>
                          <a:sym typeface="Arial"/>
                        </a:rPr>
                        <a:t>.5 months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000" b="1" dirty="0">
                          <a:latin typeface="Arial"/>
                          <a:ea typeface="Arial"/>
                          <a:cs typeface="Arial"/>
                          <a:sym typeface="Arial"/>
                        </a:rPr>
                        <a:t>17.1-NE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IE" sz="1000" b="1" i="0" u="none" strike="noStrike" cap="none" spc="0" normalizeH="0" baseline="0" dirty="0">
                          <a:ln>
                            <a:noFill/>
                          </a:ln>
                          <a:solidFill>
                            <a:srgbClr val="000000"/>
                          </a:solidFill>
                          <a:effectLst/>
                          <a:uFillTx/>
                          <a:latin typeface="Arial"/>
                          <a:ea typeface="Arial"/>
                          <a:cs typeface="Arial"/>
                          <a:sym typeface="Arial"/>
                        </a:rPr>
                        <a:t>24.2 months</a:t>
                      </a:r>
                    </a:p>
                    <a:p>
                      <a:pPr marL="0" marR="0" lvl="0" indent="0" algn="l" defTabSz="457200" rtl="0" eaLnBrk="1" fontAlgn="auto" latinLnBrk="0" hangingPunct="1">
                        <a:lnSpc>
                          <a:spcPct val="100000"/>
                        </a:lnSpc>
                        <a:spcBef>
                          <a:spcPts val="0"/>
                        </a:spcBef>
                        <a:spcAft>
                          <a:spcPts val="0"/>
                        </a:spcAft>
                        <a:buClrTx/>
                        <a:buSzTx/>
                        <a:buFontTx/>
                        <a:buNone/>
                        <a:tabLst/>
                        <a:defRPr/>
                      </a:pPr>
                      <a:r>
                        <a:rPr lang="en-IE" sz="1000" b="1" dirty="0">
                          <a:latin typeface="Arial"/>
                          <a:ea typeface="Arial"/>
                          <a:cs typeface="Arial"/>
                          <a:sym typeface="Arial"/>
                        </a:rPr>
                        <a:t>64/152</a:t>
                      </a:r>
                      <a:endParaRPr kumimoji="0" lang="en-IE" sz="1000" b="1" i="0" u="none" strike="noStrike" cap="none" spc="0" normalizeH="0" baseline="0" dirty="0">
                        <a:ln>
                          <a:noFill/>
                        </a:ln>
                        <a:solidFill>
                          <a:srgbClr val="000000"/>
                        </a:solidFill>
                        <a:effectLst/>
                        <a:uFillTx/>
                        <a:latin typeface="Arial"/>
                        <a:ea typeface="Arial"/>
                        <a:cs typeface="Arial"/>
                        <a:sym typeface="Aria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13221204"/>
                  </a:ext>
                </a:extLst>
              </a:tr>
            </a:tbl>
          </a:graphicData>
        </a:graphic>
      </p:graphicFrame>
      <p:graphicFrame>
        <p:nvGraphicFramePr>
          <p:cNvPr id="18" name="Table 17">
            <a:extLst>
              <a:ext uri="{FF2B5EF4-FFF2-40B4-BE49-F238E27FC236}">
                <a16:creationId xmlns:a16="http://schemas.microsoft.com/office/drawing/2014/main" id="{6F768982-6577-2F74-CD36-0528C63553B3}"/>
              </a:ext>
            </a:extLst>
          </p:cNvPr>
          <p:cNvGraphicFramePr>
            <a:graphicFrameLocks noGrp="1"/>
          </p:cNvGraphicFramePr>
          <p:nvPr>
            <p:extLst>
              <p:ext uri="{D42A27DB-BD31-4B8C-83A1-F6EECF244321}">
                <p14:modId xmlns:p14="http://schemas.microsoft.com/office/powerpoint/2010/main" val="2894646564"/>
              </p:ext>
            </p:extLst>
          </p:nvPr>
        </p:nvGraphicFramePr>
        <p:xfrm>
          <a:off x="9258462" y="1522847"/>
          <a:ext cx="2580040" cy="1300480"/>
        </p:xfrm>
        <a:graphic>
          <a:graphicData uri="http://schemas.openxmlformats.org/drawingml/2006/table">
            <a:tbl>
              <a:tblPr firstRow="1" bandRow="1">
                <a:tableStyleId>{5940675A-B579-460E-94D1-54222C63F5DA}</a:tableStyleId>
              </a:tblPr>
              <a:tblGrid>
                <a:gridCol w="1290020">
                  <a:extLst>
                    <a:ext uri="{9D8B030D-6E8A-4147-A177-3AD203B41FA5}">
                      <a16:colId xmlns:a16="http://schemas.microsoft.com/office/drawing/2014/main" val="2255015087"/>
                    </a:ext>
                  </a:extLst>
                </a:gridCol>
                <a:gridCol w="1290020">
                  <a:extLst>
                    <a:ext uri="{9D8B030D-6E8A-4147-A177-3AD203B41FA5}">
                      <a16:colId xmlns:a16="http://schemas.microsoft.com/office/drawing/2014/main" val="3103279504"/>
                    </a:ext>
                  </a:extLst>
                </a:gridCol>
              </a:tblGrid>
              <a:tr h="1300480">
                <a:tc>
                  <a:txBody>
                    <a:bodyPr/>
                    <a:lstStyle/>
                    <a:p>
                      <a:pPr marL="0" marR="0" indent="0" algn="l" defTabSz="457200" rtl="0" fontAlgn="auto" latinLnBrk="0" hangingPunct="0">
                        <a:lnSpc>
                          <a:spcPct val="100000"/>
                        </a:lnSpc>
                        <a:spcBef>
                          <a:spcPts val="0"/>
                        </a:spcBef>
                        <a:spcAft>
                          <a:spcPts val="0"/>
                        </a:spcAft>
                        <a:buClrTx/>
                        <a:buSzTx/>
                        <a:buFontTx/>
                        <a:buNone/>
                        <a:tabLst>
                          <a:tab pos="1260475" algn="l"/>
                        </a:tabLst>
                      </a:pPr>
                      <a:r>
                        <a:rPr kumimoji="0" lang="en-US" sz="1000" b="1" i="0" u="none" strike="noStrike" cap="none" spc="0" normalizeH="0" baseline="0" dirty="0">
                          <a:ln>
                            <a:noFill/>
                          </a:ln>
                          <a:solidFill>
                            <a:srgbClr val="000000"/>
                          </a:solidFill>
                          <a:effectLst/>
                          <a:uFillTx/>
                          <a:latin typeface="Arial"/>
                          <a:ea typeface="Arial"/>
                          <a:cs typeface="Arial"/>
                          <a:sym typeface="Arial"/>
                        </a:rPr>
                        <a:t>Median PFS:</a:t>
                      </a:r>
                    </a:p>
                    <a:p>
                      <a:pPr marL="0" marR="0" indent="0" algn="l" defTabSz="420688" rtl="0" fontAlgn="auto" latinLnBrk="0" hangingPunct="0">
                        <a:lnSpc>
                          <a:spcPct val="100000"/>
                        </a:lnSpc>
                        <a:spcBef>
                          <a:spcPts val="0"/>
                        </a:spcBef>
                        <a:spcAft>
                          <a:spcPts val="0"/>
                        </a:spcAft>
                        <a:buClrTx/>
                        <a:buSzTx/>
                        <a:buFontTx/>
                        <a:buNone/>
                        <a:tabLst>
                          <a:tab pos="1260475" algn="l"/>
                        </a:tabLst>
                      </a:pPr>
                      <a:r>
                        <a:rPr lang="en-US" sz="1000" b="1" dirty="0">
                          <a:latin typeface="Arial"/>
                          <a:ea typeface="Arial"/>
                          <a:cs typeface="Arial"/>
                          <a:sym typeface="Arial"/>
                        </a:rPr>
                        <a:t>95% CI:             	</a:t>
                      </a:r>
                    </a:p>
                    <a:p>
                      <a:pPr marL="0" marR="0" indent="0" algn="l" defTabSz="420688" rtl="0" fontAlgn="auto" latinLnBrk="0" hangingPunct="0">
                        <a:lnSpc>
                          <a:spcPct val="100000"/>
                        </a:lnSpc>
                        <a:spcBef>
                          <a:spcPts val="0"/>
                        </a:spcBef>
                        <a:spcAft>
                          <a:spcPts val="0"/>
                        </a:spcAft>
                        <a:buClrTx/>
                        <a:buSzTx/>
                        <a:buFontTx/>
                        <a:buNone/>
                        <a:tabLst>
                          <a:tab pos="1260475" algn="l"/>
                        </a:tabLst>
                      </a:pPr>
                      <a:r>
                        <a:rPr lang="en-US" sz="1000" b="1" dirty="0">
                          <a:latin typeface="Arial"/>
                          <a:ea typeface="Arial"/>
                          <a:cs typeface="Arial"/>
                          <a:sym typeface="Arial"/>
                        </a:rPr>
                        <a:t>Median Follow-up:		 </a:t>
                      </a:r>
                    </a:p>
                    <a:p>
                      <a:pPr marL="0" marR="0" indent="0" algn="l" defTabSz="420688" rtl="0" fontAlgn="auto" latinLnBrk="0" hangingPunct="0">
                        <a:lnSpc>
                          <a:spcPct val="100000"/>
                        </a:lnSpc>
                        <a:spcBef>
                          <a:spcPts val="0"/>
                        </a:spcBef>
                        <a:spcAft>
                          <a:spcPts val="0"/>
                        </a:spcAft>
                        <a:buClrTx/>
                        <a:buSzTx/>
                        <a:buFontTx/>
                        <a:buNone/>
                        <a:tabLst>
                          <a:tab pos="1260475" algn="l"/>
                        </a:tabLst>
                      </a:pPr>
                      <a:r>
                        <a:rPr kumimoji="0" lang="en-US" sz="1000" b="1" i="0" u="none" strike="noStrike" cap="none" spc="0" normalizeH="0" baseline="0" dirty="0">
                          <a:ln>
                            <a:noFill/>
                          </a:ln>
                          <a:solidFill>
                            <a:srgbClr val="000000"/>
                          </a:solidFill>
                          <a:effectLst/>
                          <a:uFillTx/>
                          <a:latin typeface="Arial"/>
                          <a:ea typeface="Arial"/>
                          <a:cs typeface="Arial"/>
                          <a:sym typeface="Arial"/>
                        </a:rPr>
                        <a:t>Events/Total:</a:t>
                      </a:r>
                      <a:endParaRPr kumimoji="0" lang="en-IE" sz="1000" b="1" i="0" u="none" strike="noStrike" cap="none" spc="0" normalizeH="0" baseline="0" dirty="0">
                        <a:ln>
                          <a:noFill/>
                        </a:ln>
                        <a:solidFill>
                          <a:srgbClr val="000000"/>
                        </a:solidFill>
                        <a:effectLst/>
                        <a:uFillTx/>
                        <a:latin typeface="Arial"/>
                        <a:ea typeface="Arial"/>
                        <a:cs typeface="Arial"/>
                        <a:sym typeface="Arial"/>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cap="none" spc="0" normalizeH="0" baseline="0" dirty="0">
                          <a:ln>
                            <a:noFill/>
                          </a:ln>
                          <a:solidFill>
                            <a:srgbClr val="000000"/>
                          </a:solidFill>
                          <a:effectLst/>
                          <a:uFillTx/>
                          <a:latin typeface="Arial"/>
                          <a:ea typeface="Arial"/>
                          <a:cs typeface="Arial"/>
                          <a:sym typeface="Arial"/>
                        </a:rPr>
                        <a:t>5.6 months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000" b="1" dirty="0">
                          <a:latin typeface="Arial"/>
                          <a:ea typeface="Arial"/>
                          <a:cs typeface="Arial"/>
                          <a:sym typeface="Arial"/>
                        </a:rPr>
                        <a:t>5.3-9.2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IE" sz="1000" b="1" i="0" u="none" strike="noStrike" cap="none" spc="0" normalizeH="0" baseline="0" dirty="0">
                          <a:ln>
                            <a:noFill/>
                          </a:ln>
                          <a:solidFill>
                            <a:srgbClr val="000000"/>
                          </a:solidFill>
                          <a:effectLst/>
                          <a:uFillTx/>
                          <a:latin typeface="Arial"/>
                          <a:ea typeface="Arial"/>
                          <a:cs typeface="Arial"/>
                          <a:sym typeface="Arial"/>
                        </a:rPr>
                        <a:t>15.9 months</a:t>
                      </a:r>
                    </a:p>
                    <a:p>
                      <a:pPr marL="0" marR="0" lvl="0" indent="0" algn="l" defTabSz="457200" rtl="0" eaLnBrk="1" fontAlgn="auto" latinLnBrk="0" hangingPunct="1">
                        <a:lnSpc>
                          <a:spcPct val="100000"/>
                        </a:lnSpc>
                        <a:spcBef>
                          <a:spcPts val="0"/>
                        </a:spcBef>
                        <a:spcAft>
                          <a:spcPts val="0"/>
                        </a:spcAft>
                        <a:buClrTx/>
                        <a:buSzTx/>
                        <a:buFontTx/>
                        <a:buNone/>
                        <a:tabLst/>
                        <a:defRPr/>
                      </a:pPr>
                      <a:r>
                        <a:rPr lang="en-IE" sz="1000" b="1" dirty="0">
                          <a:latin typeface="Arial"/>
                          <a:ea typeface="Arial"/>
                          <a:cs typeface="Arial"/>
                          <a:sym typeface="Arial"/>
                        </a:rPr>
                        <a:t>88/152</a:t>
                      </a:r>
                      <a:endParaRPr kumimoji="0" lang="en-IE" sz="1000" b="1" i="0" u="none" strike="noStrike" cap="none" spc="0" normalizeH="0" baseline="0" dirty="0">
                        <a:ln>
                          <a:noFill/>
                        </a:ln>
                        <a:solidFill>
                          <a:srgbClr val="000000"/>
                        </a:solidFill>
                        <a:effectLst/>
                        <a:uFillTx/>
                        <a:latin typeface="Arial"/>
                        <a:ea typeface="Arial"/>
                        <a:cs typeface="Arial"/>
                        <a:sym typeface="Arial"/>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413221204"/>
                  </a:ext>
                </a:extLst>
              </a:tr>
            </a:tbl>
          </a:graphicData>
        </a:graphic>
      </p:graphicFrame>
      <p:sp>
        <p:nvSpPr>
          <p:cNvPr id="7" name="TextBox 6">
            <a:extLst>
              <a:ext uri="{FF2B5EF4-FFF2-40B4-BE49-F238E27FC236}">
                <a16:creationId xmlns:a16="http://schemas.microsoft.com/office/drawing/2014/main" id="{FDB97118-3122-EF40-487F-1A9D1982F886}"/>
              </a:ext>
            </a:extLst>
          </p:cNvPr>
          <p:cNvSpPr txBox="1"/>
          <p:nvPr/>
        </p:nvSpPr>
        <p:spPr>
          <a:xfrm>
            <a:off x="7879811" y="1147813"/>
            <a:ext cx="2322109"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defTabSz="457189" eaLnBrk="0" hangingPunct="0"/>
            <a:r>
              <a:rPr lang="en-US" sz="1400" b="1" dirty="0">
                <a:solidFill>
                  <a:schemeClr val="accent1"/>
                </a:solidFill>
                <a:latin typeface="Arial"/>
                <a:ea typeface="Arial"/>
                <a:cs typeface="Arial"/>
                <a:sym typeface="Arial"/>
              </a:rPr>
              <a:t>Progression-Free Survival</a:t>
            </a:r>
            <a:endParaRPr lang="en-IE" sz="1400" b="1" dirty="0">
              <a:solidFill>
                <a:schemeClr val="accent1"/>
              </a:solidFill>
              <a:latin typeface="Arial"/>
              <a:ea typeface="Arial"/>
              <a:cs typeface="Arial"/>
              <a:sym typeface="Arial"/>
            </a:endParaRPr>
          </a:p>
        </p:txBody>
      </p:sp>
      <p:sp>
        <p:nvSpPr>
          <p:cNvPr id="9" name="TextBox 8">
            <a:extLst>
              <a:ext uri="{FF2B5EF4-FFF2-40B4-BE49-F238E27FC236}">
                <a16:creationId xmlns:a16="http://schemas.microsoft.com/office/drawing/2014/main" id="{08D55C64-D21A-0133-9EF9-10C7A97AD98B}"/>
              </a:ext>
            </a:extLst>
          </p:cNvPr>
          <p:cNvSpPr txBox="1"/>
          <p:nvPr/>
        </p:nvSpPr>
        <p:spPr>
          <a:xfrm>
            <a:off x="1938590" y="1159769"/>
            <a:ext cx="1950212"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defTabSz="457189" eaLnBrk="0" hangingPunct="0"/>
            <a:r>
              <a:rPr lang="en-US" sz="1400" b="1" dirty="0">
                <a:solidFill>
                  <a:schemeClr val="accent1"/>
                </a:solidFill>
                <a:latin typeface="Arial"/>
                <a:ea typeface="Arial"/>
                <a:cs typeface="Arial"/>
                <a:sym typeface="Arial"/>
              </a:rPr>
              <a:t>Duration of Response</a:t>
            </a:r>
            <a:endParaRPr lang="en-IE" sz="1400" b="1" dirty="0">
              <a:solidFill>
                <a:schemeClr val="accent1"/>
              </a:solidFill>
              <a:latin typeface="Arial"/>
              <a:ea typeface="Arial"/>
              <a:cs typeface="Arial"/>
              <a:sym typeface="Arial"/>
            </a:endParaRPr>
          </a:p>
        </p:txBody>
      </p:sp>
      <p:pic>
        <p:nvPicPr>
          <p:cNvPr id="3" name="Picture 2" descr="A screen shot of a computer game&#10;&#10;Description automatically generated">
            <a:extLst>
              <a:ext uri="{FF2B5EF4-FFF2-40B4-BE49-F238E27FC236}">
                <a16:creationId xmlns:a16="http://schemas.microsoft.com/office/drawing/2014/main" id="{37F39199-B087-686B-0D11-13E7762304AD}"/>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518633" y="1411760"/>
            <a:ext cx="4971321" cy="2519954"/>
          </a:xfrm>
          <a:prstGeom prst="rect">
            <a:avLst/>
          </a:prstGeom>
        </p:spPr>
      </p:pic>
      <p:sp>
        <p:nvSpPr>
          <p:cNvPr id="4" name="Title 3">
            <a:extLst>
              <a:ext uri="{FF2B5EF4-FFF2-40B4-BE49-F238E27FC236}">
                <a16:creationId xmlns:a16="http://schemas.microsoft.com/office/drawing/2014/main" id="{805919D1-CB17-046D-0960-638234D59B37}"/>
              </a:ext>
            </a:extLst>
          </p:cNvPr>
          <p:cNvSpPr>
            <a:spLocks noGrp="1"/>
          </p:cNvSpPr>
          <p:nvPr>
            <p:ph type="title"/>
          </p:nvPr>
        </p:nvSpPr>
        <p:spPr>
          <a:xfrm>
            <a:off x="838200" y="140487"/>
            <a:ext cx="10515600" cy="1063484"/>
          </a:xfrm>
        </p:spPr>
        <p:txBody>
          <a:bodyPr>
            <a:normAutofit/>
          </a:bodyPr>
          <a:lstStyle/>
          <a:p>
            <a:r>
              <a:rPr lang="en-US" sz="3200" dirty="0"/>
              <a:t>BRUIN Study: Pirtobrutinib Outcomes in Prior Covalent BTK Inhibitor Patients With MCL</a:t>
            </a:r>
          </a:p>
        </p:txBody>
      </p:sp>
      <p:sp>
        <p:nvSpPr>
          <p:cNvPr id="8" name="Footer Placeholder 7">
            <a:extLst>
              <a:ext uri="{FF2B5EF4-FFF2-40B4-BE49-F238E27FC236}">
                <a16:creationId xmlns:a16="http://schemas.microsoft.com/office/drawing/2014/main" id="{C08EB709-FC2B-4FB8-5888-A997FF8E6DE0}"/>
              </a:ext>
            </a:extLst>
          </p:cNvPr>
          <p:cNvSpPr>
            <a:spLocks noGrp="1"/>
          </p:cNvSpPr>
          <p:nvPr>
            <p:ph type="ftr" sz="quarter" idx="10"/>
          </p:nvPr>
        </p:nvSpPr>
        <p:spPr>
          <a:xfrm>
            <a:off x="1416050" y="6367215"/>
            <a:ext cx="10652125" cy="490785"/>
          </a:xfrm>
        </p:spPr>
        <p:txBody>
          <a:bodyPr/>
          <a:lstStyle/>
          <a:p>
            <a:r>
              <a:rPr lang="en-US" dirty="0">
                <a:sym typeface="Arial" panose="020B0604020202020204" pitchFamily="34" charset="0"/>
              </a:rPr>
              <a:t>Cohen JB, et al. ASH 2023. Abstract 981.</a:t>
            </a:r>
            <a:br>
              <a:rPr lang="en-US" dirty="0">
                <a:sym typeface="Arial" panose="020B0604020202020204" pitchFamily="34" charset="0"/>
              </a:rPr>
            </a:br>
            <a:r>
              <a:rPr lang="en-US" dirty="0">
                <a:sym typeface="Arial"/>
              </a:rPr>
              <a:t>c</a:t>
            </a:r>
            <a:r>
              <a:rPr lang="en-US" dirty="0">
                <a:sym typeface="Arial" panose="020B0604020202020204" pitchFamily="34" charset="0"/>
              </a:rPr>
              <a:t>BTKi, covalent Bruton’s tyrosine kinase inhibitor; DoR, duration of response; MCL, mantle cell lymphoma; NE, not evaluable; OS, overall survival; PFS, progression-free survival.</a:t>
            </a:r>
          </a:p>
          <a:p>
            <a:endParaRPr lang="en-US" dirty="0"/>
          </a:p>
        </p:txBody>
      </p:sp>
    </p:spTree>
    <p:extLst>
      <p:ext uri="{BB962C8B-B14F-4D97-AF65-F5344CB8AC3E}">
        <p14:creationId xmlns:p14="http://schemas.microsoft.com/office/powerpoint/2010/main" val="5130899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1BFCB-5A47-EBAA-3669-D8BA46B2B2F5}"/>
              </a:ext>
            </a:extLst>
          </p:cNvPr>
          <p:cNvSpPr>
            <a:spLocks noGrp="1"/>
          </p:cNvSpPr>
          <p:nvPr>
            <p:ph type="title"/>
          </p:nvPr>
        </p:nvSpPr>
        <p:spPr/>
        <p:txBody>
          <a:bodyPr/>
          <a:lstStyle/>
          <a:p>
            <a:r>
              <a:rPr lang="en-US" dirty="0"/>
              <a:t>Learning Objectives</a:t>
            </a:r>
          </a:p>
        </p:txBody>
      </p:sp>
      <p:sp>
        <p:nvSpPr>
          <p:cNvPr id="3" name="Content Placeholder 2">
            <a:extLst>
              <a:ext uri="{FF2B5EF4-FFF2-40B4-BE49-F238E27FC236}">
                <a16:creationId xmlns:a16="http://schemas.microsoft.com/office/drawing/2014/main" id="{CE16C219-084D-1C2E-B7E9-9A825F9B6554}"/>
              </a:ext>
            </a:extLst>
          </p:cNvPr>
          <p:cNvSpPr>
            <a:spLocks noGrp="1"/>
          </p:cNvSpPr>
          <p:nvPr>
            <p:ph idx="1"/>
          </p:nvPr>
        </p:nvSpPr>
        <p:spPr>
          <a:xfrm>
            <a:off x="636814" y="1825625"/>
            <a:ext cx="10918371" cy="4351338"/>
          </a:xfrm>
        </p:spPr>
        <p:txBody>
          <a:bodyPr>
            <a:normAutofit/>
          </a:bodyPr>
          <a:lstStyle/>
          <a:p>
            <a:pPr marL="228600" marR="0" lvl="0" indent="-228600" algn="l" defTabSz="914400" rtl="0" eaLnBrk="1" fontAlgn="auto" latinLnBrk="0" hangingPunct="1">
              <a:lnSpc>
                <a:spcPct val="90000"/>
              </a:lnSpc>
              <a:spcBef>
                <a:spcPts val="1000"/>
              </a:spcBef>
              <a:spcAft>
                <a:spcPts val="0"/>
              </a:spcAft>
              <a:buClr>
                <a:srgbClr val="EA9619"/>
              </a:buClr>
              <a:buSzTx/>
              <a:buFont typeface="Courier New" pitchFamily="49" charset="0"/>
              <a:buNone/>
              <a:tabLst/>
              <a:defRPr/>
            </a:pPr>
            <a:r>
              <a:rPr kumimoji="0" lang="en-US" altLang="en-US" sz="2399" b="1" i="0" u="none" strike="noStrike" kern="1200" cap="none" spc="0" normalizeH="0" baseline="0" noProof="0" dirty="0">
                <a:ln>
                  <a:noFill/>
                </a:ln>
                <a:solidFill>
                  <a:srgbClr val="4A4D5F"/>
                </a:solidFill>
                <a:effectLst/>
                <a:uLnTx/>
                <a:uFillTx/>
                <a:latin typeface="Arial" pitchFamily="34" charset="0"/>
                <a:ea typeface="ＭＳ Ｐゴシック" pitchFamily="34" charset="-128"/>
                <a:cs typeface="Arial" pitchFamily="34" charset="0"/>
              </a:rPr>
              <a:t>Upon completion of this activity, participants should be better able to:</a:t>
            </a:r>
          </a:p>
          <a:p>
            <a:pPr marL="228600" marR="0" lvl="0" indent="-228600" algn="l" defTabSz="914400" rtl="0" eaLnBrk="1" fontAlgn="auto" latinLnBrk="0" hangingPunct="1">
              <a:lnSpc>
                <a:spcPct val="90000"/>
              </a:lnSpc>
              <a:spcBef>
                <a:spcPts val="1000"/>
              </a:spcBef>
              <a:spcAft>
                <a:spcPts val="0"/>
              </a:spcAft>
              <a:buClr>
                <a:srgbClr val="EA9619"/>
              </a:buClr>
              <a:buSzTx/>
              <a:buFont typeface="Courier New" pitchFamily="49" charset="0"/>
              <a:buNone/>
              <a:tabLst/>
              <a:defRPr/>
            </a:pPr>
            <a:endParaRPr kumimoji="0" lang="en-US" altLang="en-US" sz="2399" b="1" i="0" u="none" strike="noStrike" kern="1200" cap="none" spc="0" normalizeH="0" baseline="0" noProof="0" dirty="0">
              <a:ln>
                <a:noFill/>
              </a:ln>
              <a:solidFill>
                <a:srgbClr val="4A4D5F"/>
              </a:solidFill>
              <a:effectLst/>
              <a:uLnTx/>
              <a:uFillTx/>
              <a:latin typeface="Arial" pitchFamily="34" charset="0"/>
              <a:ea typeface="ＭＳ Ｐゴシック" pitchFamily="34" charset="-128"/>
              <a:cs typeface="Arial" pitchFamily="34" charset="0"/>
            </a:endParaRPr>
          </a:p>
          <a:p>
            <a:pPr marL="342900" indent="-342900">
              <a:spcBef>
                <a:spcPts val="0"/>
              </a:spcBef>
              <a:buClr>
                <a:srgbClr val="EA9619"/>
              </a:buClr>
              <a:buFont typeface="+mj-lt"/>
              <a:buAutoNum type="arabicPeriod"/>
              <a:defRPr/>
            </a:pPr>
            <a:r>
              <a:rPr lang="en-US" sz="2400" dirty="0">
                <a:solidFill>
                  <a:srgbClr val="4A4D5F"/>
                </a:solidFill>
              </a:rPr>
              <a:t>Compare the novel MOA and the selectivity of reversible, noncovalent BTK inhibitors to that of irreversible, covalent BTK inhibitors</a:t>
            </a:r>
          </a:p>
          <a:p>
            <a:pPr marL="342900" indent="-342900">
              <a:spcBef>
                <a:spcPts val="0"/>
              </a:spcBef>
              <a:buClr>
                <a:srgbClr val="EA9619"/>
              </a:buClr>
              <a:buFont typeface="+mj-lt"/>
              <a:buAutoNum type="arabicPeriod"/>
              <a:defRPr/>
            </a:pPr>
            <a:r>
              <a:rPr lang="en-US" sz="2400" dirty="0">
                <a:solidFill>
                  <a:srgbClr val="4A4D5F"/>
                </a:solidFill>
              </a:rPr>
              <a:t>Apply real-world clinical evidence and clinical trial data on the efficacy and tolerability of reversible, noncovalent BTK inhibitors to incorporate them into evidence-driven treatment sequencing for patients with CLL/SLL or MCL</a:t>
            </a:r>
          </a:p>
          <a:p>
            <a:pPr marL="342900" indent="-342900">
              <a:spcBef>
                <a:spcPts val="0"/>
              </a:spcBef>
              <a:buClr>
                <a:srgbClr val="EA9619"/>
              </a:buClr>
              <a:buFont typeface="+mj-lt"/>
              <a:buAutoNum type="arabicPeriod"/>
              <a:defRPr/>
            </a:pPr>
            <a:r>
              <a:rPr lang="en-US" sz="2400" dirty="0">
                <a:solidFill>
                  <a:srgbClr val="4A4D5F"/>
                </a:solidFill>
              </a:rPr>
              <a:t>Integrate monitoring and management strategies for adverse events related to the use of reversible, noncovalent BTK inhibitors</a:t>
            </a:r>
          </a:p>
        </p:txBody>
      </p:sp>
    </p:spTree>
    <p:extLst>
      <p:ext uri="{BB962C8B-B14F-4D97-AF65-F5344CB8AC3E}">
        <p14:creationId xmlns:p14="http://schemas.microsoft.com/office/powerpoint/2010/main" val="24943746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 shot of a computer&#10;&#10;Description automatically generated">
            <a:extLst>
              <a:ext uri="{FF2B5EF4-FFF2-40B4-BE49-F238E27FC236}">
                <a16:creationId xmlns:a16="http://schemas.microsoft.com/office/drawing/2014/main" id="{3A3FC6A1-9322-E33A-549A-2A3D66FEB794}"/>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13359" y="1285321"/>
            <a:ext cx="11072572" cy="3340606"/>
          </a:xfrm>
          <a:prstGeom prst="rect">
            <a:avLst/>
          </a:prstGeom>
        </p:spPr>
      </p:pic>
      <p:sp>
        <p:nvSpPr>
          <p:cNvPr id="16" name="TextBox 15">
            <a:extLst>
              <a:ext uri="{FF2B5EF4-FFF2-40B4-BE49-F238E27FC236}">
                <a16:creationId xmlns:a16="http://schemas.microsoft.com/office/drawing/2014/main" id="{DD31DD85-D289-E484-1FA0-282109A24D28}"/>
              </a:ext>
            </a:extLst>
          </p:cNvPr>
          <p:cNvSpPr txBox="1"/>
          <p:nvPr/>
        </p:nvSpPr>
        <p:spPr>
          <a:xfrm>
            <a:off x="2675152" y="1236944"/>
            <a:ext cx="1455443"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defTabSz="457189" eaLnBrk="0" fontAlgn="base" hangingPunct="0">
              <a:spcBef>
                <a:spcPct val="0"/>
              </a:spcBef>
              <a:spcAft>
                <a:spcPct val="0"/>
              </a:spcAft>
            </a:pPr>
            <a:r>
              <a:rPr lang="en-GB" sz="1400" b="1" dirty="0">
                <a:solidFill>
                  <a:schemeClr val="accent1"/>
                </a:solidFill>
                <a:latin typeface="Arial" panose="020B0604020202020204" pitchFamily="34" charset="0"/>
                <a:ea typeface="Tahoma"/>
                <a:cs typeface="Arial" panose="020B0604020202020204" pitchFamily="34" charset="0"/>
                <a:sym typeface="Arial" panose="020B0604020202020204" pitchFamily="34" charset="0"/>
              </a:rPr>
              <a:t>Ki-67 index</a:t>
            </a:r>
            <a:endParaRPr lang="en-US" sz="1400" b="1" dirty="0">
              <a:solidFill>
                <a:schemeClr val="accent1"/>
              </a:solidFill>
              <a:latin typeface="Arial" panose="020B0604020202020204" pitchFamily="34" charset="0"/>
              <a:ea typeface="Tahoma"/>
              <a:cs typeface="Tahoma" panose="020B0604030504040204" pitchFamily="34" charset="0"/>
              <a:sym typeface="Arial" panose="020B0604020202020204" pitchFamily="34" charset="0"/>
            </a:endParaRPr>
          </a:p>
        </p:txBody>
      </p:sp>
      <p:graphicFrame>
        <p:nvGraphicFramePr>
          <p:cNvPr id="11" name="Table 11">
            <a:extLst>
              <a:ext uri="{FF2B5EF4-FFF2-40B4-BE49-F238E27FC236}">
                <a16:creationId xmlns:a16="http://schemas.microsoft.com/office/drawing/2014/main" id="{F49A1181-15DB-7B8D-CE99-535B0CB099D7}"/>
              </a:ext>
            </a:extLst>
          </p:cNvPr>
          <p:cNvGraphicFramePr>
            <a:graphicFrameLocks noGrp="1"/>
          </p:cNvGraphicFramePr>
          <p:nvPr>
            <p:extLst>
              <p:ext uri="{D42A27DB-BD31-4B8C-83A1-F6EECF244321}">
                <p14:modId xmlns:p14="http://schemas.microsoft.com/office/powerpoint/2010/main" val="2711931367"/>
              </p:ext>
            </p:extLst>
          </p:nvPr>
        </p:nvGraphicFramePr>
        <p:xfrm>
          <a:off x="3018895" y="1690177"/>
          <a:ext cx="2930750" cy="845435"/>
        </p:xfrm>
        <a:graphic>
          <a:graphicData uri="http://schemas.openxmlformats.org/drawingml/2006/table">
            <a:tbl>
              <a:tblPr firstRow="1" bandRow="1">
                <a:tableStyleId>{5940675A-B579-460E-94D1-54222C63F5DA}</a:tableStyleId>
              </a:tblPr>
              <a:tblGrid>
                <a:gridCol w="1235477">
                  <a:extLst>
                    <a:ext uri="{9D8B030D-6E8A-4147-A177-3AD203B41FA5}">
                      <a16:colId xmlns:a16="http://schemas.microsoft.com/office/drawing/2014/main" val="455658018"/>
                    </a:ext>
                  </a:extLst>
                </a:gridCol>
                <a:gridCol w="847637">
                  <a:extLst>
                    <a:ext uri="{9D8B030D-6E8A-4147-A177-3AD203B41FA5}">
                      <a16:colId xmlns:a16="http://schemas.microsoft.com/office/drawing/2014/main" val="1169172327"/>
                    </a:ext>
                  </a:extLst>
                </a:gridCol>
                <a:gridCol w="847636">
                  <a:extLst>
                    <a:ext uri="{9D8B030D-6E8A-4147-A177-3AD203B41FA5}">
                      <a16:colId xmlns:a16="http://schemas.microsoft.com/office/drawing/2014/main" val="19899707"/>
                    </a:ext>
                  </a:extLst>
                </a:gridCol>
              </a:tblGrid>
              <a:tr h="254000">
                <a:tc>
                  <a:txBody>
                    <a:bodyPr/>
                    <a:lstStyle/>
                    <a:p>
                      <a:endParaRPr lang="en-IE" sz="1000" b="1" dirty="0">
                        <a:solidFill>
                          <a:srgbClr val="263F6A"/>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000" b="1" dirty="0">
                          <a:solidFill>
                            <a:srgbClr val="263F6A"/>
                          </a:solidFill>
                          <a:latin typeface="Arial" panose="020B0604020202020204" pitchFamily="34" charset="0"/>
                          <a:cs typeface="Arial" panose="020B0604020202020204" pitchFamily="34" charset="0"/>
                        </a:rPr>
                        <a:t>&lt; 30%</a:t>
                      </a:r>
                      <a:endParaRPr lang="en-IE" sz="1000" b="1" dirty="0">
                        <a:solidFill>
                          <a:srgbClr val="263F6A"/>
                        </a:solidFill>
                        <a:latin typeface="Arial" panose="020B0604020202020204" pitchFamily="34" charset="0"/>
                        <a:cs typeface="Arial" panose="020B060402020202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000" b="1" u="sng" dirty="0">
                          <a:solidFill>
                            <a:srgbClr val="78826F"/>
                          </a:solidFill>
                          <a:latin typeface="Arial" panose="020B0604020202020204" pitchFamily="34" charset="0"/>
                          <a:cs typeface="Arial" panose="020B0604020202020204" pitchFamily="34" charset="0"/>
                        </a:rPr>
                        <a:t>&gt;</a:t>
                      </a:r>
                      <a:r>
                        <a:rPr lang="en-US" sz="1000" b="1" u="none" dirty="0">
                          <a:solidFill>
                            <a:srgbClr val="78826F"/>
                          </a:solidFill>
                          <a:latin typeface="Arial" panose="020B0604020202020204" pitchFamily="34" charset="0"/>
                          <a:cs typeface="Arial" panose="020B0604020202020204" pitchFamily="34" charset="0"/>
                        </a:rPr>
                        <a:t> 30%</a:t>
                      </a:r>
                      <a:endParaRPr lang="en-IE" sz="1000" b="1" u="sng" dirty="0">
                        <a:solidFill>
                          <a:srgbClr val="78826F"/>
                        </a:solidFill>
                        <a:latin typeface="Arial" panose="020B0604020202020204" pitchFamily="34" charset="0"/>
                        <a:cs typeface="Arial" panose="020B0604020202020204" pitchFamily="34" charset="0"/>
                      </a:endParaRPr>
                    </a:p>
                  </a:txBody>
                  <a:tcP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78160183"/>
                  </a:ext>
                </a:extLst>
              </a:tr>
              <a:tr h="591435">
                <a:tc>
                  <a:txBody>
                    <a:bodyPr/>
                    <a:lstStyle/>
                    <a:p>
                      <a:pPr algn="l"/>
                      <a:r>
                        <a:rPr lang="en-US" sz="1000" b="1" dirty="0">
                          <a:latin typeface="Arial" panose="020B0604020202020204" pitchFamily="34" charset="0"/>
                          <a:cs typeface="Arial" panose="020B0604020202020204" pitchFamily="34" charset="0"/>
                        </a:rPr>
                        <a:t>Median PFS, </a:t>
                      </a:r>
                      <a:r>
                        <a:rPr lang="en-US" sz="700" b="1" dirty="0">
                          <a:latin typeface="Arial" panose="020B0604020202020204" pitchFamily="34" charset="0"/>
                          <a:cs typeface="Arial" panose="020B0604020202020204" pitchFamily="34" charset="0"/>
                        </a:rPr>
                        <a:t>mos</a:t>
                      </a:r>
                    </a:p>
                    <a:p>
                      <a:pPr algn="l"/>
                      <a:r>
                        <a:rPr lang="en-US" sz="1000" b="1" dirty="0">
                          <a:latin typeface="Arial" panose="020B0604020202020204" pitchFamily="34" charset="0"/>
                          <a:cs typeface="Arial" panose="020B0604020202020204" pitchFamily="34" charset="0"/>
                        </a:rPr>
                        <a:t>95% CI:</a:t>
                      </a:r>
                    </a:p>
                    <a:p>
                      <a:pPr algn="l"/>
                      <a:r>
                        <a:rPr lang="en-US" sz="1000" b="1" dirty="0">
                          <a:latin typeface="Arial" panose="020B0604020202020204" pitchFamily="34" charset="0"/>
                          <a:cs typeface="Arial" panose="020B0604020202020204" pitchFamily="34" charset="0"/>
                        </a:rPr>
                        <a:t>Events/Total:</a:t>
                      </a:r>
                      <a:endParaRPr lang="en-IE" sz="1000" b="1"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a:r>
                        <a:rPr lang="en-US" sz="1000" b="1" dirty="0">
                          <a:solidFill>
                            <a:srgbClr val="263F6A"/>
                          </a:solidFill>
                          <a:latin typeface="Arial" panose="020B0604020202020204" pitchFamily="34" charset="0"/>
                          <a:cs typeface="Arial" panose="020B0604020202020204" pitchFamily="34" charset="0"/>
                        </a:rPr>
                        <a:t>19.5</a:t>
                      </a:r>
                    </a:p>
                    <a:p>
                      <a:pPr algn="l"/>
                      <a:r>
                        <a:rPr lang="en-US" sz="1000" b="1" dirty="0">
                          <a:solidFill>
                            <a:srgbClr val="263F6A"/>
                          </a:solidFill>
                          <a:latin typeface="Arial" panose="020B0604020202020204" pitchFamily="34" charset="0"/>
                          <a:cs typeface="Arial" panose="020B0604020202020204" pitchFamily="34" charset="0"/>
                        </a:rPr>
                        <a:t>3.5-NE</a:t>
                      </a:r>
                    </a:p>
                    <a:p>
                      <a:pPr algn="l"/>
                      <a:r>
                        <a:rPr lang="en-US" sz="1000" b="1" dirty="0">
                          <a:solidFill>
                            <a:srgbClr val="263F6A"/>
                          </a:solidFill>
                          <a:latin typeface="Arial" panose="020B0604020202020204" pitchFamily="34" charset="0"/>
                          <a:cs typeface="Arial" panose="020B0604020202020204" pitchFamily="34" charset="0"/>
                        </a:rPr>
                        <a:t>10/18</a:t>
                      </a:r>
                      <a:endParaRPr lang="en-IE" sz="1000" b="1" dirty="0">
                        <a:solidFill>
                          <a:srgbClr val="263F6A"/>
                        </a:solidFill>
                        <a:latin typeface="Arial" panose="020B0604020202020204" pitchFamily="34" charset="0"/>
                        <a:cs typeface="Arial" panose="020B060402020202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a:r>
                        <a:rPr lang="en-US" sz="1000" b="1" dirty="0">
                          <a:solidFill>
                            <a:srgbClr val="78826F"/>
                          </a:solidFill>
                          <a:latin typeface="Arial" panose="020B0604020202020204" pitchFamily="34" charset="0"/>
                          <a:cs typeface="Arial" panose="020B0604020202020204" pitchFamily="34" charset="0"/>
                        </a:rPr>
                        <a:t>5.3</a:t>
                      </a:r>
                    </a:p>
                    <a:p>
                      <a:pPr algn="l"/>
                      <a:r>
                        <a:rPr lang="en-US" sz="1000" b="1" dirty="0">
                          <a:solidFill>
                            <a:srgbClr val="78826F"/>
                          </a:solidFill>
                          <a:latin typeface="Arial" panose="020B0604020202020204" pitchFamily="34" charset="0"/>
                          <a:cs typeface="Arial" panose="020B0604020202020204" pitchFamily="34" charset="0"/>
                        </a:rPr>
                        <a:t>3.0-9.1</a:t>
                      </a:r>
                    </a:p>
                    <a:p>
                      <a:pPr algn="l"/>
                      <a:r>
                        <a:rPr lang="en-US" sz="1000" b="1" dirty="0">
                          <a:solidFill>
                            <a:srgbClr val="78826F"/>
                          </a:solidFill>
                          <a:latin typeface="Arial" panose="020B0604020202020204" pitchFamily="34" charset="0"/>
                          <a:cs typeface="Arial" panose="020B0604020202020204" pitchFamily="34" charset="0"/>
                        </a:rPr>
                        <a:t>31/45</a:t>
                      </a:r>
                      <a:endParaRPr lang="en-IE" sz="1000" b="1" dirty="0">
                        <a:solidFill>
                          <a:srgbClr val="78826F"/>
                        </a:solidFill>
                        <a:latin typeface="Arial" panose="020B0604020202020204" pitchFamily="34" charset="0"/>
                        <a:cs typeface="Arial" panose="020B0604020202020204" pitchFamily="34" charset="0"/>
                      </a:endParaRPr>
                    </a:p>
                  </a:txBody>
                  <a:tcP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181908096"/>
                  </a:ext>
                </a:extLst>
              </a:tr>
            </a:tbl>
          </a:graphicData>
        </a:graphic>
      </p:graphicFrame>
      <p:graphicFrame>
        <p:nvGraphicFramePr>
          <p:cNvPr id="13" name="Table 5">
            <a:extLst>
              <a:ext uri="{FF2B5EF4-FFF2-40B4-BE49-F238E27FC236}">
                <a16:creationId xmlns:a16="http://schemas.microsoft.com/office/drawing/2014/main" id="{E114D92C-AA5E-981C-E20A-A0B2C45A64EB}"/>
              </a:ext>
            </a:extLst>
          </p:cNvPr>
          <p:cNvGraphicFramePr>
            <a:graphicFrameLocks noGrp="1"/>
          </p:cNvGraphicFramePr>
          <p:nvPr>
            <p:extLst>
              <p:ext uri="{D42A27DB-BD31-4B8C-83A1-F6EECF244321}">
                <p14:modId xmlns:p14="http://schemas.microsoft.com/office/powerpoint/2010/main" val="2161680085"/>
              </p:ext>
            </p:extLst>
          </p:nvPr>
        </p:nvGraphicFramePr>
        <p:xfrm>
          <a:off x="989130" y="4701959"/>
          <a:ext cx="4277213" cy="1325880"/>
        </p:xfrm>
        <a:graphic>
          <a:graphicData uri="http://schemas.openxmlformats.org/drawingml/2006/table">
            <a:tbl>
              <a:tblPr firstRow="1" bandRow="1">
                <a:tableStyleId>{5C22544A-7EE6-4342-B048-85BDC9FD1C3A}</a:tableStyleId>
              </a:tblPr>
              <a:tblGrid>
                <a:gridCol w="1221301">
                  <a:extLst>
                    <a:ext uri="{9D8B030D-6E8A-4147-A177-3AD203B41FA5}">
                      <a16:colId xmlns:a16="http://schemas.microsoft.com/office/drawing/2014/main" val="594106360"/>
                    </a:ext>
                  </a:extLst>
                </a:gridCol>
                <a:gridCol w="1527956">
                  <a:extLst>
                    <a:ext uri="{9D8B030D-6E8A-4147-A177-3AD203B41FA5}">
                      <a16:colId xmlns:a16="http://schemas.microsoft.com/office/drawing/2014/main" val="1201649328"/>
                    </a:ext>
                  </a:extLst>
                </a:gridCol>
                <a:gridCol w="1527956">
                  <a:extLst>
                    <a:ext uri="{9D8B030D-6E8A-4147-A177-3AD203B41FA5}">
                      <a16:colId xmlns:a16="http://schemas.microsoft.com/office/drawing/2014/main" val="2569369118"/>
                    </a:ext>
                  </a:extLst>
                </a:gridCol>
              </a:tblGrid>
              <a:tr h="360558">
                <a:tc>
                  <a:txBody>
                    <a:bodyPr/>
                    <a:lstStyle/>
                    <a:p>
                      <a:endParaRPr lang="en-US" sz="900" dirty="0">
                        <a:latin typeface="Arial" panose="020B0604020202020204" pitchFamily="34" charset="0"/>
                        <a:cs typeface="Arial" panose="020B0604020202020204" pitchFamily="34" charset="0"/>
                      </a:endParaRPr>
                    </a:p>
                  </a:txBody>
                  <a:tcPr anchor="ctr"/>
                </a:tc>
                <a:tc>
                  <a:txBody>
                    <a:bodyPr/>
                    <a:lstStyle/>
                    <a:p>
                      <a:pPr algn="ctr"/>
                      <a:r>
                        <a:rPr lang="en-CA" sz="900" dirty="0">
                          <a:latin typeface="Arial" panose="020B0604020202020204" pitchFamily="34" charset="0"/>
                          <a:cs typeface="Arial" panose="020B0604020202020204" pitchFamily="34" charset="0"/>
                        </a:rPr>
                        <a:t>Median DoR</a:t>
                      </a:r>
                    </a:p>
                    <a:p>
                      <a:pPr algn="ctr"/>
                      <a:r>
                        <a:rPr lang="en-CA" sz="900" dirty="0">
                          <a:latin typeface="Arial" panose="020B0604020202020204" pitchFamily="34" charset="0"/>
                          <a:cs typeface="Arial" panose="020B0604020202020204" pitchFamily="34" charset="0"/>
                        </a:rPr>
                        <a:t>(95% CI)</a:t>
                      </a:r>
                      <a:endParaRPr lang="en-US" sz="900" dirty="0">
                        <a:latin typeface="Arial" panose="020B0604020202020204" pitchFamily="34" charset="0"/>
                        <a:cs typeface="Arial" panose="020B0604020202020204" pitchFamily="34" charset="0"/>
                      </a:endParaRPr>
                    </a:p>
                  </a:txBody>
                  <a:tcPr anchor="ctr"/>
                </a:tc>
                <a:tc>
                  <a:txBody>
                    <a:bodyPr/>
                    <a:lstStyle/>
                    <a:p>
                      <a:pPr algn="ctr"/>
                      <a:r>
                        <a:rPr lang="en-CA" sz="900" dirty="0">
                          <a:latin typeface="Arial" panose="020B0604020202020204" pitchFamily="34" charset="0"/>
                          <a:cs typeface="Arial" panose="020B0604020202020204" pitchFamily="34" charset="0"/>
                        </a:rPr>
                        <a:t>Median OS</a:t>
                      </a:r>
                    </a:p>
                    <a:p>
                      <a:pPr algn="ctr"/>
                      <a:r>
                        <a:rPr lang="en-CA" sz="900" dirty="0">
                          <a:latin typeface="Arial" panose="020B0604020202020204" pitchFamily="34" charset="0"/>
                          <a:cs typeface="Arial" panose="020B0604020202020204" pitchFamily="34" charset="0"/>
                        </a:rPr>
                        <a:t>(95% CI)</a:t>
                      </a:r>
                      <a:endParaRPr lang="en-US" sz="9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6512838"/>
                  </a:ext>
                </a:extLst>
              </a:tr>
              <a:tr h="216335">
                <a:tc gridSpan="3">
                  <a:txBody>
                    <a:bodyPr/>
                    <a:lstStyle/>
                    <a:p>
                      <a:pPr algn="l"/>
                      <a:r>
                        <a:rPr lang="en-CA" sz="900" b="1" dirty="0">
                          <a:latin typeface="Arial" panose="020B0604020202020204" pitchFamily="34" charset="0"/>
                          <a:cs typeface="Arial" panose="020B0604020202020204" pitchFamily="34" charset="0"/>
                        </a:rPr>
                        <a:t>Ki-67</a:t>
                      </a:r>
                      <a:endParaRPr lang="en-US" sz="900" b="1" dirty="0">
                        <a:latin typeface="Arial" panose="020B0604020202020204" pitchFamily="34" charset="0"/>
                        <a:cs typeface="Arial" panose="020B0604020202020204" pitchFamily="34" charset="0"/>
                      </a:endParaRPr>
                    </a:p>
                  </a:txBody>
                  <a:tcPr anchor="ctr"/>
                </a:tc>
                <a:tc hMerge="1">
                  <a:txBody>
                    <a:bodyPr/>
                    <a:lstStyle/>
                    <a:p>
                      <a:pPr algn="ctr"/>
                      <a:endParaRPr lang="en-US" sz="900" b="1" dirty="0">
                        <a:latin typeface="Arial" panose="020B0604020202020204" pitchFamily="34" charset="0"/>
                        <a:cs typeface="Arial" panose="020B0604020202020204" pitchFamily="34" charset="0"/>
                      </a:endParaRPr>
                    </a:p>
                  </a:txBody>
                  <a:tcPr anchor="ctr"/>
                </a:tc>
                <a:tc hMerge="1">
                  <a:txBody>
                    <a:bodyPr/>
                    <a:lstStyle/>
                    <a:p>
                      <a:pPr algn="ctr"/>
                      <a:endParaRPr lang="en-US" sz="9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654966062"/>
                  </a:ext>
                </a:extLst>
              </a:tr>
              <a:tr h="360558">
                <a:tc>
                  <a:txBody>
                    <a:bodyPr/>
                    <a:lstStyle/>
                    <a:p>
                      <a:pPr algn="l"/>
                      <a:r>
                        <a:rPr lang="en-CA" sz="900" b="1" dirty="0">
                          <a:latin typeface="Arial" panose="020B0604020202020204" pitchFamily="34" charset="0"/>
                          <a:cs typeface="Arial" panose="020B0604020202020204" pitchFamily="34" charset="0"/>
                        </a:rPr>
                        <a:t>    &lt; 30%</a:t>
                      </a:r>
                    </a:p>
                  </a:txBody>
                  <a:tcPr anchor="ctr"/>
                </a:tc>
                <a:tc>
                  <a:txBody>
                    <a:bodyPr/>
                    <a:lstStyle/>
                    <a:p>
                      <a:pPr algn="ctr"/>
                      <a:r>
                        <a:rPr lang="en-US" sz="900" dirty="0">
                          <a:solidFill>
                            <a:srgbClr val="000000"/>
                          </a:solidFill>
                          <a:latin typeface="Arial" panose="020B0604020202020204" pitchFamily="34" charset="0"/>
                          <a:cs typeface="Arial" panose="020B0604020202020204" pitchFamily="34" charset="0"/>
                        </a:rPr>
                        <a:t>17.7 </a:t>
                      </a:r>
                    </a:p>
                    <a:p>
                      <a:pPr algn="ctr"/>
                      <a:r>
                        <a:rPr lang="en-US" sz="900" dirty="0">
                          <a:solidFill>
                            <a:srgbClr val="000000"/>
                          </a:solidFill>
                          <a:latin typeface="Arial" panose="020B0604020202020204" pitchFamily="34" charset="0"/>
                          <a:cs typeface="Arial" panose="020B0604020202020204" pitchFamily="34" charset="0"/>
                        </a:rPr>
                        <a:t>(1.9-N.E.) </a:t>
                      </a:r>
                      <a:endParaRPr lang="en-US" sz="900" dirty="0">
                        <a:latin typeface="Arial" panose="020B0604020202020204" pitchFamily="34" charset="0"/>
                        <a:cs typeface="Arial" panose="020B0604020202020204" pitchFamily="34" charset="0"/>
                      </a:endParaRPr>
                    </a:p>
                  </a:txBody>
                  <a:tcPr anchor="ctr"/>
                </a:tc>
                <a:tc>
                  <a:txBody>
                    <a:bodyPr/>
                    <a:lstStyle/>
                    <a:p>
                      <a:pPr algn="ctr"/>
                      <a:r>
                        <a:rPr lang="en-US" sz="900" dirty="0">
                          <a:solidFill>
                            <a:srgbClr val="000000"/>
                          </a:solidFill>
                          <a:latin typeface="Arial" panose="020B0604020202020204" pitchFamily="34" charset="0"/>
                          <a:cs typeface="Arial" panose="020B0604020202020204" pitchFamily="34" charset="0"/>
                        </a:rPr>
                        <a:t>NE</a:t>
                      </a:r>
                    </a:p>
                    <a:p>
                      <a:pPr algn="ctr"/>
                      <a:r>
                        <a:rPr lang="en-US" sz="900" dirty="0">
                          <a:solidFill>
                            <a:srgbClr val="000000"/>
                          </a:solidFill>
                          <a:latin typeface="Arial" panose="020B0604020202020204" pitchFamily="34" charset="0"/>
                          <a:cs typeface="Arial" panose="020B0604020202020204" pitchFamily="34" charset="0"/>
                        </a:rPr>
                        <a:t>(9.4-NE)</a:t>
                      </a:r>
                      <a:endParaRPr lang="en-US" sz="9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27318383"/>
                  </a:ext>
                </a:extLst>
              </a:tr>
              <a:tr h="0">
                <a:tc>
                  <a:txBody>
                    <a:bodyPr/>
                    <a:lstStyle/>
                    <a:p>
                      <a:pPr algn="l"/>
                      <a:r>
                        <a:rPr lang="en-CA" sz="900" b="1" dirty="0">
                          <a:latin typeface="Arial" panose="020B0604020202020204" pitchFamily="34" charset="0"/>
                          <a:cs typeface="Arial" panose="020B0604020202020204" pitchFamily="34" charset="0"/>
                        </a:rPr>
                        <a:t>    ≥ 30%</a:t>
                      </a:r>
                      <a:endParaRPr lang="en-US" sz="900" b="1" dirty="0">
                        <a:latin typeface="Arial" panose="020B0604020202020204" pitchFamily="34" charset="0"/>
                        <a:cs typeface="Arial" panose="020B0604020202020204" pitchFamily="34" charset="0"/>
                      </a:endParaRPr>
                    </a:p>
                  </a:txBody>
                  <a:tcPr anchor="ctr"/>
                </a:tc>
                <a:tc>
                  <a:txBody>
                    <a:bodyPr/>
                    <a:lstStyle/>
                    <a:p>
                      <a:pPr algn="ctr"/>
                      <a:r>
                        <a:rPr lang="en-US" sz="900" dirty="0">
                          <a:solidFill>
                            <a:srgbClr val="000000"/>
                          </a:solidFill>
                          <a:latin typeface="Arial" panose="020B0604020202020204" pitchFamily="34" charset="0"/>
                          <a:cs typeface="Arial" panose="020B0604020202020204" pitchFamily="34" charset="0"/>
                        </a:rPr>
                        <a:t>21.6 </a:t>
                      </a:r>
                    </a:p>
                    <a:p>
                      <a:pPr algn="ctr"/>
                      <a:r>
                        <a:rPr lang="en-US" sz="900" dirty="0">
                          <a:solidFill>
                            <a:srgbClr val="000000"/>
                          </a:solidFill>
                          <a:latin typeface="Arial" panose="020B0604020202020204" pitchFamily="34" charset="0"/>
                          <a:cs typeface="Arial" panose="020B0604020202020204" pitchFamily="34" charset="0"/>
                        </a:rPr>
                        <a:t>(5.6-27.2) </a:t>
                      </a:r>
                      <a:endParaRPr lang="en-US" sz="900" dirty="0">
                        <a:latin typeface="Arial" panose="020B0604020202020204" pitchFamily="34" charset="0"/>
                        <a:cs typeface="Arial" panose="020B0604020202020204" pitchFamily="34" charset="0"/>
                      </a:endParaRPr>
                    </a:p>
                  </a:txBody>
                  <a:tcPr anchor="ctr"/>
                </a:tc>
                <a:tc>
                  <a:txBody>
                    <a:bodyPr/>
                    <a:lstStyle/>
                    <a:p>
                      <a:pPr algn="ctr"/>
                      <a:r>
                        <a:rPr lang="en-US" sz="900" dirty="0">
                          <a:solidFill>
                            <a:srgbClr val="000000"/>
                          </a:solidFill>
                          <a:latin typeface="Arial" panose="020B0604020202020204" pitchFamily="34" charset="0"/>
                          <a:cs typeface="Arial" panose="020B0604020202020204" pitchFamily="34" charset="0"/>
                        </a:rPr>
                        <a:t>23.4 </a:t>
                      </a:r>
                    </a:p>
                    <a:p>
                      <a:pPr algn="ctr"/>
                      <a:r>
                        <a:rPr lang="en-US" sz="900" dirty="0">
                          <a:solidFill>
                            <a:srgbClr val="000000"/>
                          </a:solidFill>
                          <a:latin typeface="Arial" panose="020B0604020202020204" pitchFamily="34" charset="0"/>
                          <a:cs typeface="Arial" panose="020B0604020202020204" pitchFamily="34" charset="0"/>
                        </a:rPr>
                        <a:t>(13.1-NE) </a:t>
                      </a:r>
                      <a:endParaRPr lang="en-US" sz="9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334350051"/>
                  </a:ext>
                </a:extLst>
              </a:tr>
            </a:tbl>
          </a:graphicData>
        </a:graphic>
      </p:graphicFrame>
      <p:graphicFrame>
        <p:nvGraphicFramePr>
          <p:cNvPr id="14" name="Table 5">
            <a:extLst>
              <a:ext uri="{FF2B5EF4-FFF2-40B4-BE49-F238E27FC236}">
                <a16:creationId xmlns:a16="http://schemas.microsoft.com/office/drawing/2014/main" id="{24702519-2B76-A460-7D8E-1E5CEC463DDC}"/>
              </a:ext>
            </a:extLst>
          </p:cNvPr>
          <p:cNvGraphicFramePr>
            <a:graphicFrameLocks noGrp="1"/>
          </p:cNvGraphicFramePr>
          <p:nvPr>
            <p:extLst>
              <p:ext uri="{D42A27DB-BD31-4B8C-83A1-F6EECF244321}">
                <p14:modId xmlns:p14="http://schemas.microsoft.com/office/powerpoint/2010/main" val="3356409542"/>
              </p:ext>
            </p:extLst>
          </p:nvPr>
        </p:nvGraphicFramePr>
        <p:xfrm>
          <a:off x="7119882" y="4701959"/>
          <a:ext cx="4277212" cy="1325880"/>
        </p:xfrm>
        <a:graphic>
          <a:graphicData uri="http://schemas.openxmlformats.org/drawingml/2006/table">
            <a:tbl>
              <a:tblPr firstRow="1" bandRow="1">
                <a:tableStyleId>{5C22544A-7EE6-4342-B048-85BDC9FD1C3A}</a:tableStyleId>
              </a:tblPr>
              <a:tblGrid>
                <a:gridCol w="1380788">
                  <a:extLst>
                    <a:ext uri="{9D8B030D-6E8A-4147-A177-3AD203B41FA5}">
                      <a16:colId xmlns:a16="http://schemas.microsoft.com/office/drawing/2014/main" val="594106360"/>
                    </a:ext>
                  </a:extLst>
                </a:gridCol>
                <a:gridCol w="1403883">
                  <a:extLst>
                    <a:ext uri="{9D8B030D-6E8A-4147-A177-3AD203B41FA5}">
                      <a16:colId xmlns:a16="http://schemas.microsoft.com/office/drawing/2014/main" val="4000955592"/>
                    </a:ext>
                  </a:extLst>
                </a:gridCol>
                <a:gridCol w="1492541">
                  <a:extLst>
                    <a:ext uri="{9D8B030D-6E8A-4147-A177-3AD203B41FA5}">
                      <a16:colId xmlns:a16="http://schemas.microsoft.com/office/drawing/2014/main" val="2569369118"/>
                    </a:ext>
                  </a:extLst>
                </a:gridCol>
              </a:tblGrid>
              <a:tr h="360558">
                <a:tc>
                  <a:txBody>
                    <a:bodyPr/>
                    <a:lstStyle/>
                    <a:p>
                      <a:endParaRPr lang="en-US" sz="900" dirty="0">
                        <a:latin typeface="Arial" panose="020B0604020202020204" pitchFamily="34" charset="0"/>
                        <a:cs typeface="Arial" panose="020B0604020202020204" pitchFamily="34" charset="0"/>
                      </a:endParaRPr>
                    </a:p>
                  </a:txBody>
                  <a:tcPr anchor="ctr"/>
                </a:tc>
                <a:tc>
                  <a:txBody>
                    <a:bodyPr/>
                    <a:lstStyle/>
                    <a:p>
                      <a:pPr algn="ctr"/>
                      <a:r>
                        <a:rPr lang="en-CA" sz="900" dirty="0">
                          <a:latin typeface="Arial" panose="020B0604020202020204" pitchFamily="34" charset="0"/>
                          <a:cs typeface="Arial" panose="020B0604020202020204" pitchFamily="34" charset="0"/>
                        </a:rPr>
                        <a:t>Median DoR</a:t>
                      </a:r>
                    </a:p>
                    <a:p>
                      <a:pPr algn="ctr"/>
                      <a:r>
                        <a:rPr lang="en-CA" sz="900" dirty="0">
                          <a:latin typeface="Arial" panose="020B0604020202020204" pitchFamily="34" charset="0"/>
                          <a:cs typeface="Arial" panose="020B0604020202020204" pitchFamily="34" charset="0"/>
                        </a:rPr>
                        <a:t>(95% CI)</a:t>
                      </a:r>
                      <a:endParaRPr lang="en-US" sz="900" dirty="0">
                        <a:latin typeface="Arial" panose="020B0604020202020204" pitchFamily="34" charset="0"/>
                        <a:cs typeface="Arial" panose="020B0604020202020204" pitchFamily="34" charset="0"/>
                      </a:endParaRPr>
                    </a:p>
                  </a:txBody>
                  <a:tcPr anchor="ctr"/>
                </a:tc>
                <a:tc>
                  <a:txBody>
                    <a:bodyPr/>
                    <a:lstStyle/>
                    <a:p>
                      <a:pPr algn="ctr"/>
                      <a:r>
                        <a:rPr lang="en-CA" sz="900" dirty="0">
                          <a:latin typeface="Arial" panose="020B0604020202020204" pitchFamily="34" charset="0"/>
                          <a:cs typeface="Arial" panose="020B0604020202020204" pitchFamily="34" charset="0"/>
                        </a:rPr>
                        <a:t>Median OS</a:t>
                      </a:r>
                    </a:p>
                    <a:p>
                      <a:pPr algn="ctr"/>
                      <a:r>
                        <a:rPr lang="en-CA" sz="900" dirty="0">
                          <a:latin typeface="Arial" panose="020B0604020202020204" pitchFamily="34" charset="0"/>
                          <a:cs typeface="Arial" panose="020B0604020202020204" pitchFamily="34" charset="0"/>
                        </a:rPr>
                        <a:t>(95% CI)</a:t>
                      </a:r>
                      <a:endParaRPr lang="en-US" sz="9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6512838"/>
                  </a:ext>
                </a:extLst>
              </a:tr>
              <a:tr h="216335">
                <a:tc gridSpan="3">
                  <a:txBody>
                    <a:bodyPr/>
                    <a:lstStyle/>
                    <a:p>
                      <a:pPr algn="l"/>
                      <a:r>
                        <a:rPr lang="en-CA" sz="900" b="1" dirty="0">
                          <a:latin typeface="Arial" panose="020B0604020202020204" pitchFamily="34" charset="0"/>
                          <a:cs typeface="Arial" panose="020B0604020202020204" pitchFamily="34" charset="0"/>
                        </a:rPr>
                        <a:t>TP53</a:t>
                      </a:r>
                      <a:endParaRPr lang="en-US" sz="900" b="1" i="0" dirty="0">
                        <a:latin typeface="Arial" panose="020B0604020202020204" pitchFamily="34" charset="0"/>
                        <a:cs typeface="Arial" panose="020B0604020202020204" pitchFamily="34" charset="0"/>
                      </a:endParaRPr>
                    </a:p>
                  </a:txBody>
                  <a:tcPr anchor="ctr"/>
                </a:tc>
                <a:tc hMerge="1">
                  <a:txBody>
                    <a:bodyPr/>
                    <a:lstStyle/>
                    <a:p>
                      <a:pPr algn="ctr"/>
                      <a:endParaRPr lang="en-US" sz="900" b="1" dirty="0">
                        <a:latin typeface="Arial" panose="020B0604020202020204" pitchFamily="34" charset="0"/>
                        <a:cs typeface="Arial" panose="020B0604020202020204" pitchFamily="34" charset="0"/>
                      </a:endParaRPr>
                    </a:p>
                  </a:txBody>
                  <a:tcPr anchor="ctr"/>
                </a:tc>
                <a:tc hMerge="1">
                  <a:txBody>
                    <a:bodyPr/>
                    <a:lstStyle/>
                    <a:p>
                      <a:pPr algn="ctr"/>
                      <a:endParaRPr lang="en-US" sz="9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654966062"/>
                  </a:ext>
                </a:extLst>
              </a:tr>
              <a:tr h="360558">
                <a:tc>
                  <a:txBody>
                    <a:bodyPr/>
                    <a:lstStyle/>
                    <a:p>
                      <a:pPr algn="l"/>
                      <a:r>
                        <a:rPr lang="en-CA" sz="900" b="1" dirty="0">
                          <a:latin typeface="Arial" panose="020B0604020202020204" pitchFamily="34" charset="0"/>
                          <a:cs typeface="Arial" panose="020B0604020202020204" pitchFamily="34" charset="0"/>
                        </a:rPr>
                        <a:t>    Unmutated</a:t>
                      </a:r>
                      <a:endParaRPr lang="en-US" sz="900" b="1" dirty="0">
                        <a:latin typeface="Arial" panose="020B0604020202020204" pitchFamily="34" charset="0"/>
                        <a:cs typeface="Arial" panose="020B0604020202020204" pitchFamily="34" charset="0"/>
                      </a:endParaRPr>
                    </a:p>
                  </a:txBody>
                  <a:tcPr anchor="ctr"/>
                </a:tc>
                <a:tc>
                  <a:txBody>
                    <a:bodyPr/>
                    <a:lstStyle/>
                    <a:p>
                      <a:pPr algn="ctr"/>
                      <a:r>
                        <a:rPr lang="en-US" sz="900" dirty="0">
                          <a:solidFill>
                            <a:srgbClr val="000000"/>
                          </a:solidFill>
                          <a:latin typeface="Arial" panose="020B0604020202020204" pitchFamily="34" charset="0"/>
                          <a:cs typeface="Arial" panose="020B0604020202020204" pitchFamily="34" charset="0"/>
                        </a:rPr>
                        <a:t>14.8  </a:t>
                      </a:r>
                    </a:p>
                    <a:p>
                      <a:pPr algn="ctr"/>
                      <a:r>
                        <a:rPr lang="en-US" sz="900" dirty="0">
                          <a:solidFill>
                            <a:srgbClr val="000000"/>
                          </a:solidFill>
                          <a:latin typeface="Arial" panose="020B0604020202020204" pitchFamily="34" charset="0"/>
                          <a:cs typeface="Arial" panose="020B0604020202020204" pitchFamily="34" charset="0"/>
                        </a:rPr>
                        <a:t>(1.9-NE) </a:t>
                      </a:r>
                      <a:endParaRPr lang="en-US" sz="900" dirty="0">
                        <a:latin typeface="Arial" panose="020B0604020202020204" pitchFamily="34" charset="0"/>
                        <a:cs typeface="Arial" panose="020B0604020202020204" pitchFamily="34" charset="0"/>
                      </a:endParaRPr>
                    </a:p>
                  </a:txBody>
                  <a:tcPr anchor="ctr"/>
                </a:tc>
                <a:tc>
                  <a:txBody>
                    <a:bodyPr/>
                    <a:lstStyle/>
                    <a:p>
                      <a:pPr algn="ctr"/>
                      <a:r>
                        <a:rPr lang="en-US" sz="900" dirty="0">
                          <a:solidFill>
                            <a:srgbClr val="000000"/>
                          </a:solidFill>
                          <a:latin typeface="Arial" panose="020B0604020202020204" pitchFamily="34" charset="0"/>
                          <a:cs typeface="Arial" panose="020B0604020202020204" pitchFamily="34" charset="0"/>
                        </a:rPr>
                        <a:t>NE  </a:t>
                      </a:r>
                    </a:p>
                    <a:p>
                      <a:pPr algn="ctr"/>
                      <a:r>
                        <a:rPr lang="en-US" sz="900" dirty="0">
                          <a:solidFill>
                            <a:srgbClr val="000000"/>
                          </a:solidFill>
                          <a:latin typeface="Arial" panose="020B0604020202020204" pitchFamily="34" charset="0"/>
                          <a:cs typeface="Arial" panose="020B0604020202020204" pitchFamily="34" charset="0"/>
                        </a:rPr>
                        <a:t>(10.7-NE) </a:t>
                      </a:r>
                      <a:endParaRPr lang="en-US" sz="9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328312029"/>
                  </a:ext>
                </a:extLst>
              </a:tr>
              <a:tr h="360558">
                <a:tc>
                  <a:txBody>
                    <a:bodyPr/>
                    <a:lstStyle/>
                    <a:p>
                      <a:pPr algn="l"/>
                      <a:r>
                        <a:rPr lang="en-CA" sz="900" b="1" dirty="0">
                          <a:latin typeface="Arial" panose="020B0604020202020204" pitchFamily="34" charset="0"/>
                          <a:cs typeface="Arial" panose="020B0604020202020204" pitchFamily="34" charset="0"/>
                        </a:rPr>
                        <a:t>    Mutated</a:t>
                      </a:r>
                    </a:p>
                  </a:txBody>
                  <a:tcPr anchor="ctr"/>
                </a:tc>
                <a:tc>
                  <a:txBody>
                    <a:bodyPr/>
                    <a:lstStyle/>
                    <a:p>
                      <a:pPr algn="ctr"/>
                      <a:r>
                        <a:rPr lang="en-US" sz="900" dirty="0">
                          <a:solidFill>
                            <a:srgbClr val="000000"/>
                          </a:solidFill>
                          <a:latin typeface="Arial" panose="020B0604020202020204" pitchFamily="34" charset="0"/>
                          <a:cs typeface="Arial" panose="020B0604020202020204" pitchFamily="34" charset="0"/>
                        </a:rPr>
                        <a:t>17.6  </a:t>
                      </a:r>
                    </a:p>
                    <a:p>
                      <a:pPr algn="ctr"/>
                      <a:r>
                        <a:rPr lang="en-US" sz="900" dirty="0">
                          <a:solidFill>
                            <a:srgbClr val="000000"/>
                          </a:solidFill>
                          <a:latin typeface="Arial" panose="020B0604020202020204" pitchFamily="34" charset="0"/>
                          <a:cs typeface="Arial" panose="020B0604020202020204" pitchFamily="34" charset="0"/>
                        </a:rPr>
                        <a:t>(1.7-NE) </a:t>
                      </a:r>
                      <a:endParaRPr lang="en-US" sz="900" dirty="0">
                        <a:latin typeface="Arial" panose="020B0604020202020204" pitchFamily="34" charset="0"/>
                        <a:cs typeface="Arial" panose="020B0604020202020204" pitchFamily="34" charset="0"/>
                      </a:endParaRPr>
                    </a:p>
                  </a:txBody>
                  <a:tcPr anchor="ctr"/>
                </a:tc>
                <a:tc>
                  <a:txBody>
                    <a:bodyPr/>
                    <a:lstStyle/>
                    <a:p>
                      <a:pPr algn="ctr"/>
                      <a:r>
                        <a:rPr lang="en-US" sz="900" dirty="0">
                          <a:solidFill>
                            <a:srgbClr val="000000"/>
                          </a:solidFill>
                          <a:latin typeface="Arial" panose="020B0604020202020204" pitchFamily="34" charset="0"/>
                          <a:cs typeface="Arial" panose="020B0604020202020204" pitchFamily="34" charset="0"/>
                        </a:rPr>
                        <a:t>15.9  </a:t>
                      </a:r>
                    </a:p>
                    <a:p>
                      <a:pPr algn="ctr"/>
                      <a:r>
                        <a:rPr lang="en-US" sz="900" dirty="0">
                          <a:solidFill>
                            <a:srgbClr val="000000"/>
                          </a:solidFill>
                          <a:latin typeface="Arial" panose="020B0604020202020204" pitchFamily="34" charset="0"/>
                          <a:cs typeface="Arial" panose="020B0604020202020204" pitchFamily="34" charset="0"/>
                        </a:rPr>
                        <a:t>(7.8-NE)</a:t>
                      </a:r>
                      <a:endParaRPr lang="en-US" sz="9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27318383"/>
                  </a:ext>
                </a:extLst>
              </a:tr>
            </a:tbl>
          </a:graphicData>
        </a:graphic>
      </p:graphicFrame>
      <p:sp>
        <p:nvSpPr>
          <p:cNvPr id="17" name="TextBox 16">
            <a:extLst>
              <a:ext uri="{FF2B5EF4-FFF2-40B4-BE49-F238E27FC236}">
                <a16:creationId xmlns:a16="http://schemas.microsoft.com/office/drawing/2014/main" id="{ABBE9894-4DB6-E531-3840-2CB8525DDF9F}"/>
              </a:ext>
            </a:extLst>
          </p:cNvPr>
          <p:cNvSpPr txBox="1"/>
          <p:nvPr/>
        </p:nvSpPr>
        <p:spPr>
          <a:xfrm>
            <a:off x="8866410" y="1226000"/>
            <a:ext cx="1334428"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457189" eaLnBrk="0" fontAlgn="base" hangingPunct="0">
              <a:spcBef>
                <a:spcPct val="0"/>
              </a:spcBef>
              <a:spcAft>
                <a:spcPct val="0"/>
              </a:spcAft>
            </a:pPr>
            <a:r>
              <a:rPr lang="en-GB" sz="1400" b="1" dirty="0">
                <a:solidFill>
                  <a:schemeClr val="accent1"/>
                </a:solidFill>
                <a:latin typeface="Arial" panose="020B0604020202020204" pitchFamily="34" charset="0"/>
                <a:ea typeface="Tahoma"/>
                <a:cs typeface="Arial" panose="020B0604020202020204" pitchFamily="34" charset="0"/>
                <a:sym typeface="Arial" panose="020B0604020202020204" pitchFamily="34" charset="0"/>
              </a:rPr>
              <a:t>TP53 status</a:t>
            </a:r>
            <a:endParaRPr lang="en-US" sz="1400" b="1" dirty="0">
              <a:solidFill>
                <a:schemeClr val="accent1"/>
              </a:solidFill>
              <a:latin typeface="Arial" panose="020B0604020202020204" pitchFamily="34" charset="0"/>
              <a:ea typeface="Tahoma"/>
              <a:cs typeface="Tahoma" panose="020B0604030504040204" pitchFamily="34" charset="0"/>
              <a:sym typeface="Arial" panose="020B0604020202020204" pitchFamily="34" charset="0"/>
            </a:endParaRPr>
          </a:p>
        </p:txBody>
      </p:sp>
      <p:graphicFrame>
        <p:nvGraphicFramePr>
          <p:cNvPr id="12" name="Table 11">
            <a:extLst>
              <a:ext uri="{FF2B5EF4-FFF2-40B4-BE49-F238E27FC236}">
                <a16:creationId xmlns:a16="http://schemas.microsoft.com/office/drawing/2014/main" id="{27BDCA76-51A7-8320-82D7-40FBF156D295}"/>
              </a:ext>
            </a:extLst>
          </p:cNvPr>
          <p:cNvGraphicFramePr>
            <a:graphicFrameLocks noGrp="1"/>
          </p:cNvGraphicFramePr>
          <p:nvPr>
            <p:extLst>
              <p:ext uri="{D42A27DB-BD31-4B8C-83A1-F6EECF244321}">
                <p14:modId xmlns:p14="http://schemas.microsoft.com/office/powerpoint/2010/main" val="2508443073"/>
              </p:ext>
            </p:extLst>
          </p:nvPr>
        </p:nvGraphicFramePr>
        <p:xfrm>
          <a:off x="8555181" y="1654896"/>
          <a:ext cx="3284522" cy="880716"/>
        </p:xfrm>
        <a:graphic>
          <a:graphicData uri="http://schemas.openxmlformats.org/drawingml/2006/table">
            <a:tbl>
              <a:tblPr firstRow="1" bandRow="1">
                <a:tableStyleId>{5940675A-B579-460E-94D1-54222C63F5DA}</a:tableStyleId>
              </a:tblPr>
              <a:tblGrid>
                <a:gridCol w="1220711">
                  <a:extLst>
                    <a:ext uri="{9D8B030D-6E8A-4147-A177-3AD203B41FA5}">
                      <a16:colId xmlns:a16="http://schemas.microsoft.com/office/drawing/2014/main" val="455658018"/>
                    </a:ext>
                  </a:extLst>
                </a:gridCol>
                <a:gridCol w="1113856">
                  <a:extLst>
                    <a:ext uri="{9D8B030D-6E8A-4147-A177-3AD203B41FA5}">
                      <a16:colId xmlns:a16="http://schemas.microsoft.com/office/drawing/2014/main" val="1169172327"/>
                    </a:ext>
                  </a:extLst>
                </a:gridCol>
                <a:gridCol w="949955">
                  <a:extLst>
                    <a:ext uri="{9D8B030D-6E8A-4147-A177-3AD203B41FA5}">
                      <a16:colId xmlns:a16="http://schemas.microsoft.com/office/drawing/2014/main" val="19899707"/>
                    </a:ext>
                  </a:extLst>
                </a:gridCol>
              </a:tblGrid>
              <a:tr h="254000">
                <a:tc>
                  <a:txBody>
                    <a:bodyPr/>
                    <a:lstStyle/>
                    <a:p>
                      <a:endParaRPr lang="en-IE" sz="1000" b="1"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000" b="1" dirty="0">
                          <a:solidFill>
                            <a:srgbClr val="263F6A"/>
                          </a:solidFill>
                          <a:latin typeface="Arial" panose="020B0604020202020204" pitchFamily="34" charset="0"/>
                          <a:cs typeface="Arial" panose="020B0604020202020204" pitchFamily="34" charset="0"/>
                        </a:rPr>
                        <a:t>Unmutated</a:t>
                      </a:r>
                      <a:endParaRPr lang="en-IE" sz="1000" b="1" dirty="0">
                        <a:solidFill>
                          <a:srgbClr val="263F6A"/>
                        </a:solidFill>
                        <a:latin typeface="Arial" panose="020B0604020202020204" pitchFamily="34" charset="0"/>
                        <a:cs typeface="Arial" panose="020B060402020202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000" b="1" u="none" dirty="0">
                          <a:solidFill>
                            <a:srgbClr val="78826F"/>
                          </a:solidFill>
                          <a:latin typeface="Arial" panose="020B0604020202020204" pitchFamily="34" charset="0"/>
                          <a:cs typeface="Arial" panose="020B0604020202020204" pitchFamily="34" charset="0"/>
                        </a:rPr>
                        <a:t>Mutated</a:t>
                      </a:r>
                      <a:endParaRPr lang="en-IE" sz="1000" b="1" u="sng" dirty="0">
                        <a:solidFill>
                          <a:srgbClr val="78826F"/>
                        </a:solidFill>
                        <a:latin typeface="Arial" panose="020B0604020202020204" pitchFamily="34" charset="0"/>
                        <a:cs typeface="Arial" panose="020B0604020202020204" pitchFamily="34" charset="0"/>
                      </a:endParaRPr>
                    </a:p>
                  </a:txBody>
                  <a:tcP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78160183"/>
                  </a:ext>
                </a:extLst>
              </a:tr>
              <a:tr h="626716">
                <a:tc>
                  <a:txBody>
                    <a:bodyPr/>
                    <a:lstStyle/>
                    <a:p>
                      <a:pPr algn="l"/>
                      <a:r>
                        <a:rPr lang="en-US" sz="1000" b="1" dirty="0">
                          <a:latin typeface="Arial" panose="020B0604020202020204" pitchFamily="34" charset="0"/>
                          <a:cs typeface="Arial" panose="020B0604020202020204" pitchFamily="34" charset="0"/>
                        </a:rPr>
                        <a:t>Median PFS, </a:t>
                      </a:r>
                      <a:r>
                        <a:rPr lang="en-US" sz="700" b="1" dirty="0">
                          <a:latin typeface="Arial" panose="020B0604020202020204" pitchFamily="34" charset="0"/>
                          <a:cs typeface="Arial" panose="020B0604020202020204" pitchFamily="34" charset="0"/>
                        </a:rPr>
                        <a:t>mos</a:t>
                      </a:r>
                    </a:p>
                    <a:p>
                      <a:pPr algn="l"/>
                      <a:r>
                        <a:rPr lang="en-US" sz="1000" b="1" dirty="0">
                          <a:latin typeface="Arial" panose="020B0604020202020204" pitchFamily="34" charset="0"/>
                          <a:cs typeface="Arial" panose="020B0604020202020204" pitchFamily="34" charset="0"/>
                        </a:rPr>
                        <a:t>95% CI:</a:t>
                      </a:r>
                    </a:p>
                    <a:p>
                      <a:pPr algn="l"/>
                      <a:r>
                        <a:rPr lang="en-US" sz="1000" b="1" dirty="0">
                          <a:latin typeface="Arial" panose="020B0604020202020204" pitchFamily="34" charset="0"/>
                          <a:cs typeface="Arial" panose="020B0604020202020204" pitchFamily="34" charset="0"/>
                        </a:rPr>
                        <a:t>Events/Total:</a:t>
                      </a:r>
                      <a:endParaRPr lang="en-IE" sz="1000" b="1"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a:r>
                        <a:rPr lang="en-US" sz="1000" b="1" dirty="0">
                          <a:solidFill>
                            <a:srgbClr val="263F6A"/>
                          </a:solidFill>
                          <a:latin typeface="Arial" panose="020B0604020202020204" pitchFamily="34" charset="0"/>
                          <a:cs typeface="Arial" panose="020B0604020202020204" pitchFamily="34" charset="0"/>
                        </a:rPr>
                        <a:t>6.9</a:t>
                      </a:r>
                    </a:p>
                    <a:p>
                      <a:pPr algn="l"/>
                      <a:r>
                        <a:rPr lang="en-US" sz="1000" b="1" dirty="0">
                          <a:solidFill>
                            <a:srgbClr val="263F6A"/>
                          </a:solidFill>
                          <a:latin typeface="Arial" panose="020B0604020202020204" pitchFamily="34" charset="0"/>
                          <a:cs typeface="Arial" panose="020B0604020202020204" pitchFamily="34" charset="0"/>
                        </a:rPr>
                        <a:t>3.7-16.6</a:t>
                      </a:r>
                    </a:p>
                    <a:p>
                      <a:pPr algn="l"/>
                      <a:r>
                        <a:rPr lang="en-US" sz="1000" b="1" dirty="0">
                          <a:solidFill>
                            <a:srgbClr val="263F6A"/>
                          </a:solidFill>
                          <a:latin typeface="Arial" panose="020B0604020202020204" pitchFamily="34" charset="0"/>
                          <a:cs typeface="Arial" panose="020B0604020202020204" pitchFamily="34" charset="0"/>
                        </a:rPr>
                        <a:t>19/30</a:t>
                      </a:r>
                      <a:endParaRPr lang="en-IE" sz="1000" b="1" dirty="0">
                        <a:solidFill>
                          <a:srgbClr val="263F6A"/>
                        </a:solidFill>
                        <a:latin typeface="Arial" panose="020B0604020202020204" pitchFamily="34" charset="0"/>
                        <a:cs typeface="Arial" panose="020B060402020202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a:r>
                        <a:rPr lang="en-US" sz="1000" b="1" dirty="0">
                          <a:solidFill>
                            <a:srgbClr val="78826F"/>
                          </a:solidFill>
                          <a:latin typeface="Arial" panose="020B0604020202020204" pitchFamily="34" charset="0"/>
                          <a:cs typeface="Arial" panose="020B0604020202020204" pitchFamily="34" charset="0"/>
                        </a:rPr>
                        <a:t>3.7</a:t>
                      </a:r>
                    </a:p>
                    <a:p>
                      <a:pPr algn="l"/>
                      <a:r>
                        <a:rPr lang="en-US" sz="1000" b="1" dirty="0">
                          <a:solidFill>
                            <a:srgbClr val="78826F"/>
                          </a:solidFill>
                          <a:latin typeface="Arial" panose="020B0604020202020204" pitchFamily="34" charset="0"/>
                          <a:cs typeface="Arial" panose="020B0604020202020204" pitchFamily="34" charset="0"/>
                        </a:rPr>
                        <a:t>1.8-5.5</a:t>
                      </a:r>
                    </a:p>
                    <a:p>
                      <a:pPr algn="l"/>
                      <a:r>
                        <a:rPr lang="en-US" sz="1000" b="1" dirty="0">
                          <a:solidFill>
                            <a:srgbClr val="78826F"/>
                          </a:solidFill>
                          <a:latin typeface="Arial" panose="020B0604020202020204" pitchFamily="34" charset="0"/>
                          <a:cs typeface="Arial" panose="020B0604020202020204" pitchFamily="34" charset="0"/>
                        </a:rPr>
                        <a:t>21/30</a:t>
                      </a:r>
                      <a:endParaRPr lang="en-IE" sz="1000" b="1" dirty="0">
                        <a:solidFill>
                          <a:srgbClr val="78826F"/>
                        </a:solidFill>
                        <a:latin typeface="Arial" panose="020B0604020202020204" pitchFamily="34" charset="0"/>
                        <a:cs typeface="Arial" panose="020B0604020202020204" pitchFamily="34" charset="0"/>
                      </a:endParaRPr>
                    </a:p>
                  </a:txBody>
                  <a:tcP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181908096"/>
                  </a:ext>
                </a:extLst>
              </a:tr>
            </a:tbl>
          </a:graphicData>
        </a:graphic>
      </p:graphicFrame>
      <p:sp>
        <p:nvSpPr>
          <p:cNvPr id="5" name="Title 4">
            <a:extLst>
              <a:ext uri="{FF2B5EF4-FFF2-40B4-BE49-F238E27FC236}">
                <a16:creationId xmlns:a16="http://schemas.microsoft.com/office/drawing/2014/main" id="{70F04808-93BF-08FC-5002-4E0616719E1B}"/>
              </a:ext>
            </a:extLst>
          </p:cNvPr>
          <p:cNvSpPr>
            <a:spLocks noGrp="1"/>
          </p:cNvSpPr>
          <p:nvPr>
            <p:ph type="title"/>
          </p:nvPr>
        </p:nvSpPr>
        <p:spPr>
          <a:xfrm>
            <a:off x="413359" y="137285"/>
            <a:ext cx="10940441" cy="1042756"/>
          </a:xfrm>
        </p:spPr>
        <p:txBody>
          <a:bodyPr>
            <a:noAutofit/>
          </a:bodyPr>
          <a:lstStyle/>
          <a:p>
            <a:r>
              <a:rPr lang="en-US" sz="2800" dirty="0"/>
              <a:t>BRUIN Study: Pirtobrutinib Outcomes in Prior Covalent BTK Inhibitor Patients With MCL by High-Risk Subgroups</a:t>
            </a:r>
          </a:p>
        </p:txBody>
      </p:sp>
      <p:sp>
        <p:nvSpPr>
          <p:cNvPr id="8" name="Footer Placeholder 7">
            <a:extLst>
              <a:ext uri="{FF2B5EF4-FFF2-40B4-BE49-F238E27FC236}">
                <a16:creationId xmlns:a16="http://schemas.microsoft.com/office/drawing/2014/main" id="{96887143-ADEA-4D9A-3781-9C6EEF83E57D}"/>
              </a:ext>
            </a:extLst>
          </p:cNvPr>
          <p:cNvSpPr>
            <a:spLocks noGrp="1"/>
          </p:cNvSpPr>
          <p:nvPr>
            <p:ph type="ftr" sz="quarter" idx="10"/>
          </p:nvPr>
        </p:nvSpPr>
        <p:spPr/>
        <p:txBody>
          <a:bodyPr/>
          <a:lstStyle/>
          <a:p>
            <a:r>
              <a:rPr lang="en-US" sz="1000" dirty="0">
                <a:solidFill>
                  <a:srgbClr val="000000"/>
                </a:solidFill>
                <a:latin typeface="Arial" panose="020B0604020202020204" pitchFamily="34" charset="0"/>
                <a:ea typeface="Arial"/>
                <a:cs typeface="Arial" panose="020B0604020202020204" pitchFamily="34" charset="0"/>
                <a:sym typeface="Arial" panose="020B0604020202020204" pitchFamily="34" charset="0"/>
              </a:rPr>
              <a:t>Cohen JB, et al. ASH 2023. Abstract 981.</a:t>
            </a:r>
            <a:br>
              <a:rPr lang="en-US" sz="1000" dirty="0">
                <a:solidFill>
                  <a:srgbClr val="000000"/>
                </a:solidFill>
                <a:latin typeface="Arial" panose="020B0604020202020204" pitchFamily="34" charset="0"/>
                <a:ea typeface="Arial"/>
                <a:cs typeface="Arial" panose="020B0604020202020204" pitchFamily="34" charset="0"/>
                <a:sym typeface="Arial" panose="020B0604020202020204" pitchFamily="34" charset="0"/>
              </a:rPr>
            </a:br>
            <a:r>
              <a:rPr lang="en-US" sz="1000" dirty="0">
                <a:solidFill>
                  <a:srgbClr val="000000"/>
                </a:solidFill>
                <a:latin typeface="Arial" panose="020B0604020202020204" pitchFamily="34" charset="0"/>
                <a:ea typeface="Tahoma"/>
                <a:cs typeface="Arial" panose="020B0604020202020204" pitchFamily="34" charset="0"/>
                <a:sym typeface="Arial"/>
              </a:rPr>
              <a:t>c</a:t>
            </a:r>
            <a:r>
              <a:rPr lang="en-US" sz="1000" dirty="0">
                <a:solidFill>
                  <a:srgbClr val="000000"/>
                </a:solidFill>
                <a:latin typeface="Arial" panose="020B0604020202020204" pitchFamily="34" charset="0"/>
                <a:ea typeface="Tahoma"/>
                <a:cs typeface="Arial" panose="020B0604020202020204" pitchFamily="34" charset="0"/>
                <a:sym typeface="Arial" panose="020B0604020202020204" pitchFamily="34" charset="0"/>
              </a:rPr>
              <a:t>BTKi, covalent Bruton’s tyrosine kinase inhibitor; DoR, duration of response; MCL, mantle cell lymphoma; NE, not evaluable; OS, overall survival; PFS, progression-free survival.</a:t>
            </a:r>
            <a:endParaRPr lang="en-US" sz="1000" dirty="0">
              <a:solidFill>
                <a:srgbClr val="000000"/>
              </a:solidFill>
              <a:latin typeface="Arial" panose="020B0604020202020204" pitchFamily="34" charset="0"/>
              <a:ea typeface="Aria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800499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background with blue dots&#10;&#10;Description automatically generated">
            <a:extLst>
              <a:ext uri="{FF2B5EF4-FFF2-40B4-BE49-F238E27FC236}">
                <a16:creationId xmlns:a16="http://schemas.microsoft.com/office/drawing/2014/main" id="{929916D8-C734-1322-BCF7-71C9C7DCC02A}"/>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004053" y="1216859"/>
            <a:ext cx="5261894" cy="2424860"/>
          </a:xfrm>
          <a:prstGeom prst="rect">
            <a:avLst/>
          </a:prstGeom>
        </p:spPr>
      </p:pic>
      <p:pic>
        <p:nvPicPr>
          <p:cNvPr id="15" name="Picture 14" descr="A black background with blue dots&#10;&#10;Description automatically generated">
            <a:extLst>
              <a:ext uri="{FF2B5EF4-FFF2-40B4-BE49-F238E27FC236}">
                <a16:creationId xmlns:a16="http://schemas.microsoft.com/office/drawing/2014/main" id="{364D282F-1594-61A9-DBF5-898E41F54502}"/>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469471" y="1356590"/>
            <a:ext cx="4857488" cy="2451171"/>
          </a:xfrm>
          <a:prstGeom prst="rect">
            <a:avLst/>
          </a:prstGeom>
        </p:spPr>
      </p:pic>
      <p:pic>
        <p:nvPicPr>
          <p:cNvPr id="18" name="Picture 17" descr="A black background with blue dots&#10;&#10;Description automatically generated">
            <a:extLst>
              <a:ext uri="{FF2B5EF4-FFF2-40B4-BE49-F238E27FC236}">
                <a16:creationId xmlns:a16="http://schemas.microsoft.com/office/drawing/2014/main" id="{62975A4F-0C18-CDFD-5FE4-7FDE5FD6EAC6}"/>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144626" y="3829683"/>
            <a:ext cx="5091310" cy="2424860"/>
          </a:xfrm>
          <a:prstGeom prst="rect">
            <a:avLst/>
          </a:prstGeom>
        </p:spPr>
      </p:pic>
      <p:sp>
        <p:nvSpPr>
          <p:cNvPr id="13" name="TextBox 12">
            <a:extLst>
              <a:ext uri="{FF2B5EF4-FFF2-40B4-BE49-F238E27FC236}">
                <a16:creationId xmlns:a16="http://schemas.microsoft.com/office/drawing/2014/main" id="{925FFFCB-B623-815F-5444-080779093FB8}"/>
              </a:ext>
            </a:extLst>
          </p:cNvPr>
          <p:cNvSpPr txBox="1"/>
          <p:nvPr/>
        </p:nvSpPr>
        <p:spPr>
          <a:xfrm>
            <a:off x="727427" y="4031582"/>
            <a:ext cx="5091311" cy="10105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defTabSz="457189" eaLnBrk="0" hangingPunct="0">
              <a:spcAft>
                <a:spcPts val="600"/>
              </a:spcAft>
            </a:pPr>
            <a:r>
              <a:rPr lang="en-US" sz="1600" b="1" dirty="0">
                <a:solidFill>
                  <a:srgbClr val="000000"/>
                </a:solidFill>
                <a:latin typeface="Arial"/>
                <a:ea typeface="Arial"/>
                <a:cs typeface="Arial"/>
                <a:sym typeface="Arial"/>
              </a:rPr>
              <a:t>cBTKi Naive Cohort:</a:t>
            </a:r>
          </a:p>
          <a:p>
            <a:pPr marL="285744" indent="-285744" defTabSz="457189" eaLnBrk="0" hangingPunct="0">
              <a:spcAft>
                <a:spcPts val="400"/>
              </a:spcAft>
              <a:buClr>
                <a:schemeClr val="accent3"/>
              </a:buClr>
              <a:buFont typeface="Arial" panose="020B0604020202020204" pitchFamily="34" charset="0"/>
              <a:buChar char="•"/>
            </a:pPr>
            <a:r>
              <a:rPr lang="en-US" sz="1600" dirty="0">
                <a:solidFill>
                  <a:srgbClr val="000000"/>
                </a:solidFill>
                <a:latin typeface="Arial"/>
                <a:ea typeface="Arial"/>
                <a:cs typeface="Arial"/>
                <a:sym typeface="Arial"/>
              </a:rPr>
              <a:t>The ORR was 85.7% (95% CI: 57.2-98.2) </a:t>
            </a:r>
          </a:p>
          <a:p>
            <a:pPr marL="742932" lvl="2" indent="-285744" defTabSz="457189" eaLnBrk="0" hangingPunct="0">
              <a:spcAft>
                <a:spcPts val="400"/>
              </a:spcAft>
              <a:buClr>
                <a:schemeClr val="accent3"/>
              </a:buClr>
              <a:buFont typeface="Arial" panose="020B0604020202020204" pitchFamily="34" charset="0"/>
              <a:buChar char="ꟷ"/>
            </a:pPr>
            <a:r>
              <a:rPr lang="en-US" sz="1600" dirty="0">
                <a:solidFill>
                  <a:srgbClr val="000000"/>
                </a:solidFill>
                <a:latin typeface="Arial"/>
                <a:ea typeface="Tahoma"/>
                <a:cs typeface="Arial"/>
                <a:sym typeface="Arial"/>
              </a:rPr>
              <a:t>6 CR (42.9%) and 6 PR (42.9%)</a:t>
            </a:r>
          </a:p>
        </p:txBody>
      </p:sp>
      <p:graphicFrame>
        <p:nvGraphicFramePr>
          <p:cNvPr id="7" name="Table 6">
            <a:extLst>
              <a:ext uri="{FF2B5EF4-FFF2-40B4-BE49-F238E27FC236}">
                <a16:creationId xmlns:a16="http://schemas.microsoft.com/office/drawing/2014/main" id="{7EDE8F1E-56C4-8316-5562-DA0D081050FD}"/>
              </a:ext>
            </a:extLst>
          </p:cNvPr>
          <p:cNvGraphicFramePr>
            <a:graphicFrameLocks noGrp="1"/>
          </p:cNvGraphicFramePr>
          <p:nvPr>
            <p:extLst>
              <p:ext uri="{D42A27DB-BD31-4B8C-83A1-F6EECF244321}">
                <p14:modId xmlns:p14="http://schemas.microsoft.com/office/powerpoint/2010/main" val="2875541260"/>
              </p:ext>
            </p:extLst>
          </p:nvPr>
        </p:nvGraphicFramePr>
        <p:xfrm>
          <a:off x="3623275" y="2131422"/>
          <a:ext cx="2580040" cy="1300480"/>
        </p:xfrm>
        <a:graphic>
          <a:graphicData uri="http://schemas.openxmlformats.org/drawingml/2006/table">
            <a:tbl>
              <a:tblPr firstRow="1" bandRow="1">
                <a:tableStyleId>{5940675A-B579-460E-94D1-54222C63F5DA}</a:tableStyleId>
              </a:tblPr>
              <a:tblGrid>
                <a:gridCol w="1290020">
                  <a:extLst>
                    <a:ext uri="{9D8B030D-6E8A-4147-A177-3AD203B41FA5}">
                      <a16:colId xmlns:a16="http://schemas.microsoft.com/office/drawing/2014/main" val="2255015087"/>
                    </a:ext>
                  </a:extLst>
                </a:gridCol>
                <a:gridCol w="1290020">
                  <a:extLst>
                    <a:ext uri="{9D8B030D-6E8A-4147-A177-3AD203B41FA5}">
                      <a16:colId xmlns:a16="http://schemas.microsoft.com/office/drawing/2014/main" val="3103279504"/>
                    </a:ext>
                  </a:extLst>
                </a:gridCol>
              </a:tblGrid>
              <a:tr h="1300480">
                <a:tc>
                  <a:txBody>
                    <a:bodyPr/>
                    <a:lstStyle/>
                    <a:p>
                      <a:pPr marL="0" marR="0" indent="0" algn="l" defTabSz="457200" rtl="0" fontAlgn="auto" latinLnBrk="0" hangingPunct="0">
                        <a:lnSpc>
                          <a:spcPct val="100000"/>
                        </a:lnSpc>
                        <a:spcBef>
                          <a:spcPts val="0"/>
                        </a:spcBef>
                        <a:spcAft>
                          <a:spcPts val="0"/>
                        </a:spcAft>
                        <a:buClrTx/>
                        <a:buSzTx/>
                        <a:buFontTx/>
                        <a:buNone/>
                        <a:tabLst>
                          <a:tab pos="1260475" algn="l"/>
                        </a:tabLst>
                      </a:pPr>
                      <a:r>
                        <a:rPr kumimoji="0" lang="en-US" sz="1000" b="1" i="0" u="none" strike="noStrike" cap="none" spc="0" normalizeH="0" baseline="0" dirty="0">
                          <a:ln>
                            <a:noFill/>
                          </a:ln>
                          <a:solidFill>
                            <a:srgbClr val="000000"/>
                          </a:solidFill>
                          <a:effectLst/>
                          <a:uFillTx/>
                          <a:latin typeface="Arial"/>
                          <a:ea typeface="Arial"/>
                          <a:cs typeface="Arial"/>
                          <a:sym typeface="Arial"/>
                        </a:rPr>
                        <a:t>Median DoR:</a:t>
                      </a:r>
                    </a:p>
                    <a:p>
                      <a:pPr marL="0" marR="0" indent="0" algn="l" defTabSz="420688" rtl="0" fontAlgn="auto" latinLnBrk="0" hangingPunct="0">
                        <a:lnSpc>
                          <a:spcPct val="100000"/>
                        </a:lnSpc>
                        <a:spcBef>
                          <a:spcPts val="0"/>
                        </a:spcBef>
                        <a:spcAft>
                          <a:spcPts val="0"/>
                        </a:spcAft>
                        <a:buClrTx/>
                        <a:buSzTx/>
                        <a:buFontTx/>
                        <a:buNone/>
                        <a:tabLst>
                          <a:tab pos="1260475" algn="l"/>
                        </a:tabLst>
                      </a:pPr>
                      <a:r>
                        <a:rPr lang="en-US" sz="1000" b="1" dirty="0">
                          <a:latin typeface="Arial"/>
                          <a:ea typeface="Arial"/>
                          <a:cs typeface="Arial"/>
                          <a:sym typeface="Arial"/>
                        </a:rPr>
                        <a:t>95% CI:             	</a:t>
                      </a:r>
                    </a:p>
                    <a:p>
                      <a:pPr marL="0" marR="0" indent="0" algn="l" defTabSz="420688" rtl="0" fontAlgn="auto" latinLnBrk="0" hangingPunct="0">
                        <a:lnSpc>
                          <a:spcPct val="100000"/>
                        </a:lnSpc>
                        <a:spcBef>
                          <a:spcPts val="0"/>
                        </a:spcBef>
                        <a:spcAft>
                          <a:spcPts val="0"/>
                        </a:spcAft>
                        <a:buClrTx/>
                        <a:buSzTx/>
                        <a:buFontTx/>
                        <a:buNone/>
                        <a:tabLst>
                          <a:tab pos="1260475" algn="l"/>
                        </a:tabLst>
                      </a:pPr>
                      <a:r>
                        <a:rPr lang="en-US" sz="1000" b="1" dirty="0">
                          <a:latin typeface="Arial"/>
                          <a:ea typeface="Arial"/>
                          <a:cs typeface="Arial"/>
                          <a:sym typeface="Arial"/>
                        </a:rPr>
                        <a:t>Median Follow-up:		 </a:t>
                      </a:r>
                    </a:p>
                    <a:p>
                      <a:pPr marL="0" marR="0" indent="0" algn="l" defTabSz="420688" rtl="0" fontAlgn="auto" latinLnBrk="0" hangingPunct="0">
                        <a:lnSpc>
                          <a:spcPct val="100000"/>
                        </a:lnSpc>
                        <a:spcBef>
                          <a:spcPts val="0"/>
                        </a:spcBef>
                        <a:spcAft>
                          <a:spcPts val="0"/>
                        </a:spcAft>
                        <a:buClrTx/>
                        <a:buSzTx/>
                        <a:buFontTx/>
                        <a:buNone/>
                        <a:tabLst>
                          <a:tab pos="1260475" algn="l"/>
                        </a:tabLst>
                      </a:pPr>
                      <a:r>
                        <a:rPr kumimoji="0" lang="en-US" sz="1000" b="1" i="0" u="none" strike="noStrike" cap="none" spc="0" normalizeH="0" baseline="0" dirty="0">
                          <a:ln>
                            <a:noFill/>
                          </a:ln>
                          <a:solidFill>
                            <a:srgbClr val="000000"/>
                          </a:solidFill>
                          <a:effectLst/>
                          <a:uFillTx/>
                          <a:latin typeface="Arial"/>
                          <a:ea typeface="Arial"/>
                          <a:cs typeface="Arial"/>
                          <a:sym typeface="Arial"/>
                        </a:rPr>
                        <a:t>Events/Total:</a:t>
                      </a:r>
                      <a:endParaRPr kumimoji="0" lang="en-IE" sz="1000" b="1" i="0" u="none" strike="noStrike" cap="none" spc="0" normalizeH="0" baseline="0" dirty="0">
                        <a:ln>
                          <a:noFill/>
                        </a:ln>
                        <a:solidFill>
                          <a:srgbClr val="000000"/>
                        </a:solidFill>
                        <a:effectLst/>
                        <a:uFillTx/>
                        <a:latin typeface="Arial"/>
                        <a:ea typeface="Arial"/>
                        <a:cs typeface="Arial"/>
                        <a:sym typeface="Aria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cap="none" spc="0" normalizeH="0" baseline="0" dirty="0">
                          <a:ln>
                            <a:noFill/>
                          </a:ln>
                          <a:solidFill>
                            <a:srgbClr val="000000"/>
                          </a:solidFill>
                          <a:effectLst/>
                          <a:uFillTx/>
                          <a:latin typeface="Arial"/>
                          <a:ea typeface="Arial"/>
                          <a:cs typeface="Arial"/>
                          <a:sym typeface="Arial"/>
                        </a:rPr>
                        <a:t>NE months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000" b="1" dirty="0">
                          <a:latin typeface="Arial"/>
                          <a:ea typeface="Arial"/>
                          <a:cs typeface="Arial"/>
                          <a:sym typeface="Arial"/>
                        </a:rPr>
                        <a:t>13.0-NE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IE" sz="1000" b="1" i="0" u="none" strike="noStrike" cap="none" spc="0" normalizeH="0" baseline="0" dirty="0">
                          <a:ln>
                            <a:noFill/>
                          </a:ln>
                          <a:solidFill>
                            <a:srgbClr val="000000"/>
                          </a:solidFill>
                          <a:effectLst/>
                          <a:uFillTx/>
                          <a:latin typeface="Arial"/>
                          <a:ea typeface="Arial"/>
                          <a:cs typeface="Arial"/>
                          <a:sym typeface="Arial"/>
                        </a:rPr>
                        <a:t>20.3 months</a:t>
                      </a:r>
                    </a:p>
                    <a:p>
                      <a:pPr marL="0" marR="0" lvl="0" indent="0" algn="l" defTabSz="457200" rtl="0" eaLnBrk="1" fontAlgn="auto" latinLnBrk="0" hangingPunct="1">
                        <a:lnSpc>
                          <a:spcPct val="100000"/>
                        </a:lnSpc>
                        <a:spcBef>
                          <a:spcPts val="0"/>
                        </a:spcBef>
                        <a:spcAft>
                          <a:spcPts val="0"/>
                        </a:spcAft>
                        <a:buClrTx/>
                        <a:buSzTx/>
                        <a:buFontTx/>
                        <a:buNone/>
                        <a:tabLst/>
                        <a:defRPr/>
                      </a:pPr>
                      <a:r>
                        <a:rPr lang="en-IE" sz="1000" b="1" dirty="0">
                          <a:latin typeface="Arial"/>
                          <a:ea typeface="Arial"/>
                          <a:cs typeface="Arial"/>
                          <a:sym typeface="Arial"/>
                        </a:rPr>
                        <a:t>1/12</a:t>
                      </a:r>
                      <a:endParaRPr kumimoji="0" lang="en-IE" sz="1000" b="1" i="0" u="none" strike="noStrike" cap="none" spc="0" normalizeH="0" baseline="0" dirty="0">
                        <a:ln>
                          <a:noFill/>
                        </a:ln>
                        <a:solidFill>
                          <a:srgbClr val="000000"/>
                        </a:solidFill>
                        <a:effectLst/>
                        <a:uFillTx/>
                        <a:latin typeface="Arial"/>
                        <a:ea typeface="Arial"/>
                        <a:cs typeface="Arial"/>
                        <a:sym typeface="Aria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13221204"/>
                  </a:ext>
                </a:extLst>
              </a:tr>
            </a:tbl>
          </a:graphicData>
        </a:graphic>
      </p:graphicFrame>
      <p:graphicFrame>
        <p:nvGraphicFramePr>
          <p:cNvPr id="10" name="Table 9">
            <a:extLst>
              <a:ext uri="{FF2B5EF4-FFF2-40B4-BE49-F238E27FC236}">
                <a16:creationId xmlns:a16="http://schemas.microsoft.com/office/drawing/2014/main" id="{C60D64C4-4E60-880A-5A95-352B1790970B}"/>
              </a:ext>
            </a:extLst>
          </p:cNvPr>
          <p:cNvGraphicFramePr>
            <a:graphicFrameLocks noGrp="1"/>
          </p:cNvGraphicFramePr>
          <p:nvPr>
            <p:extLst>
              <p:ext uri="{D42A27DB-BD31-4B8C-83A1-F6EECF244321}">
                <p14:modId xmlns:p14="http://schemas.microsoft.com/office/powerpoint/2010/main" val="3505007207"/>
              </p:ext>
            </p:extLst>
          </p:nvPr>
        </p:nvGraphicFramePr>
        <p:xfrm>
          <a:off x="9427403" y="1937377"/>
          <a:ext cx="2580040" cy="1300480"/>
        </p:xfrm>
        <a:graphic>
          <a:graphicData uri="http://schemas.openxmlformats.org/drawingml/2006/table">
            <a:tbl>
              <a:tblPr firstRow="1" bandRow="1">
                <a:tableStyleId>{5940675A-B579-460E-94D1-54222C63F5DA}</a:tableStyleId>
              </a:tblPr>
              <a:tblGrid>
                <a:gridCol w="1290020">
                  <a:extLst>
                    <a:ext uri="{9D8B030D-6E8A-4147-A177-3AD203B41FA5}">
                      <a16:colId xmlns:a16="http://schemas.microsoft.com/office/drawing/2014/main" val="2255015087"/>
                    </a:ext>
                  </a:extLst>
                </a:gridCol>
                <a:gridCol w="1290020">
                  <a:extLst>
                    <a:ext uri="{9D8B030D-6E8A-4147-A177-3AD203B41FA5}">
                      <a16:colId xmlns:a16="http://schemas.microsoft.com/office/drawing/2014/main" val="3103279504"/>
                    </a:ext>
                  </a:extLst>
                </a:gridCol>
              </a:tblGrid>
              <a:tr h="1300480">
                <a:tc>
                  <a:txBody>
                    <a:bodyPr/>
                    <a:lstStyle/>
                    <a:p>
                      <a:pPr marL="0" marR="0" indent="0" algn="l" defTabSz="457200" rtl="0" fontAlgn="auto" latinLnBrk="0" hangingPunct="0">
                        <a:lnSpc>
                          <a:spcPct val="100000"/>
                        </a:lnSpc>
                        <a:spcBef>
                          <a:spcPts val="0"/>
                        </a:spcBef>
                        <a:spcAft>
                          <a:spcPts val="0"/>
                        </a:spcAft>
                        <a:buClrTx/>
                        <a:buSzTx/>
                        <a:buFontTx/>
                        <a:buNone/>
                        <a:tabLst>
                          <a:tab pos="1260475" algn="l"/>
                        </a:tabLst>
                      </a:pPr>
                      <a:r>
                        <a:rPr kumimoji="0" lang="en-US" sz="1000" b="1" i="0" u="none" strike="noStrike" cap="none" spc="0" normalizeH="0" baseline="0" dirty="0">
                          <a:ln>
                            <a:noFill/>
                          </a:ln>
                          <a:solidFill>
                            <a:srgbClr val="000000"/>
                          </a:solidFill>
                          <a:effectLst/>
                          <a:uFillTx/>
                          <a:latin typeface="Arial"/>
                          <a:ea typeface="Arial"/>
                          <a:cs typeface="Arial"/>
                          <a:sym typeface="Arial"/>
                        </a:rPr>
                        <a:t>Median PFS:</a:t>
                      </a:r>
                    </a:p>
                    <a:p>
                      <a:pPr marL="0" marR="0" indent="0" algn="l" defTabSz="420688" rtl="0" fontAlgn="auto" latinLnBrk="0" hangingPunct="0">
                        <a:lnSpc>
                          <a:spcPct val="100000"/>
                        </a:lnSpc>
                        <a:spcBef>
                          <a:spcPts val="0"/>
                        </a:spcBef>
                        <a:spcAft>
                          <a:spcPts val="0"/>
                        </a:spcAft>
                        <a:buClrTx/>
                        <a:buSzTx/>
                        <a:buFontTx/>
                        <a:buNone/>
                        <a:tabLst>
                          <a:tab pos="1260475" algn="l"/>
                        </a:tabLst>
                      </a:pPr>
                      <a:r>
                        <a:rPr lang="en-US" sz="1000" b="1" dirty="0">
                          <a:latin typeface="Arial"/>
                          <a:ea typeface="Arial"/>
                          <a:cs typeface="Arial"/>
                          <a:sym typeface="Arial"/>
                        </a:rPr>
                        <a:t>95% CI:             	</a:t>
                      </a:r>
                    </a:p>
                    <a:p>
                      <a:pPr marL="0" marR="0" indent="0" algn="l" defTabSz="420688" rtl="0" fontAlgn="auto" latinLnBrk="0" hangingPunct="0">
                        <a:lnSpc>
                          <a:spcPct val="100000"/>
                        </a:lnSpc>
                        <a:spcBef>
                          <a:spcPts val="0"/>
                        </a:spcBef>
                        <a:spcAft>
                          <a:spcPts val="0"/>
                        </a:spcAft>
                        <a:buClrTx/>
                        <a:buSzTx/>
                        <a:buFontTx/>
                        <a:buNone/>
                        <a:tabLst>
                          <a:tab pos="1260475" algn="l"/>
                        </a:tabLst>
                      </a:pPr>
                      <a:r>
                        <a:rPr lang="en-US" sz="1000" b="1" dirty="0">
                          <a:latin typeface="Arial"/>
                          <a:ea typeface="Arial"/>
                          <a:cs typeface="Arial"/>
                          <a:sym typeface="Arial"/>
                        </a:rPr>
                        <a:t>Median Follow-up:		 </a:t>
                      </a:r>
                    </a:p>
                    <a:p>
                      <a:pPr marL="0" marR="0" indent="0" algn="l" defTabSz="420688" rtl="0" fontAlgn="auto" latinLnBrk="0" hangingPunct="0">
                        <a:lnSpc>
                          <a:spcPct val="100000"/>
                        </a:lnSpc>
                        <a:spcBef>
                          <a:spcPts val="0"/>
                        </a:spcBef>
                        <a:spcAft>
                          <a:spcPts val="0"/>
                        </a:spcAft>
                        <a:buClrTx/>
                        <a:buSzTx/>
                        <a:buFontTx/>
                        <a:buNone/>
                        <a:tabLst>
                          <a:tab pos="1260475" algn="l"/>
                        </a:tabLst>
                      </a:pPr>
                      <a:r>
                        <a:rPr kumimoji="0" lang="en-US" sz="1000" b="1" i="0" u="none" strike="noStrike" cap="none" spc="0" normalizeH="0" baseline="0" dirty="0">
                          <a:ln>
                            <a:noFill/>
                          </a:ln>
                          <a:solidFill>
                            <a:srgbClr val="000000"/>
                          </a:solidFill>
                          <a:effectLst/>
                          <a:uFillTx/>
                          <a:latin typeface="Arial"/>
                          <a:ea typeface="Arial"/>
                          <a:cs typeface="Arial"/>
                          <a:sym typeface="Arial"/>
                        </a:rPr>
                        <a:t>Events/Total:</a:t>
                      </a:r>
                      <a:endParaRPr kumimoji="0" lang="en-IE" sz="1000" b="1" i="0" u="none" strike="noStrike" cap="none" spc="0" normalizeH="0" baseline="0" dirty="0">
                        <a:ln>
                          <a:noFill/>
                        </a:ln>
                        <a:solidFill>
                          <a:srgbClr val="000000"/>
                        </a:solidFill>
                        <a:effectLst/>
                        <a:uFillTx/>
                        <a:latin typeface="Arial"/>
                        <a:ea typeface="Arial"/>
                        <a:cs typeface="Arial"/>
                        <a:sym typeface="Arial"/>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cap="none" spc="0" normalizeH="0" baseline="0" dirty="0">
                          <a:ln>
                            <a:noFill/>
                          </a:ln>
                          <a:solidFill>
                            <a:srgbClr val="000000"/>
                          </a:solidFill>
                          <a:effectLst/>
                          <a:uFillTx/>
                          <a:latin typeface="Arial"/>
                          <a:ea typeface="Arial"/>
                          <a:cs typeface="Arial"/>
                          <a:sym typeface="Arial"/>
                        </a:rPr>
                        <a:t>NE months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000" b="1" dirty="0">
                          <a:latin typeface="Arial"/>
                          <a:ea typeface="Arial"/>
                          <a:cs typeface="Arial"/>
                          <a:sym typeface="Arial"/>
                        </a:rPr>
                        <a:t>16.7-NE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IE" sz="1000" b="1" i="0" u="none" strike="noStrike" cap="none" spc="0" normalizeH="0" baseline="0" dirty="0">
                          <a:ln>
                            <a:noFill/>
                          </a:ln>
                          <a:solidFill>
                            <a:srgbClr val="000000"/>
                          </a:solidFill>
                          <a:effectLst/>
                          <a:uFillTx/>
                          <a:latin typeface="Arial"/>
                          <a:ea typeface="Arial"/>
                          <a:cs typeface="Arial"/>
                          <a:sym typeface="Arial"/>
                        </a:rPr>
                        <a:t>22.3 months</a:t>
                      </a:r>
                    </a:p>
                    <a:p>
                      <a:pPr marL="0" marR="0" lvl="0" indent="0" algn="l" defTabSz="457200" rtl="0" eaLnBrk="1" fontAlgn="auto" latinLnBrk="0" hangingPunct="1">
                        <a:lnSpc>
                          <a:spcPct val="100000"/>
                        </a:lnSpc>
                        <a:spcBef>
                          <a:spcPts val="0"/>
                        </a:spcBef>
                        <a:spcAft>
                          <a:spcPts val="0"/>
                        </a:spcAft>
                        <a:buClrTx/>
                        <a:buSzTx/>
                        <a:buFontTx/>
                        <a:buNone/>
                        <a:tabLst/>
                        <a:defRPr/>
                      </a:pPr>
                      <a:r>
                        <a:rPr lang="en-IE" sz="1000" b="1" dirty="0">
                          <a:latin typeface="Arial"/>
                          <a:ea typeface="Arial"/>
                          <a:cs typeface="Arial"/>
                          <a:sym typeface="Arial"/>
                        </a:rPr>
                        <a:t>2/14</a:t>
                      </a:r>
                      <a:endParaRPr kumimoji="0" lang="en-IE" sz="1000" b="1" i="0" u="none" strike="noStrike" cap="none" spc="0" normalizeH="0" baseline="0" dirty="0">
                        <a:ln>
                          <a:noFill/>
                        </a:ln>
                        <a:solidFill>
                          <a:srgbClr val="000000"/>
                        </a:solidFill>
                        <a:effectLst/>
                        <a:uFillTx/>
                        <a:latin typeface="Arial"/>
                        <a:ea typeface="Arial"/>
                        <a:cs typeface="Arial"/>
                        <a:sym typeface="Arial"/>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413221204"/>
                  </a:ext>
                </a:extLst>
              </a:tr>
            </a:tbl>
          </a:graphicData>
        </a:graphic>
      </p:graphicFrame>
      <p:graphicFrame>
        <p:nvGraphicFramePr>
          <p:cNvPr id="14" name="Table 13">
            <a:extLst>
              <a:ext uri="{FF2B5EF4-FFF2-40B4-BE49-F238E27FC236}">
                <a16:creationId xmlns:a16="http://schemas.microsoft.com/office/drawing/2014/main" id="{4AD307C4-269D-C751-7D30-C8EFD0ED41DF}"/>
              </a:ext>
            </a:extLst>
          </p:cNvPr>
          <p:cNvGraphicFramePr>
            <a:graphicFrameLocks noGrp="1"/>
          </p:cNvGraphicFramePr>
          <p:nvPr>
            <p:extLst>
              <p:ext uri="{D42A27DB-BD31-4B8C-83A1-F6EECF244321}">
                <p14:modId xmlns:p14="http://schemas.microsoft.com/office/powerpoint/2010/main" val="2827055068"/>
              </p:ext>
            </p:extLst>
          </p:nvPr>
        </p:nvGraphicFramePr>
        <p:xfrm>
          <a:off x="9427403" y="4566085"/>
          <a:ext cx="2580040" cy="1300480"/>
        </p:xfrm>
        <a:graphic>
          <a:graphicData uri="http://schemas.openxmlformats.org/drawingml/2006/table">
            <a:tbl>
              <a:tblPr firstRow="1" bandRow="1">
                <a:tableStyleId>{5940675A-B579-460E-94D1-54222C63F5DA}</a:tableStyleId>
              </a:tblPr>
              <a:tblGrid>
                <a:gridCol w="1290020">
                  <a:extLst>
                    <a:ext uri="{9D8B030D-6E8A-4147-A177-3AD203B41FA5}">
                      <a16:colId xmlns:a16="http://schemas.microsoft.com/office/drawing/2014/main" val="2255015087"/>
                    </a:ext>
                  </a:extLst>
                </a:gridCol>
                <a:gridCol w="1290020">
                  <a:extLst>
                    <a:ext uri="{9D8B030D-6E8A-4147-A177-3AD203B41FA5}">
                      <a16:colId xmlns:a16="http://schemas.microsoft.com/office/drawing/2014/main" val="3103279504"/>
                    </a:ext>
                  </a:extLst>
                </a:gridCol>
              </a:tblGrid>
              <a:tr h="1300480">
                <a:tc>
                  <a:txBody>
                    <a:bodyPr/>
                    <a:lstStyle/>
                    <a:p>
                      <a:pPr marL="0" marR="0" indent="0" algn="l" defTabSz="457200" rtl="0" fontAlgn="auto" latinLnBrk="0" hangingPunct="0">
                        <a:lnSpc>
                          <a:spcPct val="100000"/>
                        </a:lnSpc>
                        <a:spcBef>
                          <a:spcPts val="0"/>
                        </a:spcBef>
                        <a:spcAft>
                          <a:spcPts val="0"/>
                        </a:spcAft>
                        <a:buClrTx/>
                        <a:buSzTx/>
                        <a:buFontTx/>
                        <a:buNone/>
                        <a:tabLst>
                          <a:tab pos="1260475" algn="l"/>
                        </a:tabLst>
                      </a:pPr>
                      <a:r>
                        <a:rPr kumimoji="0" lang="en-US" sz="1000" b="1" i="0" u="none" strike="noStrike" cap="none" spc="0" normalizeH="0" baseline="0" dirty="0">
                          <a:ln>
                            <a:noFill/>
                          </a:ln>
                          <a:solidFill>
                            <a:srgbClr val="000000"/>
                          </a:solidFill>
                          <a:effectLst/>
                          <a:uFillTx/>
                          <a:latin typeface="Arial"/>
                          <a:ea typeface="Arial"/>
                          <a:cs typeface="Arial"/>
                          <a:sym typeface="Arial"/>
                        </a:rPr>
                        <a:t>Median OS:</a:t>
                      </a:r>
                    </a:p>
                    <a:p>
                      <a:pPr marL="0" marR="0" indent="0" algn="l" defTabSz="420688" rtl="0" fontAlgn="auto" latinLnBrk="0" hangingPunct="0">
                        <a:lnSpc>
                          <a:spcPct val="100000"/>
                        </a:lnSpc>
                        <a:spcBef>
                          <a:spcPts val="0"/>
                        </a:spcBef>
                        <a:spcAft>
                          <a:spcPts val="0"/>
                        </a:spcAft>
                        <a:buClrTx/>
                        <a:buSzTx/>
                        <a:buFontTx/>
                        <a:buNone/>
                        <a:tabLst>
                          <a:tab pos="1260475" algn="l"/>
                        </a:tabLst>
                      </a:pPr>
                      <a:r>
                        <a:rPr lang="en-US" sz="1000" b="1" dirty="0">
                          <a:latin typeface="Arial"/>
                          <a:ea typeface="Arial"/>
                          <a:cs typeface="Arial"/>
                          <a:sym typeface="Arial"/>
                        </a:rPr>
                        <a:t>95% CI:             	</a:t>
                      </a:r>
                    </a:p>
                    <a:p>
                      <a:pPr marL="0" marR="0" indent="0" algn="l" defTabSz="420688" rtl="0" fontAlgn="auto" latinLnBrk="0" hangingPunct="0">
                        <a:lnSpc>
                          <a:spcPct val="100000"/>
                        </a:lnSpc>
                        <a:spcBef>
                          <a:spcPts val="0"/>
                        </a:spcBef>
                        <a:spcAft>
                          <a:spcPts val="0"/>
                        </a:spcAft>
                        <a:buClrTx/>
                        <a:buSzTx/>
                        <a:buFontTx/>
                        <a:buNone/>
                        <a:tabLst>
                          <a:tab pos="1260475" algn="l"/>
                        </a:tabLst>
                      </a:pPr>
                      <a:r>
                        <a:rPr lang="en-US" sz="1000" b="1" dirty="0">
                          <a:latin typeface="Arial"/>
                          <a:ea typeface="Arial"/>
                          <a:cs typeface="Arial"/>
                          <a:sym typeface="Arial"/>
                        </a:rPr>
                        <a:t>Median Follow-up:		 </a:t>
                      </a:r>
                    </a:p>
                    <a:p>
                      <a:pPr marL="0" marR="0" indent="0" algn="l" defTabSz="420688" rtl="0" fontAlgn="auto" latinLnBrk="0" hangingPunct="0">
                        <a:lnSpc>
                          <a:spcPct val="100000"/>
                        </a:lnSpc>
                        <a:spcBef>
                          <a:spcPts val="0"/>
                        </a:spcBef>
                        <a:spcAft>
                          <a:spcPts val="0"/>
                        </a:spcAft>
                        <a:buClrTx/>
                        <a:buSzTx/>
                        <a:buFontTx/>
                        <a:buNone/>
                        <a:tabLst>
                          <a:tab pos="1260475" algn="l"/>
                        </a:tabLst>
                      </a:pPr>
                      <a:r>
                        <a:rPr kumimoji="0" lang="en-US" sz="1000" b="1" i="0" u="none" strike="noStrike" cap="none" spc="0" normalizeH="0" baseline="0" dirty="0">
                          <a:ln>
                            <a:noFill/>
                          </a:ln>
                          <a:solidFill>
                            <a:srgbClr val="000000"/>
                          </a:solidFill>
                          <a:effectLst/>
                          <a:uFillTx/>
                          <a:latin typeface="Arial"/>
                          <a:ea typeface="Arial"/>
                          <a:cs typeface="Arial"/>
                          <a:sym typeface="Arial"/>
                        </a:rPr>
                        <a:t>Events/Total:</a:t>
                      </a:r>
                      <a:endParaRPr kumimoji="0" lang="en-IE" sz="1000" b="1" i="0" u="none" strike="noStrike" cap="none" spc="0" normalizeH="0" baseline="0" dirty="0">
                        <a:ln>
                          <a:noFill/>
                        </a:ln>
                        <a:solidFill>
                          <a:srgbClr val="000000"/>
                        </a:solidFill>
                        <a:effectLst/>
                        <a:uFillTx/>
                        <a:latin typeface="Arial"/>
                        <a:ea typeface="Arial"/>
                        <a:cs typeface="Arial"/>
                        <a:sym typeface="Arial"/>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cap="none" spc="0" normalizeH="0" baseline="0" dirty="0">
                          <a:ln>
                            <a:noFill/>
                          </a:ln>
                          <a:solidFill>
                            <a:srgbClr val="000000"/>
                          </a:solidFill>
                          <a:effectLst/>
                          <a:uFillTx/>
                          <a:latin typeface="Arial"/>
                          <a:ea typeface="Arial"/>
                          <a:cs typeface="Arial"/>
                          <a:sym typeface="Arial"/>
                        </a:rPr>
                        <a:t>NE months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000" b="1" dirty="0">
                          <a:latin typeface="Arial"/>
                          <a:ea typeface="Arial"/>
                          <a:cs typeface="Arial"/>
                          <a:sym typeface="Arial"/>
                        </a:rPr>
                        <a:t>NE-NE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IE" sz="1000" b="1" i="0" u="none" strike="noStrike" cap="none" spc="0" normalizeH="0" baseline="0" dirty="0">
                          <a:ln>
                            <a:noFill/>
                          </a:ln>
                          <a:solidFill>
                            <a:srgbClr val="000000"/>
                          </a:solidFill>
                          <a:effectLst/>
                          <a:uFillTx/>
                          <a:latin typeface="Arial"/>
                          <a:ea typeface="Arial"/>
                          <a:cs typeface="Arial"/>
                          <a:sym typeface="Arial"/>
                        </a:rPr>
                        <a:t>24.5 months</a:t>
                      </a:r>
                    </a:p>
                    <a:p>
                      <a:pPr marL="0" marR="0" lvl="0" indent="0" algn="l" defTabSz="457200" rtl="0" eaLnBrk="1" fontAlgn="auto" latinLnBrk="0" hangingPunct="1">
                        <a:lnSpc>
                          <a:spcPct val="100000"/>
                        </a:lnSpc>
                        <a:spcBef>
                          <a:spcPts val="0"/>
                        </a:spcBef>
                        <a:spcAft>
                          <a:spcPts val="0"/>
                        </a:spcAft>
                        <a:buClrTx/>
                        <a:buSzTx/>
                        <a:buFontTx/>
                        <a:buNone/>
                        <a:tabLst/>
                        <a:defRPr/>
                      </a:pPr>
                      <a:r>
                        <a:rPr lang="en-IE" sz="1000" b="1" dirty="0">
                          <a:latin typeface="Arial"/>
                          <a:ea typeface="Arial"/>
                          <a:cs typeface="Arial"/>
                          <a:sym typeface="Arial"/>
                        </a:rPr>
                        <a:t>1/14</a:t>
                      </a:r>
                      <a:endParaRPr kumimoji="0" lang="en-IE" sz="1000" b="1" i="0" u="none" strike="noStrike" cap="none" spc="0" normalizeH="0" baseline="0" dirty="0">
                        <a:ln>
                          <a:noFill/>
                        </a:ln>
                        <a:solidFill>
                          <a:srgbClr val="000000"/>
                        </a:solidFill>
                        <a:effectLst/>
                        <a:uFillTx/>
                        <a:latin typeface="Arial"/>
                        <a:ea typeface="Arial"/>
                        <a:cs typeface="Arial"/>
                        <a:sym typeface="Arial"/>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413221204"/>
                  </a:ext>
                </a:extLst>
              </a:tr>
            </a:tbl>
          </a:graphicData>
        </a:graphic>
      </p:graphicFrame>
      <p:sp>
        <p:nvSpPr>
          <p:cNvPr id="22" name="TextBox 21">
            <a:extLst>
              <a:ext uri="{FF2B5EF4-FFF2-40B4-BE49-F238E27FC236}">
                <a16:creationId xmlns:a16="http://schemas.microsoft.com/office/drawing/2014/main" id="{AFEE13AE-2836-DA4A-0F35-7CDF0DF9EA7B}"/>
              </a:ext>
            </a:extLst>
          </p:cNvPr>
          <p:cNvSpPr txBox="1"/>
          <p:nvPr/>
        </p:nvSpPr>
        <p:spPr>
          <a:xfrm>
            <a:off x="7875001" y="1037776"/>
            <a:ext cx="2322109"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defTabSz="457189" eaLnBrk="0" hangingPunct="0"/>
            <a:r>
              <a:rPr lang="en-US" sz="1400" b="1" dirty="0">
                <a:solidFill>
                  <a:schemeClr val="accent1"/>
                </a:solidFill>
                <a:latin typeface="Arial"/>
                <a:ea typeface="Arial"/>
                <a:cs typeface="Arial"/>
                <a:sym typeface="Arial"/>
              </a:rPr>
              <a:t>Progression-Free Survival</a:t>
            </a:r>
            <a:endParaRPr lang="en-IE" sz="1400" b="1" dirty="0">
              <a:solidFill>
                <a:schemeClr val="accent1"/>
              </a:solidFill>
              <a:latin typeface="Arial"/>
              <a:ea typeface="Arial"/>
              <a:cs typeface="Arial"/>
              <a:sym typeface="Arial"/>
            </a:endParaRPr>
          </a:p>
        </p:txBody>
      </p:sp>
      <p:sp>
        <p:nvSpPr>
          <p:cNvPr id="23" name="TextBox 22">
            <a:extLst>
              <a:ext uri="{FF2B5EF4-FFF2-40B4-BE49-F238E27FC236}">
                <a16:creationId xmlns:a16="http://schemas.microsoft.com/office/drawing/2014/main" id="{67DDF289-8A12-7FEE-DFF2-5B17B0EB0249}"/>
              </a:ext>
            </a:extLst>
          </p:cNvPr>
          <p:cNvSpPr txBox="1"/>
          <p:nvPr/>
        </p:nvSpPr>
        <p:spPr>
          <a:xfrm>
            <a:off x="1970002" y="1024225"/>
            <a:ext cx="1950212"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defTabSz="457189" eaLnBrk="0" hangingPunct="0"/>
            <a:r>
              <a:rPr lang="en-US" sz="1400" b="1" dirty="0">
                <a:solidFill>
                  <a:schemeClr val="accent1"/>
                </a:solidFill>
                <a:latin typeface="Arial"/>
                <a:ea typeface="Arial"/>
                <a:cs typeface="Arial"/>
                <a:sym typeface="Arial"/>
              </a:rPr>
              <a:t>Duration of Response</a:t>
            </a:r>
            <a:endParaRPr lang="en-IE" sz="1400" b="1" dirty="0">
              <a:solidFill>
                <a:schemeClr val="accent1"/>
              </a:solidFill>
              <a:latin typeface="Arial"/>
              <a:ea typeface="Arial"/>
              <a:cs typeface="Arial"/>
              <a:sym typeface="Arial"/>
            </a:endParaRPr>
          </a:p>
        </p:txBody>
      </p:sp>
      <p:sp>
        <p:nvSpPr>
          <p:cNvPr id="24" name="TextBox 23">
            <a:extLst>
              <a:ext uri="{FF2B5EF4-FFF2-40B4-BE49-F238E27FC236}">
                <a16:creationId xmlns:a16="http://schemas.microsoft.com/office/drawing/2014/main" id="{3353194A-251F-C3DC-9370-B889CE3ACC36}"/>
              </a:ext>
            </a:extLst>
          </p:cNvPr>
          <p:cNvSpPr txBox="1"/>
          <p:nvPr/>
        </p:nvSpPr>
        <p:spPr>
          <a:xfrm>
            <a:off x="8312622" y="3624496"/>
            <a:ext cx="1446869"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defTabSz="457189" eaLnBrk="0" hangingPunct="0"/>
            <a:r>
              <a:rPr lang="en-US" sz="1400" b="1" dirty="0">
                <a:solidFill>
                  <a:schemeClr val="accent1"/>
                </a:solidFill>
                <a:latin typeface="Arial"/>
                <a:ea typeface="Arial"/>
                <a:cs typeface="Arial"/>
                <a:sym typeface="Arial"/>
              </a:rPr>
              <a:t>Overall Survival</a:t>
            </a:r>
            <a:endParaRPr lang="en-IE" sz="1400" b="1" dirty="0">
              <a:solidFill>
                <a:schemeClr val="accent1"/>
              </a:solidFill>
              <a:latin typeface="Arial"/>
              <a:ea typeface="Arial"/>
              <a:cs typeface="Arial"/>
              <a:sym typeface="Arial"/>
            </a:endParaRPr>
          </a:p>
        </p:txBody>
      </p:sp>
      <p:sp>
        <p:nvSpPr>
          <p:cNvPr id="4" name="Title 3">
            <a:extLst>
              <a:ext uri="{FF2B5EF4-FFF2-40B4-BE49-F238E27FC236}">
                <a16:creationId xmlns:a16="http://schemas.microsoft.com/office/drawing/2014/main" id="{1B1D8408-99B3-3D54-7F09-C59BA555A586}"/>
              </a:ext>
            </a:extLst>
          </p:cNvPr>
          <p:cNvSpPr>
            <a:spLocks noGrp="1"/>
          </p:cNvSpPr>
          <p:nvPr>
            <p:ph type="title"/>
          </p:nvPr>
        </p:nvSpPr>
        <p:spPr>
          <a:xfrm>
            <a:off x="838200" y="29194"/>
            <a:ext cx="10515600" cy="1086198"/>
          </a:xfrm>
        </p:spPr>
        <p:txBody>
          <a:bodyPr>
            <a:normAutofit/>
          </a:bodyPr>
          <a:lstStyle/>
          <a:p>
            <a:r>
              <a:rPr lang="en-US" sz="3200" dirty="0"/>
              <a:t>BRUIN Study: Pirtobrutinib Outcomes in Covalent BTK Inhibitor-Naïve Patients With MCL</a:t>
            </a:r>
          </a:p>
        </p:txBody>
      </p:sp>
      <p:sp>
        <p:nvSpPr>
          <p:cNvPr id="6" name="Footer Placeholder 5">
            <a:extLst>
              <a:ext uri="{FF2B5EF4-FFF2-40B4-BE49-F238E27FC236}">
                <a16:creationId xmlns:a16="http://schemas.microsoft.com/office/drawing/2014/main" id="{4C2CA1EA-F7E3-ABF8-8940-823427D5FD7E}"/>
              </a:ext>
            </a:extLst>
          </p:cNvPr>
          <p:cNvSpPr>
            <a:spLocks noGrp="1"/>
          </p:cNvSpPr>
          <p:nvPr>
            <p:ph type="ftr" sz="quarter" idx="10"/>
          </p:nvPr>
        </p:nvSpPr>
        <p:spPr>
          <a:xfrm>
            <a:off x="1416051" y="6191021"/>
            <a:ext cx="10412156" cy="666979"/>
          </a:xfrm>
        </p:spPr>
        <p:txBody>
          <a:bodyPr/>
          <a:lstStyle/>
          <a:p>
            <a:r>
              <a:rPr lang="en-US" sz="900" baseline="30000" dirty="0">
                <a:solidFill>
                  <a:srgbClr val="000000"/>
                </a:solidFill>
                <a:latin typeface="Arial" panose="020B0604020202020204" pitchFamily="34" charset="0"/>
                <a:ea typeface="Tahoma"/>
                <a:cs typeface="Arial" panose="020B0604020202020204" pitchFamily="34" charset="0"/>
                <a:sym typeface="Arial" panose="020B0604020202020204" pitchFamily="34" charset="0"/>
              </a:rPr>
              <a:t>a</a:t>
            </a:r>
            <a:r>
              <a:rPr lang="en-US" sz="900" dirty="0">
                <a:solidFill>
                  <a:srgbClr val="000000"/>
                </a:solidFill>
                <a:latin typeface="Arial" panose="020B0604020202020204" pitchFamily="34" charset="0"/>
                <a:ea typeface="Tahoma"/>
                <a:cs typeface="Arial" panose="020B0604020202020204" pitchFamily="34" charset="0"/>
                <a:sym typeface="Arial" panose="020B0604020202020204" pitchFamily="34" charset="0"/>
              </a:rPr>
              <a:t>1 cBTKi-naïve patient was not evaluable. Response status per Lugano 2014 criteria based on IRC assessment. ​</a:t>
            </a:r>
            <a:br>
              <a:rPr lang="en-US" sz="900" dirty="0">
                <a:solidFill>
                  <a:srgbClr val="000000"/>
                </a:solidFill>
                <a:latin typeface="Arial" panose="020B0604020202020204" pitchFamily="34" charset="0"/>
                <a:ea typeface="Tahoma"/>
                <a:cs typeface="Arial" panose="020B0604020202020204" pitchFamily="34" charset="0"/>
                <a:sym typeface="Arial" panose="020B0604020202020204" pitchFamily="34" charset="0"/>
              </a:rPr>
            </a:br>
            <a:r>
              <a:rPr lang="en-US" sz="900" dirty="0">
                <a:solidFill>
                  <a:srgbClr val="000000"/>
                </a:solidFill>
                <a:latin typeface="Arial" panose="020B0604020202020204" pitchFamily="34" charset="0"/>
                <a:ea typeface="Arial"/>
                <a:cs typeface="Arial" panose="020B0604020202020204" pitchFamily="34" charset="0"/>
                <a:sym typeface="Arial" panose="020B0604020202020204" pitchFamily="34" charset="0"/>
              </a:rPr>
              <a:t>Cohen JB, et al. ASH 2023. Abstract 981.</a:t>
            </a:r>
            <a:br>
              <a:rPr lang="en-US" sz="900" dirty="0">
                <a:solidFill>
                  <a:srgbClr val="000000"/>
                </a:solidFill>
                <a:latin typeface="Arial" panose="020B0604020202020204" pitchFamily="34" charset="0"/>
                <a:ea typeface="Arial"/>
                <a:cs typeface="Arial" panose="020B0604020202020204" pitchFamily="34" charset="0"/>
                <a:sym typeface="Arial" panose="020B0604020202020204" pitchFamily="34" charset="0"/>
              </a:rPr>
            </a:br>
            <a:r>
              <a:rPr lang="en-US" sz="900" dirty="0">
                <a:solidFill>
                  <a:srgbClr val="000000"/>
                </a:solidFill>
                <a:latin typeface="Arial" panose="020B0604020202020204" pitchFamily="34" charset="0"/>
                <a:ea typeface="Tahoma"/>
                <a:cs typeface="Arial" panose="020B0604020202020204" pitchFamily="34" charset="0"/>
                <a:sym typeface="Arial"/>
              </a:rPr>
              <a:t>c</a:t>
            </a:r>
            <a:r>
              <a:rPr lang="en-US" sz="900" dirty="0">
                <a:solidFill>
                  <a:srgbClr val="000000"/>
                </a:solidFill>
                <a:latin typeface="Arial" panose="020B0604020202020204" pitchFamily="34" charset="0"/>
                <a:ea typeface="Tahoma"/>
                <a:cs typeface="Arial" panose="020B0604020202020204" pitchFamily="34" charset="0"/>
                <a:sym typeface="Arial" panose="020B0604020202020204" pitchFamily="34" charset="0"/>
              </a:rPr>
              <a:t>BTKi, covalent Bruton’s tyrosine kinase inhibitor; CR, complete response; DoR, duration of response; MCL, mantle cell lymphoma; NE, not evaluable; ORR, overall response rate; OS, overall survival; PFS, progression-free survival; PR, partial response.</a:t>
            </a:r>
            <a:endParaRPr lang="en-US" sz="900" dirty="0">
              <a:solidFill>
                <a:srgbClr val="000000"/>
              </a:solidFill>
              <a:latin typeface="Arial" panose="020B0604020202020204" pitchFamily="34" charset="0"/>
              <a:ea typeface="Aria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220761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EA36805-A53D-7D43-4DA0-9B9F599BF6FE}"/>
              </a:ext>
            </a:extLst>
          </p:cNvPr>
          <p:cNvSpPr>
            <a:spLocks noGrp="1"/>
          </p:cNvSpPr>
          <p:nvPr>
            <p:ph type="title"/>
          </p:nvPr>
        </p:nvSpPr>
        <p:spPr/>
        <p:txBody>
          <a:bodyPr/>
          <a:lstStyle/>
          <a:p>
            <a:r>
              <a:rPr lang="en-US" dirty="0"/>
              <a:t>Pirtobrutinib FDA Approval in MCL</a:t>
            </a:r>
          </a:p>
        </p:txBody>
      </p:sp>
      <p:sp>
        <p:nvSpPr>
          <p:cNvPr id="6" name="Content Placeholder 5">
            <a:extLst>
              <a:ext uri="{FF2B5EF4-FFF2-40B4-BE49-F238E27FC236}">
                <a16:creationId xmlns:a16="http://schemas.microsoft.com/office/drawing/2014/main" id="{C310F62F-BDC0-1127-095C-ADD59A9DAF34}"/>
              </a:ext>
            </a:extLst>
          </p:cNvPr>
          <p:cNvSpPr>
            <a:spLocks noGrp="1"/>
          </p:cNvSpPr>
          <p:nvPr>
            <p:ph sz="half" idx="1"/>
          </p:nvPr>
        </p:nvSpPr>
        <p:spPr/>
        <p:txBody>
          <a:bodyPr>
            <a:noAutofit/>
          </a:bodyPr>
          <a:lstStyle/>
          <a:p>
            <a:r>
              <a:rPr lang="en-US" sz="2400" dirty="0"/>
              <a:t>January 2023: the Food and Drug Administration granted accelerated approval to pirtobrutinib for relapsed or refractory MCL after at least two lines of systemic therapy, including a BTK inhibitor</a:t>
            </a:r>
          </a:p>
          <a:p>
            <a:r>
              <a:rPr lang="en-US" sz="2400" dirty="0"/>
              <a:t>BRUIN Trial (NCT03740529)</a:t>
            </a:r>
          </a:p>
          <a:p>
            <a:pPr lvl="1"/>
            <a:r>
              <a:rPr lang="en-US" dirty="0"/>
              <a:t>ORR: 50%</a:t>
            </a:r>
          </a:p>
          <a:p>
            <a:pPr lvl="2"/>
            <a:r>
              <a:rPr lang="en-US" sz="2400" dirty="0"/>
              <a:t>CR: 13%</a:t>
            </a:r>
          </a:p>
          <a:p>
            <a:pPr lvl="1"/>
            <a:r>
              <a:rPr lang="en-US" dirty="0"/>
              <a:t>DOR: 8.3 months</a:t>
            </a:r>
          </a:p>
          <a:p>
            <a:endParaRPr lang="en-US" sz="2400" dirty="0"/>
          </a:p>
        </p:txBody>
      </p:sp>
      <p:sp>
        <p:nvSpPr>
          <p:cNvPr id="3" name="Content Placeholder 2">
            <a:extLst>
              <a:ext uri="{FF2B5EF4-FFF2-40B4-BE49-F238E27FC236}">
                <a16:creationId xmlns:a16="http://schemas.microsoft.com/office/drawing/2014/main" id="{F5329C7C-5413-60C7-A27B-040B7BAC4186}"/>
              </a:ext>
            </a:extLst>
          </p:cNvPr>
          <p:cNvSpPr>
            <a:spLocks noGrp="1"/>
          </p:cNvSpPr>
          <p:nvPr>
            <p:ph sz="half" idx="2"/>
          </p:nvPr>
        </p:nvSpPr>
        <p:spPr/>
        <p:txBody>
          <a:bodyPr>
            <a:normAutofit/>
          </a:bodyPr>
          <a:lstStyle/>
          <a:p>
            <a:r>
              <a:rPr lang="en-US" sz="2400" dirty="0"/>
              <a:t>ASH 2023 updated data:</a:t>
            </a:r>
          </a:p>
          <a:p>
            <a:pPr lvl="1"/>
            <a:r>
              <a:rPr lang="en-US" dirty="0"/>
              <a:t>Prior covalent BTK inhibitor (n=152)</a:t>
            </a:r>
          </a:p>
          <a:p>
            <a:pPr lvl="1"/>
            <a:r>
              <a:rPr lang="en-US" dirty="0"/>
              <a:t>ORR of 49.3% </a:t>
            </a:r>
          </a:p>
          <a:p>
            <a:pPr lvl="2"/>
            <a:r>
              <a:rPr lang="en-US" sz="2400" dirty="0"/>
              <a:t>CR: 15.8% </a:t>
            </a:r>
          </a:p>
          <a:p>
            <a:pPr lvl="2"/>
            <a:r>
              <a:rPr lang="en-US" sz="2400" dirty="0"/>
              <a:t>PR: 33.6%</a:t>
            </a:r>
          </a:p>
          <a:p>
            <a:pPr lvl="1"/>
            <a:r>
              <a:rPr lang="en-US" dirty="0"/>
              <a:t>Median DoR: 21.6 months</a:t>
            </a:r>
          </a:p>
          <a:p>
            <a:pPr lvl="1"/>
            <a:r>
              <a:rPr lang="en-US" dirty="0"/>
              <a:t>Median PFS: 5.6 months </a:t>
            </a:r>
          </a:p>
          <a:p>
            <a:pPr lvl="1"/>
            <a:r>
              <a:rPr lang="en-US" dirty="0"/>
              <a:t>Median OS: 23.5 months</a:t>
            </a:r>
          </a:p>
        </p:txBody>
      </p:sp>
      <p:sp>
        <p:nvSpPr>
          <p:cNvPr id="2" name="Footer Placeholder 1">
            <a:extLst>
              <a:ext uri="{FF2B5EF4-FFF2-40B4-BE49-F238E27FC236}">
                <a16:creationId xmlns:a16="http://schemas.microsoft.com/office/drawing/2014/main" id="{35D23CE5-ACED-69AB-609E-FFA67FC9C1DB}"/>
              </a:ext>
            </a:extLst>
          </p:cNvPr>
          <p:cNvSpPr>
            <a:spLocks noGrp="1"/>
          </p:cNvSpPr>
          <p:nvPr>
            <p:ph type="ftr" sz="quarter" idx="10"/>
          </p:nvPr>
        </p:nvSpPr>
        <p:spPr>
          <a:xfrm>
            <a:off x="1416735" y="6054437"/>
            <a:ext cx="9272286" cy="803564"/>
          </a:xfrm>
        </p:spPr>
        <p:txBody>
          <a:bodyPr/>
          <a:lstStyle/>
          <a:p>
            <a:pPr>
              <a:defRPr/>
            </a:pPr>
            <a:r>
              <a:rPr kumimoji="0" lang="en-US" sz="95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FDA.gov. https://www.fda.gov/drugs/resources-information-approved-drugs/fda-grants-accelerated-approval-pirtobrutinib-relapsed-or-refractory-mantle-cell-lymphoma. Cohen JB, et al. ASH 2023. Abstract 981.</a:t>
            </a:r>
            <a:br>
              <a:rPr kumimoji="0" lang="en-US" sz="95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br>
            <a:r>
              <a:rPr kumimoji="0" lang="en-US" sz="95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ASH, American Society of Hematology; BTK, Bruton’s tyrosine kinase; CR, complete response; DoR, duration of response; MCL, mantle cell lymphoma; ORR, overall response rate; PFS, progression-free survival; PR, partial response.</a:t>
            </a:r>
          </a:p>
        </p:txBody>
      </p:sp>
    </p:spTree>
    <p:extLst>
      <p:ext uri="{BB962C8B-B14F-4D97-AF65-F5344CB8AC3E}">
        <p14:creationId xmlns:p14="http://schemas.microsoft.com/office/powerpoint/2010/main" val="32684973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6110A220-92F4-4770-96E4-EE8D0CE02C3E}"/>
              </a:ext>
            </a:extLst>
          </p:cNvPr>
          <p:cNvSpPr>
            <a:spLocks noGrp="1" noChangeArrowheads="1"/>
          </p:cNvSpPr>
          <p:nvPr>
            <p:ph type="title"/>
          </p:nvPr>
        </p:nvSpPr>
        <p:spPr/>
        <p:txBody>
          <a:bodyPr>
            <a:noAutofit/>
          </a:bodyPr>
          <a:lstStyle/>
          <a:p>
            <a:r>
              <a:rPr lang="en-US" altLang="en-US" sz="3600" dirty="0"/>
              <a:t>Ongoing Phase 3 Trials With Noncovalent BTK Inhibitors in MCL</a:t>
            </a:r>
          </a:p>
        </p:txBody>
      </p:sp>
      <p:graphicFrame>
        <p:nvGraphicFramePr>
          <p:cNvPr id="5" name="Table 4">
            <a:extLst>
              <a:ext uri="{FF2B5EF4-FFF2-40B4-BE49-F238E27FC236}">
                <a16:creationId xmlns:a16="http://schemas.microsoft.com/office/drawing/2014/main" id="{F256A1A9-DF3E-FEB3-9368-BA5B34FED644}"/>
              </a:ext>
            </a:extLst>
          </p:cNvPr>
          <p:cNvGraphicFramePr>
            <a:graphicFrameLocks noGrp="1"/>
          </p:cNvGraphicFramePr>
          <p:nvPr>
            <p:extLst>
              <p:ext uri="{D42A27DB-BD31-4B8C-83A1-F6EECF244321}">
                <p14:modId xmlns:p14="http://schemas.microsoft.com/office/powerpoint/2010/main" val="3423464463"/>
              </p:ext>
            </p:extLst>
          </p:nvPr>
        </p:nvGraphicFramePr>
        <p:xfrm>
          <a:off x="838200" y="2012916"/>
          <a:ext cx="10681856" cy="2077171"/>
        </p:xfrm>
        <a:graphic>
          <a:graphicData uri="http://schemas.openxmlformats.org/drawingml/2006/table">
            <a:tbl>
              <a:tblPr firstRow="1" firstCol="1" bandRow="1">
                <a:tableStyleId>{5C22544A-7EE6-4342-B048-85BDC9FD1C3A}</a:tableStyleId>
              </a:tblPr>
              <a:tblGrid>
                <a:gridCol w="1671172">
                  <a:extLst>
                    <a:ext uri="{9D8B030D-6E8A-4147-A177-3AD203B41FA5}">
                      <a16:colId xmlns:a16="http://schemas.microsoft.com/office/drawing/2014/main" val="1183509793"/>
                    </a:ext>
                  </a:extLst>
                </a:gridCol>
                <a:gridCol w="2632948">
                  <a:extLst>
                    <a:ext uri="{9D8B030D-6E8A-4147-A177-3AD203B41FA5}">
                      <a16:colId xmlns:a16="http://schemas.microsoft.com/office/drawing/2014/main" val="790445337"/>
                    </a:ext>
                  </a:extLst>
                </a:gridCol>
                <a:gridCol w="3707272">
                  <a:extLst>
                    <a:ext uri="{9D8B030D-6E8A-4147-A177-3AD203B41FA5}">
                      <a16:colId xmlns:a16="http://schemas.microsoft.com/office/drawing/2014/main" val="1506260716"/>
                    </a:ext>
                  </a:extLst>
                </a:gridCol>
                <a:gridCol w="2670464">
                  <a:extLst>
                    <a:ext uri="{9D8B030D-6E8A-4147-A177-3AD203B41FA5}">
                      <a16:colId xmlns:a16="http://schemas.microsoft.com/office/drawing/2014/main" val="2463966010"/>
                    </a:ext>
                  </a:extLst>
                </a:gridCol>
              </a:tblGrid>
              <a:tr h="779711">
                <a:tc>
                  <a:txBody>
                    <a:bodyPr/>
                    <a:lstStyle/>
                    <a:p>
                      <a:r>
                        <a:rPr lang="en-US" sz="1800" dirty="0">
                          <a:latin typeface="Arial" panose="020B0604020202020204" pitchFamily="34" charset="0"/>
                          <a:cs typeface="Arial" panose="020B0604020202020204" pitchFamily="34" charset="0"/>
                        </a:rPr>
                        <a:t>Noncovalent BTKi</a:t>
                      </a:r>
                    </a:p>
                  </a:txBody>
                  <a:tcPr/>
                </a:tc>
                <a:tc>
                  <a:txBody>
                    <a:bodyPr/>
                    <a:lstStyle/>
                    <a:p>
                      <a:r>
                        <a:rPr lang="en-US" sz="1800" dirty="0">
                          <a:latin typeface="Arial" panose="020B0604020202020204" pitchFamily="34" charset="0"/>
                          <a:cs typeface="Arial" panose="020B0604020202020204" pitchFamily="34" charset="0"/>
                        </a:rPr>
                        <a:t>Phase 3 Trial</a:t>
                      </a:r>
                    </a:p>
                  </a:txBody>
                  <a:tcPr/>
                </a:tc>
                <a:tc>
                  <a:txBody>
                    <a:bodyPr/>
                    <a:lstStyle/>
                    <a:p>
                      <a:r>
                        <a:rPr lang="en-US" sz="1800" dirty="0">
                          <a:latin typeface="Arial" panose="020B0604020202020204" pitchFamily="34" charset="0"/>
                          <a:cs typeface="Arial" panose="020B0604020202020204" pitchFamily="34" charset="0"/>
                        </a:rPr>
                        <a:t>Study Arms</a:t>
                      </a:r>
                    </a:p>
                  </a:txBody>
                  <a:tcPr/>
                </a:tc>
                <a:tc>
                  <a:txBody>
                    <a:bodyPr/>
                    <a:lstStyle/>
                    <a:p>
                      <a:r>
                        <a:rPr lang="en-US" sz="1800" dirty="0">
                          <a:latin typeface="Arial" panose="020B0604020202020204" pitchFamily="34" charset="0"/>
                          <a:cs typeface="Arial" panose="020B0604020202020204" pitchFamily="34" charset="0"/>
                        </a:rPr>
                        <a:t>Population</a:t>
                      </a:r>
                    </a:p>
                  </a:txBody>
                  <a:tcPr/>
                </a:tc>
                <a:extLst>
                  <a:ext uri="{0D108BD9-81ED-4DB2-BD59-A6C34878D82A}">
                    <a16:rowId xmlns:a16="http://schemas.microsoft.com/office/drawing/2014/main" val="300609497"/>
                  </a:ext>
                </a:extLst>
              </a:tr>
              <a:tr h="1297460">
                <a:tc>
                  <a:txBody>
                    <a:bodyPr/>
                    <a:lstStyle/>
                    <a:p>
                      <a:r>
                        <a:rPr lang="en-US" sz="1800" dirty="0">
                          <a:latin typeface="Arial" panose="020B0604020202020204" pitchFamily="34" charset="0"/>
                          <a:cs typeface="Arial" panose="020B0604020202020204" pitchFamily="34" charset="0"/>
                        </a:rPr>
                        <a:t>Pirtobrutinib</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BRUIN MCL-321 (NCT04662255)</a:t>
                      </a:r>
                    </a:p>
                  </a:txBody>
                  <a:tcPr/>
                </a:tc>
                <a:tc>
                  <a:txBody>
                    <a:bodyPr/>
                    <a:lstStyle/>
                    <a:p>
                      <a:r>
                        <a:rPr lang="en-US" sz="1800" dirty="0">
                          <a:latin typeface="Arial" panose="020B0604020202020204" pitchFamily="34" charset="0"/>
                          <a:cs typeface="Arial" panose="020B0604020202020204" pitchFamily="34" charset="0"/>
                        </a:rPr>
                        <a:t>pirtobrutinib vs investigator’s choice of BTKi (ibrutinib, acalabrutinib, or zanubrutinib)</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Previously treated and BTKi-naïve</a:t>
                      </a:r>
                    </a:p>
                    <a:p>
                      <a:endParaRPr lang="en-US" sz="1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91297609"/>
                  </a:ext>
                </a:extLst>
              </a:tr>
            </a:tbl>
          </a:graphicData>
        </a:graphic>
      </p:graphicFrame>
      <p:sp>
        <p:nvSpPr>
          <p:cNvPr id="2" name="Footer Placeholder 1">
            <a:extLst>
              <a:ext uri="{FF2B5EF4-FFF2-40B4-BE49-F238E27FC236}">
                <a16:creationId xmlns:a16="http://schemas.microsoft.com/office/drawing/2014/main" id="{3F2DB596-8D77-E2AC-2B3C-2F9AE02BB402}"/>
              </a:ext>
            </a:extLst>
          </p:cNvPr>
          <p:cNvSpPr>
            <a:spLocks noGrp="1"/>
          </p:cNvSpPr>
          <p:nvPr>
            <p:ph type="ftr" sz="quarter" idx="10"/>
          </p:nvPr>
        </p:nvSpPr>
        <p:spPr/>
        <p:txBody>
          <a:bodyPr/>
          <a:lstStyle/>
          <a:p>
            <a:r>
              <a:rPr kumimoji="0" lang="en-US" sz="1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Wang M, et al. </a:t>
            </a:r>
            <a:r>
              <a:rPr kumimoji="0" lang="en-US" sz="1000" b="0" i="1"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J Clin Oncol. </a:t>
            </a:r>
            <a:r>
              <a:rPr kumimoji="0" lang="en-US" sz="1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2023;41(16_suppl):TPS7587.</a:t>
            </a:r>
            <a:br>
              <a:rPr kumimoji="0" lang="en-US" sz="1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br>
            <a:r>
              <a:rPr kumimoji="0" lang="en-US" sz="1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BTKi, Bruton’s tyrosine kinase inhibitor; MCL, mantle cell lymphoma.</a:t>
            </a:r>
          </a:p>
        </p:txBody>
      </p:sp>
    </p:spTree>
    <p:extLst>
      <p:ext uri="{BB962C8B-B14F-4D97-AF65-F5344CB8AC3E}">
        <p14:creationId xmlns:p14="http://schemas.microsoft.com/office/powerpoint/2010/main" val="6852242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AE86DAC-130B-1D4E-072B-3235412E675C}"/>
              </a:ext>
            </a:extLst>
          </p:cNvPr>
          <p:cNvSpPr>
            <a:spLocks noGrp="1"/>
          </p:cNvSpPr>
          <p:nvPr>
            <p:ph type="ctrTitle"/>
          </p:nvPr>
        </p:nvSpPr>
        <p:spPr/>
        <p:txBody>
          <a:bodyPr>
            <a:normAutofit/>
          </a:bodyPr>
          <a:lstStyle/>
          <a:p>
            <a:r>
              <a:rPr lang="en-US" dirty="0"/>
              <a:t>Management Strategies for Adverse Events   </a:t>
            </a:r>
          </a:p>
        </p:txBody>
      </p:sp>
    </p:spTree>
    <p:extLst>
      <p:ext uri="{BB962C8B-B14F-4D97-AF65-F5344CB8AC3E}">
        <p14:creationId xmlns:p14="http://schemas.microsoft.com/office/powerpoint/2010/main" val="12195038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3E4D793-8AF6-6640-A6C6-BB112D7EFFE8}"/>
              </a:ext>
            </a:extLst>
          </p:cNvPr>
          <p:cNvSpPr>
            <a:spLocks noGrp="1"/>
          </p:cNvSpPr>
          <p:nvPr>
            <p:ph type="title"/>
          </p:nvPr>
        </p:nvSpPr>
        <p:spPr>
          <a:xfrm>
            <a:off x="838200" y="212942"/>
            <a:ext cx="10515600" cy="1233366"/>
          </a:xfrm>
        </p:spPr>
        <p:txBody>
          <a:bodyPr>
            <a:normAutofit fontScale="90000"/>
          </a:bodyPr>
          <a:lstStyle/>
          <a:p>
            <a:r>
              <a:rPr lang="en-US" dirty="0"/>
              <a:t>What Are the Implications of Covalent and Noncovalent</a:t>
            </a:r>
            <a:br>
              <a:rPr lang="en-US" dirty="0"/>
            </a:br>
            <a:r>
              <a:rPr lang="en-US" dirty="0"/>
              <a:t>BTKi Selectivity for Off-Target Effects?</a:t>
            </a:r>
          </a:p>
        </p:txBody>
      </p:sp>
      <p:sp>
        <p:nvSpPr>
          <p:cNvPr id="2" name="Footer Placeholder 1">
            <a:extLst>
              <a:ext uri="{FF2B5EF4-FFF2-40B4-BE49-F238E27FC236}">
                <a16:creationId xmlns:a16="http://schemas.microsoft.com/office/drawing/2014/main" id="{A0A1BB60-FF4F-D41F-C750-F110B4CDD191}"/>
              </a:ext>
            </a:extLst>
          </p:cNvPr>
          <p:cNvSpPr>
            <a:spLocks noGrp="1"/>
          </p:cNvSpPr>
          <p:nvPr>
            <p:ph type="ftr" sz="quarter" idx="10"/>
          </p:nvPr>
        </p:nvSpPr>
        <p:spPr>
          <a:xfrm>
            <a:off x="1416050" y="6137753"/>
            <a:ext cx="10652125" cy="720247"/>
          </a:xfrm>
        </p:spPr>
        <p:txBody>
          <a:bodyPr/>
          <a:lstStyle/>
          <a:p>
            <a:pPr lvl="0"/>
            <a:r>
              <a:rPr lang="nl-NL" dirty="0"/>
              <a:t>Kaptein A, </a:t>
            </a:r>
            <a:r>
              <a:rPr lang="en-US" dirty="0"/>
              <a:t>et al. </a:t>
            </a:r>
            <a:r>
              <a:rPr lang="en-US" i="1" dirty="0"/>
              <a:t>Blood. </a:t>
            </a:r>
            <a:r>
              <a:rPr lang="en-US" dirty="0"/>
              <a:t>2018;132(suppl 1):1871.</a:t>
            </a:r>
            <a:br>
              <a:rPr lang="en-US" dirty="0"/>
            </a:br>
            <a:r>
              <a:rPr lang="en-US" dirty="0"/>
              <a:t>AGC, containing PKA, PKG, PKC families; BTK, Bruton’s tyrosine kinase; BTKi, Bruton’s tyrosine kinase inhibitor; CAMK, calcium/calmodulin-dependent protein kinase; CK1, casein kinase 1; CMGC, containing CDK, MAPK, GSK3, CLK families; EGFR, epidermal growth factor receptor; STE, homologs of yeast Sterile 7, Sterile 11, Sterile 20 kinases; TEC, tyrosine kinase expressed in hepatocellular carcinoma; TK, tyrosine kinase; TKL, tyrosine kinase-like.</a:t>
            </a:r>
            <a:endParaRPr lang="en-US" dirty="0">
              <a:sym typeface="Arial"/>
            </a:endParaRPr>
          </a:p>
          <a:p>
            <a:endParaRPr lang="en-US" dirty="0"/>
          </a:p>
        </p:txBody>
      </p:sp>
      <p:grpSp>
        <p:nvGrpSpPr>
          <p:cNvPr id="12" name="Group 11">
            <a:extLst>
              <a:ext uri="{FF2B5EF4-FFF2-40B4-BE49-F238E27FC236}">
                <a16:creationId xmlns:a16="http://schemas.microsoft.com/office/drawing/2014/main" id="{7DBE62BA-C134-67A3-2768-DEE3A3FD13CB}"/>
              </a:ext>
            </a:extLst>
          </p:cNvPr>
          <p:cNvGrpSpPr/>
          <p:nvPr/>
        </p:nvGrpSpPr>
        <p:grpSpPr>
          <a:xfrm>
            <a:off x="755972" y="4929152"/>
            <a:ext cx="10638860" cy="889627"/>
            <a:chOff x="595872" y="4114047"/>
            <a:chExt cx="7979145" cy="667220"/>
          </a:xfrm>
        </p:grpSpPr>
        <p:pic>
          <p:nvPicPr>
            <p:cNvPr id="6" name="Picture 5">
              <a:extLst>
                <a:ext uri="{FF2B5EF4-FFF2-40B4-BE49-F238E27FC236}">
                  <a16:creationId xmlns:a16="http://schemas.microsoft.com/office/drawing/2014/main" id="{594FB5A6-3A8F-2744-9170-D931C4B9934E}"/>
                </a:ext>
              </a:extLst>
            </p:cNvPr>
            <p:cNvPicPr>
              <a:picLocks noChangeAspect="1"/>
            </p:cNvPicPr>
            <p:nvPr/>
          </p:nvPicPr>
          <p:blipFill rotWithShape="1">
            <a:blip r:embed="rId3"/>
            <a:srcRect t="9376" r="19891" b="45033"/>
            <a:stretch/>
          </p:blipFill>
          <p:spPr>
            <a:xfrm>
              <a:off x="595872" y="4114047"/>
              <a:ext cx="3512435" cy="667220"/>
            </a:xfrm>
            <a:prstGeom prst="rect">
              <a:avLst/>
            </a:prstGeom>
          </p:spPr>
        </p:pic>
        <p:pic>
          <p:nvPicPr>
            <p:cNvPr id="5" name="Picture 4">
              <a:extLst>
                <a:ext uri="{FF2B5EF4-FFF2-40B4-BE49-F238E27FC236}">
                  <a16:creationId xmlns:a16="http://schemas.microsoft.com/office/drawing/2014/main" id="{D37788BA-DDFD-DE43-BFDD-86DDD63ABF8B}"/>
                </a:ext>
              </a:extLst>
            </p:cNvPr>
            <p:cNvPicPr>
              <a:picLocks noChangeAspect="1"/>
            </p:cNvPicPr>
            <p:nvPr/>
          </p:nvPicPr>
          <p:blipFill rotWithShape="1">
            <a:blip r:embed="rId3"/>
            <a:srcRect t="55845"/>
            <a:stretch/>
          </p:blipFill>
          <p:spPr>
            <a:xfrm>
              <a:off x="4197965" y="4123427"/>
              <a:ext cx="4377052" cy="645097"/>
            </a:xfrm>
            <a:prstGeom prst="rect">
              <a:avLst/>
            </a:prstGeom>
          </p:spPr>
        </p:pic>
      </p:grpSp>
      <p:sp>
        <p:nvSpPr>
          <p:cNvPr id="7" name="TextBox 6">
            <a:extLst>
              <a:ext uri="{FF2B5EF4-FFF2-40B4-BE49-F238E27FC236}">
                <a16:creationId xmlns:a16="http://schemas.microsoft.com/office/drawing/2014/main" id="{0B512663-CFB4-5544-8BFA-80A18FFF0729}"/>
              </a:ext>
            </a:extLst>
          </p:cNvPr>
          <p:cNvSpPr txBox="1"/>
          <p:nvPr/>
        </p:nvSpPr>
        <p:spPr>
          <a:xfrm>
            <a:off x="1815546" y="4492078"/>
            <a:ext cx="8560904" cy="369332"/>
          </a:xfrm>
          <a:prstGeom prst="rect">
            <a:avLst/>
          </a:prstGeom>
          <a:noFill/>
        </p:spPr>
        <p:txBody>
          <a:bodyPr wrap="square" rtlCol="0">
            <a:spAutoFit/>
          </a:bodyPr>
          <a:lstStyle/>
          <a:p>
            <a:pPr algn="ctr"/>
            <a:r>
              <a:rPr lang="en-US" b="1" i="1" dirty="0">
                <a:solidFill>
                  <a:schemeClr val="accent1"/>
                </a:solidFill>
                <a:latin typeface="Arial" panose="020B0604020202020204" pitchFamily="34" charset="0"/>
                <a:cs typeface="Arial" panose="020B0604020202020204" pitchFamily="34" charset="0"/>
              </a:rPr>
              <a:t>Potential off-target effects include:</a:t>
            </a:r>
          </a:p>
        </p:txBody>
      </p:sp>
      <p:sp>
        <p:nvSpPr>
          <p:cNvPr id="4" name="TextBox 3">
            <a:extLst>
              <a:ext uri="{FF2B5EF4-FFF2-40B4-BE49-F238E27FC236}">
                <a16:creationId xmlns:a16="http://schemas.microsoft.com/office/drawing/2014/main" id="{79615D13-44EE-219E-C835-EF21D119B97C}"/>
              </a:ext>
            </a:extLst>
          </p:cNvPr>
          <p:cNvSpPr txBox="1"/>
          <p:nvPr/>
        </p:nvSpPr>
        <p:spPr>
          <a:xfrm>
            <a:off x="1714207" y="3740367"/>
            <a:ext cx="8763580" cy="646331"/>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b="1" u="sng" dirty="0">
                <a:latin typeface="Arial" panose="020B0604020202020204" pitchFamily="34" charset="0"/>
                <a:cs typeface="Arial" panose="020B0604020202020204" pitchFamily="34" charset="0"/>
              </a:rPr>
              <a:t>Less selective</a:t>
            </a:r>
            <a:r>
              <a:rPr lang="en-US" b="1" dirty="0">
                <a:latin typeface="Arial" panose="020B0604020202020204" pitchFamily="34" charset="0"/>
                <a:cs typeface="Arial" panose="020B0604020202020204" pitchFamily="34" charset="0"/>
              </a:rPr>
              <a:t> BTK inhibitors (eg, ibrutinib) have </a:t>
            </a:r>
            <a:r>
              <a:rPr lang="en-US" b="1" u="sng" dirty="0">
                <a:latin typeface="Arial" panose="020B0604020202020204" pitchFamily="34" charset="0"/>
                <a:cs typeface="Arial" panose="020B0604020202020204" pitchFamily="34" charset="0"/>
              </a:rPr>
              <a:t>more off-target effects</a:t>
            </a:r>
            <a:r>
              <a:rPr lang="en-US" b="1" dirty="0">
                <a:latin typeface="Arial" panose="020B0604020202020204" pitchFamily="34" charset="0"/>
                <a:cs typeface="Arial" panose="020B0604020202020204" pitchFamily="34" charset="0"/>
              </a:rPr>
              <a:t>,</a:t>
            </a:r>
          </a:p>
          <a:p>
            <a:pPr algn="ctr"/>
            <a:r>
              <a:rPr lang="en-US" b="1" dirty="0">
                <a:latin typeface="Arial" panose="020B0604020202020204" pitchFamily="34" charset="0"/>
                <a:cs typeface="Arial" panose="020B0604020202020204" pitchFamily="34" charset="0"/>
              </a:rPr>
              <a:t>which contribute to more toxicity compared with more selective agents</a:t>
            </a:r>
          </a:p>
        </p:txBody>
      </p:sp>
      <p:grpSp>
        <p:nvGrpSpPr>
          <p:cNvPr id="11" name="Group 10">
            <a:extLst>
              <a:ext uri="{FF2B5EF4-FFF2-40B4-BE49-F238E27FC236}">
                <a16:creationId xmlns:a16="http://schemas.microsoft.com/office/drawing/2014/main" id="{50654984-EEC8-5F1A-10E4-A4BAF8DA2FC2}"/>
              </a:ext>
            </a:extLst>
          </p:cNvPr>
          <p:cNvGrpSpPr/>
          <p:nvPr/>
        </p:nvGrpSpPr>
        <p:grpSpPr>
          <a:xfrm>
            <a:off x="2013416" y="1494917"/>
            <a:ext cx="8165163" cy="2177502"/>
            <a:chOff x="2013416" y="1418596"/>
            <a:chExt cx="8165163" cy="2177502"/>
          </a:xfrm>
        </p:grpSpPr>
        <p:pic>
          <p:nvPicPr>
            <p:cNvPr id="9" name="Picture 8">
              <a:extLst>
                <a:ext uri="{FF2B5EF4-FFF2-40B4-BE49-F238E27FC236}">
                  <a16:creationId xmlns:a16="http://schemas.microsoft.com/office/drawing/2014/main" id="{F85D84FD-44C1-85A9-060D-8FE137C32D1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3" t="18428" r="4262" b="48917"/>
            <a:stretch/>
          </p:blipFill>
          <p:spPr>
            <a:xfrm>
              <a:off x="2013416" y="1418596"/>
              <a:ext cx="8165163" cy="2177502"/>
            </a:xfrm>
            <a:prstGeom prst="rect">
              <a:avLst/>
            </a:prstGeom>
          </p:spPr>
        </p:pic>
        <p:sp>
          <p:nvSpPr>
            <p:cNvPr id="8" name="Oval 7">
              <a:extLst>
                <a:ext uri="{FF2B5EF4-FFF2-40B4-BE49-F238E27FC236}">
                  <a16:creationId xmlns:a16="http://schemas.microsoft.com/office/drawing/2014/main" id="{43DA33E2-7BF6-E512-86CC-D1C8EA59E7B5}"/>
                </a:ext>
              </a:extLst>
            </p:cNvPr>
            <p:cNvSpPr/>
            <p:nvPr/>
          </p:nvSpPr>
          <p:spPr>
            <a:xfrm>
              <a:off x="2145671" y="1584356"/>
              <a:ext cx="95062" cy="9506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D8E8D6D7-9EA5-2F5B-FD0F-4A9739431493}"/>
                </a:ext>
              </a:extLst>
            </p:cNvPr>
            <p:cNvSpPr/>
            <p:nvPr/>
          </p:nvSpPr>
          <p:spPr>
            <a:xfrm>
              <a:off x="7938381" y="1500793"/>
              <a:ext cx="95062" cy="9506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2846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AC471-31E4-4D87-B19E-B1EA73536A96}"/>
              </a:ext>
            </a:extLst>
          </p:cNvPr>
          <p:cNvSpPr>
            <a:spLocks noGrp="1"/>
          </p:cNvSpPr>
          <p:nvPr>
            <p:ph type="title"/>
          </p:nvPr>
        </p:nvSpPr>
        <p:spPr>
          <a:xfrm>
            <a:off x="838200" y="365125"/>
            <a:ext cx="10515600" cy="1325563"/>
          </a:xfrm>
        </p:spPr>
        <p:txBody>
          <a:bodyPr>
            <a:noAutofit/>
          </a:bodyPr>
          <a:lstStyle/>
          <a:p>
            <a:r>
              <a:rPr lang="en-US" dirty="0"/>
              <a:t>Phase I/II ACE-CL-001 Trial: </a:t>
            </a:r>
            <a:br>
              <a:rPr lang="en-US" dirty="0"/>
            </a:br>
            <a:r>
              <a:rPr lang="en-US" dirty="0"/>
              <a:t>Acalabrutinib in Ibrutinib-Intolerant Cohort</a:t>
            </a:r>
          </a:p>
        </p:txBody>
      </p:sp>
      <p:sp>
        <p:nvSpPr>
          <p:cNvPr id="3" name="Content Placeholder 2">
            <a:extLst>
              <a:ext uri="{FF2B5EF4-FFF2-40B4-BE49-F238E27FC236}">
                <a16:creationId xmlns:a16="http://schemas.microsoft.com/office/drawing/2014/main" id="{B7B6576B-4F18-4AC0-AEC2-C46E1AEC7DE1}"/>
              </a:ext>
            </a:extLst>
          </p:cNvPr>
          <p:cNvSpPr>
            <a:spLocks noGrp="1"/>
          </p:cNvSpPr>
          <p:nvPr>
            <p:ph sz="half" idx="1"/>
          </p:nvPr>
        </p:nvSpPr>
        <p:spPr>
          <a:xfrm>
            <a:off x="838200" y="1825625"/>
            <a:ext cx="5537548" cy="4229100"/>
          </a:xfrm>
        </p:spPr>
        <p:txBody>
          <a:bodyPr>
            <a:normAutofit fontScale="85000" lnSpcReduction="20000"/>
          </a:bodyPr>
          <a:lstStyle/>
          <a:p>
            <a:pPr>
              <a:lnSpc>
                <a:spcPct val="100000"/>
              </a:lnSpc>
            </a:pPr>
            <a:r>
              <a:rPr lang="en-US" dirty="0"/>
              <a:t>Among 33 patients who could not tolerate ibrutinib, 23 remained on acalabrutinib</a:t>
            </a:r>
          </a:p>
          <a:p>
            <a:pPr>
              <a:lnSpc>
                <a:spcPct val="100000"/>
              </a:lnSpc>
            </a:pPr>
            <a:r>
              <a:rPr lang="en-US" dirty="0"/>
              <a:t>No acalabrutinib dose reductions occurred</a:t>
            </a:r>
          </a:p>
          <a:p>
            <a:pPr>
              <a:lnSpc>
                <a:spcPct val="100000"/>
              </a:lnSpc>
            </a:pPr>
            <a:r>
              <a:rPr lang="en-US" dirty="0"/>
              <a:t>Of 61 ibrutinib-related AEs, 72% did not recur and 13% recurred at a lower grade with acalabrutinib</a:t>
            </a:r>
          </a:p>
          <a:p>
            <a:pPr>
              <a:lnSpc>
                <a:spcPct val="100000"/>
              </a:lnSpc>
            </a:pPr>
            <a:r>
              <a:rPr lang="en-US" dirty="0"/>
              <a:t>ORR: 76%</a:t>
            </a:r>
          </a:p>
          <a:p>
            <a:pPr>
              <a:lnSpc>
                <a:spcPct val="100000"/>
              </a:lnSpc>
            </a:pPr>
            <a:r>
              <a:rPr lang="en-US" dirty="0"/>
              <a:t>Median PFS: not reached</a:t>
            </a:r>
          </a:p>
          <a:p>
            <a:pPr>
              <a:lnSpc>
                <a:spcPct val="100000"/>
              </a:lnSpc>
            </a:pPr>
            <a:r>
              <a:rPr lang="en-US" dirty="0"/>
              <a:t>1-yr PFS: 83.4%</a:t>
            </a:r>
          </a:p>
        </p:txBody>
      </p:sp>
      <p:pic>
        <p:nvPicPr>
          <p:cNvPr id="4" name="Picture 3">
            <a:extLst>
              <a:ext uri="{FF2B5EF4-FFF2-40B4-BE49-F238E27FC236}">
                <a16:creationId xmlns:a16="http://schemas.microsoft.com/office/drawing/2014/main" id="{88E07BBD-FED4-4963-BDEC-646392F80D4B}"/>
              </a:ext>
            </a:extLst>
          </p:cNvPr>
          <p:cNvPicPr>
            <a:picLocks noChangeAspect="1"/>
          </p:cNvPicPr>
          <p:nvPr/>
        </p:nvPicPr>
        <p:blipFill>
          <a:blip r:embed="rId3"/>
          <a:stretch>
            <a:fillRect/>
          </a:stretch>
        </p:blipFill>
        <p:spPr>
          <a:xfrm>
            <a:off x="6954992" y="1690688"/>
            <a:ext cx="4312231" cy="4318969"/>
          </a:xfrm>
          <a:prstGeom prst="rect">
            <a:avLst/>
          </a:prstGeom>
        </p:spPr>
      </p:pic>
      <p:sp>
        <p:nvSpPr>
          <p:cNvPr id="9" name="Footer Placeholder 8">
            <a:extLst>
              <a:ext uri="{FF2B5EF4-FFF2-40B4-BE49-F238E27FC236}">
                <a16:creationId xmlns:a16="http://schemas.microsoft.com/office/drawing/2014/main" id="{4F2E4EF4-C303-A71C-9D6E-66306C3FE296}"/>
              </a:ext>
            </a:extLst>
          </p:cNvPr>
          <p:cNvSpPr>
            <a:spLocks noGrp="1"/>
          </p:cNvSpPr>
          <p:nvPr>
            <p:ph type="ftr" sz="quarter" idx="10"/>
          </p:nvPr>
        </p:nvSpPr>
        <p:spPr/>
        <p:txBody>
          <a:bodyPr/>
          <a:lstStyle/>
          <a:p>
            <a:r>
              <a:rPr lang="en-US" sz="1000" b="0" i="0" dirty="0">
                <a:solidFill>
                  <a:srgbClr val="212121"/>
                </a:solidFill>
                <a:effectLst/>
                <a:latin typeface="Arial" panose="020B0604020202020204" pitchFamily="34" charset="0"/>
                <a:cs typeface="Arial" panose="020B0604020202020204" pitchFamily="34" charset="0"/>
              </a:rPr>
              <a:t>Awan FT, et al. </a:t>
            </a:r>
            <a:r>
              <a:rPr lang="en-US" sz="1000" b="0" i="1" dirty="0">
                <a:solidFill>
                  <a:srgbClr val="212121"/>
                </a:solidFill>
                <a:effectLst/>
                <a:latin typeface="Arial" panose="020B0604020202020204" pitchFamily="34" charset="0"/>
                <a:cs typeface="Arial" panose="020B0604020202020204" pitchFamily="34" charset="0"/>
              </a:rPr>
              <a:t>Blood Adv</a:t>
            </a:r>
            <a:r>
              <a:rPr lang="en-US" sz="1000" b="0" i="0" dirty="0">
                <a:solidFill>
                  <a:srgbClr val="212121"/>
                </a:solidFill>
                <a:effectLst/>
                <a:latin typeface="Arial" panose="020B0604020202020204" pitchFamily="34" charset="0"/>
                <a:cs typeface="Arial" panose="020B0604020202020204" pitchFamily="34" charset="0"/>
              </a:rPr>
              <a:t>. 2019;3(9):1553-1562.</a:t>
            </a:r>
            <a:br>
              <a:rPr lang="en-US" sz="1000" b="0" i="0" dirty="0">
                <a:solidFill>
                  <a:srgbClr val="212121"/>
                </a:solidFill>
                <a:effectLst/>
                <a:latin typeface="Arial" panose="020B0604020202020204" pitchFamily="34" charset="0"/>
                <a:cs typeface="Arial" panose="020B0604020202020204" pitchFamily="34" charset="0"/>
              </a:rPr>
            </a:br>
            <a:r>
              <a:rPr lang="en-US" sz="1000" b="0" i="0" dirty="0">
                <a:solidFill>
                  <a:srgbClr val="212121"/>
                </a:solidFill>
                <a:effectLst/>
                <a:latin typeface="Arial" panose="020B0604020202020204" pitchFamily="34" charset="0"/>
                <a:cs typeface="Arial" panose="020B0604020202020204" pitchFamily="34" charset="0"/>
              </a:rPr>
              <a:t>AE, adverse event; PFS, progression-free survival; ORR, overall response rate.</a:t>
            </a:r>
            <a:endParaRPr lang="en-US" sz="10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2431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EE2A27-8CA2-43FD-AC7F-34193C3ED952}"/>
              </a:ext>
            </a:extLst>
          </p:cNvPr>
          <p:cNvSpPr>
            <a:spLocks noGrp="1"/>
          </p:cNvSpPr>
          <p:nvPr>
            <p:ph type="title"/>
          </p:nvPr>
        </p:nvSpPr>
        <p:spPr>
          <a:xfrm>
            <a:off x="838199" y="187890"/>
            <a:ext cx="10930467" cy="1118106"/>
          </a:xfrm>
        </p:spPr>
        <p:txBody>
          <a:bodyPr>
            <a:noAutofit/>
          </a:bodyPr>
          <a:lstStyle/>
          <a:p>
            <a:r>
              <a:rPr lang="en-US" sz="3200" dirty="0"/>
              <a:t>ELEVATE RR Trial: Lower Cumulative Incidence of Atrial Fibrillation and Hypertension With Acalabrutinib</a:t>
            </a:r>
          </a:p>
        </p:txBody>
      </p:sp>
      <p:sp>
        <p:nvSpPr>
          <p:cNvPr id="2" name="TextBox 1">
            <a:extLst>
              <a:ext uri="{FF2B5EF4-FFF2-40B4-BE49-F238E27FC236}">
                <a16:creationId xmlns:a16="http://schemas.microsoft.com/office/drawing/2014/main" id="{2E5D790F-6BC5-48C8-AFF5-2F21187B8F62}"/>
              </a:ext>
            </a:extLst>
          </p:cNvPr>
          <p:cNvSpPr txBox="1"/>
          <p:nvPr/>
        </p:nvSpPr>
        <p:spPr>
          <a:xfrm>
            <a:off x="6080783" y="5609480"/>
            <a:ext cx="809549" cy="461665"/>
          </a:xfrm>
          <a:prstGeom prst="rect">
            <a:avLst/>
          </a:prstGeom>
          <a:solidFill>
            <a:schemeClr val="bg1"/>
          </a:solidFill>
        </p:spPr>
        <p:txBody>
          <a:bodyPr wrap="square" rtlCol="0">
            <a:spAutoFit/>
          </a:bodyPr>
          <a:lstStyle/>
          <a:p>
            <a:pPr marL="0" marR="0" lvl="0" indent="0" algn="l" defTabSz="121914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S PGothic"/>
              <a:cs typeface="Arial" charset="0"/>
            </a:endParaRPr>
          </a:p>
        </p:txBody>
      </p:sp>
      <p:grpSp>
        <p:nvGrpSpPr>
          <p:cNvPr id="10" name="Group 9">
            <a:extLst>
              <a:ext uri="{FF2B5EF4-FFF2-40B4-BE49-F238E27FC236}">
                <a16:creationId xmlns:a16="http://schemas.microsoft.com/office/drawing/2014/main" id="{ABC1B3EC-06FF-45A2-B983-511291AD2837}"/>
              </a:ext>
            </a:extLst>
          </p:cNvPr>
          <p:cNvGrpSpPr/>
          <p:nvPr/>
        </p:nvGrpSpPr>
        <p:grpSpPr>
          <a:xfrm>
            <a:off x="6321469" y="1367747"/>
            <a:ext cx="4888171" cy="4081305"/>
            <a:chOff x="7533094" y="1262472"/>
            <a:chExt cx="3441660" cy="3239025"/>
          </a:xfrm>
        </p:grpSpPr>
        <p:grpSp>
          <p:nvGrpSpPr>
            <p:cNvPr id="6" name="Group 5">
              <a:extLst>
                <a:ext uri="{FF2B5EF4-FFF2-40B4-BE49-F238E27FC236}">
                  <a16:creationId xmlns:a16="http://schemas.microsoft.com/office/drawing/2014/main" id="{10105345-1248-4206-8E71-2B0C311BAE0B}"/>
                </a:ext>
              </a:extLst>
            </p:cNvPr>
            <p:cNvGrpSpPr/>
            <p:nvPr/>
          </p:nvGrpSpPr>
          <p:grpSpPr>
            <a:xfrm>
              <a:off x="7533094" y="1262472"/>
              <a:ext cx="3441660" cy="2997533"/>
              <a:chOff x="7533094" y="1262472"/>
              <a:chExt cx="3441660" cy="2997533"/>
            </a:xfrm>
          </p:grpSpPr>
          <p:sp>
            <p:nvSpPr>
              <p:cNvPr id="15" name="TextBox 14">
                <a:extLst>
                  <a:ext uri="{FF2B5EF4-FFF2-40B4-BE49-F238E27FC236}">
                    <a16:creationId xmlns:a16="http://schemas.microsoft.com/office/drawing/2014/main" id="{584CE243-AD33-4316-90EE-7708636E8741}"/>
                  </a:ext>
                </a:extLst>
              </p:cNvPr>
              <p:cNvSpPr txBox="1"/>
              <p:nvPr/>
            </p:nvSpPr>
            <p:spPr>
              <a:xfrm>
                <a:off x="7625585" y="1262472"/>
                <a:ext cx="3349169" cy="254813"/>
              </a:xfrm>
              <a:prstGeom prst="rect">
                <a:avLst/>
              </a:prstGeom>
              <a:noFill/>
            </p:spPr>
            <p:txBody>
              <a:bodyPr wrap="square" rtlCol="0">
                <a:spAutoFit/>
              </a:bodyPr>
              <a:lstStyle/>
              <a:p>
                <a:pPr marL="0" marR="0" lvl="0" indent="0" algn="ctr" defTabSz="685766"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chemeClr val="accent1"/>
                    </a:solidFill>
                    <a:effectLst/>
                    <a:uLnTx/>
                    <a:uFillTx/>
                    <a:latin typeface="Helvetica" panose="020B0604020202020204" pitchFamily="34" charset="0"/>
                    <a:ea typeface="MS PGothic"/>
                    <a:cs typeface="Helvetica" panose="020B0604020202020204" pitchFamily="34" charset="0"/>
                  </a:rPr>
                  <a:t>Hypertension, Any Grade</a:t>
                </a:r>
                <a:endParaRPr kumimoji="0" lang="en-US" sz="1600" b="1" i="0" u="none" strike="noStrike" kern="1200" cap="none" spc="0" normalizeH="0" baseline="30000" noProof="0" dirty="0">
                  <a:ln>
                    <a:noFill/>
                  </a:ln>
                  <a:solidFill>
                    <a:schemeClr val="accent1"/>
                  </a:solidFill>
                  <a:effectLst/>
                  <a:uLnTx/>
                  <a:uFillTx/>
                  <a:latin typeface="Helvetica" panose="020B0604020202020204" pitchFamily="34" charset="0"/>
                  <a:ea typeface="MS PGothic"/>
                  <a:cs typeface="Helvetica" panose="020B0604020202020204" pitchFamily="34" charset="0"/>
                </a:endParaRPr>
              </a:p>
            </p:txBody>
          </p:sp>
          <p:pic>
            <p:nvPicPr>
              <p:cNvPr id="26" name="Picture 25">
                <a:extLst>
                  <a:ext uri="{FF2B5EF4-FFF2-40B4-BE49-F238E27FC236}">
                    <a16:creationId xmlns:a16="http://schemas.microsoft.com/office/drawing/2014/main" id="{F0307279-50BB-7741-B099-2F6C52D8F25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8690" b="11477"/>
              <a:stretch/>
            </p:blipFill>
            <p:spPr>
              <a:xfrm>
                <a:off x="7533094" y="1666867"/>
                <a:ext cx="3441659" cy="2593138"/>
              </a:xfrm>
              <a:prstGeom prst="rect">
                <a:avLst/>
              </a:prstGeom>
            </p:spPr>
          </p:pic>
        </p:grpSp>
        <p:sp>
          <p:nvSpPr>
            <p:cNvPr id="9" name="TextBox 8">
              <a:extLst>
                <a:ext uri="{FF2B5EF4-FFF2-40B4-BE49-F238E27FC236}">
                  <a16:creationId xmlns:a16="http://schemas.microsoft.com/office/drawing/2014/main" id="{7B67F56E-BB05-4207-921D-CCF7AA1A8FF6}"/>
                </a:ext>
              </a:extLst>
            </p:cNvPr>
            <p:cNvSpPr txBox="1"/>
            <p:nvPr/>
          </p:nvSpPr>
          <p:spPr>
            <a:xfrm>
              <a:off x="7767670" y="4207108"/>
              <a:ext cx="607162" cy="294389"/>
            </a:xfrm>
            <a:prstGeom prst="rect">
              <a:avLst/>
            </a:prstGeom>
            <a:solidFill>
              <a:schemeClr val="bg1"/>
            </a:solidFill>
          </p:spPr>
          <p:txBody>
            <a:bodyPr wrap="square" rtlCol="0">
              <a:spAutoFit/>
            </a:bodyPr>
            <a:lstStyle/>
            <a:p>
              <a:pPr marL="0" marR="0" lvl="0" indent="0" algn="l" defTabSz="121914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S PGothic"/>
                <a:cs typeface="Arial" charset="0"/>
              </a:endParaRPr>
            </a:p>
          </p:txBody>
        </p:sp>
      </p:grpSp>
      <p:grpSp>
        <p:nvGrpSpPr>
          <p:cNvPr id="8" name="Group 7">
            <a:extLst>
              <a:ext uri="{FF2B5EF4-FFF2-40B4-BE49-F238E27FC236}">
                <a16:creationId xmlns:a16="http://schemas.microsoft.com/office/drawing/2014/main" id="{7DD4F088-EBB9-4320-A3B0-F7E9A5532DA1}"/>
              </a:ext>
            </a:extLst>
          </p:cNvPr>
          <p:cNvGrpSpPr/>
          <p:nvPr/>
        </p:nvGrpSpPr>
        <p:grpSpPr>
          <a:xfrm>
            <a:off x="619058" y="1367747"/>
            <a:ext cx="4769898" cy="4081305"/>
            <a:chOff x="-4072889" y="1527929"/>
            <a:chExt cx="3358385" cy="3239025"/>
          </a:xfrm>
        </p:grpSpPr>
        <p:sp>
          <p:nvSpPr>
            <p:cNvPr id="12" name="TextBox 11">
              <a:extLst>
                <a:ext uri="{FF2B5EF4-FFF2-40B4-BE49-F238E27FC236}">
                  <a16:creationId xmlns:a16="http://schemas.microsoft.com/office/drawing/2014/main" id="{0645D045-2EEF-463A-BD1B-37C9A2651C5C}"/>
                </a:ext>
              </a:extLst>
            </p:cNvPr>
            <p:cNvSpPr txBox="1"/>
            <p:nvPr/>
          </p:nvSpPr>
          <p:spPr>
            <a:xfrm>
              <a:off x="-4041784" y="1527929"/>
              <a:ext cx="3327280" cy="254813"/>
            </a:xfrm>
            <a:prstGeom prst="rect">
              <a:avLst/>
            </a:prstGeom>
            <a:noFill/>
          </p:spPr>
          <p:txBody>
            <a:bodyPr wrap="square" rtlCol="0">
              <a:spAutoFit/>
            </a:bodyPr>
            <a:lstStyle/>
            <a:p>
              <a:pPr marL="0" marR="0" lvl="0" indent="0" algn="ctr" defTabSz="457091"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chemeClr val="accent1"/>
                  </a:solidFill>
                  <a:effectLst/>
                  <a:uLnTx/>
                  <a:uFillTx/>
                  <a:latin typeface="Helvetica" panose="020B0604020202020204" pitchFamily="34" charset="0"/>
                  <a:ea typeface="MS PGothic"/>
                  <a:cs typeface="Helvetica" panose="020B0604020202020204" pitchFamily="34" charset="0"/>
                </a:rPr>
                <a:t>Afib/Flutter, Any Grade</a:t>
              </a:r>
              <a:endParaRPr kumimoji="0" lang="en-US" sz="1600" b="1" i="0" u="none" strike="noStrike" kern="1200" cap="none" spc="0" normalizeH="0" baseline="30000" noProof="0" dirty="0">
                <a:ln>
                  <a:noFill/>
                </a:ln>
                <a:solidFill>
                  <a:schemeClr val="accent1"/>
                </a:solidFill>
                <a:effectLst/>
                <a:highlight>
                  <a:srgbClr val="FFFF00"/>
                </a:highlight>
                <a:uLnTx/>
                <a:uFillTx/>
                <a:latin typeface="Helvetica" panose="020B0604020202020204" pitchFamily="34" charset="0"/>
                <a:ea typeface="MS PGothic"/>
                <a:cs typeface="Helvetica" panose="020B0604020202020204" pitchFamily="34" charset="0"/>
              </a:endParaRPr>
            </a:p>
          </p:txBody>
        </p:sp>
        <p:pic>
          <p:nvPicPr>
            <p:cNvPr id="17" name="Picture 16">
              <a:extLst>
                <a:ext uri="{FF2B5EF4-FFF2-40B4-BE49-F238E27FC236}">
                  <a16:creationId xmlns:a16="http://schemas.microsoft.com/office/drawing/2014/main" id="{F15A292B-E0BA-4665-B582-4D17137B5FA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1776" b="11477"/>
            <a:stretch/>
          </p:blipFill>
          <p:spPr>
            <a:xfrm>
              <a:off x="-4072889" y="1932324"/>
              <a:ext cx="3234689" cy="2593138"/>
            </a:xfrm>
            <a:prstGeom prst="rect">
              <a:avLst/>
            </a:prstGeom>
          </p:spPr>
        </p:pic>
        <p:sp>
          <p:nvSpPr>
            <p:cNvPr id="18" name="TextBox 17">
              <a:extLst>
                <a:ext uri="{FF2B5EF4-FFF2-40B4-BE49-F238E27FC236}">
                  <a16:creationId xmlns:a16="http://schemas.microsoft.com/office/drawing/2014/main" id="{58A2834A-94B5-4875-85AC-5996F3C6192E}"/>
                </a:ext>
              </a:extLst>
            </p:cNvPr>
            <p:cNvSpPr txBox="1"/>
            <p:nvPr/>
          </p:nvSpPr>
          <p:spPr>
            <a:xfrm>
              <a:off x="-3779503" y="4472565"/>
              <a:ext cx="607162" cy="294389"/>
            </a:xfrm>
            <a:prstGeom prst="rect">
              <a:avLst/>
            </a:prstGeom>
            <a:solidFill>
              <a:schemeClr val="bg1"/>
            </a:solidFill>
          </p:spPr>
          <p:txBody>
            <a:bodyPr wrap="square" rtlCol="0">
              <a:spAutoFit/>
            </a:bodyPr>
            <a:lstStyle/>
            <a:p>
              <a:pPr marL="0" marR="0" lvl="0" indent="0" algn="l" defTabSz="121914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S PGothic"/>
                <a:cs typeface="Arial" charset="0"/>
              </a:endParaRPr>
            </a:p>
          </p:txBody>
        </p:sp>
      </p:grpSp>
      <p:sp>
        <p:nvSpPr>
          <p:cNvPr id="4" name="TextBox 3">
            <a:extLst>
              <a:ext uri="{FF2B5EF4-FFF2-40B4-BE49-F238E27FC236}">
                <a16:creationId xmlns:a16="http://schemas.microsoft.com/office/drawing/2014/main" id="{D66D02AF-330E-C7F7-772E-697474E2735F}"/>
              </a:ext>
            </a:extLst>
          </p:cNvPr>
          <p:cNvSpPr txBox="1"/>
          <p:nvPr/>
        </p:nvSpPr>
        <p:spPr>
          <a:xfrm>
            <a:off x="1332886" y="5261279"/>
            <a:ext cx="9526228" cy="769441"/>
          </a:xfrm>
          <a:prstGeom prst="rect">
            <a:avLst/>
          </a:prstGeom>
          <a:ln/>
        </p:spPr>
        <p:style>
          <a:lnRef idx="1">
            <a:schemeClr val="accent3"/>
          </a:lnRef>
          <a:fillRef idx="3">
            <a:schemeClr val="accent3"/>
          </a:fillRef>
          <a:effectRef idx="2">
            <a:schemeClr val="accent3"/>
          </a:effectRef>
          <a:fontRef idx="minor">
            <a:schemeClr val="lt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Overall, AEs led to treatment discontinuation in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14.7% of acalabrutinib-treated pts vs 21.3% of ibrutinib-treated pts</a:t>
            </a:r>
          </a:p>
        </p:txBody>
      </p:sp>
      <p:sp>
        <p:nvSpPr>
          <p:cNvPr id="11" name="Footer Placeholder 10">
            <a:extLst>
              <a:ext uri="{FF2B5EF4-FFF2-40B4-BE49-F238E27FC236}">
                <a16:creationId xmlns:a16="http://schemas.microsoft.com/office/drawing/2014/main" id="{E07D167D-2841-E8F9-3A72-EB2D1722C1B4}"/>
              </a:ext>
            </a:extLst>
          </p:cNvPr>
          <p:cNvSpPr>
            <a:spLocks noGrp="1"/>
          </p:cNvSpPr>
          <p:nvPr>
            <p:ph type="ftr" sz="quarter" idx="10"/>
          </p:nvPr>
        </p:nvSpPr>
        <p:spPr/>
        <p:txBody>
          <a:bodyPr/>
          <a:lstStyle/>
          <a:p>
            <a:r>
              <a:rPr lang="en-US" sz="1000" b="0" i="0" dirty="0">
                <a:solidFill>
                  <a:srgbClr val="212121"/>
                </a:solidFill>
                <a:effectLst/>
                <a:latin typeface="Arial" panose="020B0604020202020204" pitchFamily="34" charset="0"/>
                <a:cs typeface="Arial" panose="020B0604020202020204" pitchFamily="34" charset="0"/>
              </a:rPr>
              <a:t>Byrd JC, et al. </a:t>
            </a:r>
            <a:r>
              <a:rPr lang="en-US" sz="1000" b="0" i="1" dirty="0">
                <a:solidFill>
                  <a:srgbClr val="212121"/>
                </a:solidFill>
                <a:effectLst/>
                <a:latin typeface="Arial" panose="020B0604020202020204" pitchFamily="34" charset="0"/>
                <a:cs typeface="Arial" panose="020B0604020202020204" pitchFamily="34" charset="0"/>
              </a:rPr>
              <a:t>J Clin Oncol</a:t>
            </a:r>
            <a:r>
              <a:rPr lang="en-US" sz="1000" b="0" i="0" dirty="0">
                <a:solidFill>
                  <a:srgbClr val="212121"/>
                </a:solidFill>
                <a:effectLst/>
                <a:latin typeface="Arial" panose="020B0604020202020204" pitchFamily="34" charset="0"/>
                <a:cs typeface="Arial" panose="020B0604020202020204" pitchFamily="34" charset="0"/>
              </a:rPr>
              <a:t>. 2021;39(31):3441-3452.</a:t>
            </a:r>
          </a:p>
          <a:p>
            <a:r>
              <a:rPr lang="en-US" sz="1000" b="0" i="0" dirty="0">
                <a:solidFill>
                  <a:srgbClr val="212121"/>
                </a:solidFill>
                <a:effectLst/>
                <a:latin typeface="Arial" panose="020B0604020202020204" pitchFamily="34" charset="0"/>
                <a:cs typeface="Arial" panose="020B0604020202020204" pitchFamily="34" charset="0"/>
              </a:rPr>
              <a:t>AE, adverse event.</a:t>
            </a:r>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99690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27">
            <a:extLst>
              <a:ext uri="{FF2B5EF4-FFF2-40B4-BE49-F238E27FC236}">
                <a16:creationId xmlns:a16="http://schemas.microsoft.com/office/drawing/2014/main" id="{9EFD8AFD-80A2-DD32-81C9-1009B949C430}"/>
              </a:ext>
            </a:extLst>
          </p:cNvPr>
          <p:cNvSpPr>
            <a:spLocks noGrp="1"/>
          </p:cNvSpPr>
          <p:nvPr>
            <p:ph type="title"/>
          </p:nvPr>
        </p:nvSpPr>
        <p:spPr/>
        <p:txBody>
          <a:bodyPr>
            <a:normAutofit/>
          </a:bodyPr>
          <a:lstStyle/>
          <a:p>
            <a:r>
              <a:rPr lang="en-US" dirty="0">
                <a:latin typeface="Arial" panose="020B0604020202020204" pitchFamily="34" charset="0"/>
                <a:cs typeface="Arial" panose="020B0604020202020204" pitchFamily="34" charset="0"/>
              </a:rPr>
              <a:t>ALPINE Trial: Ibrutinib vs. Zanubrutinib in R/R CLL</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Most Common Adverse Events*</a:t>
            </a:r>
          </a:p>
        </p:txBody>
      </p:sp>
      <p:pic>
        <p:nvPicPr>
          <p:cNvPr id="63" name="Picture 62">
            <a:extLst>
              <a:ext uri="{FF2B5EF4-FFF2-40B4-BE49-F238E27FC236}">
                <a16:creationId xmlns:a16="http://schemas.microsoft.com/office/drawing/2014/main" id="{CE517098-6E48-893A-FAD4-A56962CC6415}"/>
              </a:ext>
            </a:extLst>
          </p:cNvPr>
          <p:cNvPicPr>
            <a:picLocks noChangeAspect="1"/>
          </p:cNvPicPr>
          <p:nvPr/>
        </p:nvPicPr>
        <p:blipFill rotWithShape="1">
          <a:blip r:embed="rId3"/>
          <a:srcRect b="9236"/>
          <a:stretch/>
        </p:blipFill>
        <p:spPr>
          <a:xfrm>
            <a:off x="113316" y="2349084"/>
            <a:ext cx="8456254" cy="3347581"/>
          </a:xfrm>
          <a:prstGeom prst="rect">
            <a:avLst/>
          </a:prstGeom>
        </p:spPr>
      </p:pic>
      <p:graphicFrame>
        <p:nvGraphicFramePr>
          <p:cNvPr id="2" name="Table 1">
            <a:extLst>
              <a:ext uri="{FF2B5EF4-FFF2-40B4-BE49-F238E27FC236}">
                <a16:creationId xmlns:a16="http://schemas.microsoft.com/office/drawing/2014/main" id="{70069231-035D-725C-530F-061A25AF90C2}"/>
              </a:ext>
            </a:extLst>
          </p:cNvPr>
          <p:cNvGraphicFramePr>
            <a:graphicFrameLocks noGrp="1"/>
          </p:cNvGraphicFramePr>
          <p:nvPr>
            <p:extLst>
              <p:ext uri="{D42A27DB-BD31-4B8C-83A1-F6EECF244321}">
                <p14:modId xmlns:p14="http://schemas.microsoft.com/office/powerpoint/2010/main" val="2109793966"/>
              </p:ext>
            </p:extLst>
          </p:nvPr>
        </p:nvGraphicFramePr>
        <p:xfrm>
          <a:off x="7844686" y="1690688"/>
          <a:ext cx="4055039" cy="1584960"/>
        </p:xfrm>
        <a:graphic>
          <a:graphicData uri="http://schemas.openxmlformats.org/drawingml/2006/table">
            <a:tbl>
              <a:tblPr firstRow="1" bandRow="1">
                <a:tableStyleId>{5940675A-B579-460E-94D1-54222C63F5DA}</a:tableStyleId>
              </a:tblPr>
              <a:tblGrid>
                <a:gridCol w="1861877">
                  <a:extLst>
                    <a:ext uri="{9D8B030D-6E8A-4147-A177-3AD203B41FA5}">
                      <a16:colId xmlns:a16="http://schemas.microsoft.com/office/drawing/2014/main" val="2776482171"/>
                    </a:ext>
                  </a:extLst>
                </a:gridCol>
                <a:gridCol w="1096581">
                  <a:extLst>
                    <a:ext uri="{9D8B030D-6E8A-4147-A177-3AD203B41FA5}">
                      <a16:colId xmlns:a16="http://schemas.microsoft.com/office/drawing/2014/main" val="3118922377"/>
                    </a:ext>
                  </a:extLst>
                </a:gridCol>
                <a:gridCol w="1096581">
                  <a:extLst>
                    <a:ext uri="{9D8B030D-6E8A-4147-A177-3AD203B41FA5}">
                      <a16:colId xmlns:a16="http://schemas.microsoft.com/office/drawing/2014/main" val="2485048700"/>
                    </a:ext>
                  </a:extLst>
                </a:gridCol>
              </a:tblGrid>
              <a:tr h="335280">
                <a:tc>
                  <a:txBody>
                    <a:bodyPr/>
                    <a:lstStyle/>
                    <a:p>
                      <a:r>
                        <a:rPr lang="en-US" sz="1200" b="1" dirty="0">
                          <a:effectLst/>
                        </a:rPr>
                        <a:t>Adverse Events Leading to</a:t>
                      </a:r>
                      <a:endParaRPr lang="en-US" sz="1200" b="1" dirty="0">
                        <a:latin typeface="+mn-lt"/>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ctr"/>
                      <a:r>
                        <a:rPr lang="en-US" sz="1200" b="1" dirty="0">
                          <a:solidFill>
                            <a:schemeClr val="accent6"/>
                          </a:solidFill>
                        </a:rPr>
                        <a:t>Zanubrutinib (N=324)</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ctr"/>
                      <a:r>
                        <a:rPr lang="en-US" sz="1200" b="1" dirty="0">
                          <a:solidFill>
                            <a:schemeClr val="accent1"/>
                          </a:solidFill>
                          <a:latin typeface="+mn-lt"/>
                        </a:rPr>
                        <a:t>Ibrutinib (N=324)</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898892429"/>
                  </a:ext>
                </a:extLst>
              </a:tr>
              <a:tr h="335280">
                <a:tc>
                  <a:txBody>
                    <a:bodyPr/>
                    <a:lstStyle/>
                    <a:p>
                      <a:pPr marL="457200" marR="0" lvl="1">
                        <a:spcBef>
                          <a:spcPts val="0"/>
                        </a:spcBef>
                        <a:spcAft>
                          <a:spcPts val="0"/>
                        </a:spcAft>
                      </a:pPr>
                      <a:r>
                        <a:rPr lang="en-US" sz="1200" b="1" dirty="0">
                          <a:effectLst/>
                        </a:rPr>
                        <a:t>Dose reduction</a:t>
                      </a:r>
                      <a:endParaRPr lang="en-US" sz="1200" b="1" dirty="0">
                        <a:effectLst/>
                        <a:latin typeface="+mn-lt"/>
                        <a:ea typeface="Times New Roman" panose="02020603050405020304" pitchFamily="18" charset="0"/>
                        <a:cs typeface="Arial" panose="020B0604020202020204" pitchFamily="34" charset="0"/>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ctr">
                        <a:spcBef>
                          <a:spcPts val="0"/>
                        </a:spcBef>
                        <a:spcAft>
                          <a:spcPts val="0"/>
                        </a:spcAft>
                      </a:pPr>
                      <a:r>
                        <a:rPr lang="en-US" sz="1200" b="0" dirty="0">
                          <a:effectLst/>
                        </a:rPr>
                        <a:t>40 (12.3)</a:t>
                      </a:r>
                      <a:endParaRPr lang="en-US" sz="1200" b="0" dirty="0">
                        <a:effectLst/>
                        <a:latin typeface="+mn-lt"/>
                        <a:ea typeface="Times New Roman" panose="02020603050405020304" pitchFamily="18" charset="0"/>
                        <a:cs typeface="Arial" panose="020B0604020202020204" pitchFamily="34" charset="0"/>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ctr">
                        <a:spcBef>
                          <a:spcPts val="0"/>
                        </a:spcBef>
                        <a:spcAft>
                          <a:spcPts val="0"/>
                        </a:spcAft>
                      </a:pPr>
                      <a:r>
                        <a:rPr lang="en-US" sz="1200" b="0" dirty="0">
                          <a:effectLst/>
                        </a:rPr>
                        <a:t>55 (17.0)</a:t>
                      </a:r>
                      <a:endParaRPr lang="en-US" sz="1200" b="0" dirty="0">
                        <a:effectLst/>
                        <a:latin typeface="+mn-lt"/>
                        <a:ea typeface="Times New Roman" panose="02020603050405020304" pitchFamily="18" charset="0"/>
                        <a:cs typeface="Arial" panose="020B0604020202020204" pitchFamily="34" charset="0"/>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676303240"/>
                  </a:ext>
                </a:extLst>
              </a:tr>
              <a:tr h="335280">
                <a:tc>
                  <a:txBody>
                    <a:bodyPr/>
                    <a:lstStyle/>
                    <a:p>
                      <a:pPr marL="457200" marR="0" lvl="1">
                        <a:spcBef>
                          <a:spcPts val="0"/>
                        </a:spcBef>
                        <a:spcAft>
                          <a:spcPts val="0"/>
                        </a:spcAft>
                      </a:pPr>
                      <a:r>
                        <a:rPr lang="en-US" sz="1200" b="1" dirty="0">
                          <a:effectLst/>
                        </a:rPr>
                        <a:t>Dose interruption</a:t>
                      </a:r>
                      <a:endParaRPr lang="en-US" sz="1200" b="1" dirty="0">
                        <a:effectLst/>
                        <a:latin typeface="+mn-lt"/>
                        <a:ea typeface="Times New Roman" panose="02020603050405020304" pitchFamily="18" charset="0"/>
                        <a:cs typeface="Arial" panose="020B0604020202020204" pitchFamily="34" charset="0"/>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200" b="0" dirty="0">
                          <a:effectLst/>
                        </a:rPr>
                        <a:t>162 (50.0)</a:t>
                      </a:r>
                      <a:endParaRPr lang="en-US" sz="1200" b="0" dirty="0">
                        <a:effectLst/>
                        <a:latin typeface="+mn-lt"/>
                        <a:ea typeface="Times New Roman" panose="02020603050405020304" pitchFamily="18" charset="0"/>
                        <a:cs typeface="Arial" panose="020B0604020202020204" pitchFamily="34" charset="0"/>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200" b="0" dirty="0">
                          <a:effectLst/>
                        </a:rPr>
                        <a:t>184 (56.8)</a:t>
                      </a:r>
                      <a:endParaRPr lang="en-US" sz="1200" b="0" dirty="0">
                        <a:effectLst/>
                        <a:latin typeface="+mn-lt"/>
                        <a:ea typeface="Times New Roman" panose="02020603050405020304" pitchFamily="18" charset="0"/>
                        <a:cs typeface="Arial" panose="020B0604020202020204" pitchFamily="34" charset="0"/>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748656534"/>
                  </a:ext>
                </a:extLst>
              </a:tr>
              <a:tr h="335280">
                <a:tc>
                  <a:txBody>
                    <a:bodyPr/>
                    <a:lstStyle/>
                    <a:p>
                      <a:pPr marL="457200" marR="0" lvl="1">
                        <a:spcBef>
                          <a:spcPts val="0"/>
                        </a:spcBef>
                        <a:spcAft>
                          <a:spcPts val="0"/>
                        </a:spcAft>
                      </a:pPr>
                      <a:r>
                        <a:rPr lang="en-US" sz="1200" b="1" dirty="0">
                          <a:effectLst/>
                        </a:rPr>
                        <a:t>Treatment discontinuation</a:t>
                      </a:r>
                      <a:endParaRPr lang="en-US" sz="1200" b="1" dirty="0">
                        <a:effectLst/>
                        <a:latin typeface="Times New Roman" panose="02020603050405020304" pitchFamily="18" charset="0"/>
                        <a:ea typeface="Times New Roman" panose="02020603050405020304" pitchFamily="18" charset="0"/>
                        <a:cs typeface="Arial" panose="020B0604020202020204" pitchFamily="34" charset="0"/>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ctr">
                        <a:spcBef>
                          <a:spcPts val="0"/>
                        </a:spcBef>
                        <a:spcAft>
                          <a:spcPts val="0"/>
                        </a:spcAft>
                      </a:pPr>
                      <a:r>
                        <a:rPr lang="en-US" sz="1200" b="0" dirty="0">
                          <a:effectLst/>
                        </a:rPr>
                        <a:t>50 (15.4)</a:t>
                      </a:r>
                      <a:endParaRPr lang="en-US" sz="1200" b="0" dirty="0">
                        <a:effectLst/>
                        <a:latin typeface="Times New Roman" panose="02020603050405020304" pitchFamily="18" charset="0"/>
                        <a:ea typeface="Times New Roman" panose="02020603050405020304" pitchFamily="18" charset="0"/>
                        <a:cs typeface="Arial" panose="020B0604020202020204" pitchFamily="34" charset="0"/>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ctr">
                        <a:spcBef>
                          <a:spcPts val="0"/>
                        </a:spcBef>
                        <a:spcAft>
                          <a:spcPts val="0"/>
                        </a:spcAft>
                      </a:pPr>
                      <a:r>
                        <a:rPr lang="en-US" sz="1200" b="0" dirty="0">
                          <a:effectLst/>
                        </a:rPr>
                        <a:t>72 (22.2)</a:t>
                      </a:r>
                      <a:endParaRPr lang="en-US" sz="1200" b="0" dirty="0">
                        <a:effectLst/>
                        <a:latin typeface="Times New Roman" panose="02020603050405020304" pitchFamily="18" charset="0"/>
                        <a:ea typeface="Times New Roman" panose="02020603050405020304" pitchFamily="18" charset="0"/>
                        <a:cs typeface="Arial" panose="020B0604020202020204" pitchFamily="34" charset="0"/>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673776471"/>
                  </a:ext>
                </a:extLst>
              </a:tr>
            </a:tbl>
          </a:graphicData>
        </a:graphic>
      </p:graphicFrame>
      <p:sp>
        <p:nvSpPr>
          <p:cNvPr id="3" name="Footer Placeholder 2">
            <a:extLst>
              <a:ext uri="{FF2B5EF4-FFF2-40B4-BE49-F238E27FC236}">
                <a16:creationId xmlns:a16="http://schemas.microsoft.com/office/drawing/2014/main" id="{608227D6-1526-7604-2D86-8E120984CB6F}"/>
              </a:ext>
            </a:extLst>
          </p:cNvPr>
          <p:cNvSpPr>
            <a:spLocks noGrp="1"/>
          </p:cNvSpPr>
          <p:nvPr>
            <p:ph type="ftr" sz="quarter" idx="10"/>
          </p:nvPr>
        </p:nvSpPr>
        <p:spPr/>
        <p:txBody>
          <a:bodyPr/>
          <a:lstStyle/>
          <a:p>
            <a:r>
              <a:rPr lang="en-US" dirty="0">
                <a:solidFill>
                  <a:schemeClr val="tx1"/>
                </a:solidFill>
                <a:latin typeface="Arial" panose="020B0604020202020204" pitchFamily="34" charset="0"/>
                <a:ea typeface="Geneva" pitchFamily="37" charset="-128"/>
                <a:cs typeface="Arial" panose="020B0604020202020204" pitchFamily="34" charset="0"/>
              </a:rPr>
              <a:t>*Adverse events occurring in ≥15% of patients in either arm.</a:t>
            </a:r>
          </a:p>
          <a:p>
            <a:r>
              <a:rPr lang="en-US" baseline="30000" dirty="0">
                <a:solidFill>
                  <a:schemeClr val="tx1"/>
                </a:solidFill>
                <a:latin typeface="Arial" panose="020B0604020202020204" pitchFamily="34" charset="0"/>
                <a:ea typeface="Geneva" pitchFamily="37" charset="-128"/>
                <a:cs typeface="Arial" panose="020B0604020202020204" pitchFamily="34" charset="0"/>
              </a:rPr>
              <a:t>†</a:t>
            </a:r>
            <a:r>
              <a:rPr lang="en-US" dirty="0">
                <a:solidFill>
                  <a:schemeClr val="tx1"/>
                </a:solidFill>
                <a:latin typeface="Arial" panose="020B0604020202020204" pitchFamily="34" charset="0"/>
                <a:ea typeface="Geneva" pitchFamily="37" charset="-128"/>
                <a:cs typeface="Arial" panose="020B0604020202020204" pitchFamily="34" charset="0"/>
              </a:rPr>
              <a:t>Pooled terms.</a:t>
            </a:r>
          </a:p>
          <a:p>
            <a:r>
              <a:rPr lang="en-US" dirty="0">
                <a:solidFill>
                  <a:schemeClr val="tx1"/>
                </a:solidFill>
                <a:latin typeface="Arial" panose="020B0604020202020204" pitchFamily="34" charset="0"/>
                <a:ea typeface="Geneva" pitchFamily="37" charset="-128"/>
                <a:cs typeface="Arial" panose="020B0604020202020204" pitchFamily="34" charset="0"/>
              </a:rPr>
              <a:t>Brown JR</a:t>
            </a:r>
            <a:r>
              <a:rPr lang="en-US" dirty="0">
                <a:solidFill>
                  <a:schemeClr val="tx1"/>
                </a:solidFill>
                <a:latin typeface="Arial" panose="020B0604020202020204" pitchFamily="34" charset="0"/>
                <a:cs typeface="Arial" panose="020B0604020202020204" pitchFamily="34" charset="0"/>
              </a:rPr>
              <a:t>, </a:t>
            </a:r>
            <a:r>
              <a:rPr lang="en-US" dirty="0">
                <a:solidFill>
                  <a:schemeClr val="tx1"/>
                </a:solidFill>
                <a:latin typeface="Arial" panose="020B0604020202020204" pitchFamily="34" charset="0"/>
                <a:ea typeface="Geneva" pitchFamily="37" charset="-128"/>
                <a:cs typeface="Arial" panose="020B0604020202020204" pitchFamily="34" charset="0"/>
              </a:rPr>
              <a:t>et al. </a:t>
            </a:r>
            <a:r>
              <a:rPr lang="en-US" i="1" noProof="0" dirty="0">
                <a:solidFill>
                  <a:schemeClr val="tx1"/>
                </a:solidFill>
                <a:latin typeface="Arial" panose="020B0604020202020204" pitchFamily="34" charset="0"/>
                <a:ea typeface="Geneva" pitchFamily="37" charset="-128"/>
                <a:cs typeface="Arial" panose="020B0604020202020204" pitchFamily="34" charset="0"/>
              </a:rPr>
              <a:t>N Engl J Med</a:t>
            </a:r>
            <a:r>
              <a:rPr lang="en-US" dirty="0">
                <a:solidFill>
                  <a:schemeClr val="tx1"/>
                </a:solidFill>
                <a:latin typeface="Arial" panose="020B0604020202020204" pitchFamily="34" charset="0"/>
                <a:ea typeface="Geneva" pitchFamily="37" charset="-128"/>
                <a:cs typeface="Arial" panose="020B0604020202020204" pitchFamily="34" charset="0"/>
              </a:rPr>
              <a:t>. 2023;388(4):319-332.</a:t>
            </a:r>
            <a:br>
              <a:rPr lang="en-US" dirty="0">
                <a:solidFill>
                  <a:schemeClr val="tx1"/>
                </a:solidFill>
                <a:latin typeface="Arial" panose="020B0604020202020204" pitchFamily="34" charset="0"/>
                <a:ea typeface="Geneva" pitchFamily="37" charset="-128"/>
                <a:cs typeface="Arial" panose="020B0604020202020204" pitchFamily="34" charset="0"/>
              </a:rPr>
            </a:br>
            <a:r>
              <a:rPr lang="en-US" dirty="0">
                <a:solidFill>
                  <a:schemeClr val="tx1"/>
                </a:solidFill>
                <a:latin typeface="Arial" panose="020B0604020202020204" pitchFamily="34" charset="0"/>
                <a:ea typeface="Geneva" pitchFamily="37" charset="-128"/>
                <a:cs typeface="Arial" panose="020B0604020202020204" pitchFamily="34" charset="0"/>
              </a:rPr>
              <a:t>CLL, chronic lymphocytic leukemia; R/R relapsed/refractory. </a:t>
            </a:r>
            <a:endParaRPr lang="en-US" noProof="0" dirty="0">
              <a:solidFill>
                <a:schemeClr val="tx1"/>
              </a:solidFill>
            </a:endParaRPr>
          </a:p>
        </p:txBody>
      </p:sp>
    </p:spTree>
    <p:extLst>
      <p:ext uri="{BB962C8B-B14F-4D97-AF65-F5344CB8AC3E}">
        <p14:creationId xmlns:p14="http://schemas.microsoft.com/office/powerpoint/2010/main" val="1733031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D2618-B780-4CDD-A354-D7CAB6944786}"/>
              </a:ext>
            </a:extLst>
          </p:cNvPr>
          <p:cNvSpPr>
            <a:spLocks noGrp="1"/>
          </p:cNvSpPr>
          <p:nvPr>
            <p:ph type="title"/>
          </p:nvPr>
        </p:nvSpPr>
        <p:spPr>
          <a:xfrm>
            <a:off x="838200" y="101317"/>
            <a:ext cx="10515600" cy="1325563"/>
          </a:xfrm>
        </p:spPr>
        <p:txBody>
          <a:bodyPr anchor="ctr" anchorCtr="0">
            <a:noAutofit/>
          </a:bodyPr>
          <a:lstStyle/>
          <a:p>
            <a:r>
              <a:rPr lang="en-US" sz="3200" dirty="0"/>
              <a:t>BGB-3111-215 (BTKi Intolerance Trial): Low Recurrence of BTK Inhibitor Intolerance on Zanubrutinib</a:t>
            </a:r>
          </a:p>
        </p:txBody>
      </p:sp>
      <p:sp>
        <p:nvSpPr>
          <p:cNvPr id="11" name="Content Placeholder 10">
            <a:extLst>
              <a:ext uri="{FF2B5EF4-FFF2-40B4-BE49-F238E27FC236}">
                <a16:creationId xmlns:a16="http://schemas.microsoft.com/office/drawing/2014/main" id="{4F009BDD-F16F-2C84-ED0C-1B0E24C3EB56}"/>
              </a:ext>
            </a:extLst>
          </p:cNvPr>
          <p:cNvSpPr>
            <a:spLocks noGrp="1"/>
          </p:cNvSpPr>
          <p:nvPr>
            <p:ph sz="half" idx="2"/>
          </p:nvPr>
        </p:nvSpPr>
        <p:spPr>
          <a:xfrm>
            <a:off x="6172200" y="1656686"/>
            <a:ext cx="5181600" cy="4398039"/>
          </a:xfrm>
        </p:spPr>
        <p:txBody>
          <a:bodyPr>
            <a:normAutofit fontScale="85000" lnSpcReduction="10000"/>
          </a:bodyPr>
          <a:lstStyle/>
          <a:p>
            <a:pPr>
              <a:lnSpc>
                <a:spcPct val="100000"/>
              </a:lnSpc>
            </a:pPr>
            <a:r>
              <a:rPr lang="en-US" dirty="0"/>
              <a:t>Intolerable AEs experienced on ibrutinib or acalabrutinib were unlikely to recur with zanubrutinib</a:t>
            </a:r>
          </a:p>
          <a:p>
            <a:pPr lvl="1">
              <a:lnSpc>
                <a:spcPct val="100000"/>
              </a:lnSpc>
            </a:pPr>
            <a:r>
              <a:rPr lang="en-US" dirty="0"/>
              <a:t>75% of ibrutinib and acalabrutinib intolerance events did not recur with zanubrutinib</a:t>
            </a:r>
          </a:p>
          <a:p>
            <a:pPr lvl="1">
              <a:lnSpc>
                <a:spcPct val="100000"/>
              </a:lnSpc>
            </a:pPr>
            <a:r>
              <a:rPr lang="en-US" dirty="0"/>
              <a:t>&lt;10% recurrence of a prior intolerance event led to zanubrutinib discontinuation</a:t>
            </a:r>
          </a:p>
          <a:p>
            <a:pPr>
              <a:lnSpc>
                <a:spcPct val="100000"/>
              </a:lnSpc>
            </a:pPr>
            <a:r>
              <a:rPr lang="en-US" dirty="0"/>
              <a:t>Zanubrutinib was effective; 90% of patients’ disease was controlled or responded to therapy</a:t>
            </a:r>
          </a:p>
        </p:txBody>
      </p:sp>
      <p:sp>
        <p:nvSpPr>
          <p:cNvPr id="6" name="Footer Placeholder 5">
            <a:extLst>
              <a:ext uri="{FF2B5EF4-FFF2-40B4-BE49-F238E27FC236}">
                <a16:creationId xmlns:a16="http://schemas.microsoft.com/office/drawing/2014/main" id="{39CD335B-9807-DA11-FF46-6287EAFF6902}"/>
              </a:ext>
            </a:extLst>
          </p:cNvPr>
          <p:cNvSpPr>
            <a:spLocks noGrp="1"/>
          </p:cNvSpPr>
          <p:nvPr>
            <p:ph type="ftr" sz="quarter" idx="10"/>
          </p:nvPr>
        </p:nvSpPr>
        <p:spPr>
          <a:xfrm>
            <a:off x="1416735" y="6054437"/>
            <a:ext cx="10651322" cy="803564"/>
          </a:xfrm>
        </p:spPr>
        <p:txBody>
          <a:bodyPr/>
          <a:lstStyle/>
          <a:p>
            <a:r>
              <a:rPr lang="da-DK" dirty="0" err="1"/>
              <a:t>Shadman</a:t>
            </a:r>
            <a:r>
              <a:rPr lang="da-DK" dirty="0"/>
              <a:t> M, et al. </a:t>
            </a:r>
            <a:r>
              <a:rPr lang="en-US" i="1" dirty="0"/>
              <a:t>Lancet Haematol</a:t>
            </a:r>
            <a:r>
              <a:rPr lang="en-US" dirty="0"/>
              <a:t>. 2023;10(1):e35-e45.</a:t>
            </a:r>
            <a:br>
              <a:rPr lang="en-US" dirty="0"/>
            </a:br>
            <a:r>
              <a:rPr lang="en-US" dirty="0"/>
              <a:t>AE, adverse event; ALT, alanine transaminase; AST, aspartate transferase; </a:t>
            </a:r>
            <a:r>
              <a:rPr lang="en-US" dirty="0">
                <a:sym typeface="Arial" panose="020B0604020202020204" pitchFamily="34" charset="0"/>
              </a:rPr>
              <a:t>BTKi, Bruton’s tyrosine kinase inhibitor.</a:t>
            </a:r>
            <a:endParaRPr lang="da-DK" dirty="0"/>
          </a:p>
        </p:txBody>
      </p:sp>
      <p:pic>
        <p:nvPicPr>
          <p:cNvPr id="21" name="Picture 20" descr="A graph showing the number of patients&#10;&#10;Description automatically generated">
            <a:extLst>
              <a:ext uri="{FF2B5EF4-FFF2-40B4-BE49-F238E27FC236}">
                <a16:creationId xmlns:a16="http://schemas.microsoft.com/office/drawing/2014/main" id="{F2063353-6FA4-895F-3FA6-AC841656C4A4}"/>
              </a:ext>
            </a:extLst>
          </p:cNvPr>
          <p:cNvPicPr>
            <a:picLocks noChangeAspect="1"/>
          </p:cNvPicPr>
          <p:nvPr/>
        </p:nvPicPr>
        <p:blipFill>
          <a:blip r:embed="rId3"/>
          <a:stretch>
            <a:fillRect/>
          </a:stretch>
        </p:blipFill>
        <p:spPr>
          <a:xfrm>
            <a:off x="1090181" y="1427639"/>
            <a:ext cx="4496427" cy="4512988"/>
          </a:xfrm>
          <a:prstGeom prst="rect">
            <a:avLst/>
          </a:prstGeom>
        </p:spPr>
      </p:pic>
    </p:spTree>
    <p:extLst>
      <p:ext uri="{BB962C8B-B14F-4D97-AF65-F5344CB8AC3E}">
        <p14:creationId xmlns:p14="http://schemas.microsoft.com/office/powerpoint/2010/main" val="35347937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BDCDDBF-66DC-F368-816D-FDCC71B16470}"/>
              </a:ext>
            </a:extLst>
          </p:cNvPr>
          <p:cNvSpPr>
            <a:spLocks noGrp="1"/>
          </p:cNvSpPr>
          <p:nvPr>
            <p:ph type="ctrTitle"/>
          </p:nvPr>
        </p:nvSpPr>
        <p:spPr/>
        <p:txBody>
          <a:bodyPr>
            <a:normAutofit/>
          </a:bodyPr>
          <a:lstStyle/>
          <a:p>
            <a:r>
              <a:rPr lang="en-US" sz="4400" dirty="0"/>
              <a:t>Mechanisms and Advantages</a:t>
            </a:r>
            <a:br>
              <a:rPr lang="en-US" sz="4400" dirty="0"/>
            </a:br>
            <a:r>
              <a:rPr lang="en-US" sz="4400" dirty="0"/>
              <a:t>of BTK Inhibitors </a:t>
            </a:r>
          </a:p>
        </p:txBody>
      </p:sp>
    </p:spTree>
    <p:extLst>
      <p:ext uri="{BB962C8B-B14F-4D97-AF65-F5344CB8AC3E}">
        <p14:creationId xmlns:p14="http://schemas.microsoft.com/office/powerpoint/2010/main" val="10669648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B7EBADA-58F1-069E-43F8-EB03F22348A4}"/>
              </a:ext>
            </a:extLst>
          </p:cNvPr>
          <p:cNvSpPr txBox="1"/>
          <p:nvPr/>
        </p:nvSpPr>
        <p:spPr>
          <a:xfrm>
            <a:off x="480757" y="5146496"/>
            <a:ext cx="11568551" cy="9079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defTabSz="457189" eaLnBrk="0" fontAlgn="base" hangingPunct="0">
              <a:spcBef>
                <a:spcPct val="0"/>
              </a:spcBef>
              <a:spcAft>
                <a:spcPts val="200"/>
              </a:spcAft>
              <a:defRPr/>
            </a:pPr>
            <a:r>
              <a:rPr lang="en-US" sz="1200" dirty="0">
                <a:solidFill>
                  <a:srgbClr val="000000"/>
                </a:solidFill>
                <a:latin typeface="Arial" panose="020B0604020202020204" pitchFamily="34" charset="0"/>
                <a:ea typeface="Arial" panose="020B0604020202020204" pitchFamily="34" charset="0"/>
                <a:cs typeface="Tahoma" panose="020B0604030504040204" pitchFamily="34" charset="0"/>
                <a:sym typeface="Arial" panose="020B0604020202020204" pitchFamily="34" charset="0"/>
              </a:rPr>
              <a:t>Median time on treatment was 18.7 months (prior cBTKi), 24.3 months (BCL2i-N) and 15.3 months (BCL2i-E)</a:t>
            </a:r>
          </a:p>
          <a:p>
            <a:pPr algn="ctr" defTabSz="457189" eaLnBrk="0" fontAlgn="base" hangingPunct="0">
              <a:spcBef>
                <a:spcPct val="0"/>
              </a:spcBef>
              <a:spcAft>
                <a:spcPts val="200"/>
              </a:spcAft>
              <a:defRPr/>
            </a:pPr>
            <a:r>
              <a:rPr lang="en-US" sz="1200" dirty="0">
                <a:solidFill>
                  <a:srgbClr val="000000"/>
                </a:solidFill>
                <a:latin typeface="Arial" panose="020B0604020202020204" pitchFamily="34" charset="0"/>
                <a:ea typeface="Arial" panose="020B0604020202020204" pitchFamily="34" charset="0"/>
                <a:cs typeface="Tahoma" panose="020B0604030504040204" pitchFamily="34" charset="0"/>
                <a:sym typeface="Arial" panose="020B0604020202020204" pitchFamily="34" charset="0"/>
              </a:rPr>
              <a:t>11 (3.9%; 9 BCL2i-N, 2 BCL2i-E) patients had Treatment-Related AEs leading to pirtobrutinib dose reduction</a:t>
            </a:r>
          </a:p>
          <a:p>
            <a:pPr algn="ctr" defTabSz="457189" eaLnBrk="0" fontAlgn="base" hangingPunct="0">
              <a:spcBef>
                <a:spcPct val="0"/>
              </a:spcBef>
              <a:spcAft>
                <a:spcPts val="200"/>
              </a:spcAft>
              <a:defRPr/>
            </a:pPr>
            <a:r>
              <a:rPr lang="en-US" sz="1200" dirty="0">
                <a:solidFill>
                  <a:srgbClr val="000000"/>
                </a:solidFill>
                <a:latin typeface="Arial" panose="020B0604020202020204" pitchFamily="34" charset="0"/>
                <a:ea typeface="Arial" panose="020B0604020202020204" pitchFamily="34" charset="0"/>
                <a:cs typeface="Tahoma" panose="020B0604030504040204" pitchFamily="34" charset="0"/>
                <a:sym typeface="Arial" panose="020B0604020202020204" pitchFamily="34" charset="0"/>
              </a:rPr>
              <a:t>7 (2.5%; 4 BCL2i-N, 3 BCL2i-E) patients had Treatment-Related AEs leading to pirtobrutinib discontinuation</a:t>
            </a:r>
          </a:p>
          <a:p>
            <a:pPr algn="ctr" defTabSz="457189" eaLnBrk="0" fontAlgn="base" hangingPunct="0">
              <a:spcBef>
                <a:spcPct val="0"/>
              </a:spcBef>
              <a:spcAft>
                <a:spcPts val="200"/>
              </a:spcAft>
              <a:defRPr/>
            </a:pPr>
            <a:r>
              <a:rPr lang="en-US" sz="1200" dirty="0">
                <a:solidFill>
                  <a:srgbClr val="FF0000"/>
                </a:solidFill>
                <a:latin typeface="Arial" panose="020B0604020202020204" pitchFamily="34" charset="0"/>
                <a:ea typeface="Tahoma"/>
                <a:cs typeface="Arial" panose="020B0604020202020204" pitchFamily="34" charset="0"/>
                <a:sym typeface="Arial" panose="020B0604020202020204" pitchFamily="34" charset="0"/>
              </a:rPr>
              <a:t> </a:t>
            </a:r>
            <a:r>
              <a:rPr lang="en-US" sz="1200" dirty="0">
                <a:solidFill>
                  <a:srgbClr val="000000"/>
                </a:solidFill>
                <a:latin typeface="Arial" panose="020B0604020202020204" pitchFamily="34" charset="0"/>
                <a:ea typeface="Tahoma"/>
                <a:cs typeface="Arial" panose="020B0604020202020204" pitchFamily="34" charset="0"/>
                <a:sym typeface="Arial" panose="020B0604020202020204" pitchFamily="34" charset="0"/>
              </a:rPr>
              <a:t>Safety profiles of BCL2i-N and BCL2i-E subgroups were similar and are described via the QR code</a:t>
            </a:r>
            <a:endParaRPr lang="en-US" sz="1200" dirty="0">
              <a:solidFill>
                <a:srgbClr val="000000"/>
              </a:solidFill>
              <a:latin typeface="Arial" panose="020B0604020202020204" pitchFamily="34" charset="0"/>
              <a:ea typeface="Arial" panose="020B0604020202020204" pitchFamily="34" charset="0"/>
              <a:cs typeface="Tahoma" panose="020B0604030504040204" pitchFamily="34" charset="0"/>
              <a:sym typeface="Arial" panose="020B0604020202020204" pitchFamily="34" charset="0"/>
            </a:endParaRPr>
          </a:p>
        </p:txBody>
      </p:sp>
      <p:graphicFrame>
        <p:nvGraphicFramePr>
          <p:cNvPr id="3" name="Table 2">
            <a:extLst>
              <a:ext uri="{FF2B5EF4-FFF2-40B4-BE49-F238E27FC236}">
                <a16:creationId xmlns:a16="http://schemas.microsoft.com/office/drawing/2014/main" id="{1435CD79-EEF4-92C7-A6BB-317C723A576B}"/>
              </a:ext>
            </a:extLst>
          </p:cNvPr>
          <p:cNvGraphicFramePr>
            <a:graphicFrameLocks noGrp="1"/>
          </p:cNvGraphicFramePr>
          <p:nvPr>
            <p:extLst>
              <p:ext uri="{D42A27DB-BD31-4B8C-83A1-F6EECF244321}">
                <p14:modId xmlns:p14="http://schemas.microsoft.com/office/powerpoint/2010/main" val="1586168500"/>
              </p:ext>
            </p:extLst>
          </p:nvPr>
        </p:nvGraphicFramePr>
        <p:xfrm>
          <a:off x="989556" y="1288836"/>
          <a:ext cx="10098239" cy="3819272"/>
        </p:xfrm>
        <a:graphic>
          <a:graphicData uri="http://schemas.openxmlformats.org/drawingml/2006/table">
            <a:tbl>
              <a:tblPr firstRow="1" bandRow="1">
                <a:tableStyleId>{5C22544A-7EE6-4342-B048-85BDC9FD1C3A}</a:tableStyleId>
              </a:tblPr>
              <a:tblGrid>
                <a:gridCol w="3531200">
                  <a:extLst>
                    <a:ext uri="{9D8B030D-6E8A-4147-A177-3AD203B41FA5}">
                      <a16:colId xmlns:a16="http://schemas.microsoft.com/office/drawing/2014/main" val="2083904490"/>
                    </a:ext>
                  </a:extLst>
                </a:gridCol>
                <a:gridCol w="1649194">
                  <a:extLst>
                    <a:ext uri="{9D8B030D-6E8A-4147-A177-3AD203B41FA5}">
                      <a16:colId xmlns:a16="http://schemas.microsoft.com/office/drawing/2014/main" val="3102780998"/>
                    </a:ext>
                  </a:extLst>
                </a:gridCol>
                <a:gridCol w="1771772">
                  <a:extLst>
                    <a:ext uri="{9D8B030D-6E8A-4147-A177-3AD203B41FA5}">
                      <a16:colId xmlns:a16="http://schemas.microsoft.com/office/drawing/2014/main" val="1930682404"/>
                    </a:ext>
                  </a:extLst>
                </a:gridCol>
                <a:gridCol w="1638052">
                  <a:extLst>
                    <a:ext uri="{9D8B030D-6E8A-4147-A177-3AD203B41FA5}">
                      <a16:colId xmlns:a16="http://schemas.microsoft.com/office/drawing/2014/main" val="1203440458"/>
                    </a:ext>
                  </a:extLst>
                </a:gridCol>
                <a:gridCol w="1508021">
                  <a:extLst>
                    <a:ext uri="{9D8B030D-6E8A-4147-A177-3AD203B41FA5}">
                      <a16:colId xmlns:a16="http://schemas.microsoft.com/office/drawing/2014/main" val="2779654470"/>
                    </a:ext>
                  </a:extLst>
                </a:gridCol>
              </a:tblGrid>
              <a:tr h="264504">
                <a:tc rowSpan="2">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endParaRPr lang="en-US" sz="11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90867" marR="90867" marT="44943" marB="4494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gridSpan="4">
                  <a:txBody>
                    <a:bodyPr/>
                    <a:lstStyle>
                      <a:lvl1pPr marL="0" algn="l" defTabSz="3771900" rtl="0" eaLnBrk="1" latinLnBrk="0" hangingPunct="1">
                        <a:defRPr sz="7425" kern="1200">
                          <a:solidFill>
                            <a:schemeClr val="tx1"/>
                          </a:solidFill>
                          <a:latin typeface="Arial"/>
                        </a:defRPr>
                      </a:lvl1pPr>
                      <a:lvl2pPr marL="1885950" algn="l" defTabSz="3771900" rtl="0" eaLnBrk="1" latinLnBrk="0" hangingPunct="1">
                        <a:defRPr sz="7425" kern="1200">
                          <a:solidFill>
                            <a:schemeClr val="tx1"/>
                          </a:solidFill>
                          <a:latin typeface="Arial"/>
                        </a:defRPr>
                      </a:lvl2pPr>
                      <a:lvl3pPr marL="3771900" algn="l" defTabSz="3771900" rtl="0" eaLnBrk="1" latinLnBrk="0" hangingPunct="1">
                        <a:defRPr sz="7425" kern="1200">
                          <a:solidFill>
                            <a:schemeClr val="tx1"/>
                          </a:solidFill>
                          <a:latin typeface="Arial"/>
                        </a:defRPr>
                      </a:lvl3pPr>
                      <a:lvl4pPr marL="5657850" algn="l" defTabSz="3771900" rtl="0" eaLnBrk="1" latinLnBrk="0" hangingPunct="1">
                        <a:defRPr sz="7425" kern="1200">
                          <a:solidFill>
                            <a:schemeClr val="tx1"/>
                          </a:solidFill>
                          <a:latin typeface="Arial"/>
                        </a:defRPr>
                      </a:lvl4pPr>
                      <a:lvl5pPr marL="7543800" algn="l" defTabSz="3771900" rtl="0" eaLnBrk="1" latinLnBrk="0" hangingPunct="1">
                        <a:defRPr sz="7425" kern="1200">
                          <a:solidFill>
                            <a:schemeClr val="tx1"/>
                          </a:solidFill>
                          <a:latin typeface="Arial"/>
                        </a:defRPr>
                      </a:lvl5pPr>
                      <a:lvl6pPr marL="9429750" algn="l" defTabSz="3771900" rtl="0" eaLnBrk="1" latinLnBrk="0" hangingPunct="1">
                        <a:defRPr sz="7425" kern="1200">
                          <a:solidFill>
                            <a:schemeClr val="tx1"/>
                          </a:solidFill>
                          <a:latin typeface="Arial"/>
                        </a:defRPr>
                      </a:lvl6pPr>
                      <a:lvl7pPr marL="11315700" algn="l" defTabSz="3771900" rtl="0" eaLnBrk="1" latinLnBrk="0" hangingPunct="1">
                        <a:defRPr sz="7425" kern="1200">
                          <a:solidFill>
                            <a:schemeClr val="tx1"/>
                          </a:solidFill>
                          <a:latin typeface="Arial"/>
                        </a:defRPr>
                      </a:lvl7pPr>
                      <a:lvl8pPr marL="13201650" algn="l" defTabSz="3771900" rtl="0" eaLnBrk="1" latinLnBrk="0" hangingPunct="1">
                        <a:defRPr sz="7425" kern="1200">
                          <a:solidFill>
                            <a:schemeClr val="tx1"/>
                          </a:solidFill>
                          <a:latin typeface="Arial"/>
                        </a:defRPr>
                      </a:lvl8pPr>
                      <a:lvl9pPr marL="15087600" algn="l" defTabSz="3771900" rtl="0" eaLnBrk="1" latinLnBrk="0" hangingPunct="1">
                        <a:defRPr sz="7425" kern="1200">
                          <a:solidFill>
                            <a:schemeClr val="tx1"/>
                          </a:solidFill>
                          <a:latin typeface="Arial"/>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1200" b="1" dirty="0">
                          <a:solidFill>
                            <a:schemeClr val="bg1"/>
                          </a:solidFill>
                          <a:effectLst/>
                          <a:latin typeface="Arial" panose="020B0604020202020204" pitchFamily="34" charset="0"/>
                          <a:cs typeface="Arial" panose="020B0604020202020204" pitchFamily="34" charset="0"/>
                        </a:rPr>
                        <a:t>Treatment-Emergent AEs in Patients with </a:t>
                      </a:r>
                      <a:r>
                        <a:rPr lang="en-US" sz="1200" b="1" kern="100" dirty="0">
                          <a:solidFill>
                            <a:schemeClr val="bg1"/>
                          </a:solidFill>
                          <a:effectLst/>
                          <a:latin typeface="Arial" panose="020B0604020202020204" pitchFamily="34" charset="0"/>
                          <a:cs typeface="Arial" panose="020B0604020202020204" pitchFamily="34" charset="0"/>
                        </a:rPr>
                        <a:t>CLL/SLL </a:t>
                      </a:r>
                      <a:r>
                        <a:rPr lang="en-IE" sz="1200" b="1" kern="100" dirty="0">
                          <a:solidFill>
                            <a:schemeClr val="bg1"/>
                          </a:solidFill>
                          <a:effectLst/>
                          <a:latin typeface="Arial" panose="020B0604020202020204" pitchFamily="34" charset="0"/>
                          <a:cs typeface="Arial" panose="020B0604020202020204" pitchFamily="34" charset="0"/>
                        </a:rPr>
                        <a:t>(n=282)</a:t>
                      </a:r>
                      <a:endParaRPr lang="en-US" sz="1200" b="1" baseline="30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34291" marB="3429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lang="en-US" sz="12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254061"/>
                    </a:solidFill>
                  </a:tcPr>
                </a:tc>
                <a:tc hMerge="1">
                  <a:txBody>
                    <a:bodyPr/>
                    <a:lstStyle/>
                    <a:p>
                      <a:pPr marL="0" marR="0" algn="ctr">
                        <a:lnSpc>
                          <a:spcPct val="90000"/>
                        </a:lnSpc>
                        <a:spcBef>
                          <a:spcPts val="0"/>
                        </a:spcBef>
                        <a:spcAft>
                          <a:spcPts val="0"/>
                        </a:spcAft>
                      </a:pPr>
                      <a:endParaRPr lang="en-US" sz="9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254061"/>
                    </a:solidFill>
                  </a:tcPr>
                </a:tc>
                <a:tc hMerge="1">
                  <a:txBody>
                    <a:bodyPr/>
                    <a:lstStyle/>
                    <a:p>
                      <a:pPr marL="0" marR="0" algn="ctr">
                        <a:lnSpc>
                          <a:spcPct val="90000"/>
                        </a:lnSpc>
                        <a:spcBef>
                          <a:spcPts val="0"/>
                        </a:spcBef>
                        <a:spcAft>
                          <a:spcPts val="0"/>
                        </a:spcAft>
                      </a:pPr>
                      <a:endParaRPr lang="en-US" sz="9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34290" marB="34290" anchor="ctr">
                    <a:lnL w="12700" cap="flat" cmpd="sng" algn="ctr">
                      <a:no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254061"/>
                    </a:solidFill>
                  </a:tcPr>
                </a:tc>
                <a:extLst>
                  <a:ext uri="{0D108BD9-81ED-4DB2-BD59-A6C34878D82A}">
                    <a16:rowId xmlns:a16="http://schemas.microsoft.com/office/drawing/2014/main" val="1470478878"/>
                  </a:ext>
                </a:extLst>
              </a:tr>
              <a:tr h="243579">
                <a:tc vMerge="1">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endParaRPr lang="en-US" sz="1200" b="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90866" marR="90866" marT="44942" marB="44942" anchor="ctr">
                    <a:lnL w="12700" cap="flat" cmpd="sng" algn="ctr">
                      <a:solidFill>
                        <a:srgbClr val="A6A6A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263F6C"/>
                    </a:solidFill>
                  </a:tcPr>
                </a:tc>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ctr">
                        <a:lnSpc>
                          <a:spcPct val="90000"/>
                        </a:lnSpc>
                        <a:spcBef>
                          <a:spcPts val="0"/>
                        </a:spcBef>
                        <a:spcAft>
                          <a:spcPts val="0"/>
                        </a:spcAft>
                      </a:pPr>
                      <a:r>
                        <a:rPr lang="en-US" sz="1100" b="1" dirty="0">
                          <a:solidFill>
                            <a:schemeClr val="bg1"/>
                          </a:solidFill>
                          <a:effectLst/>
                          <a:latin typeface="Arial" panose="020B0604020202020204" pitchFamily="34" charset="0"/>
                          <a:cs typeface="Arial" panose="020B0604020202020204" pitchFamily="34" charset="0"/>
                        </a:rPr>
                        <a:t>All Cause AEs, (≥25%), %</a:t>
                      </a:r>
                      <a:endParaRPr lang="en-US" sz="1100" b="1" baseline="30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34291" marB="3429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hMerge="1">
                  <a:txBody>
                    <a:bodyPr/>
                    <a:lstStyle/>
                    <a:p>
                      <a:pPr marL="0" marR="0" algn="ctr">
                        <a:lnSpc>
                          <a:spcPct val="90000"/>
                        </a:lnSpc>
                        <a:spcBef>
                          <a:spcPts val="0"/>
                        </a:spcBef>
                        <a:spcAft>
                          <a:spcPts val="0"/>
                        </a:spcAft>
                      </a:pPr>
                      <a:endParaRPr lang="en-US" sz="900" b="0" baseline="300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254061"/>
                    </a:solidFill>
                  </a:tcPr>
                </a:tc>
                <a:tc gridSpan="2">
                  <a:txBody>
                    <a:bodyPr/>
                    <a:lstStyle>
                      <a:lvl1pPr marL="0" algn="l" defTabSz="3771900" rtl="0" eaLnBrk="1" latinLnBrk="0" hangingPunct="1">
                        <a:defRPr sz="7425" kern="1200">
                          <a:solidFill>
                            <a:schemeClr val="tx1"/>
                          </a:solidFill>
                          <a:latin typeface="Arial"/>
                        </a:defRPr>
                      </a:lvl1pPr>
                      <a:lvl2pPr marL="1885950" algn="l" defTabSz="3771900" rtl="0" eaLnBrk="1" latinLnBrk="0" hangingPunct="1">
                        <a:defRPr sz="7425" kern="1200">
                          <a:solidFill>
                            <a:schemeClr val="tx1"/>
                          </a:solidFill>
                          <a:latin typeface="Arial"/>
                        </a:defRPr>
                      </a:lvl2pPr>
                      <a:lvl3pPr marL="3771900" algn="l" defTabSz="3771900" rtl="0" eaLnBrk="1" latinLnBrk="0" hangingPunct="1">
                        <a:defRPr sz="7425" kern="1200">
                          <a:solidFill>
                            <a:schemeClr val="tx1"/>
                          </a:solidFill>
                          <a:latin typeface="Arial"/>
                        </a:defRPr>
                      </a:lvl3pPr>
                      <a:lvl4pPr marL="5657850" algn="l" defTabSz="3771900" rtl="0" eaLnBrk="1" latinLnBrk="0" hangingPunct="1">
                        <a:defRPr sz="7425" kern="1200">
                          <a:solidFill>
                            <a:schemeClr val="tx1"/>
                          </a:solidFill>
                          <a:latin typeface="Arial"/>
                        </a:defRPr>
                      </a:lvl4pPr>
                      <a:lvl5pPr marL="7543800" algn="l" defTabSz="3771900" rtl="0" eaLnBrk="1" latinLnBrk="0" hangingPunct="1">
                        <a:defRPr sz="7425" kern="1200">
                          <a:solidFill>
                            <a:schemeClr val="tx1"/>
                          </a:solidFill>
                          <a:latin typeface="Arial"/>
                        </a:defRPr>
                      </a:lvl5pPr>
                      <a:lvl6pPr marL="9429750" algn="l" defTabSz="3771900" rtl="0" eaLnBrk="1" latinLnBrk="0" hangingPunct="1">
                        <a:defRPr sz="7425" kern="1200">
                          <a:solidFill>
                            <a:schemeClr val="tx1"/>
                          </a:solidFill>
                          <a:latin typeface="Arial"/>
                        </a:defRPr>
                      </a:lvl6pPr>
                      <a:lvl7pPr marL="11315700" algn="l" defTabSz="3771900" rtl="0" eaLnBrk="1" latinLnBrk="0" hangingPunct="1">
                        <a:defRPr sz="7425" kern="1200">
                          <a:solidFill>
                            <a:schemeClr val="tx1"/>
                          </a:solidFill>
                          <a:latin typeface="Arial"/>
                        </a:defRPr>
                      </a:lvl7pPr>
                      <a:lvl8pPr marL="13201650" algn="l" defTabSz="3771900" rtl="0" eaLnBrk="1" latinLnBrk="0" hangingPunct="1">
                        <a:defRPr sz="7425" kern="1200">
                          <a:solidFill>
                            <a:schemeClr val="tx1"/>
                          </a:solidFill>
                          <a:latin typeface="Arial"/>
                        </a:defRPr>
                      </a:lvl8pPr>
                      <a:lvl9pPr marL="15087600" algn="l" defTabSz="3771900" rtl="0" eaLnBrk="1" latinLnBrk="0" hangingPunct="1">
                        <a:defRPr sz="7425" kern="1200">
                          <a:solidFill>
                            <a:schemeClr val="tx1"/>
                          </a:solidFill>
                          <a:latin typeface="Arial"/>
                        </a:defRPr>
                      </a:lvl9pPr>
                    </a:lstStyle>
                    <a:p>
                      <a:pPr marL="0" marR="0" algn="ctr">
                        <a:lnSpc>
                          <a:spcPct val="90000"/>
                        </a:lnSpc>
                        <a:spcBef>
                          <a:spcPts val="0"/>
                        </a:spcBef>
                        <a:spcAft>
                          <a:spcPts val="0"/>
                        </a:spcAft>
                      </a:pPr>
                      <a:r>
                        <a:rPr lang="en-US" sz="1100" b="1" dirty="0">
                          <a:solidFill>
                            <a:schemeClr val="bg1"/>
                          </a:solidFill>
                          <a:effectLst/>
                          <a:latin typeface="Arial" panose="020B0604020202020204" pitchFamily="34" charset="0"/>
                          <a:cs typeface="Arial" panose="020B0604020202020204" pitchFamily="34" charset="0"/>
                        </a:rPr>
                        <a:t>Treatment-Related AEs, %</a:t>
                      </a:r>
                      <a:endParaRPr lang="en-US" sz="11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34291" marB="3429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hMerge="1">
                  <a:txBody>
                    <a:bodyPr/>
                    <a:lstStyle/>
                    <a:p>
                      <a:pPr marL="0" marR="0" algn="ctr">
                        <a:lnSpc>
                          <a:spcPct val="90000"/>
                        </a:lnSpc>
                        <a:spcBef>
                          <a:spcPts val="0"/>
                        </a:spcBef>
                        <a:spcAft>
                          <a:spcPts val="0"/>
                        </a:spcAft>
                      </a:pPr>
                      <a:endParaRPr lang="en-US" sz="9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34290" marB="34290" anchor="ctr">
                    <a:lnL w="12700" cap="flat" cmpd="sng" algn="ctr">
                      <a:no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254061"/>
                    </a:solidFill>
                  </a:tcPr>
                </a:tc>
                <a:extLst>
                  <a:ext uri="{0D108BD9-81ED-4DB2-BD59-A6C34878D82A}">
                    <a16:rowId xmlns:a16="http://schemas.microsoft.com/office/drawing/2014/main" val="3426826234"/>
                  </a:ext>
                </a:extLst>
              </a:tr>
              <a:tr h="27991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100" b="1" dirty="0">
                          <a:solidFill>
                            <a:schemeClr val="bg1"/>
                          </a:solidFill>
                          <a:effectLst/>
                          <a:latin typeface="Arial" panose="020B0604020202020204" pitchFamily="34" charset="0"/>
                          <a:cs typeface="Arial" panose="020B0604020202020204" pitchFamily="34" charset="0"/>
                        </a:rPr>
                        <a:t>Adverse Event</a:t>
                      </a:r>
                      <a:endParaRPr lang="en-US" sz="11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90867" marR="90867" marT="44943" marB="4494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90000"/>
                        </a:lnSpc>
                        <a:spcBef>
                          <a:spcPts val="0"/>
                        </a:spcBef>
                        <a:spcAft>
                          <a:spcPts val="0"/>
                        </a:spcAft>
                      </a:pPr>
                      <a:r>
                        <a:rPr lang="en-US" sz="1100" b="1" dirty="0">
                          <a:solidFill>
                            <a:schemeClr val="bg1"/>
                          </a:solidFill>
                          <a:effectLst/>
                          <a:latin typeface="Arial" panose="020B0604020202020204" pitchFamily="34" charset="0"/>
                          <a:cs typeface="Arial" panose="020B0604020202020204" pitchFamily="34" charset="0"/>
                        </a:rPr>
                        <a:t>Any Grade</a:t>
                      </a:r>
                      <a:endParaRPr lang="en-US" sz="11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90867" marR="90867" marT="44943" marB="4494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90000"/>
                        </a:lnSpc>
                        <a:spcBef>
                          <a:spcPts val="0"/>
                        </a:spcBef>
                        <a:spcAft>
                          <a:spcPts val="0"/>
                        </a:spcAft>
                      </a:pPr>
                      <a:r>
                        <a:rPr lang="en-US" sz="1100" b="1" dirty="0">
                          <a:solidFill>
                            <a:schemeClr val="bg1"/>
                          </a:solidFill>
                          <a:effectLst/>
                          <a:latin typeface="Arial" panose="020B0604020202020204" pitchFamily="34" charset="0"/>
                          <a:cs typeface="Arial" panose="020B0604020202020204" pitchFamily="34" charset="0"/>
                        </a:rPr>
                        <a:t>Grade ≥3</a:t>
                      </a:r>
                      <a:endParaRPr lang="en-US" sz="11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90867" marR="90867" marT="44943" marB="4494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90000"/>
                        </a:lnSpc>
                        <a:spcBef>
                          <a:spcPts val="0"/>
                        </a:spcBef>
                        <a:spcAft>
                          <a:spcPts val="0"/>
                        </a:spcAft>
                      </a:pPr>
                      <a:r>
                        <a:rPr lang="en-US" sz="1100" b="1" dirty="0">
                          <a:solidFill>
                            <a:schemeClr val="bg1"/>
                          </a:solidFill>
                          <a:effectLst/>
                          <a:latin typeface="Arial" panose="020B0604020202020204" pitchFamily="34" charset="0"/>
                          <a:cs typeface="Arial" panose="020B0604020202020204" pitchFamily="34" charset="0"/>
                        </a:rPr>
                        <a:t>Any Grade</a:t>
                      </a:r>
                      <a:endParaRPr lang="en-US" sz="11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90867" marR="90867" marT="44943" marB="4494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90000"/>
                        </a:lnSpc>
                        <a:spcBef>
                          <a:spcPts val="0"/>
                        </a:spcBef>
                        <a:spcAft>
                          <a:spcPts val="0"/>
                        </a:spcAft>
                      </a:pPr>
                      <a:r>
                        <a:rPr lang="en-US" sz="1100" b="1" dirty="0">
                          <a:solidFill>
                            <a:schemeClr val="bg1"/>
                          </a:solidFill>
                          <a:effectLst/>
                          <a:latin typeface="Arial" panose="020B0604020202020204" pitchFamily="34" charset="0"/>
                          <a:cs typeface="Arial" panose="020B0604020202020204" pitchFamily="34" charset="0"/>
                        </a:rPr>
                        <a:t>Grade ≥3</a:t>
                      </a:r>
                      <a:endParaRPr lang="en-US" sz="11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90867" marR="90867" marT="44943" marB="4494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3596994493"/>
                  </a:ext>
                </a:extLst>
              </a:tr>
              <a:tr h="58741">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115570">
                        <a:lnSpc>
                          <a:spcPct val="90000"/>
                        </a:lnSpc>
                        <a:spcBef>
                          <a:spcPts val="0"/>
                        </a:spcBef>
                        <a:spcAft>
                          <a:spcPts val="0"/>
                        </a:spcAft>
                      </a:pPr>
                      <a:r>
                        <a:rPr lang="en-US" sz="1100" dirty="0">
                          <a:solidFill>
                            <a:srgbClr val="000000"/>
                          </a:solidFill>
                          <a:effectLst/>
                          <a:latin typeface="Arial" panose="020B0604020202020204" pitchFamily="34" charset="0"/>
                          <a:cs typeface="Arial" panose="020B0604020202020204" pitchFamily="34" charset="0"/>
                        </a:rPr>
                        <a:t>Fatigue</a:t>
                      </a:r>
                      <a:endParaRPr lang="en-US"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22028" marR="22028" marT="10895" marB="108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90000"/>
                        </a:lnSpc>
                        <a:spcBef>
                          <a:spcPts val="0"/>
                        </a:spcBef>
                        <a:spcAft>
                          <a:spcPts val="0"/>
                        </a:spcAft>
                      </a:pPr>
                      <a:r>
                        <a:rPr lang="en-US" sz="1100" dirty="0">
                          <a:solidFill>
                            <a:srgbClr val="000000"/>
                          </a:solidFill>
                          <a:effectLst/>
                          <a:latin typeface="Arial" panose="020B0604020202020204" pitchFamily="34" charset="0"/>
                          <a:cs typeface="Arial" panose="020B0604020202020204" pitchFamily="34" charset="0"/>
                        </a:rPr>
                        <a:t>36.9</a:t>
                      </a:r>
                      <a:endParaRPr lang="en-US"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22028" marR="22028" marT="10895" marB="108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90000"/>
                        </a:lnSpc>
                        <a:spcBef>
                          <a:spcPts val="0"/>
                        </a:spcBef>
                        <a:spcAft>
                          <a:spcPts val="0"/>
                        </a:spcAft>
                      </a:pPr>
                      <a:r>
                        <a:rPr lang="en-US" sz="1100" dirty="0">
                          <a:solidFill>
                            <a:srgbClr val="000000"/>
                          </a:solidFill>
                          <a:effectLst/>
                          <a:latin typeface="Arial" panose="020B0604020202020204" pitchFamily="34" charset="0"/>
                          <a:cs typeface="Arial" panose="020B0604020202020204" pitchFamily="34" charset="0"/>
                        </a:rPr>
                        <a:t>1.8</a:t>
                      </a:r>
                      <a:endParaRPr lang="en-US"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22028" marR="22028" marT="10895" marB="108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a:lnSpc>
                          <a:spcPct val="90000"/>
                        </a:lnSpc>
                        <a:spcBef>
                          <a:spcPts val="0"/>
                        </a:spcBef>
                        <a:spcAft>
                          <a:spcPts val="0"/>
                        </a:spcAft>
                      </a:pPr>
                      <a:r>
                        <a:rPr lang="en-US" sz="1100" dirty="0">
                          <a:solidFill>
                            <a:srgbClr val="000000"/>
                          </a:solidFill>
                          <a:effectLst/>
                          <a:latin typeface="Arial" panose="020B0604020202020204" pitchFamily="34" charset="0"/>
                          <a:cs typeface="Arial" panose="020B0604020202020204" pitchFamily="34" charset="0"/>
                        </a:rPr>
                        <a:t>3.5</a:t>
                      </a:r>
                      <a:endParaRPr lang="en-US"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22028" marR="22028" marT="10895" marB="108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90000"/>
                        </a:lnSpc>
                        <a:spcBef>
                          <a:spcPts val="0"/>
                        </a:spcBef>
                        <a:spcAft>
                          <a:spcPts val="0"/>
                        </a:spcAft>
                      </a:pPr>
                      <a:r>
                        <a:rPr lang="en-US" sz="1100" dirty="0">
                          <a:solidFill>
                            <a:srgbClr val="000000"/>
                          </a:solidFill>
                          <a:effectLst/>
                          <a:latin typeface="Arial" panose="020B0604020202020204" pitchFamily="34" charset="0"/>
                          <a:cs typeface="Arial" panose="020B0604020202020204" pitchFamily="34" charset="0"/>
                        </a:rPr>
                        <a:t>0.0</a:t>
                      </a:r>
                      <a:endParaRPr lang="en-US"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22028" marR="22028" marT="10895" marB="108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618564931"/>
                  </a:ext>
                </a:extLst>
              </a:tr>
              <a:tr h="206371">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115570">
                        <a:lnSpc>
                          <a:spcPct val="90000"/>
                        </a:lnSpc>
                        <a:spcBef>
                          <a:spcPts val="0"/>
                        </a:spcBef>
                        <a:spcAft>
                          <a:spcPts val="0"/>
                        </a:spcAft>
                      </a:pPr>
                      <a:r>
                        <a:rPr lang="en-US" sz="1100" dirty="0">
                          <a:solidFill>
                            <a:srgbClr val="000000"/>
                          </a:solidFill>
                          <a:effectLst/>
                          <a:latin typeface="Arial" panose="020B0604020202020204" pitchFamily="34" charset="0"/>
                          <a:cs typeface="Arial" panose="020B0604020202020204" pitchFamily="34" charset="0"/>
                        </a:rPr>
                        <a:t>Neutropenia</a:t>
                      </a:r>
                      <a:r>
                        <a:rPr lang="en-US" sz="1100" baseline="30000" dirty="0">
                          <a:solidFill>
                            <a:srgbClr val="000000"/>
                          </a:solidFill>
                          <a:effectLst/>
                          <a:latin typeface="Arial" panose="020B0604020202020204" pitchFamily="34" charset="0"/>
                          <a:cs typeface="Arial" panose="020B0604020202020204" pitchFamily="34" charset="0"/>
                        </a:rPr>
                        <a:t>b,c</a:t>
                      </a:r>
                      <a:endParaRPr lang="en-US" sz="1100" baseline="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22028" marR="22028" marT="10895" marB="1089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90000"/>
                        </a:lnSpc>
                        <a:spcBef>
                          <a:spcPts val="0"/>
                        </a:spcBef>
                        <a:spcAft>
                          <a:spcPts val="0"/>
                        </a:spcAft>
                      </a:pPr>
                      <a:r>
                        <a:rPr lang="en-US" sz="1100" dirty="0">
                          <a:solidFill>
                            <a:srgbClr val="000000"/>
                          </a:solidFill>
                          <a:effectLst/>
                          <a:latin typeface="Arial" panose="020B0604020202020204" pitchFamily="34" charset="0"/>
                          <a:cs typeface="Arial" panose="020B0604020202020204" pitchFamily="34" charset="0"/>
                        </a:rPr>
                        <a:t>34.4</a:t>
                      </a:r>
                      <a:endParaRPr lang="en-US"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22028" marR="22028" marT="10895" marB="1089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90000"/>
                        </a:lnSpc>
                        <a:spcBef>
                          <a:spcPts val="0"/>
                        </a:spcBef>
                        <a:spcAft>
                          <a:spcPts val="0"/>
                        </a:spcAft>
                      </a:pPr>
                      <a:r>
                        <a:rPr lang="en-US" sz="1100" dirty="0">
                          <a:solidFill>
                            <a:srgbClr val="000000"/>
                          </a:solidFill>
                          <a:effectLst/>
                          <a:latin typeface="Arial" panose="020B0604020202020204" pitchFamily="34" charset="0"/>
                          <a:cs typeface="Arial" panose="020B0604020202020204" pitchFamily="34" charset="0"/>
                        </a:rPr>
                        <a:t>28.4</a:t>
                      </a:r>
                      <a:endParaRPr lang="en-US"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22028" marR="22028" marT="10895" marB="1089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a:lnSpc>
                          <a:spcPct val="90000"/>
                        </a:lnSpc>
                        <a:spcBef>
                          <a:spcPts val="0"/>
                        </a:spcBef>
                        <a:spcAft>
                          <a:spcPts val="0"/>
                        </a:spcAft>
                      </a:pPr>
                      <a:r>
                        <a:rPr lang="en-US" sz="1100" dirty="0">
                          <a:solidFill>
                            <a:srgbClr val="000000"/>
                          </a:solidFill>
                          <a:effectLst/>
                          <a:latin typeface="Arial" panose="020B0604020202020204" pitchFamily="34" charset="0"/>
                          <a:cs typeface="Arial" panose="020B0604020202020204" pitchFamily="34" charset="0"/>
                        </a:rPr>
                        <a:t>19.5</a:t>
                      </a:r>
                      <a:endParaRPr lang="en-US"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22028" marR="22028" marT="10895" marB="1089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90000"/>
                        </a:lnSpc>
                        <a:spcBef>
                          <a:spcPts val="0"/>
                        </a:spcBef>
                        <a:spcAft>
                          <a:spcPts val="0"/>
                        </a:spcAft>
                      </a:pPr>
                      <a:r>
                        <a:rPr lang="en-US" sz="1100" dirty="0">
                          <a:solidFill>
                            <a:srgbClr val="000000"/>
                          </a:solidFill>
                          <a:effectLst/>
                          <a:latin typeface="Arial" panose="020B0604020202020204" pitchFamily="34" charset="0"/>
                          <a:cs typeface="Arial" panose="020B0604020202020204" pitchFamily="34" charset="0"/>
                        </a:rPr>
                        <a:t>15.2</a:t>
                      </a:r>
                      <a:endParaRPr lang="en-US"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22028" marR="22028" marT="10895" marB="1089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992683327"/>
                  </a:ext>
                </a:extLst>
              </a:tr>
              <a:tr h="206371">
                <a:tc>
                  <a:txBody>
                    <a:bodyPr/>
                    <a:lstStyle/>
                    <a:p>
                      <a:pPr marL="0" marR="0" indent="115570" algn="l">
                        <a:lnSpc>
                          <a:spcPct val="90000"/>
                        </a:lnSpc>
                        <a:spcBef>
                          <a:spcPts val="0"/>
                        </a:spcBef>
                        <a:spcAft>
                          <a:spcPts val="0"/>
                        </a:spcAft>
                      </a:pPr>
                      <a:r>
                        <a:rPr lang="en-US" sz="1100" dirty="0">
                          <a:solidFill>
                            <a:srgbClr val="000000"/>
                          </a:solidFill>
                          <a:effectLst/>
                          <a:latin typeface="Arial" panose="020B0604020202020204" pitchFamily="34" charset="0"/>
                          <a:cs typeface="Arial" panose="020B0604020202020204" pitchFamily="34" charset="0"/>
                        </a:rPr>
                        <a:t>Diarrhea</a:t>
                      </a:r>
                      <a:endParaRPr lang="en-US"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22028" marR="22028" marT="10895" marB="10895" anchor="ctr">
                    <a:lnT w="12700" cap="flat" cmpd="sng" algn="ctr">
                      <a:solidFill>
                        <a:schemeClr val="bg1"/>
                      </a:solidFill>
                      <a:prstDash val="solid"/>
                      <a:round/>
                      <a:headEnd type="none" w="med" len="med"/>
                      <a:tailEnd type="none" w="med" len="med"/>
                    </a:lnT>
                  </a:tcPr>
                </a:tc>
                <a:tc>
                  <a:txBody>
                    <a:bodyPr/>
                    <a:lstStyle/>
                    <a:p>
                      <a:pPr marL="0" marR="0" algn="ctr">
                        <a:lnSpc>
                          <a:spcPct val="90000"/>
                        </a:lnSpc>
                        <a:spcBef>
                          <a:spcPts val="0"/>
                        </a:spcBef>
                        <a:spcAft>
                          <a:spcPts val="0"/>
                        </a:spcAft>
                      </a:pPr>
                      <a:r>
                        <a:rPr lang="en-US" sz="1100" dirty="0">
                          <a:solidFill>
                            <a:srgbClr val="000000"/>
                          </a:solidFill>
                          <a:effectLst/>
                          <a:latin typeface="Arial" panose="020B0604020202020204" pitchFamily="34" charset="0"/>
                          <a:cs typeface="Arial" panose="020B0604020202020204" pitchFamily="34" charset="0"/>
                        </a:rPr>
                        <a:t>28.4</a:t>
                      </a:r>
                      <a:endParaRPr lang="en-US"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22028" marR="22028" marT="10895" marB="10895" anchor="ctr">
                    <a:lnT w="12700" cap="flat" cmpd="sng" algn="ctr">
                      <a:solidFill>
                        <a:schemeClr val="bg1"/>
                      </a:solidFill>
                      <a:prstDash val="solid"/>
                      <a:round/>
                      <a:headEnd type="none" w="med" len="med"/>
                      <a:tailEnd type="none" w="med" len="med"/>
                    </a:lnT>
                  </a:tcPr>
                </a:tc>
                <a:tc>
                  <a:txBody>
                    <a:bodyPr/>
                    <a:lstStyle/>
                    <a:p>
                      <a:pPr marL="0" marR="0" algn="ctr">
                        <a:lnSpc>
                          <a:spcPct val="90000"/>
                        </a:lnSpc>
                        <a:spcBef>
                          <a:spcPts val="0"/>
                        </a:spcBef>
                        <a:spcAft>
                          <a:spcPts val="0"/>
                        </a:spcAft>
                      </a:pPr>
                      <a:r>
                        <a:rPr lang="en-US" sz="1100" dirty="0">
                          <a:solidFill>
                            <a:srgbClr val="000000"/>
                          </a:solidFill>
                          <a:effectLst/>
                          <a:latin typeface="Arial" panose="020B0604020202020204" pitchFamily="34" charset="0"/>
                          <a:cs typeface="Arial" panose="020B0604020202020204" pitchFamily="34" charset="0"/>
                        </a:rPr>
                        <a:t>0.4</a:t>
                      </a:r>
                      <a:endParaRPr lang="en-US"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22028" marR="22028" marT="10895" marB="10895" anchor="ctr">
                    <a:lnT w="12700" cap="flat" cmpd="sng" algn="ctr">
                      <a:solidFill>
                        <a:schemeClr val="bg1"/>
                      </a:solidFill>
                      <a:prstDash val="solid"/>
                      <a:round/>
                      <a:headEnd type="none" w="med" len="med"/>
                      <a:tailEnd type="none" w="med" len="med"/>
                    </a:lnT>
                  </a:tcPr>
                </a:tc>
                <a:tc>
                  <a:txBody>
                    <a:bodyPr/>
                    <a:lstStyle/>
                    <a:p>
                      <a:pPr marL="0" marR="0" algn="ctr">
                        <a:lnSpc>
                          <a:spcPct val="90000"/>
                        </a:lnSpc>
                        <a:spcBef>
                          <a:spcPts val="0"/>
                        </a:spcBef>
                        <a:spcAft>
                          <a:spcPts val="0"/>
                        </a:spcAft>
                      </a:pPr>
                      <a:r>
                        <a:rPr lang="en-US" sz="1100" dirty="0">
                          <a:solidFill>
                            <a:srgbClr val="000000"/>
                          </a:solidFill>
                          <a:effectLst/>
                          <a:latin typeface="Arial" panose="020B0604020202020204" pitchFamily="34" charset="0"/>
                          <a:cs typeface="Arial" panose="020B0604020202020204" pitchFamily="34" charset="0"/>
                        </a:rPr>
                        <a:t>7.8</a:t>
                      </a:r>
                      <a:endParaRPr lang="en-US"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22028" marR="22028" marT="10895" marB="10895" anchor="ctr">
                    <a:lnT w="12700" cap="flat" cmpd="sng" algn="ctr">
                      <a:solidFill>
                        <a:schemeClr val="bg1"/>
                      </a:solidFill>
                      <a:prstDash val="solid"/>
                      <a:round/>
                      <a:headEnd type="none" w="med" len="med"/>
                      <a:tailEnd type="none" w="med" len="med"/>
                    </a:lnT>
                  </a:tcPr>
                </a:tc>
                <a:tc>
                  <a:txBody>
                    <a:bodyPr/>
                    <a:lstStyle/>
                    <a:p>
                      <a:pPr marL="0" marR="0" algn="ctr">
                        <a:lnSpc>
                          <a:spcPct val="90000"/>
                        </a:lnSpc>
                        <a:spcBef>
                          <a:spcPts val="0"/>
                        </a:spcBef>
                        <a:spcAft>
                          <a:spcPts val="0"/>
                        </a:spcAft>
                      </a:pPr>
                      <a:r>
                        <a:rPr lang="en-US" sz="1100" dirty="0">
                          <a:solidFill>
                            <a:srgbClr val="000000"/>
                          </a:solidFill>
                          <a:effectLst/>
                          <a:latin typeface="Arial" panose="020B0604020202020204" pitchFamily="34" charset="0"/>
                          <a:cs typeface="Arial" panose="020B0604020202020204" pitchFamily="34" charset="0"/>
                        </a:rPr>
                        <a:t>0.0</a:t>
                      </a:r>
                      <a:endParaRPr lang="en-US"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22028" marR="22028" marT="10895" marB="10895" anchor="ct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837879075"/>
                  </a:ext>
                </a:extLst>
              </a:tr>
              <a:tr h="206371">
                <a:tc>
                  <a:txBody>
                    <a:bodyPr/>
                    <a:lstStyle/>
                    <a:p>
                      <a:pPr marL="0" marR="0" indent="115570" algn="l">
                        <a:lnSpc>
                          <a:spcPct val="90000"/>
                        </a:lnSpc>
                        <a:spcBef>
                          <a:spcPts val="0"/>
                        </a:spcBef>
                        <a:spcAft>
                          <a:spcPts val="0"/>
                        </a:spcAft>
                      </a:pPr>
                      <a:r>
                        <a:rPr lang="en-US" sz="1100" dirty="0">
                          <a:solidFill>
                            <a:srgbClr val="000000"/>
                          </a:solidFill>
                          <a:effectLst/>
                          <a:latin typeface="Arial" panose="020B0604020202020204" pitchFamily="34" charset="0"/>
                          <a:cs typeface="Arial" panose="020B0604020202020204" pitchFamily="34" charset="0"/>
                        </a:rPr>
                        <a:t>Cough</a:t>
                      </a:r>
                      <a:endParaRPr lang="en-US"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22028" marR="22028" marT="10895" marB="10895" anchor="ctr"/>
                </a:tc>
                <a:tc>
                  <a:txBody>
                    <a:bodyPr/>
                    <a:lstStyle/>
                    <a:p>
                      <a:pPr marL="0" marR="0" algn="ctr">
                        <a:lnSpc>
                          <a:spcPct val="90000"/>
                        </a:lnSpc>
                        <a:spcBef>
                          <a:spcPts val="0"/>
                        </a:spcBef>
                        <a:spcAft>
                          <a:spcPts val="0"/>
                        </a:spcAft>
                      </a:pPr>
                      <a:r>
                        <a:rPr lang="en-US" sz="1100" dirty="0">
                          <a:solidFill>
                            <a:srgbClr val="000000"/>
                          </a:solidFill>
                          <a:effectLst/>
                          <a:latin typeface="Arial" panose="020B0604020202020204" pitchFamily="34" charset="0"/>
                          <a:cs typeface="Arial" panose="020B0604020202020204" pitchFamily="34" charset="0"/>
                        </a:rPr>
                        <a:t>27.3</a:t>
                      </a:r>
                      <a:endParaRPr lang="en-US"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22028" marR="22028" marT="10895" marB="10895" anchor="ctr"/>
                </a:tc>
                <a:tc>
                  <a:txBody>
                    <a:bodyPr/>
                    <a:lstStyle/>
                    <a:p>
                      <a:pPr marL="0" marR="0" algn="ctr">
                        <a:lnSpc>
                          <a:spcPct val="90000"/>
                        </a:lnSpc>
                        <a:spcBef>
                          <a:spcPts val="0"/>
                        </a:spcBef>
                        <a:spcAft>
                          <a:spcPts val="0"/>
                        </a:spcAft>
                      </a:pPr>
                      <a:r>
                        <a:rPr lang="en-US" sz="1100" dirty="0">
                          <a:solidFill>
                            <a:srgbClr val="000000"/>
                          </a:solidFill>
                          <a:effectLst/>
                          <a:latin typeface="Arial" panose="020B0604020202020204" pitchFamily="34" charset="0"/>
                          <a:cs typeface="Arial" panose="020B0604020202020204" pitchFamily="34" charset="0"/>
                        </a:rPr>
                        <a:t>0.0</a:t>
                      </a:r>
                      <a:endParaRPr lang="en-US"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22028" marR="22028" marT="10895" marB="10895" anchor="ctr"/>
                </a:tc>
                <a:tc>
                  <a:txBody>
                    <a:bodyPr/>
                    <a:lstStyle/>
                    <a:p>
                      <a:pPr marL="0" marR="0" algn="ctr">
                        <a:lnSpc>
                          <a:spcPct val="90000"/>
                        </a:lnSpc>
                        <a:spcBef>
                          <a:spcPts val="0"/>
                        </a:spcBef>
                        <a:spcAft>
                          <a:spcPts val="0"/>
                        </a:spcAft>
                      </a:pPr>
                      <a:r>
                        <a:rPr lang="en-US" sz="1100" dirty="0">
                          <a:solidFill>
                            <a:srgbClr val="000000"/>
                          </a:solidFill>
                          <a:effectLst/>
                          <a:latin typeface="Arial" panose="020B0604020202020204" pitchFamily="34" charset="0"/>
                          <a:cs typeface="Arial" panose="020B0604020202020204" pitchFamily="34" charset="0"/>
                        </a:rPr>
                        <a:t>1.8</a:t>
                      </a:r>
                      <a:endParaRPr lang="en-US"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22028" marR="22028" marT="10895" marB="10895" anchor="ctr"/>
                </a:tc>
                <a:tc>
                  <a:txBody>
                    <a:bodyPr/>
                    <a:lstStyle/>
                    <a:p>
                      <a:pPr marL="0" marR="0" algn="ctr">
                        <a:lnSpc>
                          <a:spcPct val="90000"/>
                        </a:lnSpc>
                        <a:spcBef>
                          <a:spcPts val="0"/>
                        </a:spcBef>
                        <a:spcAft>
                          <a:spcPts val="0"/>
                        </a:spcAft>
                      </a:pPr>
                      <a:r>
                        <a:rPr lang="en-US" sz="1100" dirty="0">
                          <a:solidFill>
                            <a:srgbClr val="000000"/>
                          </a:solidFill>
                          <a:effectLst/>
                          <a:latin typeface="Arial" panose="020B0604020202020204" pitchFamily="34" charset="0"/>
                          <a:cs typeface="Arial" panose="020B0604020202020204" pitchFamily="34" charset="0"/>
                        </a:rPr>
                        <a:t>0.0</a:t>
                      </a:r>
                      <a:endParaRPr lang="en-US"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22028" marR="22028" marT="10895" marB="10895" anchor="ctr"/>
                </a:tc>
                <a:extLst>
                  <a:ext uri="{0D108BD9-81ED-4DB2-BD59-A6C34878D82A}">
                    <a16:rowId xmlns:a16="http://schemas.microsoft.com/office/drawing/2014/main" val="2150643329"/>
                  </a:ext>
                </a:extLst>
              </a:tr>
              <a:tr h="206371">
                <a:tc>
                  <a:txBody>
                    <a:bodyPr/>
                    <a:lstStyle/>
                    <a:p>
                      <a:pPr marL="0" marR="0" indent="115570" algn="l">
                        <a:lnSpc>
                          <a:spcPct val="90000"/>
                        </a:lnSpc>
                        <a:spcBef>
                          <a:spcPts val="0"/>
                        </a:spcBef>
                        <a:spcAft>
                          <a:spcPts val="0"/>
                        </a:spcAft>
                      </a:pPr>
                      <a:r>
                        <a:rPr lang="en-US" sz="1100" dirty="0">
                          <a:solidFill>
                            <a:srgbClr val="000000"/>
                          </a:solidFill>
                          <a:effectLst/>
                          <a:latin typeface="Arial" panose="020B0604020202020204" pitchFamily="34" charset="0"/>
                          <a:cs typeface="Arial" panose="020B0604020202020204" pitchFamily="34" charset="0"/>
                        </a:rPr>
                        <a:t>Contusion</a:t>
                      </a:r>
                      <a:endParaRPr lang="en-US"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22028" marR="22028" marT="10895" marB="10895" anchor="ctr"/>
                </a:tc>
                <a:tc>
                  <a:txBody>
                    <a:bodyPr/>
                    <a:lstStyle/>
                    <a:p>
                      <a:pPr marL="0" marR="0" algn="ctr">
                        <a:lnSpc>
                          <a:spcPct val="90000"/>
                        </a:lnSpc>
                        <a:spcBef>
                          <a:spcPts val="0"/>
                        </a:spcBef>
                        <a:spcAft>
                          <a:spcPts val="0"/>
                        </a:spcAft>
                      </a:pPr>
                      <a:r>
                        <a:rPr lang="en-US" sz="1100" dirty="0">
                          <a:solidFill>
                            <a:srgbClr val="000000"/>
                          </a:solidFill>
                          <a:effectLst/>
                          <a:latin typeface="Arial" panose="020B0604020202020204" pitchFamily="34" charset="0"/>
                          <a:cs typeface="Arial" panose="020B0604020202020204" pitchFamily="34" charset="0"/>
                        </a:rPr>
                        <a:t>26.2</a:t>
                      </a:r>
                      <a:endParaRPr lang="en-US"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22028" marR="22028" marT="10895" marB="10895" anchor="ctr"/>
                </a:tc>
                <a:tc>
                  <a:txBody>
                    <a:bodyPr/>
                    <a:lstStyle/>
                    <a:p>
                      <a:pPr marL="0" marR="0" algn="ctr">
                        <a:lnSpc>
                          <a:spcPct val="90000"/>
                        </a:lnSpc>
                        <a:spcBef>
                          <a:spcPts val="0"/>
                        </a:spcBef>
                        <a:spcAft>
                          <a:spcPts val="0"/>
                        </a:spcAft>
                      </a:pPr>
                      <a:r>
                        <a:rPr lang="en-US" sz="1100" dirty="0">
                          <a:solidFill>
                            <a:srgbClr val="000000"/>
                          </a:solidFill>
                          <a:effectLst/>
                          <a:latin typeface="Arial" panose="020B0604020202020204" pitchFamily="34" charset="0"/>
                          <a:cs typeface="Arial" panose="020B0604020202020204" pitchFamily="34" charset="0"/>
                        </a:rPr>
                        <a:t>0.0</a:t>
                      </a:r>
                      <a:endParaRPr lang="en-US"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22028" marR="22028" marT="10895" marB="10895" anchor="ctr"/>
                </a:tc>
                <a:tc>
                  <a:txBody>
                    <a:bodyPr/>
                    <a:lstStyle/>
                    <a:p>
                      <a:pPr marL="0" marR="0" algn="ctr">
                        <a:lnSpc>
                          <a:spcPct val="90000"/>
                        </a:lnSpc>
                        <a:spcBef>
                          <a:spcPts val="0"/>
                        </a:spcBef>
                        <a:spcAft>
                          <a:spcPts val="0"/>
                        </a:spcAft>
                      </a:pPr>
                      <a:r>
                        <a:rPr lang="en-US" sz="1100" dirty="0">
                          <a:solidFill>
                            <a:srgbClr val="000000"/>
                          </a:solidFill>
                          <a:effectLst/>
                          <a:latin typeface="Arial" panose="020B0604020202020204" pitchFamily="34" charset="0"/>
                          <a:cs typeface="Arial" panose="020B0604020202020204" pitchFamily="34" charset="0"/>
                        </a:rPr>
                        <a:t>17.4</a:t>
                      </a:r>
                      <a:endParaRPr lang="en-US"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22028" marR="22028" marT="10895" marB="10895" anchor="ctr"/>
                </a:tc>
                <a:tc>
                  <a:txBody>
                    <a:bodyPr/>
                    <a:lstStyle/>
                    <a:p>
                      <a:pPr marL="0" marR="0" algn="ctr">
                        <a:lnSpc>
                          <a:spcPct val="90000"/>
                        </a:lnSpc>
                        <a:spcBef>
                          <a:spcPts val="0"/>
                        </a:spcBef>
                        <a:spcAft>
                          <a:spcPts val="0"/>
                        </a:spcAft>
                      </a:pPr>
                      <a:r>
                        <a:rPr lang="en-US" sz="1100" dirty="0">
                          <a:solidFill>
                            <a:srgbClr val="000000"/>
                          </a:solidFill>
                          <a:effectLst/>
                          <a:latin typeface="Arial" panose="020B0604020202020204" pitchFamily="34" charset="0"/>
                          <a:cs typeface="Arial" panose="020B0604020202020204" pitchFamily="34" charset="0"/>
                        </a:rPr>
                        <a:t>0.0</a:t>
                      </a:r>
                      <a:endParaRPr lang="en-US"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22028" marR="22028" marT="10895" marB="10895" anchor="ctr"/>
                </a:tc>
                <a:extLst>
                  <a:ext uri="{0D108BD9-81ED-4DB2-BD59-A6C34878D82A}">
                    <a16:rowId xmlns:a16="http://schemas.microsoft.com/office/drawing/2014/main" val="3538375667"/>
                  </a:ext>
                </a:extLst>
              </a:tr>
              <a:tr h="206371">
                <a:tc>
                  <a:txBody>
                    <a:bodyPr/>
                    <a:lstStyle/>
                    <a:p>
                      <a:pPr marL="0" marR="0" indent="115570" algn="l">
                        <a:lnSpc>
                          <a:spcPct val="90000"/>
                        </a:lnSpc>
                        <a:spcBef>
                          <a:spcPts val="0"/>
                        </a:spcBef>
                        <a:spcAft>
                          <a:spcPts val="0"/>
                        </a:spcAft>
                      </a:pPr>
                      <a:r>
                        <a:rPr lang="en-US" sz="1100" dirty="0">
                          <a:solidFill>
                            <a:srgbClr val="000000"/>
                          </a:solidFill>
                          <a:effectLst/>
                          <a:latin typeface="Arial" panose="020B0604020202020204" pitchFamily="34" charset="0"/>
                          <a:cs typeface="Arial" panose="020B0604020202020204" pitchFamily="34" charset="0"/>
                        </a:rPr>
                        <a:t>Covid-19</a:t>
                      </a:r>
                      <a:endParaRPr lang="en-US"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22028" marR="22028" marT="10895" marB="10895" anchor="ctr"/>
                </a:tc>
                <a:tc>
                  <a:txBody>
                    <a:bodyPr/>
                    <a:lstStyle/>
                    <a:p>
                      <a:pPr marL="0" marR="0" algn="ctr">
                        <a:lnSpc>
                          <a:spcPct val="90000"/>
                        </a:lnSpc>
                        <a:spcBef>
                          <a:spcPts val="0"/>
                        </a:spcBef>
                        <a:spcAft>
                          <a:spcPts val="0"/>
                        </a:spcAft>
                      </a:pPr>
                      <a:r>
                        <a:rPr lang="en-US" sz="1100" dirty="0">
                          <a:solidFill>
                            <a:srgbClr val="000000"/>
                          </a:solidFill>
                          <a:effectLst/>
                          <a:latin typeface="Arial" panose="020B0604020202020204" pitchFamily="34" charset="0"/>
                          <a:cs typeface="Arial" panose="020B0604020202020204" pitchFamily="34" charset="0"/>
                        </a:rPr>
                        <a:t>25.9</a:t>
                      </a:r>
                      <a:endParaRPr lang="en-US"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22028" marR="22028" marT="10895" marB="10895" anchor="ctr"/>
                </a:tc>
                <a:tc>
                  <a:txBody>
                    <a:bodyPr/>
                    <a:lstStyle/>
                    <a:p>
                      <a:pPr marL="0" marR="0" algn="ctr">
                        <a:lnSpc>
                          <a:spcPct val="90000"/>
                        </a:lnSpc>
                        <a:spcBef>
                          <a:spcPts val="0"/>
                        </a:spcBef>
                        <a:spcAft>
                          <a:spcPts val="0"/>
                        </a:spcAft>
                      </a:pPr>
                      <a:r>
                        <a:rPr lang="en-US" sz="1100" dirty="0">
                          <a:solidFill>
                            <a:srgbClr val="000000"/>
                          </a:solidFill>
                          <a:effectLst/>
                          <a:latin typeface="Arial" panose="020B0604020202020204" pitchFamily="34" charset="0"/>
                          <a:cs typeface="Arial" panose="020B0604020202020204" pitchFamily="34" charset="0"/>
                        </a:rPr>
                        <a:t>4.6</a:t>
                      </a:r>
                      <a:endParaRPr lang="en-US"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22028" marR="22028" marT="10895" marB="10895" anchor="ctr"/>
                </a:tc>
                <a:tc>
                  <a:txBody>
                    <a:bodyPr/>
                    <a:lstStyle/>
                    <a:p>
                      <a:pPr marL="0" marR="0" algn="ctr">
                        <a:lnSpc>
                          <a:spcPct val="90000"/>
                        </a:lnSpc>
                        <a:spcBef>
                          <a:spcPts val="0"/>
                        </a:spcBef>
                        <a:spcAft>
                          <a:spcPts val="0"/>
                        </a:spcAft>
                      </a:pPr>
                      <a:r>
                        <a:rPr lang="en-US" sz="1100" dirty="0">
                          <a:solidFill>
                            <a:srgbClr val="000000"/>
                          </a:solidFill>
                          <a:effectLst/>
                          <a:latin typeface="Arial" panose="020B0604020202020204" pitchFamily="34" charset="0"/>
                          <a:cs typeface="Arial" panose="020B0604020202020204" pitchFamily="34" charset="0"/>
                        </a:rPr>
                        <a:t>0.7</a:t>
                      </a:r>
                      <a:endParaRPr lang="en-US"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22028" marR="22028" marT="10895" marB="10895" anchor="ctr"/>
                </a:tc>
                <a:tc>
                  <a:txBody>
                    <a:bodyPr/>
                    <a:lstStyle/>
                    <a:p>
                      <a:pPr marL="0" marR="0" algn="ctr">
                        <a:lnSpc>
                          <a:spcPct val="90000"/>
                        </a:lnSpc>
                        <a:spcBef>
                          <a:spcPts val="0"/>
                        </a:spcBef>
                        <a:spcAft>
                          <a:spcPts val="0"/>
                        </a:spcAft>
                      </a:pPr>
                      <a:r>
                        <a:rPr lang="en-US" sz="1100" dirty="0">
                          <a:solidFill>
                            <a:srgbClr val="000000"/>
                          </a:solidFill>
                          <a:effectLst/>
                          <a:latin typeface="Arial" panose="020B0604020202020204" pitchFamily="34" charset="0"/>
                          <a:cs typeface="Arial" panose="020B0604020202020204" pitchFamily="34" charset="0"/>
                        </a:rPr>
                        <a:t>0.0</a:t>
                      </a:r>
                      <a:endParaRPr lang="en-US"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22028" marR="22028" marT="10895" marB="10895" anchor="ctr"/>
                </a:tc>
                <a:extLst>
                  <a:ext uri="{0D108BD9-81ED-4DB2-BD59-A6C34878D82A}">
                    <a16:rowId xmlns:a16="http://schemas.microsoft.com/office/drawing/2014/main" val="535185963"/>
                  </a:ext>
                </a:extLst>
              </a:tr>
              <a:tr h="26298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sz="1100" b="1" kern="1200" dirty="0">
                          <a:solidFill>
                            <a:schemeClr val="bg1"/>
                          </a:solidFill>
                          <a:effectLst/>
                          <a:latin typeface="Arial" panose="020B0604020202020204" pitchFamily="34" charset="0"/>
                          <a:cs typeface="Arial" panose="020B0604020202020204" pitchFamily="34" charset="0"/>
                        </a:rPr>
                        <a:t>AEs of Interest</a:t>
                      </a:r>
                      <a:r>
                        <a:rPr lang="en-US" sz="1100" b="1" kern="1200" baseline="30000" dirty="0">
                          <a:solidFill>
                            <a:schemeClr val="bg1"/>
                          </a:solidFill>
                          <a:effectLst/>
                          <a:latin typeface="Arial" panose="020B0604020202020204" pitchFamily="34" charset="0"/>
                          <a:cs typeface="Arial" panose="020B0604020202020204" pitchFamily="34" charset="0"/>
                        </a:rPr>
                        <a:t>a</a:t>
                      </a:r>
                      <a:endParaRPr lang="en-US" sz="1100" b="1" kern="1200" baseline="30000" dirty="0">
                        <a:solidFill>
                          <a:schemeClr val="bg1"/>
                        </a:solidFill>
                        <a:effectLst/>
                        <a:latin typeface="Arial" panose="020B0604020202020204" pitchFamily="34" charset="0"/>
                        <a:ea typeface="+mn-ea"/>
                        <a:cs typeface="Arial" panose="020B0604020202020204" pitchFamily="34" charset="0"/>
                      </a:endParaRPr>
                    </a:p>
                  </a:txBody>
                  <a:tcPr marL="90867" marR="90867" marT="44943" marB="44943" anchor="ctr">
                    <a:solidFill>
                      <a:schemeClr val="accent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90000"/>
                        </a:lnSpc>
                        <a:spcBef>
                          <a:spcPts val="0"/>
                        </a:spcBef>
                        <a:spcAft>
                          <a:spcPts val="0"/>
                        </a:spcAft>
                      </a:pPr>
                      <a:r>
                        <a:rPr lang="en-US" sz="1100" b="1" dirty="0">
                          <a:solidFill>
                            <a:schemeClr val="bg1"/>
                          </a:solidFill>
                          <a:effectLst/>
                          <a:latin typeface="Arial" panose="020B0604020202020204" pitchFamily="34" charset="0"/>
                          <a:cs typeface="Arial" panose="020B0604020202020204" pitchFamily="34" charset="0"/>
                        </a:rPr>
                        <a:t>Any Grade</a:t>
                      </a:r>
                      <a:endParaRPr lang="en-US" sz="11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90867" marR="90867" marT="44943" marB="44943" anchor="ctr">
                    <a:solidFill>
                      <a:schemeClr val="accent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90000"/>
                        </a:lnSpc>
                        <a:spcBef>
                          <a:spcPts val="0"/>
                        </a:spcBef>
                        <a:spcAft>
                          <a:spcPts val="0"/>
                        </a:spcAft>
                      </a:pPr>
                      <a:r>
                        <a:rPr lang="en-US" sz="1100" b="1" dirty="0">
                          <a:solidFill>
                            <a:schemeClr val="bg1"/>
                          </a:solidFill>
                          <a:effectLst/>
                          <a:latin typeface="Arial" panose="020B0604020202020204" pitchFamily="34" charset="0"/>
                          <a:cs typeface="Arial" panose="020B0604020202020204" pitchFamily="34" charset="0"/>
                        </a:rPr>
                        <a:t>Grade ≥3</a:t>
                      </a:r>
                      <a:endParaRPr lang="en-US" sz="11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90867" marR="90867" marT="44943" marB="44943" anchor="ctr">
                    <a:solidFill>
                      <a:schemeClr val="accent1"/>
                    </a:solidFill>
                  </a:tcPr>
                </a:tc>
                <a:tc>
                  <a:txBody>
                    <a:bodyPr/>
                    <a:lstStyle>
                      <a:lvl1pPr marL="0" algn="l" defTabSz="3771900" rtl="0" eaLnBrk="1" latinLnBrk="0" hangingPunct="1">
                        <a:defRPr sz="7425" kern="1200">
                          <a:solidFill>
                            <a:schemeClr val="tx1"/>
                          </a:solidFill>
                          <a:latin typeface="Arial"/>
                        </a:defRPr>
                      </a:lvl1pPr>
                      <a:lvl2pPr marL="1885950" algn="l" defTabSz="3771900" rtl="0" eaLnBrk="1" latinLnBrk="0" hangingPunct="1">
                        <a:defRPr sz="7425" kern="1200">
                          <a:solidFill>
                            <a:schemeClr val="tx1"/>
                          </a:solidFill>
                          <a:latin typeface="Arial"/>
                        </a:defRPr>
                      </a:lvl2pPr>
                      <a:lvl3pPr marL="3771900" algn="l" defTabSz="3771900" rtl="0" eaLnBrk="1" latinLnBrk="0" hangingPunct="1">
                        <a:defRPr sz="7425" kern="1200">
                          <a:solidFill>
                            <a:schemeClr val="tx1"/>
                          </a:solidFill>
                          <a:latin typeface="Arial"/>
                        </a:defRPr>
                      </a:lvl3pPr>
                      <a:lvl4pPr marL="5657850" algn="l" defTabSz="3771900" rtl="0" eaLnBrk="1" latinLnBrk="0" hangingPunct="1">
                        <a:defRPr sz="7425" kern="1200">
                          <a:solidFill>
                            <a:schemeClr val="tx1"/>
                          </a:solidFill>
                          <a:latin typeface="Arial"/>
                        </a:defRPr>
                      </a:lvl4pPr>
                      <a:lvl5pPr marL="7543800" algn="l" defTabSz="3771900" rtl="0" eaLnBrk="1" latinLnBrk="0" hangingPunct="1">
                        <a:defRPr sz="7425" kern="1200">
                          <a:solidFill>
                            <a:schemeClr val="tx1"/>
                          </a:solidFill>
                          <a:latin typeface="Arial"/>
                        </a:defRPr>
                      </a:lvl5pPr>
                      <a:lvl6pPr marL="9429750" algn="l" defTabSz="3771900" rtl="0" eaLnBrk="1" latinLnBrk="0" hangingPunct="1">
                        <a:defRPr sz="7425" kern="1200">
                          <a:solidFill>
                            <a:schemeClr val="tx1"/>
                          </a:solidFill>
                          <a:latin typeface="Arial"/>
                        </a:defRPr>
                      </a:lvl6pPr>
                      <a:lvl7pPr marL="11315700" algn="l" defTabSz="3771900" rtl="0" eaLnBrk="1" latinLnBrk="0" hangingPunct="1">
                        <a:defRPr sz="7425" kern="1200">
                          <a:solidFill>
                            <a:schemeClr val="tx1"/>
                          </a:solidFill>
                          <a:latin typeface="Arial"/>
                        </a:defRPr>
                      </a:lvl7pPr>
                      <a:lvl8pPr marL="13201650" algn="l" defTabSz="3771900" rtl="0" eaLnBrk="1" latinLnBrk="0" hangingPunct="1">
                        <a:defRPr sz="7425" kern="1200">
                          <a:solidFill>
                            <a:schemeClr val="tx1"/>
                          </a:solidFill>
                          <a:latin typeface="Arial"/>
                        </a:defRPr>
                      </a:lvl8pPr>
                      <a:lvl9pPr marL="15087600" algn="l" defTabSz="3771900" rtl="0" eaLnBrk="1" latinLnBrk="0" hangingPunct="1">
                        <a:defRPr sz="7425" kern="1200">
                          <a:solidFill>
                            <a:schemeClr val="tx1"/>
                          </a:solidFill>
                          <a:latin typeface="Arial"/>
                        </a:defRPr>
                      </a:lvl9pPr>
                    </a:lstStyle>
                    <a:p>
                      <a:pPr marL="0" marR="0" algn="ctr">
                        <a:lnSpc>
                          <a:spcPct val="90000"/>
                        </a:lnSpc>
                        <a:spcBef>
                          <a:spcPts val="0"/>
                        </a:spcBef>
                        <a:spcAft>
                          <a:spcPts val="0"/>
                        </a:spcAft>
                      </a:pPr>
                      <a:r>
                        <a:rPr lang="en-US" sz="1100" b="1" dirty="0">
                          <a:solidFill>
                            <a:schemeClr val="bg1"/>
                          </a:solidFill>
                          <a:effectLst/>
                          <a:latin typeface="Arial" panose="020B0604020202020204" pitchFamily="34" charset="0"/>
                          <a:cs typeface="Arial" panose="020B0604020202020204" pitchFamily="34" charset="0"/>
                        </a:rPr>
                        <a:t>Any Grade</a:t>
                      </a:r>
                      <a:endParaRPr lang="en-US" sz="11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90867" marR="90867" marT="44943" marB="44943" anchor="ctr">
                    <a:solidFill>
                      <a:schemeClr val="accent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90000"/>
                        </a:lnSpc>
                        <a:spcBef>
                          <a:spcPts val="0"/>
                        </a:spcBef>
                        <a:spcAft>
                          <a:spcPts val="0"/>
                        </a:spcAft>
                      </a:pPr>
                      <a:r>
                        <a:rPr lang="en-US" sz="1100" b="1" dirty="0">
                          <a:solidFill>
                            <a:schemeClr val="bg1"/>
                          </a:solidFill>
                          <a:effectLst/>
                          <a:latin typeface="Arial" panose="020B0604020202020204" pitchFamily="34" charset="0"/>
                          <a:cs typeface="Arial" panose="020B0604020202020204" pitchFamily="34" charset="0"/>
                        </a:rPr>
                        <a:t>Grade ≥3</a:t>
                      </a:r>
                      <a:endParaRPr lang="en-US" sz="11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90867" marR="90867" marT="44943" marB="44943" anchor="ctr">
                    <a:solidFill>
                      <a:schemeClr val="accent1"/>
                    </a:solidFill>
                  </a:tcPr>
                </a:tc>
                <a:extLst>
                  <a:ext uri="{0D108BD9-81ED-4DB2-BD59-A6C34878D82A}">
                    <a16:rowId xmlns:a16="http://schemas.microsoft.com/office/drawing/2014/main" val="2511173425"/>
                  </a:ext>
                </a:extLst>
              </a:tr>
              <a:tr h="223396">
                <a:tc>
                  <a:txBody>
                    <a:bodyPr/>
                    <a:lstStyle/>
                    <a:p>
                      <a:pPr marL="107950" marR="0" algn="l">
                        <a:lnSpc>
                          <a:spcPct val="90000"/>
                        </a:lnSpc>
                        <a:spcBef>
                          <a:spcPts val="0"/>
                        </a:spcBef>
                        <a:spcAft>
                          <a:spcPts val="0"/>
                        </a:spcAft>
                      </a:pPr>
                      <a:r>
                        <a:rPr lang="en-US" sz="1100" baseline="0" dirty="0">
                          <a:solidFill>
                            <a:srgbClr val="000000"/>
                          </a:solidFill>
                          <a:effectLst/>
                          <a:latin typeface="Arial" panose="020B0604020202020204" pitchFamily="34" charset="0"/>
                          <a:cs typeface="Arial" panose="020B0604020202020204" pitchFamily="34" charset="0"/>
                        </a:rPr>
                        <a:t>Infections</a:t>
                      </a:r>
                      <a:r>
                        <a:rPr lang="en-US" sz="1100" baseline="30000" dirty="0">
                          <a:solidFill>
                            <a:srgbClr val="000000"/>
                          </a:solidFill>
                          <a:effectLst/>
                          <a:latin typeface="Arial" panose="020B0604020202020204" pitchFamily="34" charset="0"/>
                          <a:cs typeface="Arial" panose="020B0604020202020204" pitchFamily="34" charset="0"/>
                        </a:rPr>
                        <a:t>d</a:t>
                      </a:r>
                      <a:endParaRPr lang="en-US"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21600" marR="21600" marT="21600" marB="21600" anchor="ctr"/>
                </a:tc>
                <a:tc>
                  <a:txBody>
                    <a:bodyPr/>
                    <a:lstStyle/>
                    <a:p>
                      <a:pPr marL="0" marR="0" algn="ctr">
                        <a:lnSpc>
                          <a:spcPct val="90000"/>
                        </a:lnSpc>
                        <a:spcBef>
                          <a:spcPts val="0"/>
                        </a:spcBef>
                        <a:spcAft>
                          <a:spcPts val="0"/>
                        </a:spcAft>
                      </a:pPr>
                      <a:r>
                        <a:rPr lang="en-US" sz="1100" dirty="0">
                          <a:solidFill>
                            <a:srgbClr val="000000"/>
                          </a:solidFill>
                          <a:effectLst/>
                          <a:latin typeface="Arial" panose="020B0604020202020204" pitchFamily="34" charset="0"/>
                          <a:cs typeface="Arial" panose="020B0604020202020204" pitchFamily="34" charset="0"/>
                        </a:rPr>
                        <a:t>74.1</a:t>
                      </a:r>
                      <a:endParaRPr lang="en-US"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21600" marR="21600" marT="21600" marB="21600" anchor="ctr"/>
                </a:tc>
                <a:tc>
                  <a:txBody>
                    <a:bodyPr/>
                    <a:lstStyle/>
                    <a:p>
                      <a:pPr marL="0" marR="0" algn="ctr">
                        <a:lnSpc>
                          <a:spcPct val="90000"/>
                        </a:lnSpc>
                        <a:spcBef>
                          <a:spcPts val="0"/>
                        </a:spcBef>
                        <a:spcAft>
                          <a:spcPts val="0"/>
                        </a:spcAft>
                      </a:pPr>
                      <a:r>
                        <a:rPr lang="en-US" sz="1100" dirty="0">
                          <a:solidFill>
                            <a:srgbClr val="000000"/>
                          </a:solidFill>
                          <a:effectLst/>
                          <a:latin typeface="Arial" panose="020B0604020202020204" pitchFamily="34" charset="0"/>
                          <a:cs typeface="Arial" panose="020B0604020202020204" pitchFamily="34" charset="0"/>
                        </a:rPr>
                        <a:t>30.9</a:t>
                      </a:r>
                      <a:endParaRPr lang="en-US"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21600" marR="21600" marT="21600" marB="21600" anchor="ctr"/>
                </a:tc>
                <a:tc>
                  <a:txBody>
                    <a:bodyPr/>
                    <a:lstStyle/>
                    <a:p>
                      <a:pPr marL="0" marR="0" algn="ctr">
                        <a:lnSpc>
                          <a:spcPct val="90000"/>
                        </a:lnSpc>
                        <a:spcBef>
                          <a:spcPts val="0"/>
                        </a:spcBef>
                        <a:spcAft>
                          <a:spcPts val="0"/>
                        </a:spcAft>
                      </a:pPr>
                      <a:r>
                        <a:rPr lang="en-US" sz="1100" dirty="0">
                          <a:solidFill>
                            <a:srgbClr val="000000"/>
                          </a:solidFill>
                          <a:effectLst/>
                          <a:latin typeface="Arial" panose="020B0604020202020204" pitchFamily="34" charset="0"/>
                          <a:cs typeface="Arial" panose="020B0604020202020204" pitchFamily="34" charset="0"/>
                        </a:rPr>
                        <a:t>12.8</a:t>
                      </a:r>
                      <a:endParaRPr lang="en-US"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21600" marR="21600" marT="21600" marB="21600" anchor="ctr"/>
                </a:tc>
                <a:tc>
                  <a:txBody>
                    <a:bodyPr/>
                    <a:lstStyle/>
                    <a:p>
                      <a:pPr marL="0" marR="0" algn="ctr">
                        <a:lnSpc>
                          <a:spcPct val="90000"/>
                        </a:lnSpc>
                        <a:spcBef>
                          <a:spcPts val="0"/>
                        </a:spcBef>
                        <a:spcAft>
                          <a:spcPts val="0"/>
                        </a:spcAft>
                      </a:pPr>
                      <a:r>
                        <a:rPr lang="en-US" sz="1100" dirty="0">
                          <a:solidFill>
                            <a:srgbClr val="000000"/>
                          </a:solidFill>
                          <a:effectLst/>
                          <a:latin typeface="Arial" panose="020B0604020202020204" pitchFamily="34" charset="0"/>
                          <a:cs typeface="Arial" panose="020B0604020202020204" pitchFamily="34" charset="0"/>
                        </a:rPr>
                        <a:t>4.3</a:t>
                      </a:r>
                      <a:endParaRPr lang="en-US"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21600" marR="21600" marT="21600" marB="21600" anchor="ctr"/>
                </a:tc>
                <a:extLst>
                  <a:ext uri="{0D108BD9-81ED-4DB2-BD59-A6C34878D82A}">
                    <a16:rowId xmlns:a16="http://schemas.microsoft.com/office/drawing/2014/main" val="3947693845"/>
                  </a:ext>
                </a:extLst>
              </a:tr>
              <a:tr h="22339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07950" marR="0">
                        <a:lnSpc>
                          <a:spcPct val="90000"/>
                        </a:lnSpc>
                        <a:spcBef>
                          <a:spcPts val="0"/>
                        </a:spcBef>
                        <a:spcAft>
                          <a:spcPts val="0"/>
                        </a:spcAft>
                      </a:pPr>
                      <a:r>
                        <a:rPr lang="en-US" sz="1100" strike="noStrike" dirty="0">
                          <a:solidFill>
                            <a:srgbClr val="000000"/>
                          </a:solidFill>
                          <a:effectLst/>
                          <a:latin typeface="Arial" panose="020B0604020202020204" pitchFamily="34" charset="0"/>
                          <a:cs typeface="Arial" panose="020B0604020202020204" pitchFamily="34" charset="0"/>
                        </a:rPr>
                        <a:t>Bruising</a:t>
                      </a:r>
                      <a:r>
                        <a:rPr lang="en-US" sz="1100" strike="noStrike" baseline="30000" dirty="0">
                          <a:solidFill>
                            <a:srgbClr val="000000"/>
                          </a:solidFill>
                          <a:effectLst/>
                          <a:latin typeface="Arial" panose="020B0604020202020204" pitchFamily="34" charset="0"/>
                          <a:cs typeface="Arial" panose="020B0604020202020204" pitchFamily="34" charset="0"/>
                        </a:rPr>
                        <a:t>e</a:t>
                      </a:r>
                      <a:endParaRPr lang="en-US" sz="1100" strike="noStrike" baseline="30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21600" marR="21600" marT="21600" marB="21600" anchor="ctr"/>
                </a:tc>
                <a:tc>
                  <a:txBody>
                    <a:bodyPr/>
                    <a:lstStyle/>
                    <a:p>
                      <a:pPr marL="0" marR="0" algn="ctr">
                        <a:lnSpc>
                          <a:spcPct val="90000"/>
                        </a:lnSpc>
                        <a:spcBef>
                          <a:spcPts val="0"/>
                        </a:spcBef>
                        <a:spcAft>
                          <a:spcPts val="0"/>
                        </a:spcAft>
                      </a:pPr>
                      <a:r>
                        <a:rPr lang="en-US" sz="1100" dirty="0">
                          <a:solidFill>
                            <a:srgbClr val="000000"/>
                          </a:solidFill>
                          <a:effectLst/>
                          <a:latin typeface="Arial" panose="020B0604020202020204" pitchFamily="34" charset="0"/>
                          <a:cs typeface="Arial" panose="020B0604020202020204" pitchFamily="34" charset="0"/>
                        </a:rPr>
                        <a:t>30.1</a:t>
                      </a:r>
                      <a:endParaRPr lang="en-US"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21600" marR="21600" marT="21600" marB="21600" anchor="ctr"/>
                </a:tc>
                <a:tc>
                  <a:txBody>
                    <a:bodyPr/>
                    <a:lstStyle/>
                    <a:p>
                      <a:pPr marL="0" marR="0" algn="ctr">
                        <a:lnSpc>
                          <a:spcPct val="90000"/>
                        </a:lnSpc>
                        <a:spcBef>
                          <a:spcPts val="0"/>
                        </a:spcBef>
                        <a:spcAft>
                          <a:spcPts val="0"/>
                        </a:spcAft>
                      </a:pPr>
                      <a:r>
                        <a:rPr lang="en-US" sz="1100" dirty="0">
                          <a:solidFill>
                            <a:srgbClr val="000000"/>
                          </a:solidFill>
                          <a:effectLst/>
                          <a:latin typeface="Arial" panose="020B0604020202020204" pitchFamily="34" charset="0"/>
                          <a:cs typeface="Arial" panose="020B0604020202020204" pitchFamily="34" charset="0"/>
                        </a:rPr>
                        <a:t>0.0</a:t>
                      </a:r>
                      <a:endParaRPr lang="en-US"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21600" marR="21600" marT="21600" marB="21600" anchor="ctr"/>
                </a:tc>
                <a:tc>
                  <a:txBody>
                    <a:bodyPr/>
                    <a:lstStyle/>
                    <a:p>
                      <a:pPr marL="0" marR="0" algn="ctr">
                        <a:lnSpc>
                          <a:spcPct val="90000"/>
                        </a:lnSpc>
                        <a:spcBef>
                          <a:spcPts val="0"/>
                        </a:spcBef>
                        <a:spcAft>
                          <a:spcPts val="0"/>
                        </a:spcAft>
                      </a:pPr>
                      <a:r>
                        <a:rPr lang="en-US" sz="1100" dirty="0">
                          <a:solidFill>
                            <a:srgbClr val="000000"/>
                          </a:solidFill>
                          <a:effectLst/>
                          <a:latin typeface="Arial" panose="020B0604020202020204" pitchFamily="34" charset="0"/>
                          <a:cs typeface="Arial" panose="020B0604020202020204" pitchFamily="34" charset="0"/>
                        </a:rPr>
                        <a:t>19.1</a:t>
                      </a:r>
                      <a:endParaRPr lang="en-US"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21600" marR="21600" marT="21600" marB="21600" anchor="ctr"/>
                </a:tc>
                <a:tc>
                  <a:txBody>
                    <a:bodyPr/>
                    <a:lstStyle/>
                    <a:p>
                      <a:pPr marL="0" marR="0" algn="ctr">
                        <a:lnSpc>
                          <a:spcPct val="90000"/>
                        </a:lnSpc>
                        <a:spcBef>
                          <a:spcPts val="0"/>
                        </a:spcBef>
                        <a:spcAft>
                          <a:spcPts val="0"/>
                        </a:spcAft>
                      </a:pPr>
                      <a:r>
                        <a:rPr lang="en-US" sz="1100" dirty="0">
                          <a:solidFill>
                            <a:srgbClr val="000000"/>
                          </a:solidFill>
                          <a:effectLst/>
                          <a:latin typeface="Arial" panose="020B0604020202020204" pitchFamily="34" charset="0"/>
                          <a:cs typeface="Arial" panose="020B0604020202020204" pitchFamily="34" charset="0"/>
                        </a:rPr>
                        <a:t>0.0</a:t>
                      </a:r>
                      <a:endParaRPr lang="en-US"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21600" marR="21600" marT="21600" marB="21600" anchor="ctr"/>
                </a:tc>
                <a:extLst>
                  <a:ext uri="{0D108BD9-81ED-4DB2-BD59-A6C34878D82A}">
                    <a16:rowId xmlns:a16="http://schemas.microsoft.com/office/drawing/2014/main" val="1121080619"/>
                  </a:ext>
                </a:extLst>
              </a:tr>
              <a:tr h="22339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07950" marR="0">
                        <a:lnSpc>
                          <a:spcPct val="90000"/>
                        </a:lnSpc>
                        <a:spcBef>
                          <a:spcPts val="0"/>
                        </a:spcBef>
                        <a:spcAft>
                          <a:spcPts val="0"/>
                        </a:spcAft>
                      </a:pPr>
                      <a:r>
                        <a:rPr lang="en-US" sz="1100" dirty="0">
                          <a:solidFill>
                            <a:srgbClr val="000000"/>
                          </a:solidFill>
                          <a:effectLst/>
                          <a:latin typeface="Arial" panose="020B0604020202020204" pitchFamily="34" charset="0"/>
                          <a:cs typeface="Arial" panose="020B0604020202020204" pitchFamily="34" charset="0"/>
                        </a:rPr>
                        <a:t>Rash</a:t>
                      </a:r>
                      <a:r>
                        <a:rPr lang="en-US" sz="1100" baseline="30000" dirty="0">
                          <a:solidFill>
                            <a:srgbClr val="000000"/>
                          </a:solidFill>
                          <a:effectLst/>
                          <a:latin typeface="Arial" panose="020B0604020202020204" pitchFamily="34" charset="0"/>
                          <a:cs typeface="Arial" panose="020B0604020202020204" pitchFamily="34" charset="0"/>
                        </a:rPr>
                        <a:t>f</a:t>
                      </a:r>
                      <a:endParaRPr lang="en-US" sz="1100" baseline="30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21600" marR="21600" marT="21600" marB="21600" anchor="ctr"/>
                </a:tc>
                <a:tc>
                  <a:txBody>
                    <a:bodyPr/>
                    <a:lstStyle/>
                    <a:p>
                      <a:pPr marL="0" marR="0" algn="ctr">
                        <a:lnSpc>
                          <a:spcPct val="90000"/>
                        </a:lnSpc>
                        <a:spcBef>
                          <a:spcPts val="0"/>
                        </a:spcBef>
                        <a:spcAft>
                          <a:spcPts val="0"/>
                        </a:spcAft>
                      </a:pPr>
                      <a:r>
                        <a:rPr lang="en-US" sz="1100" dirty="0">
                          <a:solidFill>
                            <a:srgbClr val="000000"/>
                          </a:solidFill>
                          <a:effectLst/>
                          <a:latin typeface="Arial" panose="020B0604020202020204" pitchFamily="34" charset="0"/>
                          <a:cs typeface="Arial" panose="020B0604020202020204" pitchFamily="34" charset="0"/>
                        </a:rPr>
                        <a:t>24.5</a:t>
                      </a:r>
                      <a:endParaRPr lang="en-US"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21600" marR="21600" marT="21600" marB="21600" anchor="ctr"/>
                </a:tc>
                <a:tc>
                  <a:txBody>
                    <a:bodyPr/>
                    <a:lstStyle/>
                    <a:p>
                      <a:pPr marL="0" marR="0" algn="ctr">
                        <a:lnSpc>
                          <a:spcPct val="90000"/>
                        </a:lnSpc>
                        <a:spcBef>
                          <a:spcPts val="0"/>
                        </a:spcBef>
                        <a:spcAft>
                          <a:spcPts val="0"/>
                        </a:spcAft>
                      </a:pPr>
                      <a:r>
                        <a:rPr lang="en-US" sz="1100" dirty="0">
                          <a:solidFill>
                            <a:srgbClr val="000000"/>
                          </a:solidFill>
                          <a:effectLst/>
                          <a:latin typeface="Arial" panose="020B0604020202020204" pitchFamily="34" charset="0"/>
                          <a:cs typeface="Arial" panose="020B0604020202020204" pitchFamily="34" charset="0"/>
                        </a:rPr>
                        <a:t>1.1</a:t>
                      </a:r>
                      <a:endParaRPr lang="en-US"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21600" marR="21600" marT="21600" marB="21600" anchor="ctr"/>
                </a:tc>
                <a:tc>
                  <a:txBody>
                    <a:bodyPr/>
                    <a:lstStyle/>
                    <a:p>
                      <a:pPr marL="0" marR="0" algn="ctr">
                        <a:lnSpc>
                          <a:spcPct val="90000"/>
                        </a:lnSpc>
                        <a:spcBef>
                          <a:spcPts val="0"/>
                        </a:spcBef>
                        <a:spcAft>
                          <a:spcPts val="0"/>
                        </a:spcAft>
                      </a:pPr>
                      <a:r>
                        <a:rPr lang="en-US" sz="1100" dirty="0">
                          <a:solidFill>
                            <a:srgbClr val="000000"/>
                          </a:solidFill>
                          <a:effectLst/>
                          <a:latin typeface="Arial" panose="020B0604020202020204" pitchFamily="34" charset="0"/>
                          <a:cs typeface="Arial" panose="020B0604020202020204" pitchFamily="34" charset="0"/>
                        </a:rPr>
                        <a:t>5.7</a:t>
                      </a:r>
                      <a:endParaRPr lang="en-US"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21600" marR="21600" marT="21600" marB="21600" anchor="ctr"/>
                </a:tc>
                <a:tc>
                  <a:txBody>
                    <a:bodyPr/>
                    <a:lstStyle/>
                    <a:p>
                      <a:pPr marL="0" marR="0" algn="ctr">
                        <a:lnSpc>
                          <a:spcPct val="90000"/>
                        </a:lnSpc>
                        <a:spcBef>
                          <a:spcPts val="0"/>
                        </a:spcBef>
                        <a:spcAft>
                          <a:spcPts val="0"/>
                        </a:spcAft>
                      </a:pPr>
                      <a:r>
                        <a:rPr lang="en-US" sz="1100" dirty="0">
                          <a:solidFill>
                            <a:srgbClr val="000000"/>
                          </a:solidFill>
                          <a:effectLst/>
                          <a:latin typeface="Arial" panose="020B0604020202020204" pitchFamily="34" charset="0"/>
                          <a:cs typeface="Arial" panose="020B0604020202020204" pitchFamily="34" charset="0"/>
                        </a:rPr>
                        <a:t>0.4</a:t>
                      </a:r>
                      <a:endParaRPr lang="en-US"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21600" marR="21600" marT="21600" marB="21600" anchor="ctr"/>
                </a:tc>
                <a:extLst>
                  <a:ext uri="{0D108BD9-81ED-4DB2-BD59-A6C34878D82A}">
                    <a16:rowId xmlns:a16="http://schemas.microsoft.com/office/drawing/2014/main" val="3695270175"/>
                  </a:ext>
                </a:extLst>
              </a:tr>
              <a:tr h="22339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07950" marR="0">
                        <a:lnSpc>
                          <a:spcPct val="90000"/>
                        </a:lnSpc>
                        <a:spcBef>
                          <a:spcPts val="0"/>
                        </a:spcBef>
                        <a:spcAft>
                          <a:spcPts val="0"/>
                        </a:spcAft>
                      </a:pPr>
                      <a:r>
                        <a:rPr lang="en-US" sz="1100" dirty="0">
                          <a:solidFill>
                            <a:srgbClr val="000000"/>
                          </a:solidFill>
                          <a:effectLst/>
                          <a:latin typeface="Arial" panose="020B0604020202020204" pitchFamily="34" charset="0"/>
                          <a:cs typeface="Arial" panose="020B0604020202020204" pitchFamily="34" charset="0"/>
                        </a:rPr>
                        <a:t>Arthralgia</a:t>
                      </a:r>
                      <a:endParaRPr lang="en-US"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21600" marR="21600" marT="21600" marB="21600" anchor="ctr"/>
                </a:tc>
                <a:tc>
                  <a:txBody>
                    <a:bodyPr/>
                    <a:lstStyle/>
                    <a:p>
                      <a:pPr marL="0" marR="0" algn="ctr">
                        <a:lnSpc>
                          <a:spcPct val="90000"/>
                        </a:lnSpc>
                        <a:spcBef>
                          <a:spcPts val="0"/>
                        </a:spcBef>
                        <a:spcAft>
                          <a:spcPts val="0"/>
                        </a:spcAft>
                      </a:pPr>
                      <a:r>
                        <a:rPr lang="en-US" sz="1100" dirty="0">
                          <a:solidFill>
                            <a:srgbClr val="000000"/>
                          </a:solidFill>
                          <a:effectLst/>
                          <a:latin typeface="Arial" panose="020B0604020202020204" pitchFamily="34" charset="0"/>
                          <a:cs typeface="Arial" panose="020B0604020202020204" pitchFamily="34" charset="0"/>
                        </a:rPr>
                        <a:t>22.7</a:t>
                      </a:r>
                      <a:endParaRPr lang="en-US"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21600" marR="21600" marT="21600" marB="21600" anchor="ctr"/>
                </a:tc>
                <a:tc>
                  <a:txBody>
                    <a:bodyPr/>
                    <a:lstStyle/>
                    <a:p>
                      <a:pPr marL="0" marR="0" algn="ctr">
                        <a:lnSpc>
                          <a:spcPct val="90000"/>
                        </a:lnSpc>
                        <a:spcBef>
                          <a:spcPts val="0"/>
                        </a:spcBef>
                        <a:spcAft>
                          <a:spcPts val="0"/>
                        </a:spcAft>
                      </a:pPr>
                      <a:r>
                        <a:rPr lang="en-US" sz="1100" dirty="0">
                          <a:solidFill>
                            <a:srgbClr val="000000"/>
                          </a:solidFill>
                          <a:effectLst/>
                          <a:latin typeface="Arial" panose="020B0604020202020204" pitchFamily="34" charset="0"/>
                          <a:cs typeface="Arial" panose="020B0604020202020204" pitchFamily="34" charset="0"/>
                        </a:rPr>
                        <a:t>1.4</a:t>
                      </a:r>
                      <a:endParaRPr lang="en-US"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21600" marR="21600" marT="21600" marB="21600" anchor="ct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1100" dirty="0">
                          <a:solidFill>
                            <a:srgbClr val="000000"/>
                          </a:solidFill>
                          <a:effectLst/>
                          <a:latin typeface="Arial" panose="020B0604020202020204" pitchFamily="34" charset="0"/>
                          <a:cs typeface="Arial" panose="020B0604020202020204" pitchFamily="34" charset="0"/>
                        </a:rPr>
                        <a:t>4.3</a:t>
                      </a:r>
                      <a:endParaRPr lang="en-US"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21600" marR="21600" marT="21600" marB="21600" anchor="ctr"/>
                </a:tc>
                <a:tc>
                  <a:txBody>
                    <a:bodyPr/>
                    <a:lstStyle/>
                    <a:p>
                      <a:pPr marL="0" marR="0" algn="ctr">
                        <a:lnSpc>
                          <a:spcPct val="90000"/>
                        </a:lnSpc>
                        <a:spcBef>
                          <a:spcPts val="0"/>
                        </a:spcBef>
                        <a:spcAft>
                          <a:spcPts val="0"/>
                        </a:spcAft>
                      </a:pPr>
                      <a:r>
                        <a:rPr lang="en-US" sz="1100" dirty="0">
                          <a:solidFill>
                            <a:srgbClr val="000000"/>
                          </a:solidFill>
                          <a:effectLst/>
                          <a:latin typeface="Arial" panose="020B0604020202020204" pitchFamily="34" charset="0"/>
                          <a:cs typeface="Arial" panose="020B0604020202020204" pitchFamily="34" charset="0"/>
                        </a:rPr>
                        <a:t>0.0</a:t>
                      </a:r>
                      <a:endParaRPr lang="en-US"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21600" marR="21600" marT="21600" marB="21600" anchor="ctr"/>
                </a:tc>
                <a:extLst>
                  <a:ext uri="{0D108BD9-81ED-4DB2-BD59-A6C34878D82A}">
                    <a16:rowId xmlns:a16="http://schemas.microsoft.com/office/drawing/2014/main" val="3140430441"/>
                  </a:ext>
                </a:extLst>
              </a:tr>
              <a:tr h="22339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07950" marR="0">
                        <a:lnSpc>
                          <a:spcPct val="90000"/>
                        </a:lnSpc>
                        <a:spcBef>
                          <a:spcPts val="0"/>
                        </a:spcBef>
                        <a:spcAft>
                          <a:spcPts val="0"/>
                        </a:spcAft>
                      </a:pPr>
                      <a:r>
                        <a:rPr lang="en-US" sz="1100" dirty="0">
                          <a:solidFill>
                            <a:srgbClr val="000000"/>
                          </a:solidFill>
                          <a:effectLst/>
                          <a:latin typeface="Arial" panose="020B0604020202020204" pitchFamily="34" charset="0"/>
                          <a:cs typeface="Arial" panose="020B0604020202020204" pitchFamily="34" charset="0"/>
                        </a:rPr>
                        <a:t>Hemorrhage</a:t>
                      </a:r>
                      <a:r>
                        <a:rPr lang="en-US" sz="1100" baseline="30000" dirty="0">
                          <a:solidFill>
                            <a:srgbClr val="000000"/>
                          </a:solidFill>
                          <a:effectLst/>
                          <a:latin typeface="Arial" panose="020B0604020202020204" pitchFamily="34" charset="0"/>
                          <a:cs typeface="Arial" panose="020B0604020202020204" pitchFamily="34" charset="0"/>
                        </a:rPr>
                        <a:t>g</a:t>
                      </a:r>
                      <a:r>
                        <a:rPr lang="en-US" sz="1100" dirty="0">
                          <a:solidFill>
                            <a:srgbClr val="000000"/>
                          </a:solidFill>
                          <a:effectLst/>
                          <a:latin typeface="Arial" panose="020B0604020202020204" pitchFamily="34" charset="0"/>
                          <a:cs typeface="Arial" panose="020B0604020202020204" pitchFamily="34" charset="0"/>
                        </a:rPr>
                        <a:t> </a:t>
                      </a:r>
                      <a:endParaRPr lang="en-US"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21600" marR="21600" marT="21600" marB="21600" anchor="ctr"/>
                </a:tc>
                <a:tc>
                  <a:txBody>
                    <a:bodyPr/>
                    <a:lstStyle/>
                    <a:p>
                      <a:pPr marL="0" marR="0" algn="ctr">
                        <a:lnSpc>
                          <a:spcPct val="90000"/>
                        </a:lnSpc>
                        <a:spcBef>
                          <a:spcPts val="0"/>
                        </a:spcBef>
                        <a:spcAft>
                          <a:spcPts val="0"/>
                        </a:spcAft>
                      </a:pPr>
                      <a:r>
                        <a:rPr lang="en-US" sz="1100" dirty="0">
                          <a:solidFill>
                            <a:srgbClr val="000000"/>
                          </a:solidFill>
                          <a:effectLst/>
                          <a:latin typeface="Arial" panose="020B0604020202020204" pitchFamily="34" charset="0"/>
                          <a:cs typeface="Arial" panose="020B0604020202020204" pitchFamily="34" charset="0"/>
                        </a:rPr>
                        <a:t>13.5</a:t>
                      </a:r>
                      <a:endParaRPr lang="en-US"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21600" marR="21600" marT="21600" marB="21600" anchor="ctr"/>
                </a:tc>
                <a:tc>
                  <a:txBody>
                    <a:bodyPr/>
                    <a:lstStyle/>
                    <a:p>
                      <a:pPr marL="0" marR="0" algn="ctr">
                        <a:lnSpc>
                          <a:spcPct val="90000"/>
                        </a:lnSpc>
                        <a:spcBef>
                          <a:spcPts val="0"/>
                        </a:spcBef>
                        <a:spcAft>
                          <a:spcPts val="0"/>
                        </a:spcAft>
                      </a:pPr>
                      <a:r>
                        <a:rPr lang="en-US" sz="1100" dirty="0">
                          <a:solidFill>
                            <a:srgbClr val="000000"/>
                          </a:solidFill>
                          <a:effectLst/>
                          <a:latin typeface="Arial" panose="020B0604020202020204" pitchFamily="34" charset="0"/>
                          <a:cs typeface="Arial" panose="020B0604020202020204" pitchFamily="34" charset="0"/>
                        </a:rPr>
                        <a:t>2.1</a:t>
                      </a:r>
                      <a:endParaRPr lang="en-US"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21600" marR="21600" marT="21600" marB="21600" anchor="ctr"/>
                </a:tc>
                <a:tc>
                  <a:txBody>
                    <a:bodyPr/>
                    <a:lstStyle/>
                    <a:p>
                      <a:pPr marL="0" marR="0" algn="ctr">
                        <a:lnSpc>
                          <a:spcPct val="90000"/>
                        </a:lnSpc>
                        <a:spcBef>
                          <a:spcPts val="0"/>
                        </a:spcBef>
                        <a:spcAft>
                          <a:spcPts val="0"/>
                        </a:spcAft>
                      </a:pPr>
                      <a:r>
                        <a:rPr lang="en-US" sz="1100" dirty="0">
                          <a:solidFill>
                            <a:srgbClr val="000000"/>
                          </a:solidFill>
                          <a:effectLst/>
                          <a:latin typeface="Arial" panose="020B0604020202020204" pitchFamily="34" charset="0"/>
                          <a:cs typeface="Arial" panose="020B0604020202020204" pitchFamily="34" charset="0"/>
                        </a:rPr>
                        <a:t>4.6</a:t>
                      </a:r>
                      <a:endParaRPr lang="en-US"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21600" marR="21600" marT="21600" marB="21600" anchor="ctr"/>
                </a:tc>
                <a:tc>
                  <a:txBody>
                    <a:bodyPr/>
                    <a:lstStyle/>
                    <a:p>
                      <a:pPr marL="0" marR="0" algn="ctr">
                        <a:lnSpc>
                          <a:spcPct val="90000"/>
                        </a:lnSpc>
                        <a:spcBef>
                          <a:spcPts val="0"/>
                        </a:spcBef>
                        <a:spcAft>
                          <a:spcPts val="0"/>
                        </a:spcAft>
                      </a:pPr>
                      <a:r>
                        <a:rPr lang="en-US" sz="1100" dirty="0">
                          <a:solidFill>
                            <a:srgbClr val="000000"/>
                          </a:solidFill>
                          <a:effectLst/>
                          <a:latin typeface="Arial" panose="020B0604020202020204" pitchFamily="34" charset="0"/>
                          <a:cs typeface="Arial" panose="020B0604020202020204" pitchFamily="34" charset="0"/>
                        </a:rPr>
                        <a:t>1.1</a:t>
                      </a:r>
                      <a:endParaRPr lang="en-US"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21600" marR="21600" marT="21600" marB="21600" anchor="ctr"/>
                </a:tc>
                <a:extLst>
                  <a:ext uri="{0D108BD9-81ED-4DB2-BD59-A6C34878D82A}">
                    <a16:rowId xmlns:a16="http://schemas.microsoft.com/office/drawing/2014/main" val="2092765708"/>
                  </a:ext>
                </a:extLst>
              </a:tr>
              <a:tr h="223396">
                <a:tc>
                  <a:txBody>
                    <a:bodyPr/>
                    <a:lstStyle/>
                    <a:p>
                      <a:pPr marL="107950" marR="0" algn="l">
                        <a:lnSpc>
                          <a:spcPct val="90000"/>
                        </a:lnSpc>
                        <a:spcBef>
                          <a:spcPts val="0"/>
                        </a:spcBef>
                        <a:spcAft>
                          <a:spcPts val="0"/>
                        </a:spcAft>
                      </a:pPr>
                      <a:r>
                        <a:rPr lang="en-US" sz="1100" dirty="0">
                          <a:solidFill>
                            <a:srgbClr val="000000"/>
                          </a:solidFill>
                          <a:effectLst/>
                          <a:latin typeface="Arial" panose="020B0604020202020204" pitchFamily="34" charset="0"/>
                          <a:cs typeface="Arial" panose="020B0604020202020204" pitchFamily="34" charset="0"/>
                        </a:rPr>
                        <a:t>Hypertension</a:t>
                      </a:r>
                      <a:endParaRPr lang="en-US"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21600" marR="21600" marT="21600" marB="21600" anchor="ctr"/>
                </a:tc>
                <a:tc>
                  <a:txBody>
                    <a:bodyPr/>
                    <a:lstStyle/>
                    <a:p>
                      <a:pPr marL="0" marR="0" algn="ctr">
                        <a:lnSpc>
                          <a:spcPct val="90000"/>
                        </a:lnSpc>
                        <a:spcBef>
                          <a:spcPts val="0"/>
                        </a:spcBef>
                        <a:spcAft>
                          <a:spcPts val="0"/>
                        </a:spcAft>
                      </a:pPr>
                      <a:r>
                        <a:rPr lang="en-US" sz="1100" dirty="0">
                          <a:solidFill>
                            <a:srgbClr val="000000"/>
                          </a:solidFill>
                          <a:effectLst/>
                          <a:latin typeface="Arial" panose="020B0604020202020204" pitchFamily="34" charset="0"/>
                          <a:cs typeface="Arial" panose="020B0604020202020204" pitchFamily="34" charset="0"/>
                        </a:rPr>
                        <a:t>14.2</a:t>
                      </a:r>
                      <a:endParaRPr lang="en-US"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21600" marR="21600" marT="21600" marB="21600" anchor="ctr"/>
                </a:tc>
                <a:tc>
                  <a:txBody>
                    <a:bodyPr/>
                    <a:lstStyle/>
                    <a:p>
                      <a:pPr marL="0" marR="0" algn="ctr">
                        <a:lnSpc>
                          <a:spcPct val="90000"/>
                        </a:lnSpc>
                        <a:spcBef>
                          <a:spcPts val="0"/>
                        </a:spcBef>
                        <a:spcAft>
                          <a:spcPts val="0"/>
                        </a:spcAft>
                      </a:pPr>
                      <a:r>
                        <a:rPr lang="en-US" sz="1100" dirty="0">
                          <a:solidFill>
                            <a:srgbClr val="000000"/>
                          </a:solidFill>
                          <a:effectLst/>
                          <a:latin typeface="Arial" panose="020B0604020202020204" pitchFamily="34" charset="0"/>
                          <a:cs typeface="Arial" panose="020B0604020202020204" pitchFamily="34" charset="0"/>
                        </a:rPr>
                        <a:t>4.3</a:t>
                      </a:r>
                      <a:endParaRPr lang="en-US"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21600" marR="21600" marT="21600" marB="21600" anchor="ctr"/>
                </a:tc>
                <a:tc>
                  <a:txBody>
                    <a:bodyPr/>
                    <a:lstStyle/>
                    <a:p>
                      <a:pPr marL="0" marR="0" algn="ctr">
                        <a:lnSpc>
                          <a:spcPct val="90000"/>
                        </a:lnSpc>
                        <a:spcBef>
                          <a:spcPts val="0"/>
                        </a:spcBef>
                        <a:spcAft>
                          <a:spcPts val="0"/>
                        </a:spcAft>
                      </a:pPr>
                      <a:r>
                        <a:rPr lang="en-US" sz="1100" dirty="0">
                          <a:solidFill>
                            <a:srgbClr val="000000"/>
                          </a:solidFill>
                          <a:effectLst/>
                          <a:latin typeface="Arial" panose="020B0604020202020204" pitchFamily="34" charset="0"/>
                          <a:cs typeface="Arial" panose="020B0604020202020204" pitchFamily="34" charset="0"/>
                        </a:rPr>
                        <a:t>3.5</a:t>
                      </a:r>
                      <a:endParaRPr lang="en-US"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21600" marR="21600" marT="21600" marB="21600" anchor="ctr"/>
                </a:tc>
                <a:tc>
                  <a:txBody>
                    <a:bodyPr/>
                    <a:lstStyle/>
                    <a:p>
                      <a:pPr marL="0" marR="0" algn="ctr">
                        <a:lnSpc>
                          <a:spcPct val="90000"/>
                        </a:lnSpc>
                        <a:spcBef>
                          <a:spcPts val="0"/>
                        </a:spcBef>
                        <a:spcAft>
                          <a:spcPts val="0"/>
                        </a:spcAft>
                      </a:pPr>
                      <a:r>
                        <a:rPr lang="en-US" sz="1100" dirty="0">
                          <a:solidFill>
                            <a:srgbClr val="000000"/>
                          </a:solidFill>
                          <a:effectLst/>
                          <a:latin typeface="Arial" panose="020B0604020202020204" pitchFamily="34" charset="0"/>
                          <a:cs typeface="Arial" panose="020B0604020202020204" pitchFamily="34" charset="0"/>
                        </a:rPr>
                        <a:t>0.4</a:t>
                      </a:r>
                      <a:endParaRPr lang="en-US"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21600" marR="21600" marT="21600" marB="21600" anchor="ctr"/>
                </a:tc>
                <a:extLst>
                  <a:ext uri="{0D108BD9-81ED-4DB2-BD59-A6C34878D82A}">
                    <a16:rowId xmlns:a16="http://schemas.microsoft.com/office/drawing/2014/main" val="444707207"/>
                  </a:ext>
                </a:extLst>
              </a:tr>
              <a:tr h="22339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07950" marR="0">
                        <a:lnSpc>
                          <a:spcPct val="90000"/>
                        </a:lnSpc>
                        <a:spcBef>
                          <a:spcPts val="0"/>
                        </a:spcBef>
                        <a:spcAft>
                          <a:spcPts val="0"/>
                        </a:spcAft>
                      </a:pPr>
                      <a:r>
                        <a:rPr lang="en-US" sz="1100" dirty="0">
                          <a:solidFill>
                            <a:srgbClr val="000000"/>
                          </a:solidFill>
                          <a:effectLst/>
                          <a:latin typeface="Arial" panose="020B0604020202020204" pitchFamily="34" charset="0"/>
                          <a:cs typeface="Arial" panose="020B0604020202020204" pitchFamily="34" charset="0"/>
                        </a:rPr>
                        <a:t>Atrial Fibrillation/Flutter</a:t>
                      </a:r>
                      <a:r>
                        <a:rPr lang="en-US" sz="1100" baseline="30000" dirty="0">
                          <a:solidFill>
                            <a:srgbClr val="000000"/>
                          </a:solidFill>
                          <a:effectLst/>
                          <a:latin typeface="Arial" panose="020B0604020202020204" pitchFamily="34" charset="0"/>
                          <a:cs typeface="Arial" panose="020B0604020202020204" pitchFamily="34" charset="0"/>
                        </a:rPr>
                        <a:t>h,i</a:t>
                      </a:r>
                      <a:endParaRPr lang="en-US" sz="1100" baseline="30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21600" marR="21600" marT="21600" marB="21600" anchor="ctr"/>
                </a:tc>
                <a:tc>
                  <a:txBody>
                    <a:bodyPr/>
                    <a:lstStyle/>
                    <a:p>
                      <a:pPr marL="0" marR="0" algn="ctr">
                        <a:lnSpc>
                          <a:spcPct val="90000"/>
                        </a:lnSpc>
                        <a:spcBef>
                          <a:spcPts val="0"/>
                        </a:spcBef>
                        <a:spcAft>
                          <a:spcPts val="0"/>
                        </a:spcAft>
                      </a:pPr>
                      <a:r>
                        <a:rPr lang="en-US" sz="1100" dirty="0">
                          <a:solidFill>
                            <a:srgbClr val="000000"/>
                          </a:solidFill>
                          <a:effectLst/>
                          <a:latin typeface="Arial" panose="020B0604020202020204" pitchFamily="34" charset="0"/>
                          <a:cs typeface="Arial" panose="020B0604020202020204" pitchFamily="34" charset="0"/>
                        </a:rPr>
                        <a:t>4.6</a:t>
                      </a:r>
                      <a:endParaRPr lang="en-US"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21600" marR="21600" marT="21600" marB="21600" anchor="ctr"/>
                </a:tc>
                <a:tc>
                  <a:txBody>
                    <a:bodyPr/>
                    <a:lstStyle/>
                    <a:p>
                      <a:pPr marL="0" marR="0" algn="ctr">
                        <a:lnSpc>
                          <a:spcPct val="90000"/>
                        </a:lnSpc>
                        <a:spcBef>
                          <a:spcPts val="0"/>
                        </a:spcBef>
                        <a:spcAft>
                          <a:spcPts val="0"/>
                        </a:spcAft>
                      </a:pPr>
                      <a:r>
                        <a:rPr lang="en-US" sz="1100" dirty="0">
                          <a:solidFill>
                            <a:srgbClr val="000000"/>
                          </a:solidFill>
                          <a:effectLst/>
                          <a:latin typeface="Arial" panose="020B0604020202020204" pitchFamily="34" charset="0"/>
                          <a:cs typeface="Arial" panose="020B0604020202020204" pitchFamily="34" charset="0"/>
                        </a:rPr>
                        <a:t>1.8</a:t>
                      </a:r>
                      <a:endParaRPr lang="en-US"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21600" marR="21600" marT="21600" marB="21600" anchor="ctr"/>
                </a:tc>
                <a:tc>
                  <a:txBody>
                    <a:bodyPr/>
                    <a:lstStyle/>
                    <a:p>
                      <a:pPr marL="0" marR="0" algn="ctr">
                        <a:lnSpc>
                          <a:spcPct val="90000"/>
                        </a:lnSpc>
                        <a:spcBef>
                          <a:spcPts val="0"/>
                        </a:spcBef>
                        <a:spcAft>
                          <a:spcPts val="0"/>
                        </a:spcAft>
                      </a:pPr>
                      <a:r>
                        <a:rPr lang="en-US" sz="1100" dirty="0">
                          <a:solidFill>
                            <a:srgbClr val="000000"/>
                          </a:solidFill>
                          <a:effectLst/>
                          <a:latin typeface="Arial" panose="020B0604020202020204" pitchFamily="34" charset="0"/>
                          <a:cs typeface="Arial" panose="020B0604020202020204" pitchFamily="34" charset="0"/>
                        </a:rPr>
                        <a:t>1.4</a:t>
                      </a:r>
                      <a:endParaRPr lang="en-US"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21600" marR="21600" marT="21600" marB="21600" anchor="ctr"/>
                </a:tc>
                <a:tc>
                  <a:txBody>
                    <a:bodyPr/>
                    <a:lstStyle/>
                    <a:p>
                      <a:pPr marL="0" marR="0" algn="ctr">
                        <a:lnSpc>
                          <a:spcPct val="90000"/>
                        </a:lnSpc>
                        <a:spcBef>
                          <a:spcPts val="0"/>
                        </a:spcBef>
                        <a:spcAft>
                          <a:spcPts val="0"/>
                        </a:spcAft>
                      </a:pPr>
                      <a:r>
                        <a:rPr lang="en-US" sz="1100" dirty="0">
                          <a:solidFill>
                            <a:srgbClr val="000000"/>
                          </a:solidFill>
                          <a:effectLst/>
                          <a:latin typeface="Arial" panose="020B0604020202020204" pitchFamily="34" charset="0"/>
                          <a:cs typeface="Arial" panose="020B0604020202020204" pitchFamily="34" charset="0"/>
                        </a:rPr>
                        <a:t>0.7</a:t>
                      </a:r>
                      <a:endParaRPr lang="en-US"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21600" marR="21600" marT="21600" marB="21600" anchor="ctr"/>
                </a:tc>
                <a:extLst>
                  <a:ext uri="{0D108BD9-81ED-4DB2-BD59-A6C34878D82A}">
                    <a16:rowId xmlns:a16="http://schemas.microsoft.com/office/drawing/2014/main" val="572357313"/>
                  </a:ext>
                </a:extLst>
              </a:tr>
            </a:tbl>
          </a:graphicData>
        </a:graphic>
      </p:graphicFrame>
      <p:sp>
        <p:nvSpPr>
          <p:cNvPr id="7" name="Title 6">
            <a:extLst>
              <a:ext uri="{FF2B5EF4-FFF2-40B4-BE49-F238E27FC236}">
                <a16:creationId xmlns:a16="http://schemas.microsoft.com/office/drawing/2014/main" id="{34A23CAA-D49A-A198-4453-1A1CEEA995EF}"/>
              </a:ext>
            </a:extLst>
          </p:cNvPr>
          <p:cNvSpPr>
            <a:spLocks noGrp="1"/>
          </p:cNvSpPr>
          <p:nvPr>
            <p:ph type="title"/>
          </p:nvPr>
        </p:nvSpPr>
        <p:spPr>
          <a:xfrm>
            <a:off x="838200" y="119965"/>
            <a:ext cx="10515600" cy="1200519"/>
          </a:xfrm>
        </p:spPr>
        <p:txBody>
          <a:bodyPr>
            <a:normAutofit/>
          </a:bodyPr>
          <a:lstStyle/>
          <a:p>
            <a:r>
              <a:rPr lang="en-IE" sz="3200" dirty="0">
                <a:sym typeface="Roboto Regular" pitchFamily="2" charset="0"/>
              </a:rPr>
              <a:t>BRUIN Trial: Pirtobrutinib Safety Profile of CLL Patients Who Received Prior Covalent BTK Inhibitor</a:t>
            </a:r>
            <a:endParaRPr lang="en-US" sz="3200" dirty="0"/>
          </a:p>
        </p:txBody>
      </p:sp>
      <p:sp>
        <p:nvSpPr>
          <p:cNvPr id="10" name="Footer Placeholder 9">
            <a:extLst>
              <a:ext uri="{FF2B5EF4-FFF2-40B4-BE49-F238E27FC236}">
                <a16:creationId xmlns:a16="http://schemas.microsoft.com/office/drawing/2014/main" id="{FED7BF44-41DB-0395-F36A-99D82E54126E}"/>
              </a:ext>
            </a:extLst>
          </p:cNvPr>
          <p:cNvSpPr>
            <a:spLocks noGrp="1"/>
          </p:cNvSpPr>
          <p:nvPr>
            <p:ph type="ftr" sz="quarter" idx="10"/>
          </p:nvPr>
        </p:nvSpPr>
        <p:spPr/>
        <p:txBody>
          <a:bodyPr/>
          <a:lstStyle/>
          <a:p>
            <a:r>
              <a:rPr lang="en-US" sz="800" baseline="30000" dirty="0">
                <a:solidFill>
                  <a:srgbClr val="000000"/>
                </a:solidFill>
                <a:latin typeface="Arial" panose="020B0604020202020204" pitchFamily="34" charset="0"/>
                <a:ea typeface="Tahoma"/>
                <a:cs typeface="Arial" panose="020B0604020202020204" pitchFamily="34" charset="0"/>
                <a:sym typeface="Arial" panose="020B0604020202020204" pitchFamily="34" charset="0"/>
              </a:rPr>
              <a:t>a</a:t>
            </a:r>
            <a:r>
              <a:rPr lang="en-US" sz="800" dirty="0">
                <a:solidFill>
                  <a:srgbClr val="000000"/>
                </a:solidFill>
                <a:latin typeface="Arial" panose="020B0604020202020204" pitchFamily="34" charset="0"/>
                <a:ea typeface="Tahoma"/>
                <a:cs typeface="Arial" panose="020B0604020202020204" pitchFamily="34" charset="0"/>
                <a:sym typeface="Arial" panose="020B0604020202020204" pitchFamily="34" charset="0"/>
              </a:rPr>
              <a:t>AEs of interest are those that were previously associated with covalent BTK inhibitors. </a:t>
            </a:r>
            <a:r>
              <a:rPr lang="en-US" sz="800" baseline="30000" dirty="0">
                <a:solidFill>
                  <a:srgbClr val="000000"/>
                </a:solidFill>
                <a:latin typeface="Arial" panose="020B0604020202020204" pitchFamily="34" charset="0"/>
                <a:ea typeface="Tahoma"/>
                <a:cs typeface="Arial" panose="020B0604020202020204" pitchFamily="34" charset="0"/>
                <a:sym typeface="Arial" panose="020B0604020202020204" pitchFamily="34" charset="0"/>
              </a:rPr>
              <a:t>b</a:t>
            </a:r>
            <a:r>
              <a:rPr lang="en-US" sz="800" dirty="0">
                <a:solidFill>
                  <a:srgbClr val="000000"/>
                </a:solidFill>
                <a:latin typeface="Arial" panose="020B0604020202020204" pitchFamily="34" charset="0"/>
                <a:ea typeface="Tahoma"/>
                <a:cs typeface="Arial" panose="020B0604020202020204" pitchFamily="34" charset="0"/>
                <a:sym typeface="Arial" panose="020B0604020202020204" pitchFamily="34" charset="0"/>
              </a:rPr>
              <a:t>Neutropenia at baseline for prior BTKi (n=282) was 18.4, BCL2i-N (n=154) was 11.0 and BCL2i-E (n=128) was 27.3. </a:t>
            </a:r>
            <a:r>
              <a:rPr lang="en-US" sz="800" baseline="30000" dirty="0">
                <a:solidFill>
                  <a:srgbClr val="000000"/>
                </a:solidFill>
                <a:latin typeface="Arial" panose="020B0604020202020204" pitchFamily="34" charset="0"/>
                <a:ea typeface="Tahoma"/>
                <a:cs typeface="Arial" panose="020B0604020202020204" pitchFamily="34" charset="0"/>
                <a:sym typeface="Arial" panose="020B0604020202020204" pitchFamily="34" charset="0"/>
              </a:rPr>
              <a:t>c</a:t>
            </a:r>
            <a:r>
              <a:rPr lang="en-US" sz="800" dirty="0">
                <a:solidFill>
                  <a:srgbClr val="000000"/>
                </a:solidFill>
                <a:latin typeface="Arial" panose="020B0604020202020204" pitchFamily="34" charset="0"/>
                <a:ea typeface="Tahoma"/>
                <a:cs typeface="Arial" panose="020B0604020202020204" pitchFamily="34" charset="0"/>
                <a:sym typeface="Arial" panose="020B0604020202020204" pitchFamily="34" charset="0"/>
              </a:rPr>
              <a:t>Aggregate of neutropenia and neutrophil count decreased. </a:t>
            </a:r>
            <a:r>
              <a:rPr lang="en-US" sz="800" baseline="30000" dirty="0">
                <a:solidFill>
                  <a:srgbClr val="000000"/>
                </a:solidFill>
                <a:latin typeface="Arial" panose="020B0604020202020204" pitchFamily="34" charset="0"/>
                <a:ea typeface="Tahoma"/>
                <a:cs typeface="Arial" panose="020B0604020202020204" pitchFamily="34" charset="0"/>
                <a:sym typeface="Arial" panose="020B0604020202020204" pitchFamily="34" charset="0"/>
              </a:rPr>
              <a:t>d</a:t>
            </a:r>
            <a:r>
              <a:rPr lang="en-US" sz="800" dirty="0">
                <a:solidFill>
                  <a:srgbClr val="000000"/>
                </a:solidFill>
                <a:latin typeface="Arial" panose="020B0604020202020204" pitchFamily="34" charset="0"/>
                <a:ea typeface="Tahoma"/>
                <a:cs typeface="Arial" panose="020B0604020202020204" pitchFamily="34" charset="0"/>
                <a:sym typeface="Arial" panose="020B0604020202020204" pitchFamily="34" charset="0"/>
              </a:rPr>
              <a:t>Aggregate of all preferred terms including infection and COVID-19. </a:t>
            </a:r>
            <a:r>
              <a:rPr lang="en-US" sz="800" baseline="30000" dirty="0">
                <a:solidFill>
                  <a:srgbClr val="000000"/>
                </a:solidFill>
                <a:latin typeface="Arial" panose="020B0604020202020204" pitchFamily="34" charset="0"/>
                <a:ea typeface="Tahoma"/>
                <a:cs typeface="Arial" panose="020B0604020202020204" pitchFamily="34" charset="0"/>
                <a:sym typeface="Arial" panose="020B0604020202020204" pitchFamily="34" charset="0"/>
              </a:rPr>
              <a:t>e</a:t>
            </a:r>
            <a:r>
              <a:rPr lang="en-US" sz="800" dirty="0">
                <a:solidFill>
                  <a:srgbClr val="000000"/>
                </a:solidFill>
                <a:latin typeface="Arial" panose="020B0604020202020204" pitchFamily="34" charset="0"/>
                <a:ea typeface="Tahoma"/>
                <a:cs typeface="Arial" panose="020B0604020202020204" pitchFamily="34" charset="0"/>
                <a:sym typeface="Arial" panose="020B0604020202020204" pitchFamily="34" charset="0"/>
              </a:rPr>
              <a:t>Aggregate of contusion, ecchymosis, increased tendency to bruise and oral contusion. </a:t>
            </a:r>
            <a:r>
              <a:rPr lang="en-US" sz="800" baseline="30000" dirty="0">
                <a:solidFill>
                  <a:srgbClr val="000000"/>
                </a:solidFill>
                <a:latin typeface="Arial" panose="020B0604020202020204" pitchFamily="34" charset="0"/>
                <a:ea typeface="Tahoma"/>
                <a:cs typeface="Arial" panose="020B0604020202020204" pitchFamily="34" charset="0"/>
                <a:sym typeface="Arial" panose="020B0604020202020204" pitchFamily="34" charset="0"/>
              </a:rPr>
              <a:t>f</a:t>
            </a:r>
            <a:r>
              <a:rPr lang="en-US" sz="800" dirty="0">
                <a:solidFill>
                  <a:srgbClr val="000000"/>
                </a:solidFill>
                <a:latin typeface="Arial" panose="020B0604020202020204" pitchFamily="34" charset="0"/>
                <a:ea typeface="Tahoma"/>
                <a:cs typeface="Arial" panose="020B0604020202020204" pitchFamily="34" charset="0"/>
                <a:sym typeface="Arial" panose="020B0604020202020204" pitchFamily="34" charset="0"/>
              </a:rPr>
              <a:t>Aggregate of all preferred terms including rash. </a:t>
            </a:r>
            <a:r>
              <a:rPr lang="en-US" sz="800" baseline="30000" dirty="0">
                <a:solidFill>
                  <a:srgbClr val="000000"/>
                </a:solidFill>
                <a:latin typeface="Arial" panose="020B0604020202020204" pitchFamily="34" charset="0"/>
                <a:ea typeface="Tahoma"/>
                <a:cs typeface="Arial" panose="020B0604020202020204" pitchFamily="34" charset="0"/>
                <a:sym typeface="Arial" panose="020B0604020202020204" pitchFamily="34" charset="0"/>
              </a:rPr>
              <a:t>g</a:t>
            </a:r>
            <a:r>
              <a:rPr lang="en-US" sz="800" dirty="0">
                <a:solidFill>
                  <a:srgbClr val="000000"/>
                </a:solidFill>
                <a:latin typeface="Arial" panose="020B0604020202020204" pitchFamily="34" charset="0"/>
                <a:ea typeface="Tahoma"/>
                <a:cs typeface="Arial" panose="020B0604020202020204" pitchFamily="34" charset="0"/>
                <a:sym typeface="Arial" panose="020B0604020202020204" pitchFamily="34" charset="0"/>
              </a:rPr>
              <a:t>Aggregate of all preferred terms including hemorrhage or hematoma. </a:t>
            </a:r>
            <a:r>
              <a:rPr lang="en-US" sz="800" baseline="30000" dirty="0">
                <a:solidFill>
                  <a:srgbClr val="000000"/>
                </a:solidFill>
                <a:latin typeface="Arial" panose="020B0604020202020204" pitchFamily="34" charset="0"/>
                <a:ea typeface="Tahoma"/>
                <a:cs typeface="Arial" panose="020B0604020202020204" pitchFamily="34" charset="0"/>
                <a:sym typeface="Arial" panose="020B0604020202020204" pitchFamily="34" charset="0"/>
              </a:rPr>
              <a:t>h</a:t>
            </a:r>
            <a:r>
              <a:rPr lang="en-US" sz="800" dirty="0">
                <a:solidFill>
                  <a:srgbClr val="000000"/>
                </a:solidFill>
                <a:latin typeface="Arial" panose="020B0604020202020204" pitchFamily="34" charset="0"/>
                <a:ea typeface="Tahoma"/>
                <a:cs typeface="Arial" panose="020B0604020202020204" pitchFamily="34" charset="0"/>
                <a:sym typeface="Arial" panose="020B0604020202020204" pitchFamily="34" charset="0"/>
              </a:rPr>
              <a:t>Aggregate of atrial fibrillation and atrial flutter. </a:t>
            </a:r>
            <a:r>
              <a:rPr lang="en-US" sz="800" baseline="30000" dirty="0">
                <a:solidFill>
                  <a:srgbClr val="000000"/>
                </a:solidFill>
                <a:latin typeface="Arial" panose="020B0604020202020204" pitchFamily="34" charset="0"/>
                <a:ea typeface="Tahoma"/>
                <a:cs typeface="Arial" panose="020B0604020202020204" pitchFamily="34" charset="0"/>
                <a:sym typeface="Arial" panose="020B0604020202020204" pitchFamily="34" charset="0"/>
              </a:rPr>
              <a:t>i</a:t>
            </a:r>
            <a:r>
              <a:rPr lang="en-US" sz="800" dirty="0">
                <a:solidFill>
                  <a:srgbClr val="000000"/>
                </a:solidFill>
                <a:latin typeface="Arial" panose="020B0604020202020204" pitchFamily="34" charset="0"/>
                <a:ea typeface="Tahoma"/>
                <a:cs typeface="Arial" panose="020B0604020202020204" pitchFamily="34" charset="0"/>
                <a:sym typeface="Arial" panose="020B0604020202020204" pitchFamily="34" charset="0"/>
              </a:rPr>
              <a:t>Of the 13 total afib/aflutter TEAEs in the prior BTKi safety population (n=282), 6 occurred in patients with a prior medical history of atrial fibrillation.</a:t>
            </a:r>
            <a:br>
              <a:rPr lang="en-US" sz="800" dirty="0">
                <a:solidFill>
                  <a:srgbClr val="000000"/>
                </a:solidFill>
                <a:latin typeface="Arial" panose="020B0604020202020204" pitchFamily="34" charset="0"/>
                <a:ea typeface="Tahoma"/>
                <a:cs typeface="Arial" panose="020B0604020202020204" pitchFamily="34" charset="0"/>
                <a:sym typeface="Arial" panose="020B0604020202020204" pitchFamily="34" charset="0"/>
              </a:rPr>
            </a:br>
            <a:r>
              <a:rPr lang="en-US" sz="800" dirty="0">
                <a:solidFill>
                  <a:srgbClr val="000000"/>
                </a:solidFill>
                <a:latin typeface="Arial" panose="020B0604020202020204" pitchFamily="34" charset="0"/>
                <a:ea typeface="Tahoma"/>
                <a:cs typeface="Arial" panose="020B0604020202020204" pitchFamily="34" charset="0"/>
                <a:sym typeface="Arial" panose="020B0604020202020204" pitchFamily="34" charset="0"/>
              </a:rPr>
              <a:t>Woyach JA, et al. ASH 2023. </a:t>
            </a:r>
            <a:r>
              <a:rPr lang="en-US" sz="800"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Abstract 325.</a:t>
            </a:r>
            <a:br>
              <a:rPr lang="en-US" sz="800" dirty="0">
                <a:solidFill>
                  <a:srgbClr val="000000"/>
                </a:solidFill>
                <a:effectLst/>
                <a:latin typeface="Arial" panose="020B0604020202020204" pitchFamily="34" charset="0"/>
                <a:ea typeface="MS Mincho" panose="02020609040205080304" pitchFamily="49" charset="-128"/>
                <a:cs typeface="Arial" panose="020B0604020202020204" pitchFamily="34" charset="0"/>
              </a:rPr>
            </a:br>
            <a:r>
              <a:rPr lang="en-US" sz="800"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AE, adverse event; </a:t>
            </a:r>
            <a:r>
              <a:rPr lang="en-US" sz="800" dirty="0">
                <a:solidFill>
                  <a:srgbClr val="000000"/>
                </a:solidFill>
                <a:latin typeface="Arial" panose="020B0604020202020204" pitchFamily="34" charset="0"/>
                <a:ea typeface="Tahoma"/>
                <a:cs typeface="Arial" panose="020B0604020202020204" pitchFamily="34" charset="0"/>
                <a:sym typeface="Arial"/>
              </a:rPr>
              <a:t>c</a:t>
            </a:r>
            <a:r>
              <a:rPr lang="en-US" sz="800" dirty="0">
                <a:solidFill>
                  <a:srgbClr val="000000"/>
                </a:solidFill>
                <a:latin typeface="Arial" panose="020B0604020202020204" pitchFamily="34" charset="0"/>
                <a:ea typeface="Tahoma"/>
                <a:cs typeface="Arial" panose="020B0604020202020204" pitchFamily="34" charset="0"/>
                <a:sym typeface="Arial" panose="020B0604020202020204" pitchFamily="34" charset="0"/>
              </a:rPr>
              <a:t>BTKi, covalent Bruton’s tyrosine kinase inhibitor; CLL, chronic lymphocytic leukemia; SLL, small lymphocytic lymphoma; N, naice; E, experienced.</a:t>
            </a:r>
            <a:endParaRPr lang="en-IE"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619189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A77D18C5-753E-EDCE-BF22-26BC1255E296}"/>
              </a:ext>
            </a:extLst>
          </p:cNvPr>
          <p:cNvGraphicFramePr>
            <a:graphicFrameLocks noGrp="1"/>
          </p:cNvGraphicFramePr>
          <p:nvPr>
            <p:extLst>
              <p:ext uri="{D42A27DB-BD31-4B8C-83A1-F6EECF244321}">
                <p14:modId xmlns:p14="http://schemas.microsoft.com/office/powerpoint/2010/main" val="496335090"/>
              </p:ext>
            </p:extLst>
          </p:nvPr>
        </p:nvGraphicFramePr>
        <p:xfrm>
          <a:off x="6308120" y="1107282"/>
          <a:ext cx="5278454" cy="4792046"/>
        </p:xfrm>
        <a:graphic>
          <a:graphicData uri="http://schemas.openxmlformats.org/drawingml/2006/table">
            <a:tbl>
              <a:tblPr firstRow="1" bandRow="1">
                <a:tableStyleId>{5C22544A-7EE6-4342-B048-85BDC9FD1C3A}</a:tableStyleId>
              </a:tblPr>
              <a:tblGrid>
                <a:gridCol w="2055535">
                  <a:extLst>
                    <a:ext uri="{9D8B030D-6E8A-4147-A177-3AD203B41FA5}">
                      <a16:colId xmlns:a16="http://schemas.microsoft.com/office/drawing/2014/main" val="2227484462"/>
                    </a:ext>
                  </a:extLst>
                </a:gridCol>
                <a:gridCol w="851769">
                  <a:extLst>
                    <a:ext uri="{9D8B030D-6E8A-4147-A177-3AD203B41FA5}">
                      <a16:colId xmlns:a16="http://schemas.microsoft.com/office/drawing/2014/main" val="3053096247"/>
                    </a:ext>
                  </a:extLst>
                </a:gridCol>
                <a:gridCol w="764088">
                  <a:extLst>
                    <a:ext uri="{9D8B030D-6E8A-4147-A177-3AD203B41FA5}">
                      <a16:colId xmlns:a16="http://schemas.microsoft.com/office/drawing/2014/main" val="775735833"/>
                    </a:ext>
                  </a:extLst>
                </a:gridCol>
                <a:gridCol w="889348">
                  <a:extLst>
                    <a:ext uri="{9D8B030D-6E8A-4147-A177-3AD203B41FA5}">
                      <a16:colId xmlns:a16="http://schemas.microsoft.com/office/drawing/2014/main" val="4155583820"/>
                    </a:ext>
                  </a:extLst>
                </a:gridCol>
                <a:gridCol w="717714">
                  <a:extLst>
                    <a:ext uri="{9D8B030D-6E8A-4147-A177-3AD203B41FA5}">
                      <a16:colId xmlns:a16="http://schemas.microsoft.com/office/drawing/2014/main" val="334225055"/>
                    </a:ext>
                  </a:extLst>
                </a:gridCol>
              </a:tblGrid>
              <a:tr h="176564">
                <a:tc>
                  <a:txBody>
                    <a:bodyPr/>
                    <a:lstStyle/>
                    <a:p>
                      <a:pPr marL="52070" indent="0" algn="l" fontAlgn="b">
                        <a:spcBef>
                          <a:spcPts val="200"/>
                        </a:spcBef>
                        <a:spcAft>
                          <a:spcPts val="200"/>
                        </a:spcAft>
                      </a:pPr>
                      <a:endParaRPr lang="en-US" sz="800" b="1" dirty="0">
                        <a:solidFill>
                          <a:schemeClr val="bg1"/>
                        </a:solidFill>
                        <a:latin typeface="Arial" panose="020B0604020202020204" pitchFamily="34" charset="0"/>
                        <a:cs typeface="Arial" panose="020B0604020202020204" pitchFamily="34" charset="0"/>
                      </a:endParaRPr>
                    </a:p>
                  </a:txBody>
                  <a:tcPr marL="3119" marR="3119" marT="31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4">
                  <a:txBody>
                    <a:bodyPr/>
                    <a:lstStyle/>
                    <a:p>
                      <a:pPr lvl="0" algn="ctr">
                        <a:spcBef>
                          <a:spcPts val="200"/>
                        </a:spcBef>
                        <a:spcAft>
                          <a:spcPts val="200"/>
                        </a:spcAft>
                        <a:buNone/>
                      </a:pPr>
                      <a:r>
                        <a:rPr lang="en-US" sz="800" b="1" u="none" strike="noStrike" kern="1200" cap="none" spc="0" baseline="0" dirty="0">
                          <a:solidFill>
                            <a:schemeClr val="lt1"/>
                          </a:solidFill>
                          <a:uFillTx/>
                          <a:latin typeface="Arial" panose="020B0604020202020204" pitchFamily="34" charset="0"/>
                          <a:cs typeface="Arial" panose="020B0604020202020204" pitchFamily="34" charset="0"/>
                          <a:sym typeface="Roboto Regular"/>
                        </a:rPr>
                        <a:t>Treatment-emergent AEs in Patients Treated with PV (n=15)</a:t>
                      </a:r>
                      <a:endParaRPr lang="en-US" sz="800" b="1" i="0" u="none" strike="noStrike" kern="1200" cap="none" spc="0" baseline="0" dirty="0">
                        <a:solidFill>
                          <a:schemeClr val="lt1"/>
                        </a:solidFill>
                        <a:uFillTx/>
                        <a:latin typeface="Arial" panose="020B0604020202020204" pitchFamily="34" charset="0"/>
                        <a:ea typeface="+mn-ea"/>
                        <a:cs typeface="Arial" panose="020B0604020202020204" pitchFamily="34" charset="0"/>
                        <a:sym typeface="Roboto Regular"/>
                      </a:endParaRPr>
                    </a:p>
                  </a:txBody>
                  <a:tcPr marL="45007" marR="45007" marT="22504" marB="2250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marR="0" lvl="0" indent="0" algn="ctr">
                        <a:lnSpc>
                          <a:spcPct val="100000"/>
                        </a:lnSpc>
                        <a:spcBef>
                          <a:spcPts val="200"/>
                        </a:spcBef>
                        <a:spcAft>
                          <a:spcPts val="200"/>
                        </a:spcAft>
                        <a:buNone/>
                      </a:pPr>
                      <a:endParaRPr lang="en-US" sz="1000" b="1" i="0" u="none" strike="noStrike" kern="1200" cap="none" spc="0" baseline="0">
                        <a:solidFill>
                          <a:schemeClr val="lt1"/>
                        </a:solidFill>
                        <a:uFillTx/>
                        <a:latin typeface="Arial" panose="020B0604020202020204" pitchFamily="34" charset="0"/>
                        <a:ea typeface="+mn-ea"/>
                        <a:cs typeface="Arial" panose="020B0604020202020204" pitchFamily="34" charset="0"/>
                        <a:sym typeface="Roboto Regular"/>
                      </a:endParaRPr>
                    </a:p>
                  </a:txBody>
                  <a:tcPr marL="51435" marR="51435" marT="25718" marB="257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63F6A"/>
                    </a:solidFill>
                  </a:tcPr>
                </a:tc>
                <a:tc hMerge="1">
                  <a:txBody>
                    <a:bodyPr/>
                    <a:lstStyle/>
                    <a:p>
                      <a:pPr algn="ctr">
                        <a:spcBef>
                          <a:spcPts val="200"/>
                        </a:spcBef>
                        <a:spcAft>
                          <a:spcPts val="200"/>
                        </a:spcAft>
                      </a:pPr>
                      <a:endParaRPr lang="en-US" sz="1000" b="1" kern="1200">
                        <a:solidFill>
                          <a:schemeClr val="lt1"/>
                        </a:solidFill>
                        <a:latin typeface="Arial" panose="020B0604020202020204" pitchFamily="34" charset="0"/>
                        <a:ea typeface="+mn-ea"/>
                        <a:cs typeface="Arial" panose="020B0604020202020204" pitchFamily="34" charset="0"/>
                      </a:endParaRPr>
                    </a:p>
                  </a:txBody>
                  <a:tcPr marL="51435" marR="51435" marT="25718" marB="25718">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63F6A"/>
                    </a:solidFill>
                  </a:tcPr>
                </a:tc>
                <a:tc hMerge="1">
                  <a:txBody>
                    <a:bodyPr/>
                    <a:lstStyle/>
                    <a:p>
                      <a:pPr lvl="0" algn="ctr">
                        <a:spcBef>
                          <a:spcPts val="200"/>
                        </a:spcBef>
                        <a:spcAft>
                          <a:spcPts val="200"/>
                        </a:spcAft>
                        <a:buNone/>
                      </a:pPr>
                      <a:endParaRPr lang="en-US" sz="1000" b="1" i="0" u="none" strike="noStrike" kern="1200" cap="none" spc="0" baseline="0">
                        <a:solidFill>
                          <a:schemeClr val="lt1"/>
                        </a:solidFill>
                        <a:uFillTx/>
                        <a:latin typeface="Arial" panose="020B0604020202020204" pitchFamily="34" charset="0"/>
                        <a:ea typeface="+mn-ea"/>
                        <a:cs typeface="Arial" panose="020B0604020202020204" pitchFamily="34" charset="0"/>
                        <a:sym typeface="Roboto Regular"/>
                      </a:endParaRPr>
                    </a:p>
                  </a:txBody>
                  <a:tcPr marL="51435" marR="51435" marT="25718" marB="25718">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63F6A"/>
                    </a:solidFill>
                  </a:tcPr>
                </a:tc>
                <a:extLst>
                  <a:ext uri="{0D108BD9-81ED-4DB2-BD59-A6C34878D82A}">
                    <a16:rowId xmlns:a16="http://schemas.microsoft.com/office/drawing/2014/main" val="2493874537"/>
                  </a:ext>
                </a:extLst>
              </a:tr>
              <a:tr h="210451">
                <a:tc>
                  <a:txBody>
                    <a:bodyPr/>
                    <a:lstStyle/>
                    <a:p>
                      <a:pPr marL="52070" indent="0" algn="l" fontAlgn="b">
                        <a:spcBef>
                          <a:spcPts val="200"/>
                        </a:spcBef>
                        <a:spcAft>
                          <a:spcPts val="200"/>
                        </a:spcAft>
                      </a:pPr>
                      <a:endParaRPr lang="en-US" sz="800" b="1" dirty="0">
                        <a:solidFill>
                          <a:schemeClr val="bg1"/>
                        </a:solidFill>
                        <a:latin typeface="Arial" panose="020B0604020202020204" pitchFamily="34" charset="0"/>
                        <a:cs typeface="Arial" panose="020B0604020202020204" pitchFamily="34" charset="0"/>
                      </a:endParaRPr>
                    </a:p>
                  </a:txBody>
                  <a:tcPr marL="3119" marR="3119" marT="31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gridSpan="2">
                  <a:txBody>
                    <a:bodyPr/>
                    <a:lstStyle/>
                    <a:p>
                      <a:pPr algn="ctr" fontAlgn="base"/>
                      <a:r>
                        <a:rPr lang="en-US" sz="800" b="1" dirty="0">
                          <a:solidFill>
                            <a:srgbClr val="FFFFFF"/>
                          </a:solidFill>
                          <a:effectLst/>
                          <a:latin typeface="Arial" panose="020B0604020202020204" pitchFamily="34" charset="0"/>
                          <a:cs typeface="Arial" panose="020B0604020202020204" pitchFamily="34" charset="0"/>
                        </a:rPr>
                        <a:t>All-cause AEs (≥25​%) , %</a:t>
                      </a:r>
                      <a:endParaRPr lang="en-US" sz="800" b="1" i="0" dirty="0">
                        <a:solidFill>
                          <a:srgbClr val="FFFFFF"/>
                        </a:solidFill>
                        <a:effectLst/>
                        <a:latin typeface="Arial" panose="020B0604020202020204" pitchFamily="34" charset="0"/>
                        <a:cs typeface="Arial" panose="020B0604020202020204" pitchFamily="34" charset="0"/>
                      </a:endParaRPr>
                    </a:p>
                  </a:txBody>
                  <a:tcPr marL="80012" marR="80012" marT="40005" marB="4000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hMerge="1">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63F6A"/>
                    </a:solidFill>
                  </a:tcPr>
                </a:tc>
                <a:tc gridSpan="2">
                  <a:txBody>
                    <a:bodyPr/>
                    <a:lstStyle/>
                    <a:p>
                      <a:pPr algn="ctr" fontAlgn="base"/>
                      <a:r>
                        <a:rPr lang="en-US" sz="800" b="1" dirty="0">
                          <a:solidFill>
                            <a:srgbClr val="FFFFFF"/>
                          </a:solidFill>
                          <a:effectLst/>
                          <a:latin typeface="Arial" panose="020B0604020202020204" pitchFamily="34" charset="0"/>
                          <a:cs typeface="Arial" panose="020B0604020202020204" pitchFamily="34" charset="0"/>
                        </a:rPr>
                        <a:t>Treatment-related AEs, %</a:t>
                      </a:r>
                      <a:endParaRPr lang="en-US" sz="800" b="1" i="0" dirty="0">
                        <a:solidFill>
                          <a:srgbClr val="FFFFFF"/>
                        </a:solidFill>
                        <a:effectLst/>
                        <a:latin typeface="Arial" panose="020B0604020202020204" pitchFamily="34" charset="0"/>
                        <a:cs typeface="Arial" panose="020B0604020202020204" pitchFamily="34" charset="0"/>
                      </a:endParaRPr>
                    </a:p>
                  </a:txBody>
                  <a:tcPr marL="80012" marR="80012" marT="40005" marB="4000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hMerge="1">
                  <a:txBody>
                    <a:bodyPr/>
                    <a:lstStyle/>
                    <a:p>
                      <a:endParaRPr lang="en-US"/>
                    </a:p>
                  </a:txBody>
                  <a:tcPr>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63F6A"/>
                    </a:solidFill>
                  </a:tcPr>
                </a:tc>
                <a:extLst>
                  <a:ext uri="{0D108BD9-81ED-4DB2-BD59-A6C34878D82A}">
                    <a16:rowId xmlns:a16="http://schemas.microsoft.com/office/drawing/2014/main" val="624612538"/>
                  </a:ext>
                </a:extLst>
              </a:tr>
              <a:tr h="210451">
                <a:tc>
                  <a:txBody>
                    <a:bodyPr/>
                    <a:lstStyle/>
                    <a:p>
                      <a:pPr algn="l" fontAlgn="base"/>
                      <a:r>
                        <a:rPr lang="en-US" sz="800" b="1" dirty="0">
                          <a:solidFill>
                            <a:srgbClr val="FFFFFF"/>
                          </a:solidFill>
                          <a:effectLst/>
                          <a:latin typeface="Arial" panose="020B0604020202020204" pitchFamily="34" charset="0"/>
                          <a:cs typeface="Arial" panose="020B0604020202020204" pitchFamily="34" charset="0"/>
                        </a:rPr>
                        <a:t>Adverse Event​ (AE)</a:t>
                      </a:r>
                      <a:endParaRPr lang="en-US" sz="800" b="1" i="0" dirty="0">
                        <a:solidFill>
                          <a:srgbClr val="FFFFFF"/>
                        </a:solidFill>
                        <a:effectLst/>
                        <a:latin typeface="Arial" panose="020B0604020202020204" pitchFamily="34" charset="0"/>
                        <a:cs typeface="Arial" panose="020B0604020202020204" pitchFamily="34" charset="0"/>
                      </a:endParaRPr>
                    </a:p>
                  </a:txBody>
                  <a:tcPr marL="80012" marR="80012" marT="40005" marB="4000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ase"/>
                      <a:r>
                        <a:rPr lang="en-US" sz="800" b="1" dirty="0">
                          <a:solidFill>
                            <a:srgbClr val="FFFFFF"/>
                          </a:solidFill>
                          <a:effectLst/>
                          <a:latin typeface="Arial" panose="020B0604020202020204" pitchFamily="34" charset="0"/>
                          <a:cs typeface="Arial" panose="020B0604020202020204" pitchFamily="34" charset="0"/>
                        </a:rPr>
                        <a:t>Any Grade​</a:t>
                      </a:r>
                      <a:endParaRPr lang="en-US" sz="800" b="1" i="0" dirty="0">
                        <a:solidFill>
                          <a:srgbClr val="FFFFFF"/>
                        </a:solidFill>
                        <a:effectLst/>
                        <a:latin typeface="Arial" panose="020B0604020202020204" pitchFamily="34" charset="0"/>
                        <a:cs typeface="Arial" panose="020B0604020202020204" pitchFamily="34" charset="0"/>
                      </a:endParaRPr>
                    </a:p>
                  </a:txBody>
                  <a:tcPr marL="80012" marR="80012" marT="40005" marB="4000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ase"/>
                      <a:r>
                        <a:rPr lang="en-US" sz="800" b="1" dirty="0">
                          <a:solidFill>
                            <a:srgbClr val="FFFFFF"/>
                          </a:solidFill>
                          <a:effectLst/>
                          <a:latin typeface="Arial" panose="020B0604020202020204" pitchFamily="34" charset="0"/>
                          <a:cs typeface="Arial" panose="020B0604020202020204" pitchFamily="34" charset="0"/>
                        </a:rPr>
                        <a:t>Grade ≥3​</a:t>
                      </a:r>
                      <a:endParaRPr lang="en-US" sz="800" b="1" i="0" dirty="0">
                        <a:solidFill>
                          <a:srgbClr val="FFFFFF"/>
                        </a:solidFill>
                        <a:effectLst/>
                        <a:latin typeface="Arial" panose="020B0604020202020204" pitchFamily="34" charset="0"/>
                        <a:cs typeface="Arial" panose="020B0604020202020204" pitchFamily="34" charset="0"/>
                      </a:endParaRPr>
                    </a:p>
                  </a:txBody>
                  <a:tcPr marL="80012" marR="80012" marT="40005" marB="4000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ase"/>
                      <a:r>
                        <a:rPr lang="en-US" sz="800" b="1" dirty="0">
                          <a:solidFill>
                            <a:srgbClr val="FFFFFF"/>
                          </a:solidFill>
                          <a:effectLst/>
                          <a:latin typeface="Arial" panose="020B0604020202020204" pitchFamily="34" charset="0"/>
                          <a:cs typeface="Arial" panose="020B0604020202020204" pitchFamily="34" charset="0"/>
                        </a:rPr>
                        <a:t>Any Grade​</a:t>
                      </a:r>
                      <a:endParaRPr lang="en-US" sz="800" b="1" i="0" dirty="0">
                        <a:solidFill>
                          <a:srgbClr val="FFFFFF"/>
                        </a:solidFill>
                        <a:effectLst/>
                        <a:latin typeface="Arial" panose="020B0604020202020204" pitchFamily="34" charset="0"/>
                        <a:cs typeface="Arial" panose="020B0604020202020204" pitchFamily="34" charset="0"/>
                      </a:endParaRPr>
                    </a:p>
                  </a:txBody>
                  <a:tcPr marL="80012" marR="80012" marT="40005" marB="4000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ase"/>
                      <a:r>
                        <a:rPr lang="en-US" sz="800" b="1" dirty="0">
                          <a:solidFill>
                            <a:srgbClr val="FFFFFF"/>
                          </a:solidFill>
                          <a:effectLst/>
                          <a:latin typeface="Arial" panose="020B0604020202020204" pitchFamily="34" charset="0"/>
                          <a:cs typeface="Arial" panose="020B0604020202020204" pitchFamily="34" charset="0"/>
                        </a:rPr>
                        <a:t>Grade ≥3​</a:t>
                      </a:r>
                      <a:endParaRPr lang="en-US" sz="800" b="1" i="0" dirty="0">
                        <a:solidFill>
                          <a:srgbClr val="FFFFFF"/>
                        </a:solidFill>
                        <a:effectLst/>
                        <a:latin typeface="Arial" panose="020B0604020202020204" pitchFamily="34" charset="0"/>
                        <a:cs typeface="Arial" panose="020B0604020202020204" pitchFamily="34" charset="0"/>
                      </a:endParaRPr>
                    </a:p>
                  </a:txBody>
                  <a:tcPr marL="80012" marR="80012" marT="40005" marB="4000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1672953766"/>
                  </a:ext>
                </a:extLst>
              </a:tr>
              <a:tr h="210451">
                <a:tc>
                  <a:txBody>
                    <a:bodyPr/>
                    <a:lstStyle/>
                    <a:p>
                      <a:pPr marL="0" marR="0" algn="l">
                        <a:lnSpc>
                          <a:spcPct val="100000"/>
                        </a:lnSpc>
                        <a:spcBef>
                          <a:spcPts val="0"/>
                        </a:spcBef>
                        <a:spcAft>
                          <a:spcPts val="0"/>
                        </a:spcAft>
                      </a:pPr>
                      <a:r>
                        <a:rPr lang="en-US" sz="800" b="0" dirty="0">
                          <a:solidFill>
                            <a:srgbClr val="000000"/>
                          </a:solidFill>
                          <a:effectLst/>
                          <a:latin typeface="Arial" panose="020B0604020202020204" pitchFamily="34" charset="0"/>
                          <a:cs typeface="Arial" panose="020B0604020202020204" pitchFamily="34" charset="0"/>
                        </a:rPr>
                        <a:t>Neutropenia</a:t>
                      </a:r>
                      <a:r>
                        <a:rPr lang="en-US" sz="800" b="0" baseline="30000" dirty="0">
                          <a:solidFill>
                            <a:srgbClr val="000000"/>
                          </a:solidFill>
                          <a:effectLst/>
                          <a:latin typeface="Arial" panose="020B0604020202020204" pitchFamily="34" charset="0"/>
                          <a:cs typeface="Arial" panose="020B0604020202020204" pitchFamily="34" charset="0"/>
                        </a:rPr>
                        <a:t>a</a:t>
                      </a:r>
                      <a:endParaRPr lang="en-US" sz="800" b="0" baseline="30000" dirty="0">
                        <a:effectLst/>
                        <a:latin typeface="Arial" panose="020B0604020202020204" pitchFamily="34" charset="0"/>
                        <a:ea typeface="Times New Roman" panose="02020603050405020304" pitchFamily="18" charset="0"/>
                        <a:cs typeface="Arial" panose="020B0604020202020204" pitchFamily="34" charset="0"/>
                      </a:endParaRPr>
                    </a:p>
                  </a:txBody>
                  <a:tcPr marL="40005" marR="40005" marT="40005" marB="40005"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defTabSz="914400" rtl="0" eaLnBrk="1" fontAlgn="base" latinLnBrk="0" hangingPunct="1">
                        <a:lnSpc>
                          <a:spcPct val="100000"/>
                        </a:lnSpc>
                        <a:spcBef>
                          <a:spcPts val="0"/>
                        </a:spcBef>
                        <a:spcAft>
                          <a:spcPts val="0"/>
                        </a:spcAft>
                      </a:pPr>
                      <a:r>
                        <a:rPr lang="en-US" sz="800" kern="1200" dirty="0">
                          <a:solidFill>
                            <a:srgbClr val="000000"/>
                          </a:solidFill>
                          <a:effectLst/>
                          <a:latin typeface="Arial" panose="020B0604020202020204" pitchFamily="34" charset="0"/>
                          <a:ea typeface="+mn-ea"/>
                          <a:cs typeface="Arial" panose="020B0604020202020204" pitchFamily="34" charset="0"/>
                        </a:rPr>
                        <a:t>7 (46.7)</a:t>
                      </a:r>
                    </a:p>
                  </a:txBody>
                  <a:tcPr marL="40005" marR="40005" marT="40005" marB="4000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defTabSz="914400" rtl="0" eaLnBrk="1" fontAlgn="base" latinLnBrk="0" hangingPunct="1">
                        <a:lnSpc>
                          <a:spcPct val="100000"/>
                        </a:lnSpc>
                        <a:spcBef>
                          <a:spcPts val="0"/>
                        </a:spcBef>
                        <a:spcAft>
                          <a:spcPts val="0"/>
                        </a:spcAft>
                      </a:pPr>
                      <a:r>
                        <a:rPr lang="en-US" sz="800" kern="1200" dirty="0">
                          <a:solidFill>
                            <a:srgbClr val="000000"/>
                          </a:solidFill>
                          <a:effectLst/>
                          <a:latin typeface="Arial" panose="020B0604020202020204" pitchFamily="34" charset="0"/>
                          <a:ea typeface="+mn-ea"/>
                          <a:cs typeface="Arial" panose="020B0604020202020204" pitchFamily="34" charset="0"/>
                        </a:rPr>
                        <a:t>7 (46.7)</a:t>
                      </a:r>
                    </a:p>
                  </a:txBody>
                  <a:tcPr marL="40005" marR="40005" marT="40005" marB="4000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defTabSz="914400" rtl="0" eaLnBrk="1" fontAlgn="base" latinLnBrk="0" hangingPunct="1">
                        <a:lnSpc>
                          <a:spcPct val="100000"/>
                        </a:lnSpc>
                        <a:spcBef>
                          <a:spcPts val="0"/>
                        </a:spcBef>
                        <a:spcAft>
                          <a:spcPts val="0"/>
                        </a:spcAft>
                      </a:pPr>
                      <a:r>
                        <a:rPr lang="en-US" sz="800" kern="1200" dirty="0">
                          <a:solidFill>
                            <a:srgbClr val="000000"/>
                          </a:solidFill>
                          <a:effectLst/>
                          <a:latin typeface="Arial" panose="020B0604020202020204" pitchFamily="34" charset="0"/>
                          <a:ea typeface="+mn-ea"/>
                          <a:cs typeface="Arial" panose="020B0604020202020204" pitchFamily="34" charset="0"/>
                        </a:rPr>
                        <a:t>7 (46.7)</a:t>
                      </a:r>
                    </a:p>
                  </a:txBody>
                  <a:tcPr marL="40005" marR="40005" marT="40005" marB="4000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defTabSz="914400" rtl="0" eaLnBrk="1" fontAlgn="base" latinLnBrk="0" hangingPunct="1">
                        <a:lnSpc>
                          <a:spcPct val="100000"/>
                        </a:lnSpc>
                        <a:spcBef>
                          <a:spcPts val="0"/>
                        </a:spcBef>
                        <a:spcAft>
                          <a:spcPts val="0"/>
                        </a:spcAft>
                      </a:pPr>
                      <a:r>
                        <a:rPr lang="en-US" sz="800" kern="1200" dirty="0">
                          <a:solidFill>
                            <a:srgbClr val="000000"/>
                          </a:solidFill>
                          <a:effectLst/>
                          <a:latin typeface="Arial" panose="020B0604020202020204" pitchFamily="34" charset="0"/>
                          <a:ea typeface="+mn-ea"/>
                          <a:cs typeface="Arial" panose="020B0604020202020204" pitchFamily="34" charset="0"/>
                        </a:rPr>
                        <a:t>7 (46.7)</a:t>
                      </a:r>
                    </a:p>
                  </a:txBody>
                  <a:tcPr marL="40005" marR="40005" marT="40005" marB="4000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011632082"/>
                  </a:ext>
                </a:extLst>
              </a:tr>
              <a:tr h="210451">
                <a:tc>
                  <a:txBody>
                    <a:bodyPr/>
                    <a:lstStyle/>
                    <a:p>
                      <a:pPr marL="0" marR="0" algn="l">
                        <a:lnSpc>
                          <a:spcPct val="100000"/>
                        </a:lnSpc>
                        <a:spcBef>
                          <a:spcPts val="0"/>
                        </a:spcBef>
                        <a:spcAft>
                          <a:spcPts val="0"/>
                        </a:spcAft>
                      </a:pPr>
                      <a:r>
                        <a:rPr lang="en-US" sz="800" b="0" dirty="0">
                          <a:solidFill>
                            <a:srgbClr val="000000"/>
                          </a:solidFill>
                          <a:effectLst/>
                          <a:latin typeface="Arial" panose="020B0604020202020204" pitchFamily="34" charset="0"/>
                          <a:cs typeface="Arial" panose="020B0604020202020204" pitchFamily="34" charset="0"/>
                        </a:rPr>
                        <a:t>Nausea</a:t>
                      </a:r>
                      <a:endParaRPr lang="en-US" sz="800" b="0" dirty="0">
                        <a:effectLst/>
                        <a:latin typeface="Arial" panose="020B0604020202020204" pitchFamily="34" charset="0"/>
                        <a:ea typeface="Times New Roman" panose="02020603050405020304" pitchFamily="18" charset="0"/>
                        <a:cs typeface="Arial" panose="020B0604020202020204" pitchFamily="34" charset="0"/>
                      </a:endParaRPr>
                    </a:p>
                  </a:txBody>
                  <a:tcPr marL="40005" marR="40005" marT="40005" marB="40005"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defTabSz="914400" rtl="0" eaLnBrk="1" fontAlgn="base" latinLnBrk="0" hangingPunct="1">
                        <a:lnSpc>
                          <a:spcPct val="100000"/>
                        </a:lnSpc>
                        <a:spcBef>
                          <a:spcPts val="0"/>
                        </a:spcBef>
                        <a:spcAft>
                          <a:spcPts val="0"/>
                        </a:spcAft>
                      </a:pPr>
                      <a:r>
                        <a:rPr lang="en-US" sz="800" kern="1200" dirty="0">
                          <a:solidFill>
                            <a:srgbClr val="000000"/>
                          </a:solidFill>
                          <a:effectLst/>
                          <a:latin typeface="Arial" panose="020B0604020202020204" pitchFamily="34" charset="0"/>
                          <a:ea typeface="+mn-ea"/>
                          <a:cs typeface="Arial" panose="020B0604020202020204" pitchFamily="34" charset="0"/>
                        </a:rPr>
                        <a:t>9 (60.0)</a:t>
                      </a:r>
                    </a:p>
                  </a:txBody>
                  <a:tcPr marL="40005" marR="40005" marT="40005" marB="4000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defTabSz="914400" rtl="0" eaLnBrk="1" fontAlgn="base" latinLnBrk="0" hangingPunct="1">
                        <a:lnSpc>
                          <a:spcPct val="100000"/>
                        </a:lnSpc>
                        <a:spcBef>
                          <a:spcPts val="0"/>
                        </a:spcBef>
                        <a:spcAft>
                          <a:spcPts val="0"/>
                        </a:spcAft>
                      </a:pPr>
                      <a:r>
                        <a:rPr lang="en-US" sz="800" kern="1200" dirty="0">
                          <a:solidFill>
                            <a:srgbClr val="000000"/>
                          </a:solidFill>
                          <a:effectLst/>
                          <a:latin typeface="Arial" panose="020B0604020202020204" pitchFamily="34" charset="0"/>
                          <a:ea typeface="+mn-ea"/>
                          <a:cs typeface="Arial" panose="020B0604020202020204" pitchFamily="34" charset="0"/>
                        </a:rPr>
                        <a:t>0 (0.0)</a:t>
                      </a:r>
                    </a:p>
                  </a:txBody>
                  <a:tcPr marL="40005" marR="40005" marT="40005" marB="4000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defTabSz="914400" rtl="0" eaLnBrk="1" fontAlgn="base" latinLnBrk="0" hangingPunct="1">
                        <a:lnSpc>
                          <a:spcPct val="100000"/>
                        </a:lnSpc>
                        <a:spcBef>
                          <a:spcPts val="0"/>
                        </a:spcBef>
                        <a:spcAft>
                          <a:spcPts val="0"/>
                        </a:spcAft>
                      </a:pPr>
                      <a:r>
                        <a:rPr lang="en-US" sz="800" kern="1200" dirty="0">
                          <a:solidFill>
                            <a:srgbClr val="000000"/>
                          </a:solidFill>
                          <a:effectLst/>
                          <a:latin typeface="Arial" panose="020B0604020202020204" pitchFamily="34" charset="0"/>
                          <a:ea typeface="+mn-ea"/>
                          <a:cs typeface="Arial" panose="020B0604020202020204" pitchFamily="34" charset="0"/>
                        </a:rPr>
                        <a:t>7 (46.7)</a:t>
                      </a:r>
                    </a:p>
                  </a:txBody>
                  <a:tcPr marL="40005" marR="40005" marT="40005" marB="4000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defTabSz="914400" rtl="0" eaLnBrk="1" fontAlgn="base" latinLnBrk="0" hangingPunct="1">
                        <a:lnSpc>
                          <a:spcPct val="100000"/>
                        </a:lnSpc>
                        <a:spcBef>
                          <a:spcPts val="0"/>
                        </a:spcBef>
                        <a:spcAft>
                          <a:spcPts val="0"/>
                        </a:spcAft>
                      </a:pPr>
                      <a:r>
                        <a:rPr lang="en-US" sz="800" kern="1200" dirty="0">
                          <a:solidFill>
                            <a:srgbClr val="000000"/>
                          </a:solidFill>
                          <a:effectLst/>
                          <a:latin typeface="Arial" panose="020B0604020202020204" pitchFamily="34" charset="0"/>
                          <a:ea typeface="+mn-ea"/>
                          <a:cs typeface="Arial" panose="020B0604020202020204" pitchFamily="34" charset="0"/>
                        </a:rPr>
                        <a:t>0 (0.0)</a:t>
                      </a:r>
                    </a:p>
                  </a:txBody>
                  <a:tcPr marL="40005" marR="40005" marT="40005" marB="4000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323675836"/>
                  </a:ext>
                </a:extLst>
              </a:tr>
              <a:tr h="210451">
                <a:tc>
                  <a:txBody>
                    <a:bodyPr/>
                    <a:lstStyle/>
                    <a:p>
                      <a:pPr marL="0" marR="0" algn="l">
                        <a:lnSpc>
                          <a:spcPct val="100000"/>
                        </a:lnSpc>
                        <a:spcBef>
                          <a:spcPts val="0"/>
                        </a:spcBef>
                        <a:spcAft>
                          <a:spcPts val="0"/>
                        </a:spcAft>
                      </a:pPr>
                      <a:r>
                        <a:rPr lang="en-US" sz="800" b="0" dirty="0">
                          <a:solidFill>
                            <a:srgbClr val="000000"/>
                          </a:solidFill>
                          <a:effectLst/>
                          <a:latin typeface="Arial" panose="020B0604020202020204" pitchFamily="34" charset="0"/>
                          <a:cs typeface="Arial" panose="020B0604020202020204" pitchFamily="34" charset="0"/>
                        </a:rPr>
                        <a:t>Fatigue</a:t>
                      </a:r>
                      <a:endParaRPr lang="en-US" sz="800" b="0" dirty="0">
                        <a:effectLst/>
                        <a:latin typeface="Arial" panose="020B0604020202020204" pitchFamily="34" charset="0"/>
                        <a:ea typeface="Times New Roman" panose="02020603050405020304" pitchFamily="18" charset="0"/>
                        <a:cs typeface="Arial" panose="020B0604020202020204" pitchFamily="34" charset="0"/>
                      </a:endParaRPr>
                    </a:p>
                  </a:txBody>
                  <a:tcPr marL="40005" marR="40005" marT="40005" marB="40005"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defTabSz="914400" rtl="0" eaLnBrk="1" fontAlgn="base" latinLnBrk="0" hangingPunct="1">
                        <a:lnSpc>
                          <a:spcPct val="100000"/>
                        </a:lnSpc>
                        <a:spcBef>
                          <a:spcPts val="0"/>
                        </a:spcBef>
                        <a:spcAft>
                          <a:spcPts val="0"/>
                        </a:spcAft>
                      </a:pPr>
                      <a:r>
                        <a:rPr lang="en-US" sz="800" kern="1200" dirty="0">
                          <a:solidFill>
                            <a:srgbClr val="000000"/>
                          </a:solidFill>
                          <a:effectLst/>
                          <a:latin typeface="Arial" panose="020B0604020202020204" pitchFamily="34" charset="0"/>
                          <a:ea typeface="+mn-ea"/>
                          <a:cs typeface="Arial" panose="020B0604020202020204" pitchFamily="34" charset="0"/>
                        </a:rPr>
                        <a:t>8 (53.3)</a:t>
                      </a:r>
                    </a:p>
                  </a:txBody>
                  <a:tcPr marL="40005" marR="40005" marT="40005" marB="4000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defTabSz="914400" rtl="0" eaLnBrk="1" fontAlgn="base" latinLnBrk="0" hangingPunct="1">
                        <a:lnSpc>
                          <a:spcPct val="100000"/>
                        </a:lnSpc>
                        <a:spcBef>
                          <a:spcPts val="0"/>
                        </a:spcBef>
                        <a:spcAft>
                          <a:spcPts val="0"/>
                        </a:spcAft>
                      </a:pPr>
                      <a:r>
                        <a:rPr lang="en-US" sz="800" kern="1200" dirty="0">
                          <a:solidFill>
                            <a:srgbClr val="000000"/>
                          </a:solidFill>
                          <a:effectLst/>
                          <a:latin typeface="Arial" panose="020B0604020202020204" pitchFamily="34" charset="0"/>
                          <a:ea typeface="+mn-ea"/>
                          <a:cs typeface="Arial" panose="020B0604020202020204" pitchFamily="34" charset="0"/>
                        </a:rPr>
                        <a:t>0 (0.0)</a:t>
                      </a:r>
                    </a:p>
                  </a:txBody>
                  <a:tcPr marL="40005" marR="40005" marT="40005" marB="4000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defTabSz="914400" rtl="0" eaLnBrk="1" fontAlgn="base" latinLnBrk="0" hangingPunct="1">
                        <a:lnSpc>
                          <a:spcPct val="100000"/>
                        </a:lnSpc>
                        <a:spcBef>
                          <a:spcPts val="0"/>
                        </a:spcBef>
                        <a:spcAft>
                          <a:spcPts val="0"/>
                        </a:spcAft>
                      </a:pPr>
                      <a:r>
                        <a:rPr lang="en-US" sz="800" kern="1200" dirty="0">
                          <a:solidFill>
                            <a:srgbClr val="000000"/>
                          </a:solidFill>
                          <a:effectLst/>
                          <a:latin typeface="Arial" panose="020B0604020202020204" pitchFamily="34" charset="0"/>
                          <a:ea typeface="+mn-ea"/>
                          <a:cs typeface="Arial" panose="020B0604020202020204" pitchFamily="34" charset="0"/>
                        </a:rPr>
                        <a:t>5 (33.3)</a:t>
                      </a:r>
                    </a:p>
                  </a:txBody>
                  <a:tcPr marL="40005" marR="40005" marT="40005" marB="4000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defTabSz="914400" rtl="0" eaLnBrk="1" fontAlgn="base" latinLnBrk="0" hangingPunct="1">
                        <a:lnSpc>
                          <a:spcPct val="100000"/>
                        </a:lnSpc>
                        <a:spcBef>
                          <a:spcPts val="0"/>
                        </a:spcBef>
                        <a:spcAft>
                          <a:spcPts val="0"/>
                        </a:spcAft>
                      </a:pPr>
                      <a:r>
                        <a:rPr lang="en-US" sz="800" kern="1200" dirty="0">
                          <a:solidFill>
                            <a:srgbClr val="000000"/>
                          </a:solidFill>
                          <a:effectLst/>
                          <a:latin typeface="Arial" panose="020B0604020202020204" pitchFamily="34" charset="0"/>
                          <a:ea typeface="+mn-ea"/>
                          <a:cs typeface="Arial" panose="020B0604020202020204" pitchFamily="34" charset="0"/>
                        </a:rPr>
                        <a:t>0 (0.0)</a:t>
                      </a:r>
                    </a:p>
                  </a:txBody>
                  <a:tcPr marL="40005" marR="40005" marT="40005" marB="4000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637754385"/>
                  </a:ext>
                </a:extLst>
              </a:tr>
              <a:tr h="210451">
                <a:tc>
                  <a:txBody>
                    <a:bodyPr/>
                    <a:lstStyle/>
                    <a:p>
                      <a:pPr marL="0" marR="0" algn="l">
                        <a:lnSpc>
                          <a:spcPct val="100000"/>
                        </a:lnSpc>
                        <a:spcBef>
                          <a:spcPts val="0"/>
                        </a:spcBef>
                        <a:spcAft>
                          <a:spcPts val="0"/>
                        </a:spcAft>
                      </a:pPr>
                      <a:r>
                        <a:rPr lang="en-US" sz="800" b="0" dirty="0">
                          <a:solidFill>
                            <a:srgbClr val="000000"/>
                          </a:solidFill>
                          <a:effectLst/>
                          <a:latin typeface="Arial" panose="020B0604020202020204" pitchFamily="34" charset="0"/>
                          <a:cs typeface="Arial" panose="020B0604020202020204" pitchFamily="34" charset="0"/>
                        </a:rPr>
                        <a:t>Diarrhea</a:t>
                      </a:r>
                      <a:endParaRPr lang="en-US" sz="800" b="0" dirty="0">
                        <a:effectLst/>
                        <a:latin typeface="Arial" panose="020B0604020202020204" pitchFamily="34" charset="0"/>
                        <a:ea typeface="Times New Roman" panose="02020603050405020304" pitchFamily="18" charset="0"/>
                        <a:cs typeface="Arial" panose="020B0604020202020204" pitchFamily="34" charset="0"/>
                      </a:endParaRPr>
                    </a:p>
                  </a:txBody>
                  <a:tcPr marL="40005" marR="40005" marT="40005" marB="40005"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defTabSz="914400" rtl="0" eaLnBrk="1" fontAlgn="base" latinLnBrk="0" hangingPunct="1">
                        <a:lnSpc>
                          <a:spcPct val="100000"/>
                        </a:lnSpc>
                        <a:spcBef>
                          <a:spcPts val="0"/>
                        </a:spcBef>
                        <a:spcAft>
                          <a:spcPts val="0"/>
                        </a:spcAft>
                      </a:pPr>
                      <a:r>
                        <a:rPr lang="en-US" sz="800" kern="1200" dirty="0">
                          <a:solidFill>
                            <a:srgbClr val="000000"/>
                          </a:solidFill>
                          <a:effectLst/>
                          <a:latin typeface="Arial" panose="020B0604020202020204" pitchFamily="34" charset="0"/>
                          <a:ea typeface="+mn-ea"/>
                          <a:cs typeface="Arial" panose="020B0604020202020204" pitchFamily="34" charset="0"/>
                        </a:rPr>
                        <a:t>7 (46.7)</a:t>
                      </a:r>
                    </a:p>
                  </a:txBody>
                  <a:tcPr marL="40005" marR="40005" marT="40005" marB="4000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defTabSz="914400" rtl="0" eaLnBrk="1" fontAlgn="base" latinLnBrk="0" hangingPunct="1">
                        <a:lnSpc>
                          <a:spcPct val="100000"/>
                        </a:lnSpc>
                        <a:spcBef>
                          <a:spcPts val="0"/>
                        </a:spcBef>
                        <a:spcAft>
                          <a:spcPts val="0"/>
                        </a:spcAft>
                      </a:pPr>
                      <a:r>
                        <a:rPr lang="en-US" sz="800" kern="1200" dirty="0">
                          <a:solidFill>
                            <a:srgbClr val="000000"/>
                          </a:solidFill>
                          <a:effectLst/>
                          <a:latin typeface="Arial" panose="020B0604020202020204" pitchFamily="34" charset="0"/>
                          <a:ea typeface="+mn-ea"/>
                          <a:cs typeface="Arial" panose="020B0604020202020204" pitchFamily="34" charset="0"/>
                        </a:rPr>
                        <a:t>2 (13.3)</a:t>
                      </a:r>
                    </a:p>
                  </a:txBody>
                  <a:tcPr marL="40005" marR="40005" marT="40005" marB="4000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defTabSz="914400" rtl="0" eaLnBrk="1" fontAlgn="base" latinLnBrk="0" hangingPunct="1">
                        <a:lnSpc>
                          <a:spcPct val="100000"/>
                        </a:lnSpc>
                        <a:spcBef>
                          <a:spcPts val="0"/>
                        </a:spcBef>
                        <a:spcAft>
                          <a:spcPts val="0"/>
                        </a:spcAft>
                      </a:pPr>
                      <a:r>
                        <a:rPr lang="en-US" sz="800" kern="1200" dirty="0">
                          <a:solidFill>
                            <a:srgbClr val="000000"/>
                          </a:solidFill>
                          <a:effectLst/>
                          <a:latin typeface="Arial" panose="020B0604020202020204" pitchFamily="34" charset="0"/>
                          <a:ea typeface="+mn-ea"/>
                          <a:cs typeface="Arial" panose="020B0604020202020204" pitchFamily="34" charset="0"/>
                        </a:rPr>
                        <a:t>4 (26.7)</a:t>
                      </a:r>
                    </a:p>
                  </a:txBody>
                  <a:tcPr marL="40005" marR="40005" marT="40005" marB="4000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defTabSz="914400" rtl="0" eaLnBrk="1" fontAlgn="base" latinLnBrk="0" hangingPunct="1">
                        <a:lnSpc>
                          <a:spcPct val="100000"/>
                        </a:lnSpc>
                        <a:spcBef>
                          <a:spcPts val="0"/>
                        </a:spcBef>
                        <a:spcAft>
                          <a:spcPts val="0"/>
                        </a:spcAft>
                      </a:pPr>
                      <a:r>
                        <a:rPr lang="en-US" sz="800" kern="1200" dirty="0">
                          <a:solidFill>
                            <a:srgbClr val="000000"/>
                          </a:solidFill>
                          <a:effectLst/>
                          <a:latin typeface="Arial" panose="020B0604020202020204" pitchFamily="34" charset="0"/>
                          <a:ea typeface="+mn-ea"/>
                          <a:cs typeface="Arial" panose="020B0604020202020204" pitchFamily="34" charset="0"/>
                        </a:rPr>
                        <a:t>2 (13.3)</a:t>
                      </a:r>
                    </a:p>
                  </a:txBody>
                  <a:tcPr marL="40005" marR="40005" marT="40005" marB="4000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265622696"/>
                  </a:ext>
                </a:extLst>
              </a:tr>
              <a:tr h="210451">
                <a:tc>
                  <a:txBody>
                    <a:bodyPr/>
                    <a:lstStyle/>
                    <a:p>
                      <a:pPr marL="0" marR="0" algn="l">
                        <a:lnSpc>
                          <a:spcPct val="100000"/>
                        </a:lnSpc>
                        <a:spcBef>
                          <a:spcPts val="0"/>
                        </a:spcBef>
                        <a:spcAft>
                          <a:spcPts val="0"/>
                        </a:spcAft>
                      </a:pPr>
                      <a:r>
                        <a:rPr lang="en-US" sz="800" b="0" dirty="0">
                          <a:solidFill>
                            <a:srgbClr val="000000"/>
                          </a:solidFill>
                          <a:effectLst/>
                          <a:latin typeface="Arial" panose="020B0604020202020204" pitchFamily="34" charset="0"/>
                          <a:cs typeface="Arial" panose="020B0604020202020204" pitchFamily="34" charset="0"/>
                        </a:rPr>
                        <a:t>Hypophosphatemia</a:t>
                      </a:r>
                      <a:endParaRPr lang="en-US" sz="800" b="0" dirty="0">
                        <a:effectLst/>
                        <a:latin typeface="Arial" panose="020B0604020202020204" pitchFamily="34" charset="0"/>
                        <a:ea typeface="Times New Roman" panose="02020603050405020304" pitchFamily="18" charset="0"/>
                        <a:cs typeface="Arial" panose="020B0604020202020204" pitchFamily="34" charset="0"/>
                      </a:endParaRPr>
                    </a:p>
                  </a:txBody>
                  <a:tcPr marL="40005" marR="40005" marT="40005" marB="40005"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defTabSz="914400" rtl="0" eaLnBrk="1" fontAlgn="base" latinLnBrk="0" hangingPunct="1">
                        <a:lnSpc>
                          <a:spcPct val="100000"/>
                        </a:lnSpc>
                        <a:spcBef>
                          <a:spcPts val="0"/>
                        </a:spcBef>
                        <a:spcAft>
                          <a:spcPts val="0"/>
                        </a:spcAft>
                      </a:pPr>
                      <a:r>
                        <a:rPr lang="en-US" sz="800" kern="1200" dirty="0">
                          <a:solidFill>
                            <a:srgbClr val="000000"/>
                          </a:solidFill>
                          <a:effectLst/>
                          <a:latin typeface="Arial" panose="020B0604020202020204" pitchFamily="34" charset="0"/>
                          <a:ea typeface="+mn-ea"/>
                          <a:cs typeface="Arial" panose="020B0604020202020204" pitchFamily="34" charset="0"/>
                        </a:rPr>
                        <a:t>5 (33.3)</a:t>
                      </a:r>
                    </a:p>
                  </a:txBody>
                  <a:tcPr marL="40005" marR="40005" marT="40005" marB="4000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defTabSz="914400" rtl="0" eaLnBrk="1" fontAlgn="base" latinLnBrk="0" hangingPunct="1">
                        <a:lnSpc>
                          <a:spcPct val="100000"/>
                        </a:lnSpc>
                        <a:spcBef>
                          <a:spcPts val="0"/>
                        </a:spcBef>
                        <a:spcAft>
                          <a:spcPts val="0"/>
                        </a:spcAft>
                      </a:pPr>
                      <a:r>
                        <a:rPr lang="en-US" sz="800" kern="1200" dirty="0">
                          <a:solidFill>
                            <a:srgbClr val="000000"/>
                          </a:solidFill>
                          <a:effectLst/>
                          <a:latin typeface="Arial" panose="020B0604020202020204" pitchFamily="34" charset="0"/>
                          <a:ea typeface="+mn-ea"/>
                          <a:cs typeface="Arial" panose="020B0604020202020204" pitchFamily="34" charset="0"/>
                        </a:rPr>
                        <a:t>0 (0.0)</a:t>
                      </a:r>
                    </a:p>
                  </a:txBody>
                  <a:tcPr marL="40005" marR="40005" marT="40005" marB="4000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defTabSz="914400" rtl="0" eaLnBrk="1" fontAlgn="base" latinLnBrk="0" hangingPunct="1">
                        <a:lnSpc>
                          <a:spcPct val="100000"/>
                        </a:lnSpc>
                        <a:spcBef>
                          <a:spcPts val="0"/>
                        </a:spcBef>
                        <a:spcAft>
                          <a:spcPts val="0"/>
                        </a:spcAft>
                      </a:pPr>
                      <a:r>
                        <a:rPr lang="en-US" sz="800" kern="1200" dirty="0">
                          <a:solidFill>
                            <a:srgbClr val="000000"/>
                          </a:solidFill>
                          <a:effectLst/>
                          <a:latin typeface="Arial" panose="020B0604020202020204" pitchFamily="34" charset="0"/>
                          <a:ea typeface="+mn-ea"/>
                          <a:cs typeface="Arial" panose="020B0604020202020204" pitchFamily="34" charset="0"/>
                        </a:rPr>
                        <a:t>2 (13.3)</a:t>
                      </a:r>
                    </a:p>
                  </a:txBody>
                  <a:tcPr marL="3119" marR="3119" marT="31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defTabSz="914400" rtl="0" eaLnBrk="1" fontAlgn="base" latinLnBrk="0" hangingPunct="1">
                        <a:lnSpc>
                          <a:spcPct val="100000"/>
                        </a:lnSpc>
                        <a:spcBef>
                          <a:spcPts val="0"/>
                        </a:spcBef>
                        <a:spcAft>
                          <a:spcPts val="0"/>
                        </a:spcAft>
                      </a:pPr>
                      <a:r>
                        <a:rPr lang="en-US" sz="800" kern="1200" dirty="0">
                          <a:solidFill>
                            <a:srgbClr val="000000"/>
                          </a:solidFill>
                          <a:effectLst/>
                          <a:latin typeface="Arial" panose="020B0604020202020204" pitchFamily="34" charset="0"/>
                          <a:ea typeface="+mn-ea"/>
                          <a:cs typeface="Arial" panose="020B0604020202020204" pitchFamily="34" charset="0"/>
                        </a:rPr>
                        <a:t>0 (0.0)</a:t>
                      </a:r>
                    </a:p>
                  </a:txBody>
                  <a:tcPr marL="3119" marR="3119" marT="31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052523107"/>
                  </a:ext>
                </a:extLst>
              </a:tr>
              <a:tr h="210451">
                <a:tc>
                  <a:txBody>
                    <a:bodyPr/>
                    <a:lstStyle/>
                    <a:p>
                      <a:pPr marL="0" marR="0" algn="l">
                        <a:lnSpc>
                          <a:spcPct val="100000"/>
                        </a:lnSpc>
                        <a:spcBef>
                          <a:spcPts val="0"/>
                        </a:spcBef>
                        <a:spcAft>
                          <a:spcPts val="0"/>
                        </a:spcAft>
                      </a:pPr>
                      <a:r>
                        <a:rPr lang="en-US" sz="800" b="0" dirty="0">
                          <a:solidFill>
                            <a:srgbClr val="000000"/>
                          </a:solidFill>
                          <a:effectLst/>
                          <a:latin typeface="Arial" panose="020B0604020202020204" pitchFamily="34" charset="0"/>
                          <a:cs typeface="Arial" panose="020B0604020202020204" pitchFamily="34" charset="0"/>
                        </a:rPr>
                        <a:t>Constipation</a:t>
                      </a:r>
                      <a:endParaRPr lang="en-US" sz="800" b="0" dirty="0">
                        <a:effectLst/>
                        <a:latin typeface="Arial" panose="020B0604020202020204" pitchFamily="34" charset="0"/>
                        <a:ea typeface="Times New Roman" panose="02020603050405020304" pitchFamily="18" charset="0"/>
                        <a:cs typeface="Arial" panose="020B0604020202020204" pitchFamily="34" charset="0"/>
                      </a:endParaRPr>
                    </a:p>
                  </a:txBody>
                  <a:tcPr marL="40005" marR="40005" marT="40005" marB="40005"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defTabSz="914400" rtl="0" eaLnBrk="1" fontAlgn="base" latinLnBrk="0" hangingPunct="1">
                        <a:lnSpc>
                          <a:spcPct val="100000"/>
                        </a:lnSpc>
                        <a:spcBef>
                          <a:spcPts val="0"/>
                        </a:spcBef>
                        <a:spcAft>
                          <a:spcPts val="0"/>
                        </a:spcAft>
                      </a:pPr>
                      <a:r>
                        <a:rPr lang="en-US" sz="800" kern="1200" dirty="0">
                          <a:solidFill>
                            <a:srgbClr val="000000"/>
                          </a:solidFill>
                          <a:effectLst/>
                          <a:latin typeface="Arial" panose="020B0604020202020204" pitchFamily="34" charset="0"/>
                          <a:ea typeface="+mn-ea"/>
                          <a:cs typeface="Arial" panose="020B0604020202020204" pitchFamily="34" charset="0"/>
                        </a:rPr>
                        <a:t>4 (26.7)</a:t>
                      </a:r>
                    </a:p>
                  </a:txBody>
                  <a:tcPr marL="40005" marR="40005" marT="40005" marB="4000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defTabSz="914400" rtl="0" eaLnBrk="1" fontAlgn="base" latinLnBrk="0" hangingPunct="1">
                        <a:lnSpc>
                          <a:spcPct val="100000"/>
                        </a:lnSpc>
                        <a:spcBef>
                          <a:spcPts val="0"/>
                        </a:spcBef>
                        <a:spcAft>
                          <a:spcPts val="0"/>
                        </a:spcAft>
                      </a:pPr>
                      <a:r>
                        <a:rPr lang="en-US" sz="800" kern="1200" dirty="0">
                          <a:solidFill>
                            <a:srgbClr val="000000"/>
                          </a:solidFill>
                          <a:effectLst/>
                          <a:latin typeface="Arial" panose="020B0604020202020204" pitchFamily="34" charset="0"/>
                          <a:ea typeface="+mn-ea"/>
                          <a:cs typeface="Arial" panose="020B0604020202020204" pitchFamily="34" charset="0"/>
                        </a:rPr>
                        <a:t>0 (0.0)</a:t>
                      </a:r>
                    </a:p>
                  </a:txBody>
                  <a:tcPr marL="40005" marR="40005" marT="40005" marB="4000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defTabSz="914400" rtl="0" eaLnBrk="1" fontAlgn="base" latinLnBrk="0" hangingPunct="1">
                        <a:lnSpc>
                          <a:spcPct val="100000"/>
                        </a:lnSpc>
                        <a:spcBef>
                          <a:spcPts val="0"/>
                        </a:spcBef>
                        <a:spcAft>
                          <a:spcPts val="0"/>
                        </a:spcAft>
                      </a:pPr>
                      <a:r>
                        <a:rPr lang="en-US" sz="800" kern="1200" dirty="0">
                          <a:solidFill>
                            <a:srgbClr val="000000"/>
                          </a:solidFill>
                          <a:effectLst/>
                          <a:latin typeface="Arial" panose="020B0604020202020204" pitchFamily="34" charset="0"/>
                          <a:ea typeface="+mn-ea"/>
                          <a:cs typeface="Arial" panose="020B0604020202020204" pitchFamily="34" charset="0"/>
                        </a:rPr>
                        <a:t>3 (20.0)</a:t>
                      </a:r>
                    </a:p>
                  </a:txBody>
                  <a:tcPr marL="3119" marR="3119" marT="31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defTabSz="914400" rtl="0" eaLnBrk="1" fontAlgn="base" latinLnBrk="0" hangingPunct="1">
                        <a:lnSpc>
                          <a:spcPct val="100000"/>
                        </a:lnSpc>
                        <a:spcBef>
                          <a:spcPts val="0"/>
                        </a:spcBef>
                        <a:spcAft>
                          <a:spcPts val="0"/>
                        </a:spcAft>
                      </a:pPr>
                      <a:r>
                        <a:rPr lang="en-US" sz="800" kern="1200" dirty="0">
                          <a:solidFill>
                            <a:srgbClr val="000000"/>
                          </a:solidFill>
                          <a:effectLst/>
                          <a:latin typeface="Arial" panose="020B0604020202020204" pitchFamily="34" charset="0"/>
                          <a:ea typeface="+mn-ea"/>
                          <a:cs typeface="Arial" panose="020B0604020202020204" pitchFamily="34" charset="0"/>
                        </a:rPr>
                        <a:t>0 (0.0)</a:t>
                      </a:r>
                    </a:p>
                  </a:txBody>
                  <a:tcPr marL="3119" marR="3119" marT="31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007453315"/>
                  </a:ext>
                </a:extLst>
              </a:tr>
              <a:tr h="210451">
                <a:tc>
                  <a:txBody>
                    <a:bodyPr/>
                    <a:lstStyle/>
                    <a:p>
                      <a:pPr marL="0" marR="0" algn="l">
                        <a:lnSpc>
                          <a:spcPct val="100000"/>
                        </a:lnSpc>
                        <a:spcBef>
                          <a:spcPts val="0"/>
                        </a:spcBef>
                        <a:spcAft>
                          <a:spcPts val="0"/>
                        </a:spcAft>
                      </a:pPr>
                      <a:r>
                        <a:rPr lang="en-US" sz="800" b="0" dirty="0">
                          <a:solidFill>
                            <a:srgbClr val="000000"/>
                          </a:solidFill>
                          <a:effectLst/>
                          <a:latin typeface="Arial" panose="020B0604020202020204" pitchFamily="34" charset="0"/>
                          <a:cs typeface="Arial" panose="020B0604020202020204" pitchFamily="34" charset="0"/>
                        </a:rPr>
                        <a:t>Cough</a:t>
                      </a:r>
                      <a:endParaRPr lang="en-US" sz="800" b="0" dirty="0">
                        <a:effectLst/>
                        <a:latin typeface="Arial" panose="020B0604020202020204" pitchFamily="34" charset="0"/>
                        <a:ea typeface="Times New Roman" panose="02020603050405020304" pitchFamily="18" charset="0"/>
                        <a:cs typeface="Arial" panose="020B0604020202020204" pitchFamily="34" charset="0"/>
                      </a:endParaRPr>
                    </a:p>
                  </a:txBody>
                  <a:tcPr marL="40005" marR="40005" marT="40005" marB="40005"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defTabSz="914400" rtl="0" eaLnBrk="1" fontAlgn="base" latinLnBrk="0" hangingPunct="1">
                        <a:lnSpc>
                          <a:spcPct val="100000"/>
                        </a:lnSpc>
                        <a:spcBef>
                          <a:spcPts val="0"/>
                        </a:spcBef>
                        <a:spcAft>
                          <a:spcPts val="0"/>
                        </a:spcAft>
                      </a:pPr>
                      <a:r>
                        <a:rPr lang="en-US" sz="800" kern="1200" dirty="0">
                          <a:solidFill>
                            <a:srgbClr val="000000"/>
                          </a:solidFill>
                          <a:effectLst/>
                          <a:latin typeface="Arial" panose="020B0604020202020204" pitchFamily="34" charset="0"/>
                          <a:ea typeface="+mn-ea"/>
                          <a:cs typeface="Arial" panose="020B0604020202020204" pitchFamily="34" charset="0"/>
                        </a:rPr>
                        <a:t>4 (26.7)</a:t>
                      </a:r>
                    </a:p>
                  </a:txBody>
                  <a:tcPr marL="40005" marR="40005" marT="40005" marB="4000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defTabSz="914400" rtl="0" eaLnBrk="1" fontAlgn="base" latinLnBrk="0" hangingPunct="1">
                        <a:lnSpc>
                          <a:spcPct val="100000"/>
                        </a:lnSpc>
                        <a:spcBef>
                          <a:spcPts val="0"/>
                        </a:spcBef>
                        <a:spcAft>
                          <a:spcPts val="0"/>
                        </a:spcAft>
                      </a:pPr>
                      <a:r>
                        <a:rPr lang="en-US" sz="800" kern="1200" dirty="0">
                          <a:solidFill>
                            <a:srgbClr val="000000"/>
                          </a:solidFill>
                          <a:effectLst/>
                          <a:latin typeface="Arial" panose="020B0604020202020204" pitchFamily="34" charset="0"/>
                          <a:ea typeface="+mn-ea"/>
                          <a:cs typeface="Arial" panose="020B0604020202020204" pitchFamily="34" charset="0"/>
                        </a:rPr>
                        <a:t>0 (0.0)</a:t>
                      </a:r>
                    </a:p>
                  </a:txBody>
                  <a:tcPr marL="40005" marR="40005" marT="40005" marB="4000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defTabSz="914400" rtl="0" eaLnBrk="1" fontAlgn="base" latinLnBrk="0" hangingPunct="1">
                        <a:lnSpc>
                          <a:spcPct val="100000"/>
                        </a:lnSpc>
                        <a:spcBef>
                          <a:spcPts val="0"/>
                        </a:spcBef>
                        <a:spcAft>
                          <a:spcPts val="0"/>
                        </a:spcAft>
                      </a:pPr>
                      <a:r>
                        <a:rPr lang="en-US" sz="800" kern="1200" dirty="0">
                          <a:solidFill>
                            <a:srgbClr val="000000"/>
                          </a:solidFill>
                          <a:effectLst/>
                          <a:latin typeface="Arial" panose="020B0604020202020204" pitchFamily="34" charset="0"/>
                          <a:ea typeface="+mn-ea"/>
                          <a:cs typeface="Arial" panose="020B0604020202020204" pitchFamily="34" charset="0"/>
                        </a:rPr>
                        <a:t>1 (6.7)</a:t>
                      </a:r>
                    </a:p>
                  </a:txBody>
                  <a:tcPr marL="3119" marR="3119" marT="31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800" kern="1200" dirty="0">
                          <a:solidFill>
                            <a:srgbClr val="000000"/>
                          </a:solidFill>
                          <a:effectLst/>
                          <a:latin typeface="Arial" panose="020B0604020202020204" pitchFamily="34" charset="0"/>
                          <a:ea typeface="+mn-ea"/>
                          <a:cs typeface="Arial" panose="020B0604020202020204" pitchFamily="34" charset="0"/>
                        </a:rPr>
                        <a:t>0 (0.0)</a:t>
                      </a:r>
                    </a:p>
                  </a:txBody>
                  <a:tcPr marL="3119" marR="3119" marT="31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565327943"/>
                  </a:ext>
                </a:extLst>
              </a:tr>
              <a:tr h="210451">
                <a:tc>
                  <a:txBody>
                    <a:bodyPr/>
                    <a:lstStyle/>
                    <a:p>
                      <a:pPr marL="0" marR="0" algn="l">
                        <a:lnSpc>
                          <a:spcPct val="100000"/>
                        </a:lnSpc>
                        <a:spcBef>
                          <a:spcPts val="0"/>
                        </a:spcBef>
                        <a:spcAft>
                          <a:spcPts val="0"/>
                        </a:spcAft>
                      </a:pPr>
                      <a:r>
                        <a:rPr lang="en-US" sz="800" b="0" dirty="0">
                          <a:solidFill>
                            <a:srgbClr val="000000"/>
                          </a:solidFill>
                          <a:effectLst/>
                          <a:latin typeface="Arial" panose="020B0604020202020204" pitchFamily="34" charset="0"/>
                          <a:cs typeface="Arial" panose="020B0604020202020204" pitchFamily="34" charset="0"/>
                        </a:rPr>
                        <a:t>Platelet Count Decreased</a:t>
                      </a:r>
                      <a:endParaRPr lang="en-US" sz="800" b="0" dirty="0">
                        <a:effectLst/>
                        <a:latin typeface="Arial" panose="020B0604020202020204" pitchFamily="34" charset="0"/>
                        <a:ea typeface="Times New Roman" panose="02020603050405020304" pitchFamily="18" charset="0"/>
                        <a:cs typeface="Arial" panose="020B0604020202020204" pitchFamily="34" charset="0"/>
                      </a:endParaRPr>
                    </a:p>
                  </a:txBody>
                  <a:tcPr marL="40005" marR="40005" marT="40005" marB="40005"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defTabSz="914400" rtl="0" eaLnBrk="1" fontAlgn="base" latinLnBrk="0" hangingPunct="1">
                        <a:lnSpc>
                          <a:spcPct val="100000"/>
                        </a:lnSpc>
                        <a:spcBef>
                          <a:spcPts val="0"/>
                        </a:spcBef>
                        <a:spcAft>
                          <a:spcPts val="0"/>
                        </a:spcAft>
                      </a:pPr>
                      <a:r>
                        <a:rPr lang="en-US" sz="800" kern="1200" dirty="0">
                          <a:solidFill>
                            <a:srgbClr val="000000"/>
                          </a:solidFill>
                          <a:effectLst/>
                          <a:latin typeface="Arial" panose="020B0604020202020204" pitchFamily="34" charset="0"/>
                          <a:ea typeface="+mn-ea"/>
                          <a:cs typeface="Arial" panose="020B0604020202020204" pitchFamily="34" charset="0"/>
                        </a:rPr>
                        <a:t>4 (26.7)</a:t>
                      </a:r>
                    </a:p>
                  </a:txBody>
                  <a:tcPr marL="40005" marR="40005" marT="40005" marB="4000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defTabSz="914400" rtl="0" eaLnBrk="1" fontAlgn="base" latinLnBrk="0" hangingPunct="1">
                        <a:lnSpc>
                          <a:spcPct val="100000"/>
                        </a:lnSpc>
                        <a:spcBef>
                          <a:spcPts val="0"/>
                        </a:spcBef>
                        <a:spcAft>
                          <a:spcPts val="0"/>
                        </a:spcAft>
                      </a:pPr>
                      <a:r>
                        <a:rPr lang="en-US" sz="800" kern="1200" dirty="0">
                          <a:solidFill>
                            <a:srgbClr val="000000"/>
                          </a:solidFill>
                          <a:effectLst/>
                          <a:latin typeface="Arial" panose="020B0604020202020204" pitchFamily="34" charset="0"/>
                          <a:ea typeface="+mn-ea"/>
                          <a:cs typeface="Arial" panose="020B0604020202020204" pitchFamily="34" charset="0"/>
                        </a:rPr>
                        <a:t>1 (6.7)</a:t>
                      </a:r>
                    </a:p>
                  </a:txBody>
                  <a:tcPr marL="40005" marR="40005" marT="40005" marB="4000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defTabSz="914400" rtl="0" eaLnBrk="1" fontAlgn="base" latinLnBrk="0" hangingPunct="1">
                        <a:lnSpc>
                          <a:spcPct val="100000"/>
                        </a:lnSpc>
                        <a:spcBef>
                          <a:spcPts val="0"/>
                        </a:spcBef>
                        <a:spcAft>
                          <a:spcPts val="0"/>
                        </a:spcAft>
                      </a:pPr>
                      <a:r>
                        <a:rPr lang="en-US" sz="800" kern="1200" dirty="0">
                          <a:solidFill>
                            <a:srgbClr val="000000"/>
                          </a:solidFill>
                          <a:effectLst/>
                          <a:latin typeface="Arial" panose="020B0604020202020204" pitchFamily="34" charset="0"/>
                          <a:ea typeface="+mn-ea"/>
                          <a:cs typeface="Arial" panose="020B0604020202020204" pitchFamily="34" charset="0"/>
                        </a:rPr>
                        <a:t>4 (26.7)</a:t>
                      </a:r>
                    </a:p>
                  </a:txBody>
                  <a:tcPr marL="40005" marR="40005" marT="40005" marB="4000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defTabSz="914400" rtl="0" eaLnBrk="1" fontAlgn="base" latinLnBrk="0" hangingPunct="1">
                        <a:lnSpc>
                          <a:spcPct val="100000"/>
                        </a:lnSpc>
                        <a:spcBef>
                          <a:spcPts val="0"/>
                        </a:spcBef>
                        <a:spcAft>
                          <a:spcPts val="0"/>
                        </a:spcAft>
                      </a:pPr>
                      <a:r>
                        <a:rPr lang="en-US" sz="800" kern="1200" dirty="0">
                          <a:solidFill>
                            <a:srgbClr val="000000"/>
                          </a:solidFill>
                          <a:effectLst/>
                          <a:latin typeface="Arial" panose="020B0604020202020204" pitchFamily="34" charset="0"/>
                          <a:ea typeface="+mn-ea"/>
                          <a:cs typeface="Arial" panose="020B0604020202020204" pitchFamily="34" charset="0"/>
                        </a:rPr>
                        <a:t>1 (6.7)</a:t>
                      </a:r>
                    </a:p>
                  </a:txBody>
                  <a:tcPr marL="40005" marR="40005" marT="40005" marB="4000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328791582"/>
                  </a:ext>
                </a:extLst>
              </a:tr>
              <a:tr h="210451">
                <a:tc>
                  <a:txBody>
                    <a:bodyPr/>
                    <a:lstStyle/>
                    <a:p>
                      <a:pPr marL="0" marR="0" algn="l">
                        <a:lnSpc>
                          <a:spcPct val="100000"/>
                        </a:lnSpc>
                        <a:spcBef>
                          <a:spcPts val="0"/>
                        </a:spcBef>
                        <a:spcAft>
                          <a:spcPts val="0"/>
                        </a:spcAft>
                      </a:pPr>
                      <a:r>
                        <a:rPr lang="en-US" sz="800" b="0" dirty="0">
                          <a:solidFill>
                            <a:schemeClr val="tx1"/>
                          </a:solidFill>
                          <a:effectLst/>
                          <a:latin typeface="Arial" panose="020B0604020202020204" pitchFamily="34" charset="0"/>
                          <a:cs typeface="Arial" panose="020B0604020202020204" pitchFamily="34" charset="0"/>
                        </a:rPr>
                        <a:t>Vomiting</a:t>
                      </a:r>
                      <a:endParaRPr lang="en-US" sz="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0005" marR="40005" marT="40005" marB="40005"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800" kern="1200" dirty="0">
                          <a:solidFill>
                            <a:srgbClr val="000000"/>
                          </a:solidFill>
                          <a:effectLst/>
                          <a:latin typeface="Arial" panose="020B0604020202020204" pitchFamily="34" charset="0"/>
                          <a:ea typeface="+mn-ea"/>
                          <a:cs typeface="Arial" panose="020B0604020202020204" pitchFamily="34" charset="0"/>
                        </a:rPr>
                        <a:t>4 (26.7)</a:t>
                      </a:r>
                    </a:p>
                  </a:txBody>
                  <a:tcPr marL="40005" marR="40005" marT="40005" marB="4000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800" kern="1200" dirty="0">
                          <a:solidFill>
                            <a:srgbClr val="000000"/>
                          </a:solidFill>
                          <a:effectLst/>
                          <a:latin typeface="Arial" panose="020B0604020202020204" pitchFamily="34" charset="0"/>
                          <a:ea typeface="+mn-ea"/>
                          <a:cs typeface="Arial" panose="020B0604020202020204" pitchFamily="34" charset="0"/>
                        </a:rPr>
                        <a:t>0 (0.0)</a:t>
                      </a:r>
                    </a:p>
                  </a:txBody>
                  <a:tcPr marL="40005" marR="40005" marT="40005" marB="4000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800" kern="1200" dirty="0">
                          <a:solidFill>
                            <a:srgbClr val="000000"/>
                          </a:solidFill>
                          <a:effectLst/>
                          <a:latin typeface="Arial" panose="020B0604020202020204" pitchFamily="34" charset="0"/>
                          <a:ea typeface="+mn-ea"/>
                          <a:cs typeface="Arial" panose="020B0604020202020204" pitchFamily="34" charset="0"/>
                        </a:rPr>
                        <a:t>2 (13.3)</a:t>
                      </a:r>
                    </a:p>
                  </a:txBody>
                  <a:tcPr marL="40005" marR="40005" marT="40005" marB="4000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800" kern="1200" dirty="0">
                          <a:solidFill>
                            <a:srgbClr val="000000"/>
                          </a:solidFill>
                          <a:effectLst/>
                          <a:latin typeface="Arial" panose="020B0604020202020204" pitchFamily="34" charset="0"/>
                          <a:ea typeface="+mn-ea"/>
                          <a:cs typeface="Arial" panose="020B0604020202020204" pitchFamily="34" charset="0"/>
                        </a:rPr>
                        <a:t>0 (0.0)</a:t>
                      </a:r>
                    </a:p>
                  </a:txBody>
                  <a:tcPr marL="40005" marR="40005" marT="40005" marB="4000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39943516"/>
                  </a:ext>
                </a:extLst>
              </a:tr>
              <a:tr h="210451">
                <a:tc>
                  <a:txBody>
                    <a:bodyPr/>
                    <a:lstStyle/>
                    <a:p>
                      <a:pPr marL="0" marR="0" algn="l">
                        <a:lnSpc>
                          <a:spcPct val="100000"/>
                        </a:lnSpc>
                        <a:spcBef>
                          <a:spcPts val="0"/>
                        </a:spcBef>
                        <a:spcAft>
                          <a:spcPts val="0"/>
                        </a:spcAft>
                      </a:pPr>
                      <a:r>
                        <a:rPr lang="en-US" sz="800" b="0" dirty="0">
                          <a:solidFill>
                            <a:srgbClr val="000000"/>
                          </a:solidFill>
                          <a:effectLst/>
                          <a:latin typeface="Arial" panose="020B0604020202020204" pitchFamily="34" charset="0"/>
                          <a:cs typeface="Arial" panose="020B0604020202020204" pitchFamily="34" charset="0"/>
                        </a:rPr>
                        <a:t>Anemia</a:t>
                      </a:r>
                      <a:endParaRPr lang="en-US" sz="800" b="0" dirty="0">
                        <a:effectLst/>
                        <a:latin typeface="Arial" panose="020B0604020202020204" pitchFamily="34" charset="0"/>
                        <a:ea typeface="Times New Roman" panose="02020603050405020304" pitchFamily="18" charset="0"/>
                        <a:cs typeface="Arial" panose="020B0604020202020204" pitchFamily="34" charset="0"/>
                      </a:endParaRPr>
                    </a:p>
                  </a:txBody>
                  <a:tcPr marL="40005" marR="40005" marT="40005" marB="40005"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defTabSz="914400" rtl="0" eaLnBrk="1" fontAlgn="base" latinLnBrk="0" hangingPunct="1">
                        <a:lnSpc>
                          <a:spcPct val="100000"/>
                        </a:lnSpc>
                        <a:spcBef>
                          <a:spcPts val="0"/>
                        </a:spcBef>
                        <a:spcAft>
                          <a:spcPts val="0"/>
                        </a:spcAft>
                      </a:pPr>
                      <a:r>
                        <a:rPr lang="en-US" sz="800" kern="1200" dirty="0">
                          <a:solidFill>
                            <a:srgbClr val="000000"/>
                          </a:solidFill>
                          <a:effectLst/>
                          <a:latin typeface="Arial" panose="020B0604020202020204" pitchFamily="34" charset="0"/>
                          <a:ea typeface="+mn-ea"/>
                          <a:cs typeface="Arial" panose="020B0604020202020204" pitchFamily="34" charset="0"/>
                        </a:rPr>
                        <a:t>3 (20.0)</a:t>
                      </a:r>
                    </a:p>
                  </a:txBody>
                  <a:tcPr marL="40005" marR="40005" marT="40005" marB="4000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defTabSz="914400" rtl="0" eaLnBrk="1" fontAlgn="base" latinLnBrk="0" hangingPunct="1">
                        <a:lnSpc>
                          <a:spcPct val="100000"/>
                        </a:lnSpc>
                        <a:spcBef>
                          <a:spcPts val="0"/>
                        </a:spcBef>
                        <a:spcAft>
                          <a:spcPts val="0"/>
                        </a:spcAft>
                      </a:pPr>
                      <a:r>
                        <a:rPr lang="en-US" sz="800" kern="1200" dirty="0">
                          <a:solidFill>
                            <a:srgbClr val="000000"/>
                          </a:solidFill>
                          <a:effectLst/>
                          <a:latin typeface="Arial" panose="020B0604020202020204" pitchFamily="34" charset="0"/>
                          <a:ea typeface="+mn-ea"/>
                          <a:cs typeface="Arial" panose="020B0604020202020204" pitchFamily="34" charset="0"/>
                        </a:rPr>
                        <a:t>3 (20.0)</a:t>
                      </a:r>
                    </a:p>
                  </a:txBody>
                  <a:tcPr marL="40005" marR="40005" marT="40005" marB="4000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800" kern="1200" dirty="0">
                          <a:solidFill>
                            <a:srgbClr val="000000"/>
                          </a:solidFill>
                          <a:effectLst/>
                          <a:latin typeface="Arial" panose="020B0604020202020204" pitchFamily="34" charset="0"/>
                          <a:ea typeface="+mn-ea"/>
                          <a:cs typeface="Arial" panose="020B0604020202020204" pitchFamily="34" charset="0"/>
                        </a:rPr>
                        <a:t>2 (13.3)</a:t>
                      </a:r>
                    </a:p>
                  </a:txBody>
                  <a:tcPr marL="3119" marR="3119" marT="31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800" kern="1200" dirty="0">
                          <a:solidFill>
                            <a:srgbClr val="000000"/>
                          </a:solidFill>
                          <a:effectLst/>
                          <a:latin typeface="Arial" panose="020B0604020202020204" pitchFamily="34" charset="0"/>
                          <a:ea typeface="+mn-ea"/>
                          <a:cs typeface="Arial" panose="020B0604020202020204" pitchFamily="34" charset="0"/>
                        </a:rPr>
                        <a:t>2 (13.3)</a:t>
                      </a:r>
                    </a:p>
                  </a:txBody>
                  <a:tcPr marL="3119" marR="3119" marT="31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853732150"/>
                  </a:ext>
                </a:extLst>
              </a:tr>
              <a:tr h="210451">
                <a:tc>
                  <a:txBody>
                    <a:bodyPr/>
                    <a:lstStyle/>
                    <a:p>
                      <a:pPr marL="0" marR="0" algn="l">
                        <a:lnSpc>
                          <a:spcPct val="100000"/>
                        </a:lnSpc>
                        <a:spcBef>
                          <a:spcPts val="0"/>
                        </a:spcBef>
                        <a:spcAft>
                          <a:spcPts val="0"/>
                        </a:spcAft>
                      </a:pPr>
                      <a:r>
                        <a:rPr lang="en-US" sz="800" b="0" dirty="0">
                          <a:solidFill>
                            <a:srgbClr val="000000"/>
                          </a:solidFill>
                          <a:effectLst/>
                          <a:latin typeface="Arial" panose="020B0604020202020204" pitchFamily="34" charset="0"/>
                          <a:cs typeface="Arial" panose="020B0604020202020204" pitchFamily="34" charset="0"/>
                        </a:rPr>
                        <a:t>Tumor Lysis Syndrome</a:t>
                      </a:r>
                      <a:endParaRPr lang="en-US" sz="800" b="0" dirty="0">
                        <a:effectLst/>
                        <a:latin typeface="Arial" panose="020B0604020202020204" pitchFamily="34" charset="0"/>
                        <a:ea typeface="Times New Roman" panose="02020603050405020304" pitchFamily="18" charset="0"/>
                        <a:cs typeface="Arial" panose="020B0604020202020204" pitchFamily="34" charset="0"/>
                      </a:endParaRPr>
                    </a:p>
                  </a:txBody>
                  <a:tcPr marL="40005" marR="40005" marT="40005" marB="40005"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defTabSz="914400" rtl="0" eaLnBrk="1" fontAlgn="base" latinLnBrk="0" hangingPunct="1">
                        <a:lnSpc>
                          <a:spcPct val="100000"/>
                        </a:lnSpc>
                        <a:spcBef>
                          <a:spcPts val="0"/>
                        </a:spcBef>
                        <a:spcAft>
                          <a:spcPts val="0"/>
                        </a:spcAft>
                      </a:pPr>
                      <a:r>
                        <a:rPr lang="en-US" sz="800" kern="1200" dirty="0">
                          <a:solidFill>
                            <a:srgbClr val="000000"/>
                          </a:solidFill>
                          <a:effectLst/>
                          <a:latin typeface="Arial" panose="020B0604020202020204" pitchFamily="34" charset="0"/>
                          <a:ea typeface="+mn-ea"/>
                          <a:cs typeface="Arial" panose="020B0604020202020204" pitchFamily="34" charset="0"/>
                        </a:rPr>
                        <a:t>2 (13.3)</a:t>
                      </a:r>
                    </a:p>
                  </a:txBody>
                  <a:tcPr marL="40005" marR="40005" marT="40005" marB="4000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defTabSz="914400" rtl="0" eaLnBrk="1" fontAlgn="base" latinLnBrk="0" hangingPunct="1">
                        <a:lnSpc>
                          <a:spcPct val="100000"/>
                        </a:lnSpc>
                        <a:spcBef>
                          <a:spcPts val="0"/>
                        </a:spcBef>
                        <a:spcAft>
                          <a:spcPts val="0"/>
                        </a:spcAft>
                      </a:pPr>
                      <a:r>
                        <a:rPr lang="en-US" sz="800" kern="1200" dirty="0">
                          <a:solidFill>
                            <a:srgbClr val="000000"/>
                          </a:solidFill>
                          <a:effectLst/>
                          <a:latin typeface="Arial" panose="020B0604020202020204" pitchFamily="34" charset="0"/>
                          <a:ea typeface="+mn-ea"/>
                          <a:cs typeface="Arial" panose="020B0604020202020204" pitchFamily="34" charset="0"/>
                        </a:rPr>
                        <a:t>2 (13.3)</a:t>
                      </a:r>
                    </a:p>
                  </a:txBody>
                  <a:tcPr marL="40005" marR="40005" marT="40005" marB="4000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defTabSz="914400" rtl="0" eaLnBrk="1" fontAlgn="base" latinLnBrk="0" hangingPunct="1">
                        <a:lnSpc>
                          <a:spcPct val="100000"/>
                        </a:lnSpc>
                        <a:spcBef>
                          <a:spcPts val="0"/>
                        </a:spcBef>
                        <a:spcAft>
                          <a:spcPts val="0"/>
                        </a:spcAft>
                      </a:pPr>
                      <a:r>
                        <a:rPr lang="en-US" sz="800" kern="1200" dirty="0">
                          <a:solidFill>
                            <a:srgbClr val="000000"/>
                          </a:solidFill>
                          <a:effectLst/>
                          <a:latin typeface="Arial" panose="020B0604020202020204" pitchFamily="34" charset="0"/>
                          <a:ea typeface="+mn-ea"/>
                          <a:cs typeface="Arial" panose="020B0604020202020204" pitchFamily="34" charset="0"/>
                        </a:rPr>
                        <a:t>2 (13.3)</a:t>
                      </a:r>
                    </a:p>
                  </a:txBody>
                  <a:tcPr marL="3119" marR="3119" marT="31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defTabSz="914400" rtl="0" eaLnBrk="1" fontAlgn="base" latinLnBrk="0" hangingPunct="1">
                        <a:lnSpc>
                          <a:spcPct val="100000"/>
                        </a:lnSpc>
                        <a:spcBef>
                          <a:spcPts val="0"/>
                        </a:spcBef>
                        <a:spcAft>
                          <a:spcPts val="0"/>
                        </a:spcAft>
                      </a:pPr>
                      <a:r>
                        <a:rPr lang="en-US" sz="800" kern="1200" dirty="0">
                          <a:solidFill>
                            <a:srgbClr val="000000"/>
                          </a:solidFill>
                          <a:effectLst/>
                          <a:latin typeface="Arial" panose="020B0604020202020204" pitchFamily="34" charset="0"/>
                          <a:ea typeface="+mn-ea"/>
                          <a:cs typeface="Arial" panose="020B0604020202020204" pitchFamily="34" charset="0"/>
                        </a:rPr>
                        <a:t>2 (13.3)</a:t>
                      </a:r>
                    </a:p>
                  </a:txBody>
                  <a:tcPr marL="2849" marR="2849" marT="284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01043755"/>
                  </a:ext>
                </a:extLst>
              </a:tr>
              <a:tr h="210451">
                <a:tc>
                  <a:txBody>
                    <a:bodyPr/>
                    <a:lstStyle/>
                    <a:p>
                      <a:pPr marL="0" marR="0" algn="l">
                        <a:lnSpc>
                          <a:spcPct val="100000"/>
                        </a:lnSpc>
                        <a:spcBef>
                          <a:spcPts val="0"/>
                        </a:spcBef>
                        <a:spcAft>
                          <a:spcPts val="0"/>
                        </a:spcAft>
                      </a:pPr>
                      <a:r>
                        <a:rPr lang="en-US" sz="800" b="0" dirty="0">
                          <a:solidFill>
                            <a:srgbClr val="000000"/>
                          </a:solidFill>
                          <a:effectLst/>
                          <a:latin typeface="Arial" panose="020B0604020202020204" pitchFamily="34" charset="0"/>
                          <a:cs typeface="Arial" panose="020B0604020202020204" pitchFamily="34" charset="0"/>
                        </a:rPr>
                        <a:t>Pyrexia</a:t>
                      </a:r>
                      <a:endParaRPr lang="en-US" sz="800" b="0" dirty="0">
                        <a:effectLst/>
                        <a:latin typeface="Arial" panose="020B0604020202020204" pitchFamily="34" charset="0"/>
                        <a:ea typeface="Times New Roman" panose="02020603050405020304" pitchFamily="18" charset="0"/>
                        <a:cs typeface="Arial" panose="020B0604020202020204" pitchFamily="34" charset="0"/>
                      </a:endParaRPr>
                    </a:p>
                  </a:txBody>
                  <a:tcPr marL="40005" marR="40005" marT="40005" marB="40005"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defTabSz="914400" rtl="0" eaLnBrk="1" fontAlgn="base" latinLnBrk="0" hangingPunct="1">
                        <a:lnSpc>
                          <a:spcPct val="100000"/>
                        </a:lnSpc>
                        <a:spcBef>
                          <a:spcPts val="0"/>
                        </a:spcBef>
                        <a:spcAft>
                          <a:spcPts val="0"/>
                        </a:spcAft>
                      </a:pPr>
                      <a:r>
                        <a:rPr lang="en-US" sz="800" kern="1200" dirty="0">
                          <a:solidFill>
                            <a:srgbClr val="000000"/>
                          </a:solidFill>
                          <a:effectLst/>
                          <a:latin typeface="Arial" panose="020B0604020202020204" pitchFamily="34" charset="0"/>
                          <a:ea typeface="+mn-ea"/>
                          <a:cs typeface="Arial" panose="020B0604020202020204" pitchFamily="34" charset="0"/>
                        </a:rPr>
                        <a:t>3 (20.0)</a:t>
                      </a:r>
                    </a:p>
                  </a:txBody>
                  <a:tcPr marL="40005" marR="40005" marT="40005" marB="4000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800" kern="1200" dirty="0">
                          <a:solidFill>
                            <a:srgbClr val="000000"/>
                          </a:solidFill>
                          <a:effectLst/>
                          <a:latin typeface="Arial" panose="020B0604020202020204" pitchFamily="34" charset="0"/>
                          <a:ea typeface="+mn-ea"/>
                          <a:cs typeface="Arial" panose="020B0604020202020204" pitchFamily="34" charset="0"/>
                        </a:rPr>
                        <a:t>1 (6.7)</a:t>
                      </a:r>
                    </a:p>
                  </a:txBody>
                  <a:tcPr marL="40005" marR="40005" marT="40005" marB="4000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800" kern="1200" dirty="0">
                          <a:solidFill>
                            <a:srgbClr val="000000"/>
                          </a:solidFill>
                          <a:effectLst/>
                          <a:latin typeface="Arial" panose="020B0604020202020204" pitchFamily="34" charset="0"/>
                          <a:ea typeface="+mn-ea"/>
                          <a:cs typeface="Arial" panose="020B0604020202020204" pitchFamily="34" charset="0"/>
                        </a:rPr>
                        <a:t>1 (6.7)</a:t>
                      </a:r>
                    </a:p>
                  </a:txBody>
                  <a:tcPr marL="40005" marR="40005" marT="40005" marB="4000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800" kern="1200" dirty="0">
                          <a:solidFill>
                            <a:srgbClr val="000000"/>
                          </a:solidFill>
                          <a:effectLst/>
                          <a:latin typeface="Arial" panose="020B0604020202020204" pitchFamily="34" charset="0"/>
                          <a:ea typeface="+mn-ea"/>
                          <a:cs typeface="Arial" panose="020B0604020202020204" pitchFamily="34" charset="0"/>
                        </a:rPr>
                        <a:t>1 (6.7)</a:t>
                      </a:r>
                    </a:p>
                  </a:txBody>
                  <a:tcPr marL="40005" marR="40005" marT="40005" marB="4000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639443141"/>
                  </a:ext>
                </a:extLst>
              </a:tr>
              <a:tr h="204532">
                <a:tc>
                  <a:txBody>
                    <a:bodyPr/>
                    <a:lstStyle/>
                    <a:p>
                      <a:pPr algn="l" rtl="0" fontAlgn="base"/>
                      <a:r>
                        <a:rPr lang="en-US" sz="800" b="1" dirty="0">
                          <a:solidFill>
                            <a:schemeClr val="bg1"/>
                          </a:solidFill>
                          <a:effectLst/>
                          <a:latin typeface="Arial" panose="020B0604020202020204" pitchFamily="34" charset="0"/>
                          <a:cs typeface="Arial" panose="020B0604020202020204" pitchFamily="34" charset="0"/>
                        </a:rPr>
                        <a:t>AEs of Interest</a:t>
                      </a:r>
                      <a:r>
                        <a:rPr lang="en-US" sz="800" b="1" baseline="30000" dirty="0">
                          <a:solidFill>
                            <a:schemeClr val="bg1"/>
                          </a:solidFill>
                          <a:effectLst/>
                          <a:latin typeface="Arial" panose="020B0604020202020204" pitchFamily="34" charset="0"/>
                          <a:cs typeface="Arial" panose="020B0604020202020204" pitchFamily="34" charset="0"/>
                        </a:rPr>
                        <a:t>b</a:t>
                      </a:r>
                      <a:r>
                        <a:rPr lang="en-US" sz="800" b="1" dirty="0">
                          <a:solidFill>
                            <a:schemeClr val="bg1"/>
                          </a:solidFill>
                          <a:effectLst/>
                          <a:latin typeface="Arial" panose="020B0604020202020204" pitchFamily="34" charset="0"/>
                          <a:cs typeface="Arial" panose="020B0604020202020204" pitchFamily="34" charset="0"/>
                        </a:rPr>
                        <a:t> </a:t>
                      </a:r>
                      <a:endParaRPr lang="en-US" sz="800" b="1" i="0" dirty="0">
                        <a:solidFill>
                          <a:schemeClr val="bg1"/>
                        </a:solidFill>
                        <a:effectLst/>
                        <a:latin typeface="Arial" panose="020B0604020202020204" pitchFamily="34" charset="0"/>
                        <a:cs typeface="Arial" panose="020B0604020202020204" pitchFamily="34" charset="0"/>
                      </a:endParaRPr>
                    </a:p>
                  </a:txBody>
                  <a:tcPr marL="80012" marR="80012" marT="40005" marB="4000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ase"/>
                      <a:r>
                        <a:rPr lang="en-US" sz="800" b="1" dirty="0">
                          <a:solidFill>
                            <a:schemeClr val="bg1"/>
                          </a:solidFill>
                          <a:effectLst/>
                          <a:latin typeface="Arial" panose="020B0604020202020204" pitchFamily="34" charset="0"/>
                          <a:cs typeface="Arial" panose="020B0604020202020204" pitchFamily="34" charset="0"/>
                        </a:rPr>
                        <a:t>Any Grade </a:t>
                      </a:r>
                      <a:endParaRPr lang="en-US" sz="800" b="1" i="0" dirty="0">
                        <a:solidFill>
                          <a:schemeClr val="bg1"/>
                        </a:solidFill>
                        <a:effectLst/>
                        <a:latin typeface="Arial" panose="020B0604020202020204" pitchFamily="34" charset="0"/>
                        <a:cs typeface="Arial" panose="020B0604020202020204" pitchFamily="34" charset="0"/>
                      </a:endParaRPr>
                    </a:p>
                  </a:txBody>
                  <a:tcPr marL="80012" marR="80012" marT="40005" marB="4000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ase"/>
                      <a:r>
                        <a:rPr lang="en-US" sz="800" b="1" dirty="0">
                          <a:solidFill>
                            <a:schemeClr val="bg1"/>
                          </a:solidFill>
                          <a:effectLst/>
                          <a:latin typeface="Arial" panose="020B0604020202020204" pitchFamily="34" charset="0"/>
                          <a:cs typeface="Arial" panose="020B0604020202020204" pitchFamily="34" charset="0"/>
                        </a:rPr>
                        <a:t>Grade ≥3 </a:t>
                      </a:r>
                      <a:endParaRPr lang="en-US" sz="800" b="1" i="0" dirty="0">
                        <a:solidFill>
                          <a:schemeClr val="bg1"/>
                        </a:solidFill>
                        <a:effectLst/>
                        <a:latin typeface="Arial" panose="020B0604020202020204" pitchFamily="34" charset="0"/>
                        <a:cs typeface="Arial" panose="020B0604020202020204" pitchFamily="34" charset="0"/>
                      </a:endParaRPr>
                    </a:p>
                  </a:txBody>
                  <a:tcPr marL="80012" marR="80012" marT="40005" marB="4000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ase"/>
                      <a:r>
                        <a:rPr lang="en-US" sz="800" b="1" dirty="0">
                          <a:solidFill>
                            <a:schemeClr val="bg1"/>
                          </a:solidFill>
                          <a:effectLst/>
                          <a:latin typeface="Arial" panose="020B0604020202020204" pitchFamily="34" charset="0"/>
                          <a:cs typeface="Arial" panose="020B0604020202020204" pitchFamily="34" charset="0"/>
                        </a:rPr>
                        <a:t>Any Grade </a:t>
                      </a:r>
                      <a:endParaRPr lang="en-US" sz="800" b="1" i="0" dirty="0">
                        <a:solidFill>
                          <a:schemeClr val="bg1"/>
                        </a:solidFill>
                        <a:effectLst/>
                        <a:latin typeface="Arial" panose="020B0604020202020204" pitchFamily="34" charset="0"/>
                        <a:cs typeface="Arial" panose="020B0604020202020204" pitchFamily="34" charset="0"/>
                      </a:endParaRPr>
                    </a:p>
                  </a:txBody>
                  <a:tcPr marL="80012" marR="80012" marT="40005" marB="4000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ase"/>
                      <a:r>
                        <a:rPr lang="en-US" sz="800" b="1" dirty="0">
                          <a:solidFill>
                            <a:schemeClr val="bg1"/>
                          </a:solidFill>
                          <a:effectLst/>
                          <a:latin typeface="Arial" panose="020B0604020202020204" pitchFamily="34" charset="0"/>
                          <a:cs typeface="Arial" panose="020B0604020202020204" pitchFamily="34" charset="0"/>
                        </a:rPr>
                        <a:t>Grade ≥3 </a:t>
                      </a:r>
                      <a:endParaRPr lang="en-US" sz="800" b="1" i="0" dirty="0">
                        <a:solidFill>
                          <a:schemeClr val="bg1"/>
                        </a:solidFill>
                        <a:effectLst/>
                        <a:latin typeface="Arial" panose="020B0604020202020204" pitchFamily="34" charset="0"/>
                        <a:cs typeface="Arial" panose="020B0604020202020204" pitchFamily="34" charset="0"/>
                      </a:endParaRPr>
                    </a:p>
                  </a:txBody>
                  <a:tcPr marL="80012" marR="80012" marT="40005" marB="4000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2660712602"/>
                  </a:ext>
                </a:extLst>
              </a:tr>
              <a:tr h="210451">
                <a:tc>
                  <a:txBody>
                    <a:bodyPr/>
                    <a:lstStyle/>
                    <a:p>
                      <a:pPr algn="l" rtl="0" fontAlgn="base"/>
                      <a:r>
                        <a:rPr lang="en-US" sz="800" b="0" u="none" dirty="0">
                          <a:solidFill>
                            <a:schemeClr val="tx1"/>
                          </a:solidFill>
                          <a:effectLst/>
                          <a:latin typeface="Arial" panose="020B0604020202020204" pitchFamily="34" charset="0"/>
                          <a:cs typeface="Arial" panose="020B0604020202020204" pitchFamily="34" charset="0"/>
                        </a:rPr>
                        <a:t>Infections</a:t>
                      </a:r>
                      <a:r>
                        <a:rPr lang="en-US" sz="800" b="0" u="none" baseline="30000" dirty="0">
                          <a:solidFill>
                            <a:schemeClr val="tx1"/>
                          </a:solidFill>
                          <a:effectLst/>
                          <a:latin typeface="Arial" panose="020B0604020202020204" pitchFamily="34" charset="0"/>
                          <a:cs typeface="Arial" panose="020B0604020202020204" pitchFamily="34" charset="0"/>
                        </a:rPr>
                        <a:t>c</a:t>
                      </a:r>
                      <a:endParaRPr lang="en-US" sz="800" b="0" i="0" u="none" baseline="30000" dirty="0">
                        <a:solidFill>
                          <a:schemeClr val="tx1"/>
                        </a:solidFill>
                        <a:effectLst/>
                        <a:highlight>
                          <a:srgbClr val="FFFF00"/>
                        </a:highlight>
                        <a:latin typeface="Arial" panose="020B0604020202020204" pitchFamily="34" charset="0"/>
                        <a:cs typeface="Arial" panose="020B0604020202020204" pitchFamily="34" charset="0"/>
                      </a:endParaRPr>
                    </a:p>
                  </a:txBody>
                  <a:tcPr marL="80012" marR="80012" marT="40005" marB="4000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fontAlgn="base"/>
                      <a:r>
                        <a:rPr lang="en-US" sz="800" kern="1200" dirty="0">
                          <a:solidFill>
                            <a:srgbClr val="000000"/>
                          </a:solidFill>
                          <a:effectLst/>
                          <a:latin typeface="Arial" panose="020B0604020202020204" pitchFamily="34" charset="0"/>
                          <a:ea typeface="+mn-ea"/>
                          <a:cs typeface="Arial" panose="020B0604020202020204" pitchFamily="34" charset="0"/>
                        </a:rPr>
                        <a:t>12 (80.0) </a:t>
                      </a:r>
                    </a:p>
                  </a:txBody>
                  <a:tcPr marL="80012" marR="80012" marT="40005" marB="4000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fontAlgn="base"/>
                      <a:r>
                        <a:rPr lang="en-US" sz="800" kern="1200" dirty="0">
                          <a:solidFill>
                            <a:srgbClr val="000000"/>
                          </a:solidFill>
                          <a:effectLst/>
                          <a:latin typeface="Arial" panose="020B0604020202020204" pitchFamily="34" charset="0"/>
                          <a:ea typeface="+mn-ea"/>
                          <a:cs typeface="Arial" panose="020B0604020202020204" pitchFamily="34" charset="0"/>
                        </a:rPr>
                        <a:t>4 (26.7)</a:t>
                      </a:r>
                    </a:p>
                  </a:txBody>
                  <a:tcPr marL="80012" marR="80012" marT="40005" marB="4000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fontAlgn="base"/>
                      <a:r>
                        <a:rPr lang="en-US" sz="800" kern="1200" dirty="0">
                          <a:solidFill>
                            <a:srgbClr val="000000"/>
                          </a:solidFill>
                          <a:effectLst/>
                          <a:latin typeface="Arial" panose="020B0604020202020204" pitchFamily="34" charset="0"/>
                          <a:ea typeface="+mn-ea"/>
                          <a:cs typeface="Arial" panose="020B0604020202020204" pitchFamily="34" charset="0"/>
                        </a:rPr>
                        <a:t>7 (46.7)</a:t>
                      </a:r>
                    </a:p>
                  </a:txBody>
                  <a:tcPr marL="80012" marR="80012" marT="40005" marB="4000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fontAlgn="base"/>
                      <a:r>
                        <a:rPr lang="en-US" sz="800" kern="1200" dirty="0">
                          <a:solidFill>
                            <a:srgbClr val="000000"/>
                          </a:solidFill>
                          <a:effectLst/>
                          <a:latin typeface="Arial" panose="020B0604020202020204" pitchFamily="34" charset="0"/>
                          <a:ea typeface="+mn-ea"/>
                          <a:cs typeface="Arial" panose="020B0604020202020204" pitchFamily="34" charset="0"/>
                        </a:rPr>
                        <a:t>3 (20.0)</a:t>
                      </a:r>
                    </a:p>
                  </a:txBody>
                  <a:tcPr marL="80012" marR="80012" marT="40005" marB="4000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681424829"/>
                  </a:ext>
                </a:extLst>
              </a:tr>
              <a:tr h="210451">
                <a:tc>
                  <a:txBody>
                    <a:bodyPr/>
                    <a:lstStyle/>
                    <a:p>
                      <a:pPr algn="l" rtl="0" fontAlgn="base"/>
                      <a:r>
                        <a:rPr lang="en-US" sz="800" b="0" u="none" dirty="0">
                          <a:solidFill>
                            <a:schemeClr val="tx1"/>
                          </a:solidFill>
                          <a:effectLst/>
                          <a:latin typeface="Arial" panose="020B0604020202020204" pitchFamily="34" charset="0"/>
                          <a:cs typeface="Arial" panose="020B0604020202020204" pitchFamily="34" charset="0"/>
                        </a:rPr>
                        <a:t>Bruising</a:t>
                      </a:r>
                      <a:r>
                        <a:rPr lang="en-US" sz="800" b="0" u="none" baseline="30000" dirty="0">
                          <a:solidFill>
                            <a:schemeClr val="tx1"/>
                          </a:solidFill>
                          <a:effectLst/>
                          <a:latin typeface="Arial" panose="020B0604020202020204" pitchFamily="34" charset="0"/>
                          <a:cs typeface="Arial" panose="020B0604020202020204" pitchFamily="34" charset="0"/>
                        </a:rPr>
                        <a:t>d</a:t>
                      </a:r>
                      <a:r>
                        <a:rPr lang="en-US" sz="800" b="0" u="none" dirty="0">
                          <a:solidFill>
                            <a:schemeClr val="tx1"/>
                          </a:solidFill>
                          <a:effectLst/>
                          <a:latin typeface="Arial" panose="020B0604020202020204" pitchFamily="34" charset="0"/>
                          <a:cs typeface="Arial" panose="020B0604020202020204" pitchFamily="34" charset="0"/>
                        </a:rPr>
                        <a:t> </a:t>
                      </a:r>
                      <a:endParaRPr lang="en-US" sz="800" b="0" i="0" u="none" dirty="0">
                        <a:solidFill>
                          <a:schemeClr val="tx1"/>
                        </a:solidFill>
                        <a:effectLst/>
                        <a:latin typeface="Arial" panose="020B0604020202020204" pitchFamily="34" charset="0"/>
                        <a:cs typeface="Arial" panose="020B0604020202020204" pitchFamily="34" charset="0"/>
                      </a:endParaRPr>
                    </a:p>
                  </a:txBody>
                  <a:tcPr marL="80012" marR="80012" marT="40005" marB="4000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800" kern="1200" dirty="0">
                          <a:solidFill>
                            <a:srgbClr val="000000"/>
                          </a:solidFill>
                          <a:effectLst/>
                          <a:latin typeface="Arial" panose="020B0604020202020204" pitchFamily="34" charset="0"/>
                          <a:ea typeface="+mn-ea"/>
                          <a:cs typeface="Arial" panose="020B0604020202020204" pitchFamily="34" charset="0"/>
                        </a:rPr>
                        <a:t>3 (20.0)</a:t>
                      </a:r>
                    </a:p>
                  </a:txBody>
                  <a:tcPr marL="80012" marR="80012" marT="40005" marB="4000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US" sz="800" kern="1200" dirty="0">
                          <a:solidFill>
                            <a:srgbClr val="000000"/>
                          </a:solidFill>
                          <a:effectLst/>
                          <a:latin typeface="Arial" panose="020B0604020202020204" pitchFamily="34" charset="0"/>
                          <a:ea typeface="+mn-ea"/>
                          <a:cs typeface="Arial" panose="020B0604020202020204" pitchFamily="34" charset="0"/>
                        </a:rPr>
                        <a:t>0 (0.0)</a:t>
                      </a:r>
                    </a:p>
                  </a:txBody>
                  <a:tcPr marL="80012" marR="80012" marT="40005" marB="4000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lang="en-US" sz="800" kern="1200" dirty="0">
                          <a:solidFill>
                            <a:srgbClr val="000000"/>
                          </a:solidFill>
                          <a:effectLst/>
                          <a:latin typeface="Arial" panose="020B0604020202020204" pitchFamily="34" charset="0"/>
                          <a:ea typeface="+mn-ea"/>
                          <a:cs typeface="Arial" panose="020B0604020202020204" pitchFamily="34" charset="0"/>
                        </a:rPr>
                        <a:t>3 (20.0)</a:t>
                      </a:r>
                    </a:p>
                  </a:txBody>
                  <a:tcPr marL="80012" marR="80012" marT="40005" marB="4000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lang="en-US" sz="800" kern="1200" dirty="0">
                          <a:solidFill>
                            <a:srgbClr val="000000"/>
                          </a:solidFill>
                          <a:effectLst/>
                          <a:latin typeface="Arial" panose="020B0604020202020204" pitchFamily="34" charset="0"/>
                          <a:ea typeface="+mn-ea"/>
                          <a:cs typeface="Arial" panose="020B0604020202020204" pitchFamily="34" charset="0"/>
                        </a:rPr>
                        <a:t>0 (0.0)</a:t>
                      </a:r>
                    </a:p>
                  </a:txBody>
                  <a:tcPr marL="80012" marR="80012" marT="40005" marB="4000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174033489"/>
                  </a:ext>
                </a:extLst>
              </a:tr>
              <a:tr h="210451">
                <a:tc>
                  <a:txBody>
                    <a:bodyPr/>
                    <a:lstStyle/>
                    <a:p>
                      <a:pPr algn="l" rtl="0" fontAlgn="base"/>
                      <a:r>
                        <a:rPr lang="en-US" sz="800" b="0" u="none" dirty="0">
                          <a:solidFill>
                            <a:schemeClr val="tx1"/>
                          </a:solidFill>
                          <a:effectLst/>
                          <a:latin typeface="Arial" panose="020B0604020202020204" pitchFamily="34" charset="0"/>
                          <a:cs typeface="Arial" panose="020B0604020202020204" pitchFamily="34" charset="0"/>
                        </a:rPr>
                        <a:t>Rash</a:t>
                      </a:r>
                      <a:r>
                        <a:rPr lang="en-US" sz="800" b="0" u="none" baseline="30000" dirty="0">
                          <a:solidFill>
                            <a:schemeClr val="tx1"/>
                          </a:solidFill>
                          <a:effectLst/>
                          <a:latin typeface="Arial" panose="020B0604020202020204" pitchFamily="34" charset="0"/>
                          <a:cs typeface="Arial" panose="020B0604020202020204" pitchFamily="34" charset="0"/>
                        </a:rPr>
                        <a:t>e</a:t>
                      </a:r>
                      <a:endParaRPr lang="en-US" sz="800" b="0" i="0" u="none" dirty="0">
                        <a:solidFill>
                          <a:schemeClr val="accent2"/>
                        </a:solidFill>
                        <a:effectLst/>
                        <a:latin typeface="Arial" panose="020B0604020202020204" pitchFamily="34" charset="0"/>
                        <a:cs typeface="Arial" panose="020B0604020202020204" pitchFamily="34" charset="0"/>
                      </a:endParaRPr>
                    </a:p>
                  </a:txBody>
                  <a:tcPr marL="80012" marR="80012" marT="40005" marB="4000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lang="en-US" sz="800" kern="1200" dirty="0">
                          <a:solidFill>
                            <a:srgbClr val="000000"/>
                          </a:solidFill>
                          <a:effectLst/>
                          <a:latin typeface="Arial" panose="020B0604020202020204" pitchFamily="34" charset="0"/>
                          <a:ea typeface="+mn-ea"/>
                          <a:cs typeface="Arial" panose="020B0604020202020204" pitchFamily="34" charset="0"/>
                        </a:rPr>
                        <a:t>1 (6.7)</a:t>
                      </a:r>
                    </a:p>
                  </a:txBody>
                  <a:tcPr marL="80012" marR="80012" marT="40005" marB="4000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lang="en-US" sz="800" kern="1200" dirty="0">
                          <a:solidFill>
                            <a:srgbClr val="000000"/>
                          </a:solidFill>
                          <a:effectLst/>
                          <a:latin typeface="Arial" panose="020B0604020202020204" pitchFamily="34" charset="0"/>
                          <a:ea typeface="+mn-ea"/>
                          <a:cs typeface="Arial" panose="020B0604020202020204" pitchFamily="34" charset="0"/>
                        </a:rPr>
                        <a:t>0 (0.0)</a:t>
                      </a:r>
                    </a:p>
                  </a:txBody>
                  <a:tcPr marL="80012" marR="80012" marT="40005" marB="4000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lang="en-US" sz="800" kern="1200" dirty="0">
                          <a:solidFill>
                            <a:srgbClr val="000000"/>
                          </a:solidFill>
                          <a:effectLst/>
                          <a:latin typeface="Arial" panose="020B0604020202020204" pitchFamily="34" charset="0"/>
                          <a:ea typeface="+mn-ea"/>
                          <a:cs typeface="Arial" panose="020B0604020202020204" pitchFamily="34" charset="0"/>
                        </a:rPr>
                        <a:t>1 (6.7)</a:t>
                      </a:r>
                    </a:p>
                  </a:txBody>
                  <a:tcPr marL="80012" marR="80012" marT="40005" marB="4000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lang="en-US" sz="800" kern="1200" dirty="0">
                          <a:solidFill>
                            <a:srgbClr val="000000"/>
                          </a:solidFill>
                          <a:effectLst/>
                          <a:latin typeface="Arial" panose="020B0604020202020204" pitchFamily="34" charset="0"/>
                          <a:ea typeface="+mn-ea"/>
                          <a:cs typeface="Arial" panose="020B0604020202020204" pitchFamily="34" charset="0"/>
                        </a:rPr>
                        <a:t>0 (0.0)</a:t>
                      </a:r>
                    </a:p>
                  </a:txBody>
                  <a:tcPr marL="80012" marR="80012" marT="40005" marB="4000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139143775"/>
                  </a:ext>
                </a:extLst>
              </a:tr>
              <a:tr h="210451">
                <a:tc>
                  <a:txBody>
                    <a:bodyPr/>
                    <a:lstStyle/>
                    <a:p>
                      <a:pPr algn="l" rtl="0" fontAlgn="base"/>
                      <a:r>
                        <a:rPr lang="en-US" sz="800" b="0" u="none" dirty="0">
                          <a:solidFill>
                            <a:schemeClr val="tx1"/>
                          </a:solidFill>
                          <a:effectLst/>
                          <a:latin typeface="Arial" panose="020B0604020202020204" pitchFamily="34" charset="0"/>
                          <a:cs typeface="Arial" panose="020B0604020202020204" pitchFamily="34" charset="0"/>
                        </a:rPr>
                        <a:t>Arthralgia </a:t>
                      </a:r>
                      <a:endParaRPr lang="en-US" sz="800" b="0" i="0" u="none" dirty="0">
                        <a:solidFill>
                          <a:schemeClr val="tx1"/>
                        </a:solidFill>
                        <a:effectLst/>
                        <a:latin typeface="Arial" panose="020B0604020202020204" pitchFamily="34" charset="0"/>
                        <a:cs typeface="Arial" panose="020B0604020202020204" pitchFamily="34" charset="0"/>
                      </a:endParaRPr>
                    </a:p>
                  </a:txBody>
                  <a:tcPr marL="80012" marR="80012" marT="40005" marB="4000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800" kern="1200" dirty="0">
                          <a:solidFill>
                            <a:srgbClr val="000000"/>
                          </a:solidFill>
                          <a:effectLst/>
                          <a:latin typeface="Arial" panose="020B0604020202020204" pitchFamily="34" charset="0"/>
                          <a:ea typeface="+mn-ea"/>
                          <a:cs typeface="Arial" panose="020B0604020202020204" pitchFamily="34" charset="0"/>
                        </a:rPr>
                        <a:t>4 (26.7)</a:t>
                      </a:r>
                    </a:p>
                  </a:txBody>
                  <a:tcPr marL="40005" marR="40005" marT="40005" marB="4000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800" kern="1200" dirty="0">
                          <a:solidFill>
                            <a:srgbClr val="000000"/>
                          </a:solidFill>
                          <a:effectLst/>
                          <a:latin typeface="Arial" panose="020B0604020202020204" pitchFamily="34" charset="0"/>
                          <a:ea typeface="+mn-ea"/>
                          <a:cs typeface="Arial" panose="020B0604020202020204" pitchFamily="34" charset="0"/>
                        </a:rPr>
                        <a:t>0 (0.0)</a:t>
                      </a:r>
                    </a:p>
                  </a:txBody>
                  <a:tcPr marL="40005" marR="40005" marT="40005" marB="4000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lnSpc>
                          <a:spcPct val="100000"/>
                        </a:lnSpc>
                        <a:spcBef>
                          <a:spcPts val="0"/>
                        </a:spcBef>
                        <a:spcAft>
                          <a:spcPts val="0"/>
                        </a:spcAft>
                      </a:pPr>
                      <a:r>
                        <a:rPr lang="en-US" sz="800" kern="1200" dirty="0">
                          <a:solidFill>
                            <a:srgbClr val="000000"/>
                          </a:solidFill>
                          <a:effectLst/>
                          <a:latin typeface="Arial" panose="020B0604020202020204" pitchFamily="34" charset="0"/>
                          <a:ea typeface="+mn-ea"/>
                          <a:cs typeface="Arial" panose="020B0604020202020204" pitchFamily="34" charset="0"/>
                        </a:rPr>
                        <a:t>2 (13.3)</a:t>
                      </a:r>
                    </a:p>
                  </a:txBody>
                  <a:tcPr marL="3119" marR="3119" marT="31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lnSpc>
                          <a:spcPct val="100000"/>
                        </a:lnSpc>
                        <a:spcBef>
                          <a:spcPts val="0"/>
                        </a:spcBef>
                        <a:spcAft>
                          <a:spcPts val="0"/>
                        </a:spcAft>
                      </a:pPr>
                      <a:r>
                        <a:rPr lang="en-US" sz="800" kern="1200" dirty="0">
                          <a:solidFill>
                            <a:srgbClr val="000000"/>
                          </a:solidFill>
                          <a:effectLst/>
                          <a:latin typeface="Arial" panose="020B0604020202020204" pitchFamily="34" charset="0"/>
                          <a:ea typeface="+mn-ea"/>
                          <a:cs typeface="Arial" panose="020B0604020202020204" pitchFamily="34" charset="0"/>
                        </a:rPr>
                        <a:t>0 (0.0)</a:t>
                      </a:r>
                    </a:p>
                  </a:txBody>
                  <a:tcPr marL="3119" marR="3119" marT="31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489905471"/>
                  </a:ext>
                </a:extLst>
              </a:tr>
              <a:tr h="210451">
                <a:tc>
                  <a:txBody>
                    <a:bodyPr/>
                    <a:lstStyle/>
                    <a:p>
                      <a:pPr algn="l" rtl="0" fontAlgn="base"/>
                      <a:r>
                        <a:rPr lang="en-US" sz="800" b="0" u="none" dirty="0">
                          <a:solidFill>
                            <a:schemeClr val="tx1"/>
                          </a:solidFill>
                          <a:effectLst/>
                          <a:latin typeface="Arial" panose="020B0604020202020204" pitchFamily="34" charset="0"/>
                          <a:cs typeface="Arial" panose="020B0604020202020204" pitchFamily="34" charset="0"/>
                        </a:rPr>
                        <a:t>Hemorrhage</a:t>
                      </a:r>
                      <a:r>
                        <a:rPr lang="en-US" sz="800" b="0" u="none" baseline="30000" dirty="0">
                          <a:solidFill>
                            <a:schemeClr val="tx1"/>
                          </a:solidFill>
                          <a:effectLst/>
                          <a:latin typeface="Arial" panose="020B0604020202020204" pitchFamily="34" charset="0"/>
                          <a:cs typeface="Arial" panose="020B0604020202020204" pitchFamily="34" charset="0"/>
                        </a:rPr>
                        <a:t>f</a:t>
                      </a:r>
                      <a:r>
                        <a:rPr lang="en-US" sz="800" b="0" u="none" dirty="0">
                          <a:solidFill>
                            <a:schemeClr val="tx1"/>
                          </a:solidFill>
                          <a:effectLst/>
                          <a:latin typeface="Arial" panose="020B0604020202020204" pitchFamily="34" charset="0"/>
                          <a:cs typeface="Arial" panose="020B0604020202020204" pitchFamily="34" charset="0"/>
                        </a:rPr>
                        <a:t>  </a:t>
                      </a:r>
                      <a:endParaRPr lang="en-US" sz="800" b="0" i="0" u="none" dirty="0">
                        <a:solidFill>
                          <a:schemeClr val="tx1"/>
                        </a:solidFill>
                        <a:effectLst/>
                        <a:latin typeface="Arial" panose="020B0604020202020204" pitchFamily="34" charset="0"/>
                        <a:cs typeface="Arial" panose="020B0604020202020204" pitchFamily="34" charset="0"/>
                      </a:endParaRPr>
                    </a:p>
                  </a:txBody>
                  <a:tcPr marL="80012" marR="80012" marT="40005" marB="4000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800" kern="1200" dirty="0">
                          <a:solidFill>
                            <a:srgbClr val="000000"/>
                          </a:solidFill>
                          <a:effectLst/>
                          <a:latin typeface="Arial" panose="020B0604020202020204" pitchFamily="34" charset="0"/>
                          <a:ea typeface="+mn-ea"/>
                          <a:cs typeface="Arial" panose="020B0604020202020204" pitchFamily="34" charset="0"/>
                        </a:rPr>
                        <a:t>1 (6.7)</a:t>
                      </a:r>
                    </a:p>
                  </a:txBody>
                  <a:tcPr marL="80012" marR="80012" marT="40005" marB="4000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lang="en-US" sz="800" kern="1200" dirty="0">
                          <a:solidFill>
                            <a:srgbClr val="000000"/>
                          </a:solidFill>
                          <a:effectLst/>
                          <a:latin typeface="Arial" panose="020B0604020202020204" pitchFamily="34" charset="0"/>
                          <a:ea typeface="+mn-ea"/>
                          <a:cs typeface="Arial" panose="020B0604020202020204" pitchFamily="34" charset="0"/>
                        </a:rPr>
                        <a:t>0 (0.0)</a:t>
                      </a:r>
                    </a:p>
                  </a:txBody>
                  <a:tcPr marL="80012" marR="80012" marT="40005" marB="4000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lang="en-US" sz="800" kern="1200" dirty="0">
                          <a:solidFill>
                            <a:srgbClr val="000000"/>
                          </a:solidFill>
                          <a:effectLst/>
                          <a:latin typeface="Arial" panose="020B0604020202020204" pitchFamily="34" charset="0"/>
                          <a:ea typeface="+mn-ea"/>
                          <a:cs typeface="Arial" panose="020B0604020202020204" pitchFamily="34" charset="0"/>
                        </a:rPr>
                        <a:t>1 (6.7)</a:t>
                      </a:r>
                    </a:p>
                  </a:txBody>
                  <a:tcPr marL="80012" marR="80012" marT="40005" marB="4000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lang="en-US" sz="800" kern="1200" dirty="0">
                          <a:solidFill>
                            <a:srgbClr val="000000"/>
                          </a:solidFill>
                          <a:effectLst/>
                          <a:latin typeface="Arial" panose="020B0604020202020204" pitchFamily="34" charset="0"/>
                          <a:ea typeface="+mn-ea"/>
                          <a:cs typeface="Arial" panose="020B0604020202020204" pitchFamily="34" charset="0"/>
                        </a:rPr>
                        <a:t>0 (0.0)</a:t>
                      </a:r>
                    </a:p>
                  </a:txBody>
                  <a:tcPr marL="80012" marR="80012" marT="40005" marB="4000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331379057"/>
                  </a:ext>
                </a:extLst>
              </a:tr>
              <a:tr h="210451">
                <a:tc>
                  <a:txBody>
                    <a:bodyPr/>
                    <a:lstStyle/>
                    <a:p>
                      <a:pPr algn="l" rtl="0" fontAlgn="base"/>
                      <a:r>
                        <a:rPr lang="en-US" sz="800" b="0" u="none" dirty="0">
                          <a:solidFill>
                            <a:schemeClr val="tx1"/>
                          </a:solidFill>
                          <a:effectLst/>
                          <a:latin typeface="Arial" panose="020B0604020202020204" pitchFamily="34" charset="0"/>
                          <a:cs typeface="Arial" panose="020B0604020202020204" pitchFamily="34" charset="0"/>
                        </a:rPr>
                        <a:t>Hypertension</a:t>
                      </a:r>
                      <a:endParaRPr lang="en-US" sz="800" b="0" i="0" u="none" dirty="0">
                        <a:solidFill>
                          <a:schemeClr val="tx1"/>
                        </a:solidFill>
                        <a:effectLst/>
                        <a:latin typeface="Arial" panose="020B0604020202020204" pitchFamily="34" charset="0"/>
                        <a:cs typeface="Arial" panose="020B0604020202020204" pitchFamily="34" charset="0"/>
                      </a:endParaRPr>
                    </a:p>
                  </a:txBody>
                  <a:tcPr marL="80012" marR="80012" marT="40005" marB="4000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lang="en-US" sz="800" kern="1200" dirty="0">
                          <a:solidFill>
                            <a:srgbClr val="000000"/>
                          </a:solidFill>
                          <a:effectLst/>
                          <a:latin typeface="Arial" panose="020B0604020202020204" pitchFamily="34" charset="0"/>
                          <a:ea typeface="+mn-ea"/>
                          <a:cs typeface="Arial" panose="020B0604020202020204" pitchFamily="34" charset="0"/>
                        </a:rPr>
                        <a:t>3 (20.0)</a:t>
                      </a:r>
                    </a:p>
                  </a:txBody>
                  <a:tcPr marL="80012" marR="80012" marT="40005" marB="4000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lang="en-US" sz="800" kern="1200" dirty="0">
                          <a:solidFill>
                            <a:srgbClr val="000000"/>
                          </a:solidFill>
                          <a:effectLst/>
                          <a:latin typeface="Arial" panose="020B0604020202020204" pitchFamily="34" charset="0"/>
                          <a:ea typeface="+mn-ea"/>
                          <a:cs typeface="Arial" panose="020B0604020202020204" pitchFamily="34" charset="0"/>
                        </a:rPr>
                        <a:t>1 (6.7)</a:t>
                      </a:r>
                    </a:p>
                  </a:txBody>
                  <a:tcPr marL="80012" marR="80012" marT="40005" marB="4000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lang="en-US" sz="800" kern="1200" dirty="0">
                          <a:solidFill>
                            <a:srgbClr val="000000"/>
                          </a:solidFill>
                          <a:effectLst/>
                          <a:latin typeface="Arial" panose="020B0604020202020204" pitchFamily="34" charset="0"/>
                          <a:ea typeface="+mn-ea"/>
                          <a:cs typeface="Arial" panose="020B0604020202020204" pitchFamily="34" charset="0"/>
                        </a:rPr>
                        <a:t>2 (13.3)</a:t>
                      </a:r>
                    </a:p>
                  </a:txBody>
                  <a:tcPr marL="80012" marR="80012" marT="40005" marB="4000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lang="en-US" sz="800" kern="1200" dirty="0">
                          <a:solidFill>
                            <a:srgbClr val="000000"/>
                          </a:solidFill>
                          <a:effectLst/>
                          <a:latin typeface="Arial" panose="020B0604020202020204" pitchFamily="34" charset="0"/>
                          <a:ea typeface="+mn-ea"/>
                          <a:cs typeface="Arial" panose="020B0604020202020204" pitchFamily="34" charset="0"/>
                        </a:rPr>
                        <a:t>0 (0.0)</a:t>
                      </a:r>
                    </a:p>
                  </a:txBody>
                  <a:tcPr marL="80012" marR="80012" marT="40005" marB="4000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277095899"/>
                  </a:ext>
                </a:extLst>
              </a:tr>
              <a:tr h="0">
                <a:tc>
                  <a:txBody>
                    <a:bodyPr/>
                    <a:lstStyle/>
                    <a:p>
                      <a:pPr algn="l" rtl="0" fontAlgn="base"/>
                      <a:r>
                        <a:rPr lang="en-US" sz="800" b="0" u="none" dirty="0">
                          <a:solidFill>
                            <a:schemeClr val="tx1"/>
                          </a:solidFill>
                          <a:effectLst/>
                          <a:latin typeface="Arial" panose="020B0604020202020204" pitchFamily="34" charset="0"/>
                          <a:cs typeface="Arial" panose="020B0604020202020204" pitchFamily="34" charset="0"/>
                        </a:rPr>
                        <a:t>Atrial Fibrillation/Flutter</a:t>
                      </a:r>
                      <a:r>
                        <a:rPr lang="en-US" sz="800" b="0" u="none" baseline="30000" dirty="0">
                          <a:solidFill>
                            <a:schemeClr val="tx1"/>
                          </a:solidFill>
                          <a:effectLst/>
                          <a:latin typeface="Arial" panose="020B0604020202020204" pitchFamily="34" charset="0"/>
                          <a:cs typeface="Arial" panose="020B0604020202020204" pitchFamily="34" charset="0"/>
                        </a:rPr>
                        <a:t>g</a:t>
                      </a:r>
                      <a:r>
                        <a:rPr lang="en-US" sz="800" b="0" u="none" dirty="0">
                          <a:solidFill>
                            <a:schemeClr val="tx1"/>
                          </a:solidFill>
                          <a:effectLst/>
                          <a:latin typeface="Arial" panose="020B0604020202020204" pitchFamily="34" charset="0"/>
                          <a:cs typeface="Arial" panose="020B0604020202020204" pitchFamily="34" charset="0"/>
                        </a:rPr>
                        <a:t>  </a:t>
                      </a:r>
                      <a:endParaRPr lang="en-US" sz="800" b="0" i="0" u="none" dirty="0">
                        <a:solidFill>
                          <a:schemeClr val="tx1"/>
                        </a:solidFill>
                        <a:effectLst/>
                        <a:latin typeface="Arial" panose="020B0604020202020204" pitchFamily="34" charset="0"/>
                        <a:cs typeface="Arial" panose="020B0604020202020204" pitchFamily="34" charset="0"/>
                      </a:endParaRPr>
                    </a:p>
                  </a:txBody>
                  <a:tcPr marL="80012" marR="80012" marT="40005" marB="4000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lang="en-US" sz="800" kern="1200" dirty="0">
                          <a:solidFill>
                            <a:srgbClr val="000000"/>
                          </a:solidFill>
                          <a:effectLst/>
                          <a:latin typeface="Arial" panose="020B0604020202020204" pitchFamily="34" charset="0"/>
                          <a:ea typeface="+mn-ea"/>
                          <a:cs typeface="Arial" panose="020B0604020202020204" pitchFamily="34" charset="0"/>
                        </a:rPr>
                        <a:t>0 (0.0)</a:t>
                      </a:r>
                    </a:p>
                  </a:txBody>
                  <a:tcPr marL="80012" marR="80012" marT="40005" marB="4000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lang="en-US" sz="800" kern="1200" dirty="0">
                          <a:solidFill>
                            <a:srgbClr val="000000"/>
                          </a:solidFill>
                          <a:effectLst/>
                          <a:latin typeface="Arial" panose="020B0604020202020204" pitchFamily="34" charset="0"/>
                          <a:ea typeface="+mn-ea"/>
                          <a:cs typeface="Arial" panose="020B0604020202020204" pitchFamily="34" charset="0"/>
                        </a:rPr>
                        <a:t>0 (0.0)</a:t>
                      </a:r>
                    </a:p>
                  </a:txBody>
                  <a:tcPr marL="80012" marR="80012" marT="40005" marB="4000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lang="en-US" sz="800" kern="1200" dirty="0">
                          <a:solidFill>
                            <a:srgbClr val="000000"/>
                          </a:solidFill>
                          <a:effectLst/>
                          <a:latin typeface="Arial" panose="020B0604020202020204" pitchFamily="34" charset="0"/>
                          <a:ea typeface="+mn-ea"/>
                          <a:cs typeface="Arial" panose="020B0604020202020204" pitchFamily="34" charset="0"/>
                        </a:rPr>
                        <a:t>0 (0.0)</a:t>
                      </a:r>
                    </a:p>
                  </a:txBody>
                  <a:tcPr marL="80012" marR="80012" marT="40005" marB="4000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lang="en-US" sz="800" kern="1200" dirty="0">
                          <a:solidFill>
                            <a:srgbClr val="000000"/>
                          </a:solidFill>
                          <a:effectLst/>
                          <a:latin typeface="Arial" panose="020B0604020202020204" pitchFamily="34" charset="0"/>
                          <a:ea typeface="+mn-ea"/>
                          <a:cs typeface="Arial" panose="020B0604020202020204" pitchFamily="34" charset="0"/>
                        </a:rPr>
                        <a:t>0 (0.0)</a:t>
                      </a:r>
                    </a:p>
                  </a:txBody>
                  <a:tcPr marL="80012" marR="80012" marT="40005" marB="4000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084187146"/>
                  </a:ext>
                </a:extLst>
              </a:tr>
            </a:tbl>
          </a:graphicData>
        </a:graphic>
      </p:graphicFrame>
      <p:sp>
        <p:nvSpPr>
          <p:cNvPr id="9" name="Title 8">
            <a:extLst>
              <a:ext uri="{FF2B5EF4-FFF2-40B4-BE49-F238E27FC236}">
                <a16:creationId xmlns:a16="http://schemas.microsoft.com/office/drawing/2014/main" id="{8B3562C7-2192-2F8E-BA7A-C98716E7D347}"/>
              </a:ext>
            </a:extLst>
          </p:cNvPr>
          <p:cNvSpPr>
            <a:spLocks noGrp="1"/>
          </p:cNvSpPr>
          <p:nvPr>
            <p:ph type="title"/>
          </p:nvPr>
        </p:nvSpPr>
        <p:spPr>
          <a:xfrm>
            <a:off x="838200" y="264917"/>
            <a:ext cx="10515600" cy="798357"/>
          </a:xfrm>
        </p:spPr>
        <p:txBody>
          <a:bodyPr>
            <a:normAutofit fontScale="90000"/>
          </a:bodyPr>
          <a:lstStyle/>
          <a:p>
            <a:r>
              <a:rPr lang="en-US" dirty="0"/>
              <a:t>BRUIN Trial: Pirtobrutinib and Venetoclax Safety Profile</a:t>
            </a:r>
          </a:p>
        </p:txBody>
      </p:sp>
      <p:sp>
        <p:nvSpPr>
          <p:cNvPr id="10" name="Content Placeholder 9">
            <a:extLst>
              <a:ext uri="{FF2B5EF4-FFF2-40B4-BE49-F238E27FC236}">
                <a16:creationId xmlns:a16="http://schemas.microsoft.com/office/drawing/2014/main" id="{6DA2839D-DF09-6846-ABEC-D3A340BC4146}"/>
              </a:ext>
            </a:extLst>
          </p:cNvPr>
          <p:cNvSpPr>
            <a:spLocks noGrp="1"/>
          </p:cNvSpPr>
          <p:nvPr>
            <p:ph sz="half" idx="1"/>
          </p:nvPr>
        </p:nvSpPr>
        <p:spPr>
          <a:xfrm>
            <a:off x="838200" y="1107282"/>
            <a:ext cx="5045681" cy="4891243"/>
          </a:xfrm>
        </p:spPr>
        <p:txBody>
          <a:bodyPr>
            <a:normAutofit/>
          </a:bodyPr>
          <a:lstStyle/>
          <a:p>
            <a:r>
              <a:rPr lang="en-US" sz="2400" dirty="0"/>
              <a:t>No DLTs were observed</a:t>
            </a:r>
          </a:p>
          <a:p>
            <a:r>
              <a:rPr lang="en-US" sz="2400" dirty="0"/>
              <a:t>Pirtobrutinib dose was reduced in 1 patient who experienced treatment-related diarrhea and thrombocytopenia</a:t>
            </a:r>
          </a:p>
          <a:p>
            <a:r>
              <a:rPr lang="en-US" sz="2400" dirty="0"/>
              <a:t>Two cases of clinical TLS related to venetoclax dose escalation</a:t>
            </a:r>
          </a:p>
          <a:p>
            <a:pPr lvl="1"/>
            <a:r>
              <a:rPr lang="en-US" sz="2000" dirty="0"/>
              <a:t>Grade 3 case resolved spontaneously after 24 hours </a:t>
            </a:r>
          </a:p>
          <a:p>
            <a:pPr lvl="1"/>
            <a:r>
              <a:rPr lang="en-US" sz="2000" dirty="0"/>
              <a:t>Grade 4 case resolved after short-term IV fluids and dialysis</a:t>
            </a:r>
          </a:p>
          <a:p>
            <a:pPr lvl="1"/>
            <a:r>
              <a:rPr lang="en-US" sz="2000" dirty="0"/>
              <a:t>Both patients completed all 24 cycles of combination therapy</a:t>
            </a:r>
          </a:p>
        </p:txBody>
      </p:sp>
      <p:sp>
        <p:nvSpPr>
          <p:cNvPr id="15" name="Footer Placeholder 14">
            <a:extLst>
              <a:ext uri="{FF2B5EF4-FFF2-40B4-BE49-F238E27FC236}">
                <a16:creationId xmlns:a16="http://schemas.microsoft.com/office/drawing/2014/main" id="{02ECD43D-B92C-AC3D-11F2-D97A07E44496}"/>
              </a:ext>
            </a:extLst>
          </p:cNvPr>
          <p:cNvSpPr>
            <a:spLocks noGrp="1"/>
          </p:cNvSpPr>
          <p:nvPr>
            <p:ph type="ftr" sz="quarter" idx="10"/>
          </p:nvPr>
        </p:nvSpPr>
        <p:spPr/>
        <p:txBody>
          <a:bodyPr/>
          <a:lstStyle/>
          <a:p>
            <a:r>
              <a:rPr lang="en-US" sz="1000" baseline="30000" dirty="0">
                <a:solidFill>
                  <a:prstClr val="black"/>
                </a:solidFill>
                <a:latin typeface="Arial" panose="020B0604020202020204" pitchFamily="34" charset="0"/>
                <a:cs typeface="Arial" panose="020B0604020202020204" pitchFamily="34" charset="0"/>
              </a:rPr>
              <a:t>a</a:t>
            </a:r>
            <a:r>
              <a:rPr lang="en-US" sz="1000" dirty="0">
                <a:solidFill>
                  <a:prstClr val="black"/>
                </a:solidFill>
                <a:latin typeface="Arial" panose="020B0604020202020204" pitchFamily="34" charset="0"/>
                <a:cs typeface="Arial" panose="020B0604020202020204" pitchFamily="34" charset="0"/>
              </a:rPr>
              <a:t>Aggregate of neutropenia and neutrophil count decreased. </a:t>
            </a:r>
            <a:r>
              <a:rPr lang="en-US" sz="1000" baseline="30000" dirty="0">
                <a:solidFill>
                  <a:prstClr val="black"/>
                </a:solidFill>
                <a:latin typeface="Arial" panose="020B0604020202020204" pitchFamily="34" charset="0"/>
                <a:cs typeface="Arial" panose="020B0604020202020204" pitchFamily="34" charset="0"/>
              </a:rPr>
              <a:t>b</a:t>
            </a:r>
            <a:r>
              <a:rPr lang="en-US" sz="1000" dirty="0">
                <a:solidFill>
                  <a:prstClr val="black"/>
                </a:solidFill>
                <a:latin typeface="Arial" panose="020B0604020202020204" pitchFamily="34" charset="0"/>
                <a:cs typeface="Arial" panose="020B0604020202020204" pitchFamily="34" charset="0"/>
              </a:rPr>
              <a:t>AEs of interest are those that were previously associated with covalent BTK inhibitors regardless of occurrence rate. </a:t>
            </a:r>
            <a:r>
              <a:rPr lang="en-US" sz="1000" baseline="30000" dirty="0">
                <a:solidFill>
                  <a:prstClr val="black"/>
                </a:solidFill>
                <a:latin typeface="Arial" panose="020B0604020202020204" pitchFamily="34" charset="0"/>
                <a:cs typeface="Arial" panose="020B0604020202020204" pitchFamily="34" charset="0"/>
              </a:rPr>
              <a:t>c</a:t>
            </a:r>
            <a:r>
              <a:rPr lang="en-US" sz="1000" dirty="0">
                <a:solidFill>
                  <a:srgbClr val="333333"/>
                </a:solidFill>
                <a:latin typeface="Arial" panose="020B0604020202020204" pitchFamily="34" charset="0"/>
                <a:cs typeface="Arial" panose="020B0604020202020204" pitchFamily="34" charset="0"/>
              </a:rPr>
              <a:t>Aggregate of all preferred terms including infection and COVID-19</a:t>
            </a:r>
            <a:r>
              <a:rPr lang="en-US" sz="1000" dirty="0">
                <a:solidFill>
                  <a:prstClr val="black"/>
                </a:solidFill>
                <a:latin typeface="Arial" panose="020B0604020202020204" pitchFamily="34" charset="0"/>
                <a:cs typeface="Arial" panose="020B0604020202020204" pitchFamily="34" charset="0"/>
              </a:rPr>
              <a:t>. </a:t>
            </a:r>
            <a:r>
              <a:rPr lang="en-US" sz="1000" baseline="30000" dirty="0">
                <a:solidFill>
                  <a:prstClr val="black"/>
                </a:solidFill>
                <a:latin typeface="Arial" panose="020B0604020202020204" pitchFamily="34" charset="0"/>
                <a:cs typeface="Arial" panose="020B0604020202020204" pitchFamily="34" charset="0"/>
              </a:rPr>
              <a:t>d</a:t>
            </a:r>
            <a:r>
              <a:rPr lang="en-US" sz="1000" dirty="0">
                <a:solidFill>
                  <a:prstClr val="black"/>
                </a:solidFill>
                <a:latin typeface="Arial" panose="020B0604020202020204" pitchFamily="34" charset="0"/>
                <a:cs typeface="Arial" panose="020B0604020202020204" pitchFamily="34" charset="0"/>
              </a:rPr>
              <a:t>Aggregate of contusion, petechiae, ecchymosis, and increased tendency to bruise. </a:t>
            </a:r>
            <a:r>
              <a:rPr lang="en-US" sz="1000" baseline="30000" dirty="0">
                <a:solidFill>
                  <a:prstClr val="black"/>
                </a:solidFill>
                <a:latin typeface="Arial" panose="020B0604020202020204" pitchFamily="34" charset="0"/>
                <a:cs typeface="Arial" panose="020B0604020202020204" pitchFamily="34" charset="0"/>
              </a:rPr>
              <a:t>e</a:t>
            </a:r>
            <a:r>
              <a:rPr lang="en-US" sz="1000" dirty="0">
                <a:solidFill>
                  <a:prstClr val="black"/>
                </a:solidFill>
                <a:latin typeface="Arial" panose="020B0604020202020204" pitchFamily="34" charset="0"/>
                <a:cs typeface="Arial" panose="020B0604020202020204" pitchFamily="34" charset="0"/>
              </a:rPr>
              <a:t>Aggregate of all preferred terms including rash. </a:t>
            </a:r>
            <a:r>
              <a:rPr lang="en-US" sz="1000" baseline="30000" dirty="0">
                <a:solidFill>
                  <a:prstClr val="black"/>
                </a:solidFill>
                <a:latin typeface="Arial" panose="020B0604020202020204" pitchFamily="34" charset="0"/>
                <a:cs typeface="Arial" panose="020B0604020202020204" pitchFamily="34" charset="0"/>
              </a:rPr>
              <a:t>f</a:t>
            </a:r>
            <a:r>
              <a:rPr lang="en-US" sz="1000" dirty="0">
                <a:solidFill>
                  <a:prstClr val="black"/>
                </a:solidFill>
                <a:latin typeface="Arial" panose="020B0604020202020204" pitchFamily="34" charset="0"/>
                <a:cs typeface="Arial" panose="020B0604020202020204" pitchFamily="34" charset="0"/>
              </a:rPr>
              <a:t>Aggregate of all preferred terms including hemorrhage or hematoma. </a:t>
            </a:r>
            <a:r>
              <a:rPr lang="en-US" sz="1000" baseline="30000" dirty="0">
                <a:solidFill>
                  <a:prstClr val="black"/>
                </a:solidFill>
                <a:latin typeface="Arial" panose="020B0604020202020204" pitchFamily="34" charset="0"/>
                <a:cs typeface="Arial" panose="020B0604020202020204" pitchFamily="34" charset="0"/>
              </a:rPr>
              <a:t>g</a:t>
            </a:r>
            <a:r>
              <a:rPr lang="en-US" sz="1000" dirty="0">
                <a:solidFill>
                  <a:prstClr val="black"/>
                </a:solidFill>
                <a:latin typeface="Arial" panose="020B0604020202020204" pitchFamily="34" charset="0"/>
                <a:cs typeface="Arial" panose="020B0604020202020204" pitchFamily="34" charset="0"/>
              </a:rPr>
              <a:t>Aggregate of atrial fibrillation and atrial flutter.</a:t>
            </a:r>
            <a:br>
              <a:rPr lang="en-US" sz="1000" dirty="0">
                <a:solidFill>
                  <a:prstClr val="black"/>
                </a:solidFill>
                <a:latin typeface="Arial" panose="020B0604020202020204" pitchFamily="34" charset="0"/>
                <a:cs typeface="Arial" panose="020B0604020202020204" pitchFamily="34" charset="0"/>
              </a:rPr>
            </a:br>
            <a:r>
              <a:rPr lang="en-US" sz="1000" dirty="0">
                <a:solidFill>
                  <a:prstClr val="black"/>
                </a:solidFill>
                <a:latin typeface="Arial" panose="020B0604020202020204" pitchFamily="34" charset="0"/>
                <a:cs typeface="Arial" panose="020B0604020202020204" pitchFamily="34" charset="0"/>
              </a:rPr>
              <a:t>Roeker LE, et al. ASH 2023. Abstract 3269.</a:t>
            </a:r>
            <a:br>
              <a:rPr lang="en-US" sz="1000" dirty="0">
                <a:solidFill>
                  <a:prstClr val="black"/>
                </a:solidFill>
                <a:latin typeface="Arial" panose="020B0604020202020204" pitchFamily="34" charset="0"/>
                <a:cs typeface="Arial" panose="020B0604020202020204" pitchFamily="34" charset="0"/>
              </a:rPr>
            </a:br>
            <a:r>
              <a:rPr lang="en-US" sz="1000" dirty="0">
                <a:solidFill>
                  <a:prstClr val="black"/>
                </a:solidFill>
                <a:latin typeface="Arial" panose="020B0604020202020204" pitchFamily="34" charset="0"/>
                <a:cs typeface="Arial" panose="020B0604020202020204" pitchFamily="34" charset="0"/>
              </a:rPr>
              <a:t>AE, adverse event; DLT, dose-limiting toxicity; PV, pirtobrutinib and venetoclax; TLS, tumor lysis syndrome.</a:t>
            </a:r>
          </a:p>
        </p:txBody>
      </p:sp>
    </p:spTree>
    <p:extLst>
      <p:ext uri="{BB962C8B-B14F-4D97-AF65-F5344CB8AC3E}">
        <p14:creationId xmlns:p14="http://schemas.microsoft.com/office/powerpoint/2010/main" val="11257804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89DD8B2-150B-D5E4-D91C-8F08B633C203}"/>
              </a:ext>
            </a:extLst>
          </p:cNvPr>
          <p:cNvSpPr>
            <a:spLocks noGrp="1"/>
          </p:cNvSpPr>
          <p:nvPr>
            <p:ph type="title"/>
          </p:nvPr>
        </p:nvSpPr>
        <p:spPr>
          <a:xfrm>
            <a:off x="838199" y="199027"/>
            <a:ext cx="10915185" cy="1029213"/>
          </a:xfrm>
        </p:spPr>
        <p:txBody>
          <a:bodyPr>
            <a:noAutofit/>
          </a:bodyPr>
          <a:lstStyle/>
          <a:p>
            <a:r>
              <a:rPr lang="en-US" sz="3200" dirty="0"/>
              <a:t>BRUIN Trial: Pirtobrutinib and Venetoclax Plus Rituximab Safety Profile</a:t>
            </a:r>
          </a:p>
        </p:txBody>
      </p:sp>
      <p:sp>
        <p:nvSpPr>
          <p:cNvPr id="13" name="Content Placeholder 12">
            <a:extLst>
              <a:ext uri="{FF2B5EF4-FFF2-40B4-BE49-F238E27FC236}">
                <a16:creationId xmlns:a16="http://schemas.microsoft.com/office/drawing/2014/main" id="{3532EE0F-74DE-539A-75DF-42CAB098FE92}"/>
              </a:ext>
            </a:extLst>
          </p:cNvPr>
          <p:cNvSpPr>
            <a:spLocks noGrp="1"/>
          </p:cNvSpPr>
          <p:nvPr>
            <p:ph sz="half" idx="1"/>
          </p:nvPr>
        </p:nvSpPr>
        <p:spPr>
          <a:xfrm>
            <a:off x="838200" y="1314450"/>
            <a:ext cx="4793166" cy="4229100"/>
          </a:xfrm>
        </p:spPr>
        <p:txBody>
          <a:bodyPr>
            <a:normAutofit/>
          </a:bodyPr>
          <a:lstStyle/>
          <a:p>
            <a:r>
              <a:rPr lang="en-US" sz="2400" dirty="0"/>
              <a:t>No DLTs were observed</a:t>
            </a:r>
          </a:p>
          <a:p>
            <a:r>
              <a:rPr lang="en-US" sz="2400" dirty="0"/>
              <a:t>Treatment-related pirtobrutinib and venetoclax dose reductions occurred in 2 patients</a:t>
            </a:r>
          </a:p>
          <a:p>
            <a:pPr lvl="1"/>
            <a:r>
              <a:rPr lang="en-US" sz="2000" dirty="0"/>
              <a:t>1 patient with thrombocytopenia</a:t>
            </a:r>
          </a:p>
          <a:p>
            <a:pPr lvl="1"/>
            <a:r>
              <a:rPr lang="en-US" sz="2000" dirty="0"/>
              <a:t>1 patient with neutropenia</a:t>
            </a:r>
          </a:p>
          <a:p>
            <a:r>
              <a:rPr lang="en-US" sz="2400" dirty="0"/>
              <a:t>Treatment-related discontinuations occurred in 2 patients</a:t>
            </a:r>
          </a:p>
          <a:p>
            <a:pPr lvl="1"/>
            <a:r>
              <a:rPr lang="en-US" sz="2000" dirty="0"/>
              <a:t>1 patient with neutropenia</a:t>
            </a:r>
          </a:p>
          <a:p>
            <a:pPr lvl="1"/>
            <a:r>
              <a:rPr lang="en-US" sz="2000" dirty="0"/>
              <a:t>1 patient with a UTI</a:t>
            </a:r>
          </a:p>
        </p:txBody>
      </p:sp>
      <p:graphicFrame>
        <p:nvGraphicFramePr>
          <p:cNvPr id="2" name="Table 1">
            <a:extLst>
              <a:ext uri="{FF2B5EF4-FFF2-40B4-BE49-F238E27FC236}">
                <a16:creationId xmlns:a16="http://schemas.microsoft.com/office/drawing/2014/main" id="{72520B54-33FB-454F-5D2C-E2B0F91D1F0D}"/>
              </a:ext>
            </a:extLst>
          </p:cNvPr>
          <p:cNvGraphicFramePr>
            <a:graphicFrameLocks noGrp="1"/>
          </p:cNvGraphicFramePr>
          <p:nvPr>
            <p:extLst>
              <p:ext uri="{D42A27DB-BD31-4B8C-83A1-F6EECF244321}">
                <p14:modId xmlns:p14="http://schemas.microsoft.com/office/powerpoint/2010/main" val="2926798077"/>
              </p:ext>
            </p:extLst>
          </p:nvPr>
        </p:nvGraphicFramePr>
        <p:xfrm>
          <a:off x="6172202" y="1228240"/>
          <a:ext cx="5388116" cy="4710949"/>
        </p:xfrm>
        <a:graphic>
          <a:graphicData uri="http://schemas.openxmlformats.org/drawingml/2006/table">
            <a:tbl>
              <a:tblPr firstRow="1" bandRow="1">
                <a:tableStyleId>{5C22544A-7EE6-4342-B048-85BDC9FD1C3A}</a:tableStyleId>
              </a:tblPr>
              <a:tblGrid>
                <a:gridCol w="1323447">
                  <a:extLst>
                    <a:ext uri="{9D8B030D-6E8A-4147-A177-3AD203B41FA5}">
                      <a16:colId xmlns:a16="http://schemas.microsoft.com/office/drawing/2014/main" val="2227484462"/>
                    </a:ext>
                  </a:extLst>
                </a:gridCol>
                <a:gridCol w="1098126">
                  <a:extLst>
                    <a:ext uri="{9D8B030D-6E8A-4147-A177-3AD203B41FA5}">
                      <a16:colId xmlns:a16="http://schemas.microsoft.com/office/drawing/2014/main" val="3053096247"/>
                    </a:ext>
                  </a:extLst>
                </a:gridCol>
                <a:gridCol w="982852">
                  <a:extLst>
                    <a:ext uri="{9D8B030D-6E8A-4147-A177-3AD203B41FA5}">
                      <a16:colId xmlns:a16="http://schemas.microsoft.com/office/drawing/2014/main" val="775735833"/>
                    </a:ext>
                  </a:extLst>
                </a:gridCol>
                <a:gridCol w="1055657">
                  <a:extLst>
                    <a:ext uri="{9D8B030D-6E8A-4147-A177-3AD203B41FA5}">
                      <a16:colId xmlns:a16="http://schemas.microsoft.com/office/drawing/2014/main" val="4155583820"/>
                    </a:ext>
                  </a:extLst>
                </a:gridCol>
                <a:gridCol w="928034">
                  <a:extLst>
                    <a:ext uri="{9D8B030D-6E8A-4147-A177-3AD203B41FA5}">
                      <a16:colId xmlns:a16="http://schemas.microsoft.com/office/drawing/2014/main" val="334225055"/>
                    </a:ext>
                  </a:extLst>
                </a:gridCol>
              </a:tblGrid>
              <a:tr h="210267">
                <a:tc>
                  <a:txBody>
                    <a:bodyPr/>
                    <a:lstStyle/>
                    <a:p>
                      <a:pPr marL="52070" indent="0" algn="l" fontAlgn="b">
                        <a:spcBef>
                          <a:spcPts val="200"/>
                        </a:spcBef>
                        <a:spcAft>
                          <a:spcPts val="200"/>
                        </a:spcAft>
                      </a:pPr>
                      <a:endParaRPr lang="en-US" sz="800" b="1" dirty="0">
                        <a:solidFill>
                          <a:schemeClr val="bg1"/>
                        </a:solidFill>
                        <a:latin typeface="Arial"/>
                        <a:cs typeface="Arial"/>
                      </a:endParaRPr>
                    </a:p>
                  </a:txBody>
                  <a:tcPr marL="2838" marR="2838" marT="283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gridSpan="4">
                  <a:txBody>
                    <a:bodyPr/>
                    <a:lstStyle/>
                    <a:p>
                      <a:pPr lvl="0" algn="ctr">
                        <a:spcBef>
                          <a:spcPts val="200"/>
                        </a:spcBef>
                        <a:spcAft>
                          <a:spcPts val="200"/>
                        </a:spcAft>
                        <a:buNone/>
                      </a:pPr>
                      <a:r>
                        <a:rPr lang="en-US" sz="800" b="1" u="none" strike="noStrike" kern="1200" cap="none" spc="0" baseline="0" dirty="0">
                          <a:solidFill>
                            <a:schemeClr val="lt1"/>
                          </a:solidFill>
                          <a:uFillTx/>
                          <a:sym typeface="Roboto Regular"/>
                        </a:rPr>
                        <a:t>Treatment-emergent AEs in Patients Treated with PVR (n=10)</a:t>
                      </a:r>
                      <a:endParaRPr lang="en-US" sz="800" b="1" i="0" u="none" strike="noStrike" kern="1200" cap="none" spc="0" baseline="0" dirty="0">
                        <a:solidFill>
                          <a:schemeClr val="lt1"/>
                        </a:solidFill>
                        <a:uFillTx/>
                        <a:latin typeface="Arial"/>
                        <a:ea typeface="+mn-ea"/>
                        <a:cs typeface="Arial"/>
                        <a:sym typeface="Roboto Regular"/>
                      </a:endParaRPr>
                    </a:p>
                  </a:txBody>
                  <a:tcPr marL="46802" marR="46802" marT="23401" marB="2340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hMerge="1">
                  <a:txBody>
                    <a:bodyPr/>
                    <a:lstStyle/>
                    <a:p>
                      <a:pPr marL="0" marR="0" lvl="0" indent="0" algn="ctr">
                        <a:lnSpc>
                          <a:spcPct val="100000"/>
                        </a:lnSpc>
                        <a:spcBef>
                          <a:spcPts val="200"/>
                        </a:spcBef>
                        <a:spcAft>
                          <a:spcPts val="200"/>
                        </a:spcAft>
                        <a:buNone/>
                      </a:pPr>
                      <a:endParaRPr lang="en-US" sz="1000" b="1" i="0" u="none" strike="noStrike" kern="1200" cap="none" spc="0" baseline="0">
                        <a:solidFill>
                          <a:schemeClr val="lt1"/>
                        </a:solidFill>
                        <a:uFillTx/>
                        <a:latin typeface="Arial" panose="020B0604020202020204" pitchFamily="34" charset="0"/>
                        <a:ea typeface="+mn-ea"/>
                        <a:cs typeface="Arial" panose="020B0604020202020204" pitchFamily="34" charset="0"/>
                        <a:sym typeface="Roboto Regular"/>
                      </a:endParaRPr>
                    </a:p>
                  </a:txBody>
                  <a:tcPr marL="51435" marR="51435" marT="25718" marB="257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63F6A"/>
                    </a:solidFill>
                  </a:tcPr>
                </a:tc>
                <a:tc hMerge="1">
                  <a:txBody>
                    <a:bodyPr/>
                    <a:lstStyle/>
                    <a:p>
                      <a:pPr algn="ctr">
                        <a:spcBef>
                          <a:spcPts val="200"/>
                        </a:spcBef>
                        <a:spcAft>
                          <a:spcPts val="200"/>
                        </a:spcAft>
                      </a:pPr>
                      <a:endParaRPr lang="en-US" sz="1000" b="1" kern="1200">
                        <a:solidFill>
                          <a:schemeClr val="lt1"/>
                        </a:solidFill>
                        <a:latin typeface="Arial" panose="020B0604020202020204" pitchFamily="34" charset="0"/>
                        <a:ea typeface="+mn-ea"/>
                        <a:cs typeface="Arial" panose="020B0604020202020204" pitchFamily="34" charset="0"/>
                      </a:endParaRPr>
                    </a:p>
                  </a:txBody>
                  <a:tcPr marL="51435" marR="51435" marT="25718" marB="25718">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63F6A"/>
                    </a:solidFill>
                  </a:tcPr>
                </a:tc>
                <a:tc hMerge="1">
                  <a:txBody>
                    <a:bodyPr/>
                    <a:lstStyle/>
                    <a:p>
                      <a:pPr lvl="0" algn="ctr">
                        <a:spcBef>
                          <a:spcPts val="200"/>
                        </a:spcBef>
                        <a:spcAft>
                          <a:spcPts val="200"/>
                        </a:spcAft>
                        <a:buNone/>
                      </a:pPr>
                      <a:endParaRPr lang="en-US" sz="1000" b="1" i="0" u="none" strike="noStrike" kern="1200" cap="none" spc="0" baseline="0">
                        <a:solidFill>
                          <a:schemeClr val="lt1"/>
                        </a:solidFill>
                        <a:uFillTx/>
                        <a:latin typeface="Arial" panose="020B0604020202020204" pitchFamily="34" charset="0"/>
                        <a:ea typeface="+mn-ea"/>
                        <a:cs typeface="Arial" panose="020B0604020202020204" pitchFamily="34" charset="0"/>
                        <a:sym typeface="Roboto Regular"/>
                      </a:endParaRPr>
                    </a:p>
                  </a:txBody>
                  <a:tcPr marL="51435" marR="51435" marT="25718" marB="25718">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63F6A"/>
                    </a:solidFill>
                  </a:tcPr>
                </a:tc>
                <a:extLst>
                  <a:ext uri="{0D108BD9-81ED-4DB2-BD59-A6C34878D82A}">
                    <a16:rowId xmlns:a16="http://schemas.microsoft.com/office/drawing/2014/main" val="2493874537"/>
                  </a:ext>
                </a:extLst>
              </a:tr>
              <a:tr h="202230">
                <a:tc>
                  <a:txBody>
                    <a:bodyPr/>
                    <a:lstStyle/>
                    <a:p>
                      <a:pPr marL="52070" indent="0" algn="l" fontAlgn="b">
                        <a:spcBef>
                          <a:spcPts val="200"/>
                        </a:spcBef>
                        <a:spcAft>
                          <a:spcPts val="200"/>
                        </a:spcAft>
                      </a:pPr>
                      <a:endParaRPr lang="en-US" sz="800" b="1" dirty="0">
                        <a:solidFill>
                          <a:schemeClr val="bg1"/>
                        </a:solidFill>
                        <a:latin typeface="Arial"/>
                        <a:cs typeface="Arial"/>
                      </a:endParaRPr>
                    </a:p>
                  </a:txBody>
                  <a:tcPr marL="2838" marR="2838" marT="283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gridSpan="2">
                  <a:txBody>
                    <a:bodyPr/>
                    <a:lstStyle/>
                    <a:p>
                      <a:pPr algn="ctr" fontAlgn="base"/>
                      <a:r>
                        <a:rPr lang="en-US" sz="800" b="1" dirty="0">
                          <a:solidFill>
                            <a:srgbClr val="FFFFFF"/>
                          </a:solidFill>
                          <a:effectLst/>
                        </a:rPr>
                        <a:t>All-cause AEs (≥25​%) , %</a:t>
                      </a:r>
                      <a:endParaRPr lang="en-US" sz="800" b="1" i="0" dirty="0">
                        <a:solidFill>
                          <a:srgbClr val="FFFFFF"/>
                        </a:solidFill>
                        <a:effectLst/>
                        <a:latin typeface="Arial"/>
                      </a:endParaRPr>
                    </a:p>
                  </a:txBody>
                  <a:tcPr marL="83203" marR="83203" marT="41601" marB="4160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hMerge="1">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63F6A"/>
                    </a:solidFill>
                  </a:tcPr>
                </a:tc>
                <a:tc gridSpan="2">
                  <a:txBody>
                    <a:bodyPr/>
                    <a:lstStyle/>
                    <a:p>
                      <a:pPr algn="ctr" fontAlgn="base"/>
                      <a:r>
                        <a:rPr lang="en-US" sz="800" b="1" dirty="0">
                          <a:solidFill>
                            <a:srgbClr val="FFFFFF"/>
                          </a:solidFill>
                          <a:effectLst/>
                        </a:rPr>
                        <a:t>Treatment-related AEs, %</a:t>
                      </a:r>
                      <a:endParaRPr lang="en-US" sz="800" b="1" i="0" dirty="0">
                        <a:solidFill>
                          <a:srgbClr val="FFFFFF"/>
                        </a:solidFill>
                        <a:effectLst/>
                        <a:latin typeface="Arial"/>
                      </a:endParaRPr>
                    </a:p>
                  </a:txBody>
                  <a:tcPr marL="83203" marR="83203" marT="41601" marB="4160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hMerge="1">
                  <a:txBody>
                    <a:bodyPr/>
                    <a:lstStyle/>
                    <a:p>
                      <a:endParaRPr lang="en-US"/>
                    </a:p>
                  </a:txBody>
                  <a:tcPr>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63F6A"/>
                    </a:solidFill>
                  </a:tcPr>
                </a:tc>
                <a:extLst>
                  <a:ext uri="{0D108BD9-81ED-4DB2-BD59-A6C34878D82A}">
                    <a16:rowId xmlns:a16="http://schemas.microsoft.com/office/drawing/2014/main" val="624612538"/>
                  </a:ext>
                </a:extLst>
              </a:tr>
              <a:tr h="202230">
                <a:tc>
                  <a:txBody>
                    <a:bodyPr/>
                    <a:lstStyle/>
                    <a:p>
                      <a:pPr algn="l" fontAlgn="base"/>
                      <a:r>
                        <a:rPr lang="en-US" sz="800" b="1" dirty="0">
                          <a:solidFill>
                            <a:srgbClr val="FFFFFF"/>
                          </a:solidFill>
                          <a:effectLst/>
                        </a:rPr>
                        <a:t>Adverse Event​ (AE)</a:t>
                      </a:r>
                      <a:endParaRPr lang="en-US" sz="800" b="1" i="0" dirty="0">
                        <a:solidFill>
                          <a:srgbClr val="FFFFFF"/>
                        </a:solidFill>
                        <a:effectLst/>
                        <a:latin typeface="Arial"/>
                      </a:endParaRPr>
                    </a:p>
                  </a:txBody>
                  <a:tcPr marL="72804" marR="72804" marT="36401" marB="3640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ase"/>
                      <a:r>
                        <a:rPr lang="en-US" sz="800" b="1" dirty="0">
                          <a:solidFill>
                            <a:srgbClr val="FFFFFF"/>
                          </a:solidFill>
                          <a:effectLst/>
                        </a:rPr>
                        <a:t>Any Grade​</a:t>
                      </a:r>
                      <a:endParaRPr lang="en-US" sz="800" b="1" i="0" dirty="0">
                        <a:solidFill>
                          <a:srgbClr val="FFFFFF"/>
                        </a:solidFill>
                        <a:effectLst/>
                        <a:latin typeface="Arial"/>
                      </a:endParaRPr>
                    </a:p>
                  </a:txBody>
                  <a:tcPr marL="72804" marR="72804" marT="36401" marB="3640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ase"/>
                      <a:r>
                        <a:rPr lang="en-US" sz="800" b="1" dirty="0">
                          <a:solidFill>
                            <a:srgbClr val="FFFFFF"/>
                          </a:solidFill>
                          <a:effectLst/>
                        </a:rPr>
                        <a:t>Grade ≥3​</a:t>
                      </a:r>
                      <a:endParaRPr lang="en-US" sz="800" b="1" i="0" dirty="0">
                        <a:solidFill>
                          <a:srgbClr val="FFFFFF"/>
                        </a:solidFill>
                        <a:effectLst/>
                        <a:latin typeface="Arial"/>
                      </a:endParaRPr>
                    </a:p>
                  </a:txBody>
                  <a:tcPr marL="72804" marR="72804" marT="36401" marB="3640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ase"/>
                      <a:r>
                        <a:rPr lang="en-US" sz="800" b="1" dirty="0">
                          <a:solidFill>
                            <a:srgbClr val="FFFFFF"/>
                          </a:solidFill>
                          <a:effectLst/>
                        </a:rPr>
                        <a:t>Any Grade​</a:t>
                      </a:r>
                      <a:endParaRPr lang="en-US" sz="800" b="1" i="0" dirty="0">
                        <a:solidFill>
                          <a:srgbClr val="FFFFFF"/>
                        </a:solidFill>
                        <a:effectLst/>
                        <a:latin typeface="Arial"/>
                      </a:endParaRPr>
                    </a:p>
                  </a:txBody>
                  <a:tcPr marL="72804" marR="72804" marT="36401" marB="3640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ase"/>
                      <a:r>
                        <a:rPr lang="en-US" sz="800" b="1" dirty="0">
                          <a:solidFill>
                            <a:srgbClr val="FFFFFF"/>
                          </a:solidFill>
                          <a:effectLst/>
                        </a:rPr>
                        <a:t>Grade ≥3​</a:t>
                      </a:r>
                      <a:endParaRPr lang="en-US" sz="800" b="1" i="0" dirty="0">
                        <a:solidFill>
                          <a:srgbClr val="FFFFFF"/>
                        </a:solidFill>
                        <a:effectLst/>
                        <a:latin typeface="Arial"/>
                      </a:endParaRPr>
                    </a:p>
                  </a:txBody>
                  <a:tcPr marL="72804" marR="72804" marT="36401" marB="3640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1672953766"/>
                  </a:ext>
                </a:extLst>
              </a:tr>
              <a:tr h="202230">
                <a:tc>
                  <a:txBody>
                    <a:bodyPr/>
                    <a:lstStyle/>
                    <a:p>
                      <a:pPr marL="0" marR="0" algn="l">
                        <a:lnSpc>
                          <a:spcPct val="100000"/>
                        </a:lnSpc>
                        <a:spcBef>
                          <a:spcPts val="200"/>
                        </a:spcBef>
                        <a:spcAft>
                          <a:spcPts val="200"/>
                        </a:spcAft>
                      </a:pPr>
                      <a:r>
                        <a:rPr lang="en-US" sz="800" b="0" dirty="0">
                          <a:solidFill>
                            <a:schemeClr val="tx1"/>
                          </a:solidFill>
                          <a:effectLst/>
                        </a:rPr>
                        <a:t>Neutropenia</a:t>
                      </a:r>
                      <a:r>
                        <a:rPr lang="en-US" sz="800" b="0" baseline="30000" dirty="0">
                          <a:solidFill>
                            <a:schemeClr val="tx1"/>
                          </a:solidFill>
                          <a:effectLst/>
                        </a:rPr>
                        <a:t>a</a:t>
                      </a:r>
                      <a:endParaRPr lang="en-US" sz="800" b="0" baseline="30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36401" marR="36401" marT="36401" marB="36401"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a:lnSpc>
                          <a:spcPct val="100000"/>
                        </a:lnSpc>
                        <a:spcBef>
                          <a:spcPts val="200"/>
                        </a:spcBef>
                        <a:spcAft>
                          <a:spcPts val="200"/>
                        </a:spcAft>
                      </a:pPr>
                      <a:r>
                        <a:rPr lang="en-US" sz="800" dirty="0">
                          <a:solidFill>
                            <a:schemeClr val="tx1"/>
                          </a:solidFill>
                          <a:effectLst/>
                        </a:rPr>
                        <a:t>7 (70.0)</a:t>
                      </a:r>
                      <a:endParaRPr lang="en-US" sz="800" dirty="0">
                        <a:solidFill>
                          <a:schemeClr val="tx1"/>
                        </a:solidFill>
                        <a:effectLst/>
                        <a:latin typeface="Arial"/>
                        <a:ea typeface="Times New Roman" panose="02020603050405020304" pitchFamily="18" charset="0"/>
                        <a:cs typeface="Arial"/>
                      </a:endParaRPr>
                    </a:p>
                  </a:txBody>
                  <a:tcPr marL="36401" marR="36401" marT="36401" marB="3640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a:lnSpc>
                          <a:spcPct val="100000"/>
                        </a:lnSpc>
                        <a:spcBef>
                          <a:spcPts val="200"/>
                        </a:spcBef>
                        <a:spcAft>
                          <a:spcPts val="200"/>
                        </a:spcAft>
                      </a:pPr>
                      <a:r>
                        <a:rPr lang="en-US" sz="800" dirty="0">
                          <a:solidFill>
                            <a:schemeClr val="tx1"/>
                          </a:solidFill>
                          <a:effectLst/>
                        </a:rPr>
                        <a:t>6 (60.0)</a:t>
                      </a:r>
                      <a:endParaRPr lang="en-US" sz="800" dirty="0">
                        <a:solidFill>
                          <a:schemeClr val="tx1"/>
                        </a:solidFill>
                        <a:effectLst/>
                        <a:latin typeface="Arial"/>
                        <a:ea typeface="Times New Roman" panose="02020603050405020304" pitchFamily="18" charset="0"/>
                        <a:cs typeface="Arial"/>
                      </a:endParaRPr>
                    </a:p>
                  </a:txBody>
                  <a:tcPr marL="36401" marR="36401" marT="36401" marB="3640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a:lnSpc>
                          <a:spcPct val="100000"/>
                        </a:lnSpc>
                        <a:spcBef>
                          <a:spcPts val="200"/>
                        </a:spcBef>
                        <a:spcAft>
                          <a:spcPts val="200"/>
                        </a:spcAft>
                      </a:pPr>
                      <a:r>
                        <a:rPr lang="en-US" sz="800" dirty="0">
                          <a:solidFill>
                            <a:schemeClr val="tx1"/>
                          </a:solidFill>
                          <a:effectLst/>
                        </a:rPr>
                        <a:t>7 (70.0)</a:t>
                      </a:r>
                      <a:endParaRPr lang="en-US" sz="800" dirty="0">
                        <a:solidFill>
                          <a:schemeClr val="tx1"/>
                        </a:solidFill>
                        <a:effectLst/>
                        <a:latin typeface="Arial"/>
                        <a:ea typeface="Times New Roman" panose="02020603050405020304" pitchFamily="18" charset="0"/>
                        <a:cs typeface="Arial"/>
                      </a:endParaRPr>
                    </a:p>
                  </a:txBody>
                  <a:tcPr marL="36401" marR="36401" marT="36401" marB="3640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a:lnSpc>
                          <a:spcPct val="100000"/>
                        </a:lnSpc>
                        <a:spcBef>
                          <a:spcPts val="200"/>
                        </a:spcBef>
                        <a:spcAft>
                          <a:spcPts val="200"/>
                        </a:spcAft>
                      </a:pPr>
                      <a:r>
                        <a:rPr lang="en-US" sz="800" dirty="0">
                          <a:solidFill>
                            <a:schemeClr val="tx1"/>
                          </a:solidFill>
                          <a:effectLst/>
                        </a:rPr>
                        <a:t>6 (60.0)</a:t>
                      </a:r>
                      <a:endParaRPr lang="en-US" sz="800" dirty="0">
                        <a:solidFill>
                          <a:schemeClr val="tx1"/>
                        </a:solidFill>
                        <a:effectLst/>
                        <a:latin typeface="Arial"/>
                        <a:ea typeface="Times New Roman" panose="02020603050405020304" pitchFamily="18" charset="0"/>
                        <a:cs typeface="Arial"/>
                      </a:endParaRPr>
                    </a:p>
                  </a:txBody>
                  <a:tcPr marL="36401" marR="36401" marT="36401" marB="3640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011632082"/>
                  </a:ext>
                </a:extLst>
              </a:tr>
              <a:tr h="202230">
                <a:tc>
                  <a:txBody>
                    <a:bodyPr/>
                    <a:lstStyle/>
                    <a:p>
                      <a:pPr marL="0" marR="0" algn="l">
                        <a:lnSpc>
                          <a:spcPct val="100000"/>
                        </a:lnSpc>
                        <a:spcBef>
                          <a:spcPts val="200"/>
                        </a:spcBef>
                        <a:spcAft>
                          <a:spcPts val="200"/>
                        </a:spcAft>
                      </a:pPr>
                      <a:r>
                        <a:rPr lang="en-US" sz="800" b="0" dirty="0">
                          <a:solidFill>
                            <a:schemeClr val="tx1"/>
                          </a:solidFill>
                          <a:effectLst/>
                        </a:rPr>
                        <a:t>Diarrhea</a:t>
                      </a:r>
                      <a:endParaRPr lang="en-US" sz="800" b="0" dirty="0">
                        <a:solidFill>
                          <a:schemeClr val="tx1"/>
                        </a:solidFill>
                        <a:effectLst/>
                        <a:latin typeface="Arial"/>
                        <a:ea typeface="Times New Roman" panose="02020603050405020304" pitchFamily="18" charset="0"/>
                        <a:cs typeface="Arial"/>
                      </a:endParaRPr>
                    </a:p>
                  </a:txBody>
                  <a:tcPr marL="36401" marR="36401" marT="36401" marB="36401"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a:lnSpc>
                          <a:spcPct val="100000"/>
                        </a:lnSpc>
                        <a:spcBef>
                          <a:spcPts val="200"/>
                        </a:spcBef>
                        <a:spcAft>
                          <a:spcPts val="200"/>
                        </a:spcAft>
                      </a:pPr>
                      <a:r>
                        <a:rPr lang="en-US" sz="800" dirty="0">
                          <a:solidFill>
                            <a:schemeClr val="tx1"/>
                          </a:solidFill>
                          <a:effectLst/>
                        </a:rPr>
                        <a:t>6 (60.0)</a:t>
                      </a:r>
                      <a:endParaRPr lang="en-US" sz="800" dirty="0">
                        <a:solidFill>
                          <a:schemeClr val="tx1"/>
                        </a:solidFill>
                        <a:effectLst/>
                        <a:latin typeface="Arial"/>
                        <a:ea typeface="Times New Roman" panose="02020603050405020304" pitchFamily="18" charset="0"/>
                        <a:cs typeface="Arial"/>
                      </a:endParaRPr>
                    </a:p>
                  </a:txBody>
                  <a:tcPr marL="36401" marR="36401" marT="36401" marB="3640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a:lnSpc>
                          <a:spcPct val="100000"/>
                        </a:lnSpc>
                        <a:spcBef>
                          <a:spcPts val="200"/>
                        </a:spcBef>
                        <a:spcAft>
                          <a:spcPts val="200"/>
                        </a:spcAft>
                      </a:pPr>
                      <a:r>
                        <a:rPr lang="en-US" sz="800" dirty="0">
                          <a:solidFill>
                            <a:schemeClr val="tx1"/>
                          </a:solidFill>
                          <a:effectLst/>
                        </a:rPr>
                        <a:t>0 (0.0)</a:t>
                      </a:r>
                      <a:endParaRPr lang="en-US" sz="800" dirty="0">
                        <a:solidFill>
                          <a:schemeClr val="tx1"/>
                        </a:solidFill>
                        <a:effectLst/>
                        <a:latin typeface="Arial"/>
                        <a:ea typeface="Times New Roman" panose="02020603050405020304" pitchFamily="18" charset="0"/>
                        <a:cs typeface="Arial"/>
                      </a:endParaRPr>
                    </a:p>
                  </a:txBody>
                  <a:tcPr marL="36401" marR="36401" marT="36401" marB="3640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a:lnSpc>
                          <a:spcPct val="100000"/>
                        </a:lnSpc>
                        <a:spcBef>
                          <a:spcPts val="200"/>
                        </a:spcBef>
                        <a:spcAft>
                          <a:spcPts val="200"/>
                        </a:spcAft>
                      </a:pPr>
                      <a:r>
                        <a:rPr lang="en-US" sz="800" dirty="0">
                          <a:solidFill>
                            <a:schemeClr val="tx1"/>
                          </a:solidFill>
                          <a:effectLst/>
                        </a:rPr>
                        <a:t>6 (60.0)</a:t>
                      </a:r>
                      <a:endParaRPr lang="en-US" sz="800" dirty="0">
                        <a:solidFill>
                          <a:schemeClr val="tx1"/>
                        </a:solidFill>
                        <a:effectLst/>
                        <a:latin typeface="Arial"/>
                        <a:ea typeface="Times New Roman" panose="02020603050405020304" pitchFamily="18" charset="0"/>
                        <a:cs typeface="Arial"/>
                      </a:endParaRPr>
                    </a:p>
                  </a:txBody>
                  <a:tcPr marL="36401" marR="36401" marT="36401" marB="3640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a:lnSpc>
                          <a:spcPct val="100000"/>
                        </a:lnSpc>
                        <a:spcBef>
                          <a:spcPts val="200"/>
                        </a:spcBef>
                        <a:spcAft>
                          <a:spcPts val="200"/>
                        </a:spcAft>
                      </a:pPr>
                      <a:r>
                        <a:rPr lang="en-US" sz="800" dirty="0">
                          <a:solidFill>
                            <a:schemeClr val="tx1"/>
                          </a:solidFill>
                          <a:effectLst/>
                        </a:rPr>
                        <a:t>0 (0.0)</a:t>
                      </a:r>
                      <a:endParaRPr lang="en-US" sz="800" dirty="0">
                        <a:solidFill>
                          <a:schemeClr val="tx1"/>
                        </a:solidFill>
                        <a:effectLst/>
                        <a:latin typeface="Arial"/>
                        <a:ea typeface="Times New Roman" panose="02020603050405020304" pitchFamily="18" charset="0"/>
                        <a:cs typeface="Arial"/>
                      </a:endParaRPr>
                    </a:p>
                  </a:txBody>
                  <a:tcPr marL="36401" marR="36401" marT="36401" marB="3640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323675836"/>
                  </a:ext>
                </a:extLst>
              </a:tr>
              <a:tr h="202230">
                <a:tc>
                  <a:txBody>
                    <a:bodyPr/>
                    <a:lstStyle/>
                    <a:p>
                      <a:pPr marL="0" marR="0" algn="l">
                        <a:lnSpc>
                          <a:spcPct val="100000"/>
                        </a:lnSpc>
                        <a:spcBef>
                          <a:spcPts val="200"/>
                        </a:spcBef>
                        <a:spcAft>
                          <a:spcPts val="200"/>
                        </a:spcAft>
                      </a:pPr>
                      <a:r>
                        <a:rPr lang="en-US" sz="800" b="0" dirty="0">
                          <a:solidFill>
                            <a:schemeClr val="tx1"/>
                          </a:solidFill>
                          <a:effectLst/>
                        </a:rPr>
                        <a:t>Fatigue</a:t>
                      </a:r>
                      <a:endParaRPr lang="en-US" sz="800" b="0" dirty="0">
                        <a:solidFill>
                          <a:schemeClr val="tx1"/>
                        </a:solidFill>
                        <a:effectLst/>
                        <a:latin typeface="Arial"/>
                        <a:ea typeface="Times New Roman" panose="02020603050405020304" pitchFamily="18" charset="0"/>
                        <a:cs typeface="Arial"/>
                      </a:endParaRPr>
                    </a:p>
                  </a:txBody>
                  <a:tcPr marL="36401" marR="36401" marT="36401" marB="36401"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a:lnSpc>
                          <a:spcPct val="100000"/>
                        </a:lnSpc>
                        <a:spcBef>
                          <a:spcPts val="200"/>
                        </a:spcBef>
                        <a:spcAft>
                          <a:spcPts val="200"/>
                        </a:spcAft>
                      </a:pPr>
                      <a:r>
                        <a:rPr lang="en-US" sz="800" dirty="0">
                          <a:solidFill>
                            <a:schemeClr val="tx1"/>
                          </a:solidFill>
                          <a:effectLst/>
                        </a:rPr>
                        <a:t>5 (50.0)</a:t>
                      </a:r>
                      <a:endParaRPr lang="en-US" sz="800" dirty="0">
                        <a:solidFill>
                          <a:schemeClr val="tx1"/>
                        </a:solidFill>
                        <a:effectLst/>
                        <a:latin typeface="Arial"/>
                        <a:ea typeface="Times New Roman" panose="02020603050405020304" pitchFamily="18" charset="0"/>
                        <a:cs typeface="Arial"/>
                      </a:endParaRPr>
                    </a:p>
                  </a:txBody>
                  <a:tcPr marL="36401" marR="36401" marT="36401" marB="3640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a:lnSpc>
                          <a:spcPct val="100000"/>
                        </a:lnSpc>
                        <a:spcBef>
                          <a:spcPts val="200"/>
                        </a:spcBef>
                        <a:spcAft>
                          <a:spcPts val="200"/>
                        </a:spcAft>
                      </a:pPr>
                      <a:r>
                        <a:rPr lang="en-US" sz="800" dirty="0">
                          <a:solidFill>
                            <a:schemeClr val="tx1"/>
                          </a:solidFill>
                          <a:effectLst/>
                        </a:rPr>
                        <a:t>1 (10.0)</a:t>
                      </a:r>
                      <a:endParaRPr lang="en-US" sz="800" dirty="0">
                        <a:solidFill>
                          <a:schemeClr val="tx1"/>
                        </a:solidFill>
                        <a:effectLst/>
                        <a:latin typeface="Arial"/>
                        <a:ea typeface="Times New Roman" panose="02020603050405020304" pitchFamily="18" charset="0"/>
                        <a:cs typeface="Arial"/>
                      </a:endParaRPr>
                    </a:p>
                  </a:txBody>
                  <a:tcPr marL="36401" marR="36401" marT="36401" marB="3640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a:lnSpc>
                          <a:spcPct val="100000"/>
                        </a:lnSpc>
                        <a:spcBef>
                          <a:spcPts val="200"/>
                        </a:spcBef>
                        <a:spcAft>
                          <a:spcPts val="200"/>
                        </a:spcAft>
                      </a:pPr>
                      <a:r>
                        <a:rPr lang="en-US" sz="800" dirty="0">
                          <a:solidFill>
                            <a:schemeClr val="tx1"/>
                          </a:solidFill>
                          <a:effectLst/>
                        </a:rPr>
                        <a:t>2 (20.0)</a:t>
                      </a:r>
                      <a:endParaRPr lang="en-US" sz="800" dirty="0">
                        <a:solidFill>
                          <a:schemeClr val="tx1"/>
                        </a:solidFill>
                        <a:effectLst/>
                        <a:latin typeface="Arial"/>
                        <a:ea typeface="Times New Roman" panose="02020603050405020304" pitchFamily="18" charset="0"/>
                        <a:cs typeface="Arial"/>
                      </a:endParaRPr>
                    </a:p>
                  </a:txBody>
                  <a:tcPr marL="36401" marR="36401" marT="36401" marB="3640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a:lnSpc>
                          <a:spcPct val="100000"/>
                        </a:lnSpc>
                        <a:spcBef>
                          <a:spcPts val="200"/>
                        </a:spcBef>
                        <a:spcAft>
                          <a:spcPts val="200"/>
                        </a:spcAft>
                      </a:pPr>
                      <a:r>
                        <a:rPr lang="en-US" sz="800" dirty="0">
                          <a:solidFill>
                            <a:schemeClr val="tx1"/>
                          </a:solidFill>
                          <a:effectLst/>
                        </a:rPr>
                        <a:t>0 (0.0)</a:t>
                      </a:r>
                      <a:endParaRPr lang="en-US" sz="800" dirty="0">
                        <a:solidFill>
                          <a:schemeClr val="tx1"/>
                        </a:solidFill>
                        <a:effectLst/>
                        <a:latin typeface="Arial"/>
                        <a:ea typeface="Times New Roman" panose="02020603050405020304" pitchFamily="18" charset="0"/>
                        <a:cs typeface="Arial"/>
                      </a:endParaRPr>
                    </a:p>
                  </a:txBody>
                  <a:tcPr marL="36401" marR="36401" marT="36401" marB="3640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637754385"/>
                  </a:ext>
                </a:extLst>
              </a:tr>
              <a:tr h="202230">
                <a:tc>
                  <a:txBody>
                    <a:bodyPr/>
                    <a:lstStyle/>
                    <a:p>
                      <a:pPr marL="0" marR="0" algn="l">
                        <a:lnSpc>
                          <a:spcPct val="100000"/>
                        </a:lnSpc>
                        <a:spcBef>
                          <a:spcPts val="200"/>
                        </a:spcBef>
                        <a:spcAft>
                          <a:spcPts val="200"/>
                        </a:spcAft>
                      </a:pPr>
                      <a:r>
                        <a:rPr lang="en-US" sz="800" b="0" dirty="0">
                          <a:solidFill>
                            <a:schemeClr val="tx1"/>
                          </a:solidFill>
                          <a:effectLst/>
                        </a:rPr>
                        <a:t>Nausea</a:t>
                      </a:r>
                      <a:endParaRPr lang="en-US" sz="800" b="0" dirty="0">
                        <a:solidFill>
                          <a:schemeClr val="tx1"/>
                        </a:solidFill>
                        <a:effectLst/>
                        <a:latin typeface="Arial"/>
                        <a:ea typeface="Times New Roman" panose="02020603050405020304" pitchFamily="18" charset="0"/>
                        <a:cs typeface="Arial"/>
                      </a:endParaRPr>
                    </a:p>
                  </a:txBody>
                  <a:tcPr marL="36401" marR="36401" marT="36401" marB="36401"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a:lnSpc>
                          <a:spcPct val="100000"/>
                        </a:lnSpc>
                        <a:spcBef>
                          <a:spcPts val="200"/>
                        </a:spcBef>
                        <a:spcAft>
                          <a:spcPts val="200"/>
                        </a:spcAft>
                      </a:pPr>
                      <a:r>
                        <a:rPr lang="en-US" sz="800" dirty="0">
                          <a:solidFill>
                            <a:schemeClr val="tx1"/>
                          </a:solidFill>
                          <a:effectLst/>
                        </a:rPr>
                        <a:t>4 (40.0)</a:t>
                      </a:r>
                      <a:endParaRPr lang="en-US" sz="800" dirty="0">
                        <a:solidFill>
                          <a:schemeClr val="tx1"/>
                        </a:solidFill>
                        <a:effectLst/>
                        <a:latin typeface="Arial"/>
                        <a:ea typeface="Times New Roman" panose="02020603050405020304" pitchFamily="18" charset="0"/>
                        <a:cs typeface="Arial"/>
                      </a:endParaRPr>
                    </a:p>
                  </a:txBody>
                  <a:tcPr marL="36401" marR="36401" marT="36401" marB="3640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a:lnSpc>
                          <a:spcPct val="100000"/>
                        </a:lnSpc>
                        <a:spcBef>
                          <a:spcPts val="200"/>
                        </a:spcBef>
                        <a:spcAft>
                          <a:spcPts val="200"/>
                        </a:spcAft>
                      </a:pPr>
                      <a:r>
                        <a:rPr lang="en-US" sz="800" dirty="0">
                          <a:solidFill>
                            <a:schemeClr val="tx1"/>
                          </a:solidFill>
                          <a:effectLst/>
                        </a:rPr>
                        <a:t>0 (0.0)</a:t>
                      </a:r>
                      <a:endParaRPr lang="en-US" sz="800" dirty="0">
                        <a:solidFill>
                          <a:schemeClr val="tx1"/>
                        </a:solidFill>
                        <a:effectLst/>
                        <a:latin typeface="Arial"/>
                        <a:ea typeface="Times New Roman" panose="02020603050405020304" pitchFamily="18" charset="0"/>
                        <a:cs typeface="Arial"/>
                      </a:endParaRPr>
                    </a:p>
                  </a:txBody>
                  <a:tcPr marL="36401" marR="36401" marT="36401" marB="3640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a:lnSpc>
                          <a:spcPct val="100000"/>
                        </a:lnSpc>
                        <a:spcBef>
                          <a:spcPts val="200"/>
                        </a:spcBef>
                        <a:spcAft>
                          <a:spcPts val="200"/>
                        </a:spcAft>
                      </a:pPr>
                      <a:r>
                        <a:rPr lang="en-US" sz="800" dirty="0">
                          <a:solidFill>
                            <a:schemeClr val="tx1"/>
                          </a:solidFill>
                          <a:effectLst/>
                        </a:rPr>
                        <a:t>4 (40.0)</a:t>
                      </a:r>
                      <a:endParaRPr lang="en-US" sz="800" dirty="0">
                        <a:solidFill>
                          <a:schemeClr val="tx1"/>
                        </a:solidFill>
                        <a:effectLst/>
                        <a:latin typeface="Arial"/>
                        <a:ea typeface="Times New Roman" panose="02020603050405020304" pitchFamily="18" charset="0"/>
                        <a:cs typeface="Arial"/>
                      </a:endParaRPr>
                    </a:p>
                  </a:txBody>
                  <a:tcPr marL="36401" marR="36401" marT="36401" marB="3640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a:lnSpc>
                          <a:spcPct val="100000"/>
                        </a:lnSpc>
                        <a:spcBef>
                          <a:spcPts val="200"/>
                        </a:spcBef>
                        <a:spcAft>
                          <a:spcPts val="200"/>
                        </a:spcAft>
                      </a:pPr>
                      <a:r>
                        <a:rPr lang="en-US" sz="800" dirty="0">
                          <a:solidFill>
                            <a:schemeClr val="tx1"/>
                          </a:solidFill>
                          <a:effectLst/>
                        </a:rPr>
                        <a:t>0 (0.0)</a:t>
                      </a:r>
                      <a:endParaRPr lang="en-US" sz="800" dirty="0">
                        <a:solidFill>
                          <a:schemeClr val="tx1"/>
                        </a:solidFill>
                        <a:effectLst/>
                        <a:latin typeface="Arial"/>
                        <a:ea typeface="Times New Roman" panose="02020603050405020304" pitchFamily="18" charset="0"/>
                        <a:cs typeface="Arial"/>
                      </a:endParaRPr>
                    </a:p>
                  </a:txBody>
                  <a:tcPr marL="36401" marR="36401" marT="36401" marB="3640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265622696"/>
                  </a:ext>
                </a:extLst>
              </a:tr>
              <a:tr h="202230">
                <a:tc>
                  <a:txBody>
                    <a:bodyPr/>
                    <a:lstStyle/>
                    <a:p>
                      <a:pPr marL="0" marR="0" algn="l">
                        <a:lnSpc>
                          <a:spcPct val="100000"/>
                        </a:lnSpc>
                        <a:spcBef>
                          <a:spcPts val="200"/>
                        </a:spcBef>
                        <a:spcAft>
                          <a:spcPts val="200"/>
                        </a:spcAft>
                      </a:pPr>
                      <a:r>
                        <a:rPr lang="en-US" sz="800" b="0" dirty="0">
                          <a:solidFill>
                            <a:schemeClr val="tx1"/>
                          </a:solidFill>
                          <a:effectLst/>
                        </a:rPr>
                        <a:t>Constipation</a:t>
                      </a:r>
                      <a:endParaRPr lang="en-US" sz="800" b="0" dirty="0">
                        <a:solidFill>
                          <a:schemeClr val="tx1"/>
                        </a:solidFill>
                        <a:effectLst/>
                        <a:latin typeface="Arial"/>
                        <a:ea typeface="Times New Roman" panose="02020603050405020304" pitchFamily="18" charset="0"/>
                        <a:cs typeface="Arial"/>
                      </a:endParaRPr>
                    </a:p>
                  </a:txBody>
                  <a:tcPr marL="36401" marR="36401" marT="36401" marB="36401"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a:lnSpc>
                          <a:spcPct val="100000"/>
                        </a:lnSpc>
                        <a:spcBef>
                          <a:spcPts val="200"/>
                        </a:spcBef>
                        <a:spcAft>
                          <a:spcPts val="200"/>
                        </a:spcAft>
                      </a:pPr>
                      <a:r>
                        <a:rPr lang="en-US" sz="800" dirty="0">
                          <a:solidFill>
                            <a:schemeClr val="tx1"/>
                          </a:solidFill>
                          <a:effectLst/>
                        </a:rPr>
                        <a:t>4 (40.0)</a:t>
                      </a:r>
                      <a:endParaRPr lang="en-US" sz="800" dirty="0">
                        <a:solidFill>
                          <a:schemeClr val="tx1"/>
                        </a:solidFill>
                        <a:effectLst/>
                        <a:latin typeface="Arial"/>
                        <a:ea typeface="Times New Roman" panose="02020603050405020304" pitchFamily="18" charset="0"/>
                        <a:cs typeface="Arial"/>
                      </a:endParaRPr>
                    </a:p>
                  </a:txBody>
                  <a:tcPr marL="36401" marR="36401" marT="36401" marB="3640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a:lnSpc>
                          <a:spcPct val="100000"/>
                        </a:lnSpc>
                        <a:spcBef>
                          <a:spcPts val="200"/>
                        </a:spcBef>
                        <a:spcAft>
                          <a:spcPts val="200"/>
                        </a:spcAft>
                      </a:pPr>
                      <a:r>
                        <a:rPr lang="en-US" sz="800" dirty="0">
                          <a:solidFill>
                            <a:schemeClr val="tx1"/>
                          </a:solidFill>
                          <a:effectLst/>
                        </a:rPr>
                        <a:t>0 (0.0)</a:t>
                      </a:r>
                      <a:endParaRPr lang="en-US" sz="800" dirty="0">
                        <a:solidFill>
                          <a:schemeClr val="tx1"/>
                        </a:solidFill>
                        <a:effectLst/>
                        <a:latin typeface="Arial"/>
                        <a:ea typeface="Times New Roman" panose="02020603050405020304" pitchFamily="18" charset="0"/>
                        <a:cs typeface="Arial"/>
                      </a:endParaRPr>
                    </a:p>
                  </a:txBody>
                  <a:tcPr marL="36401" marR="36401" marT="36401" marB="3640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457200" eaLnBrk="1" fontAlgn="b" latinLnBrk="0" hangingPunct="1">
                        <a:lnSpc>
                          <a:spcPts val="1500"/>
                        </a:lnSpc>
                        <a:spcBef>
                          <a:spcPts val="0"/>
                        </a:spcBef>
                        <a:spcAft>
                          <a:spcPts val="0"/>
                        </a:spcAft>
                        <a:buClrTx/>
                        <a:buSzTx/>
                        <a:buFontTx/>
                        <a:buNone/>
                        <a:tabLst/>
                        <a:defRPr/>
                      </a:pPr>
                      <a:r>
                        <a:rPr lang="en-US" sz="800" dirty="0">
                          <a:solidFill>
                            <a:schemeClr val="tx1"/>
                          </a:solidFill>
                          <a:effectLst/>
                        </a:rPr>
                        <a:t>1 (10.0)</a:t>
                      </a:r>
                      <a:endParaRPr lang="en-US" sz="800" dirty="0">
                        <a:solidFill>
                          <a:schemeClr val="tx1"/>
                        </a:solidFill>
                        <a:effectLst/>
                        <a:latin typeface="Arial"/>
                        <a:ea typeface="Times New Roman" panose="02020603050405020304" pitchFamily="18" charset="0"/>
                        <a:cs typeface="Arial"/>
                      </a:endParaRPr>
                    </a:p>
                  </a:txBody>
                  <a:tcPr marL="2838" marR="2838" marT="283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457200" rtl="0" eaLnBrk="1" fontAlgn="b" latinLnBrk="0" hangingPunct="1">
                        <a:lnSpc>
                          <a:spcPts val="1500"/>
                        </a:lnSpc>
                        <a:spcBef>
                          <a:spcPts val="0"/>
                        </a:spcBef>
                        <a:spcAft>
                          <a:spcPts val="0"/>
                        </a:spcAft>
                        <a:buClrTx/>
                        <a:buSzTx/>
                        <a:buFontTx/>
                        <a:buNone/>
                        <a:tabLst/>
                        <a:defRPr/>
                      </a:pPr>
                      <a:r>
                        <a:rPr lang="en-US" sz="800" b="0" dirty="0">
                          <a:solidFill>
                            <a:schemeClr val="tx1"/>
                          </a:solidFill>
                        </a:rPr>
                        <a:t>0 (0.0)</a:t>
                      </a:r>
                      <a:endParaRPr lang="en-US" sz="800" b="0" dirty="0">
                        <a:solidFill>
                          <a:schemeClr val="tx1"/>
                        </a:solidFill>
                        <a:latin typeface="Arial"/>
                        <a:cs typeface="Arial"/>
                      </a:endParaRPr>
                    </a:p>
                  </a:txBody>
                  <a:tcPr marL="2838" marR="2838" marT="283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449042380"/>
                  </a:ext>
                </a:extLst>
              </a:tr>
              <a:tr h="202230">
                <a:tc>
                  <a:txBody>
                    <a:bodyPr/>
                    <a:lstStyle/>
                    <a:p>
                      <a:pPr marL="0" marR="0" algn="l">
                        <a:lnSpc>
                          <a:spcPct val="100000"/>
                        </a:lnSpc>
                        <a:spcBef>
                          <a:spcPts val="200"/>
                        </a:spcBef>
                        <a:spcAft>
                          <a:spcPts val="200"/>
                        </a:spcAft>
                      </a:pPr>
                      <a:r>
                        <a:rPr lang="en-US" sz="800" b="0" dirty="0">
                          <a:solidFill>
                            <a:schemeClr val="tx1"/>
                          </a:solidFill>
                          <a:effectLst/>
                        </a:rPr>
                        <a:t>Infusion Related Reaction</a:t>
                      </a:r>
                      <a:endParaRPr lang="en-US" sz="800" b="0" dirty="0">
                        <a:solidFill>
                          <a:schemeClr val="tx1"/>
                        </a:solidFill>
                        <a:effectLst/>
                        <a:latin typeface="Arial"/>
                        <a:ea typeface="Times New Roman" panose="02020603050405020304" pitchFamily="18" charset="0"/>
                        <a:cs typeface="Arial"/>
                      </a:endParaRPr>
                    </a:p>
                  </a:txBody>
                  <a:tcPr marL="36401" marR="36401" marT="36401" marB="36401"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457200" eaLnBrk="1" fontAlgn="auto" latinLnBrk="0" hangingPunct="1">
                        <a:lnSpc>
                          <a:spcPct val="100000"/>
                        </a:lnSpc>
                        <a:spcBef>
                          <a:spcPts val="200"/>
                        </a:spcBef>
                        <a:spcAft>
                          <a:spcPts val="200"/>
                        </a:spcAft>
                        <a:buClrTx/>
                        <a:buSzTx/>
                        <a:buFontTx/>
                        <a:buNone/>
                        <a:tabLst/>
                        <a:defRPr/>
                      </a:pPr>
                      <a:r>
                        <a:rPr lang="en-US" sz="800" dirty="0">
                          <a:solidFill>
                            <a:schemeClr val="tx1"/>
                          </a:solidFill>
                          <a:effectLst/>
                        </a:rPr>
                        <a:t>4 (40.0)</a:t>
                      </a:r>
                      <a:endParaRPr lang="en-US" sz="800" dirty="0">
                        <a:solidFill>
                          <a:schemeClr val="tx1"/>
                        </a:solidFill>
                        <a:effectLst/>
                        <a:latin typeface="Arial"/>
                        <a:ea typeface="Times New Roman" panose="02020603050405020304" pitchFamily="18" charset="0"/>
                        <a:cs typeface="Arial"/>
                      </a:endParaRPr>
                    </a:p>
                  </a:txBody>
                  <a:tcPr marL="36401" marR="36401" marT="36401" marB="3640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457200" eaLnBrk="1" fontAlgn="auto" latinLnBrk="0" hangingPunct="1">
                        <a:lnSpc>
                          <a:spcPct val="100000"/>
                        </a:lnSpc>
                        <a:spcBef>
                          <a:spcPts val="200"/>
                        </a:spcBef>
                        <a:spcAft>
                          <a:spcPts val="200"/>
                        </a:spcAft>
                        <a:buClrTx/>
                        <a:buSzTx/>
                        <a:buFontTx/>
                        <a:buNone/>
                        <a:tabLst/>
                        <a:defRPr/>
                      </a:pPr>
                      <a:r>
                        <a:rPr lang="en-US" sz="800" dirty="0">
                          <a:solidFill>
                            <a:schemeClr val="tx1"/>
                          </a:solidFill>
                          <a:effectLst/>
                        </a:rPr>
                        <a:t>2 (20.0)</a:t>
                      </a:r>
                      <a:endParaRPr lang="en-US" sz="800" dirty="0">
                        <a:solidFill>
                          <a:schemeClr val="tx1"/>
                        </a:solidFill>
                        <a:effectLst/>
                        <a:latin typeface="Arial"/>
                        <a:ea typeface="Times New Roman" panose="02020603050405020304" pitchFamily="18" charset="0"/>
                        <a:cs typeface="Arial"/>
                      </a:endParaRPr>
                    </a:p>
                  </a:txBody>
                  <a:tcPr marL="36401" marR="36401" marT="36401" marB="3640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457200" eaLnBrk="1" fontAlgn="auto" latinLnBrk="0" hangingPunct="1">
                        <a:lnSpc>
                          <a:spcPct val="100000"/>
                        </a:lnSpc>
                        <a:spcBef>
                          <a:spcPts val="200"/>
                        </a:spcBef>
                        <a:spcAft>
                          <a:spcPts val="200"/>
                        </a:spcAft>
                        <a:buClrTx/>
                        <a:buSzTx/>
                        <a:buFontTx/>
                        <a:buNone/>
                        <a:tabLst/>
                        <a:defRPr/>
                      </a:pPr>
                      <a:r>
                        <a:rPr lang="en-US" sz="800" dirty="0">
                          <a:solidFill>
                            <a:schemeClr val="tx1"/>
                          </a:solidFill>
                          <a:effectLst/>
                        </a:rPr>
                        <a:t>4 (40.0)</a:t>
                      </a:r>
                      <a:endParaRPr lang="en-US" sz="800" dirty="0">
                        <a:solidFill>
                          <a:schemeClr val="tx1"/>
                        </a:solidFill>
                        <a:effectLst/>
                        <a:latin typeface="Arial"/>
                        <a:ea typeface="Times New Roman" panose="02020603050405020304" pitchFamily="18" charset="0"/>
                        <a:cs typeface="Arial"/>
                      </a:endParaRPr>
                    </a:p>
                  </a:txBody>
                  <a:tcPr marL="36401" marR="36401" marT="36401" marB="3640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457200" eaLnBrk="1" fontAlgn="auto" latinLnBrk="0" hangingPunct="1">
                        <a:lnSpc>
                          <a:spcPct val="100000"/>
                        </a:lnSpc>
                        <a:spcBef>
                          <a:spcPts val="200"/>
                        </a:spcBef>
                        <a:spcAft>
                          <a:spcPts val="200"/>
                        </a:spcAft>
                        <a:buClrTx/>
                        <a:buSzTx/>
                        <a:buFontTx/>
                        <a:buNone/>
                        <a:tabLst/>
                        <a:defRPr/>
                      </a:pPr>
                      <a:r>
                        <a:rPr lang="en-US" sz="800" dirty="0">
                          <a:solidFill>
                            <a:schemeClr val="tx1"/>
                          </a:solidFill>
                          <a:effectLst/>
                        </a:rPr>
                        <a:t>2 (20.0)</a:t>
                      </a:r>
                      <a:endParaRPr lang="en-US" sz="800" dirty="0">
                        <a:solidFill>
                          <a:schemeClr val="tx1"/>
                        </a:solidFill>
                        <a:effectLst/>
                        <a:latin typeface="Arial"/>
                        <a:ea typeface="Times New Roman" panose="02020603050405020304" pitchFamily="18" charset="0"/>
                        <a:cs typeface="Arial"/>
                      </a:endParaRPr>
                    </a:p>
                  </a:txBody>
                  <a:tcPr marL="36401" marR="36401" marT="36401" marB="3640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052523107"/>
                  </a:ext>
                </a:extLst>
              </a:tr>
              <a:tr h="202230">
                <a:tc>
                  <a:txBody>
                    <a:bodyPr/>
                    <a:lstStyle/>
                    <a:p>
                      <a:pPr marL="0" marR="0" algn="l">
                        <a:lnSpc>
                          <a:spcPct val="100000"/>
                        </a:lnSpc>
                        <a:spcBef>
                          <a:spcPts val="200"/>
                        </a:spcBef>
                        <a:spcAft>
                          <a:spcPts val="200"/>
                        </a:spcAft>
                      </a:pPr>
                      <a:r>
                        <a:rPr lang="en-US" sz="800" b="0" dirty="0">
                          <a:solidFill>
                            <a:schemeClr val="tx1"/>
                          </a:solidFill>
                          <a:effectLst/>
                        </a:rPr>
                        <a:t>Anemia</a:t>
                      </a:r>
                      <a:endParaRPr lang="en-US" sz="800" b="0" dirty="0">
                        <a:solidFill>
                          <a:schemeClr val="tx1"/>
                        </a:solidFill>
                        <a:effectLst/>
                        <a:latin typeface="Arial"/>
                        <a:ea typeface="Times New Roman" panose="02020603050405020304" pitchFamily="18" charset="0"/>
                        <a:cs typeface="Arial"/>
                      </a:endParaRPr>
                    </a:p>
                  </a:txBody>
                  <a:tcPr marL="36401" marR="36401" marT="36401" marB="36401"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a:lnSpc>
                          <a:spcPct val="100000"/>
                        </a:lnSpc>
                        <a:spcBef>
                          <a:spcPts val="200"/>
                        </a:spcBef>
                        <a:spcAft>
                          <a:spcPts val="200"/>
                        </a:spcAft>
                      </a:pPr>
                      <a:r>
                        <a:rPr lang="en-US" sz="800" dirty="0">
                          <a:solidFill>
                            <a:schemeClr val="tx1"/>
                          </a:solidFill>
                          <a:effectLst/>
                        </a:rPr>
                        <a:t>3 (30.0)</a:t>
                      </a:r>
                      <a:endParaRPr lang="en-US" sz="800" dirty="0">
                        <a:solidFill>
                          <a:schemeClr val="tx1"/>
                        </a:solidFill>
                        <a:effectLst/>
                        <a:latin typeface="Arial"/>
                        <a:ea typeface="Times New Roman" panose="02020603050405020304" pitchFamily="18" charset="0"/>
                        <a:cs typeface="Arial"/>
                      </a:endParaRPr>
                    </a:p>
                  </a:txBody>
                  <a:tcPr marL="36401" marR="36401" marT="36401" marB="3640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a:lnSpc>
                          <a:spcPct val="100000"/>
                        </a:lnSpc>
                        <a:spcBef>
                          <a:spcPts val="200"/>
                        </a:spcBef>
                        <a:spcAft>
                          <a:spcPts val="200"/>
                        </a:spcAft>
                      </a:pPr>
                      <a:r>
                        <a:rPr lang="en-US" sz="800" dirty="0">
                          <a:solidFill>
                            <a:schemeClr val="tx1"/>
                          </a:solidFill>
                          <a:effectLst/>
                        </a:rPr>
                        <a:t>1 (10.0)</a:t>
                      </a:r>
                      <a:endParaRPr lang="en-US" sz="800" dirty="0">
                        <a:solidFill>
                          <a:schemeClr val="tx1"/>
                        </a:solidFill>
                        <a:effectLst/>
                        <a:latin typeface="Arial"/>
                        <a:ea typeface="Times New Roman" panose="02020603050405020304" pitchFamily="18" charset="0"/>
                        <a:cs typeface="Arial"/>
                      </a:endParaRPr>
                    </a:p>
                  </a:txBody>
                  <a:tcPr marL="36401" marR="36401" marT="36401" marB="3640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a:lnSpc>
                          <a:spcPct val="100000"/>
                        </a:lnSpc>
                        <a:spcBef>
                          <a:spcPts val="200"/>
                        </a:spcBef>
                        <a:spcAft>
                          <a:spcPts val="200"/>
                        </a:spcAft>
                      </a:pPr>
                      <a:r>
                        <a:rPr lang="en-US" sz="800" dirty="0">
                          <a:solidFill>
                            <a:schemeClr val="tx1"/>
                          </a:solidFill>
                          <a:effectLst/>
                        </a:rPr>
                        <a:t>2 (20.0)</a:t>
                      </a:r>
                      <a:endParaRPr lang="en-US" sz="800" dirty="0">
                        <a:solidFill>
                          <a:schemeClr val="tx1"/>
                        </a:solidFill>
                        <a:effectLst/>
                        <a:latin typeface="Arial"/>
                        <a:ea typeface="Times New Roman" panose="02020603050405020304" pitchFamily="18" charset="0"/>
                        <a:cs typeface="Arial"/>
                      </a:endParaRPr>
                    </a:p>
                  </a:txBody>
                  <a:tcPr marL="36401" marR="36401" marT="36401" marB="3640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a:lnSpc>
                          <a:spcPct val="100000"/>
                        </a:lnSpc>
                        <a:spcBef>
                          <a:spcPts val="200"/>
                        </a:spcBef>
                        <a:spcAft>
                          <a:spcPts val="200"/>
                        </a:spcAft>
                      </a:pPr>
                      <a:r>
                        <a:rPr lang="en-US" sz="800" dirty="0">
                          <a:solidFill>
                            <a:schemeClr val="tx1"/>
                          </a:solidFill>
                          <a:effectLst/>
                        </a:rPr>
                        <a:t>1 (10.0)</a:t>
                      </a:r>
                      <a:endParaRPr lang="en-US" sz="800" dirty="0">
                        <a:solidFill>
                          <a:schemeClr val="tx1"/>
                        </a:solidFill>
                        <a:effectLst/>
                        <a:latin typeface="Arial"/>
                        <a:ea typeface="Times New Roman" panose="02020603050405020304" pitchFamily="18" charset="0"/>
                        <a:cs typeface="Arial"/>
                      </a:endParaRPr>
                    </a:p>
                  </a:txBody>
                  <a:tcPr marL="36401" marR="36401" marT="36401" marB="3640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007453315"/>
                  </a:ext>
                </a:extLst>
              </a:tr>
              <a:tr h="202230">
                <a:tc>
                  <a:txBody>
                    <a:bodyPr/>
                    <a:lstStyle/>
                    <a:p>
                      <a:pPr marL="0" marR="0" algn="l">
                        <a:lnSpc>
                          <a:spcPct val="100000"/>
                        </a:lnSpc>
                        <a:spcBef>
                          <a:spcPts val="200"/>
                        </a:spcBef>
                        <a:spcAft>
                          <a:spcPts val="200"/>
                        </a:spcAft>
                      </a:pPr>
                      <a:r>
                        <a:rPr lang="en-US" sz="800" b="0" dirty="0">
                          <a:solidFill>
                            <a:schemeClr val="tx1"/>
                          </a:solidFill>
                          <a:effectLst/>
                        </a:rPr>
                        <a:t>Back Pain</a:t>
                      </a:r>
                      <a:endParaRPr lang="en-US" sz="800" b="0" dirty="0">
                        <a:solidFill>
                          <a:schemeClr val="tx1"/>
                        </a:solidFill>
                        <a:effectLst/>
                        <a:latin typeface="Arial"/>
                        <a:ea typeface="Times New Roman" panose="02020603050405020304" pitchFamily="18" charset="0"/>
                        <a:cs typeface="Arial"/>
                      </a:endParaRPr>
                    </a:p>
                  </a:txBody>
                  <a:tcPr marL="36401" marR="36401" marT="36401" marB="36401"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a:lnSpc>
                          <a:spcPct val="100000"/>
                        </a:lnSpc>
                        <a:spcBef>
                          <a:spcPts val="200"/>
                        </a:spcBef>
                        <a:spcAft>
                          <a:spcPts val="200"/>
                        </a:spcAft>
                      </a:pPr>
                      <a:r>
                        <a:rPr lang="en-US" sz="800" dirty="0">
                          <a:solidFill>
                            <a:schemeClr val="tx1"/>
                          </a:solidFill>
                          <a:effectLst/>
                        </a:rPr>
                        <a:t>3 (30.0)</a:t>
                      </a:r>
                      <a:endParaRPr lang="en-US" sz="800" dirty="0">
                        <a:solidFill>
                          <a:schemeClr val="tx1"/>
                        </a:solidFill>
                        <a:effectLst/>
                        <a:latin typeface="Arial"/>
                        <a:ea typeface="Times New Roman" panose="02020603050405020304" pitchFamily="18" charset="0"/>
                        <a:cs typeface="Arial"/>
                      </a:endParaRPr>
                    </a:p>
                  </a:txBody>
                  <a:tcPr marL="36401" marR="36401" marT="36401" marB="3640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a:lnSpc>
                          <a:spcPct val="100000"/>
                        </a:lnSpc>
                        <a:spcBef>
                          <a:spcPts val="200"/>
                        </a:spcBef>
                        <a:spcAft>
                          <a:spcPts val="200"/>
                        </a:spcAft>
                      </a:pPr>
                      <a:r>
                        <a:rPr lang="en-US" sz="800" dirty="0">
                          <a:solidFill>
                            <a:schemeClr val="tx1"/>
                          </a:solidFill>
                          <a:effectLst/>
                        </a:rPr>
                        <a:t>1 (10.0)</a:t>
                      </a:r>
                      <a:endParaRPr lang="en-US" sz="800" dirty="0">
                        <a:solidFill>
                          <a:schemeClr val="tx1"/>
                        </a:solidFill>
                        <a:effectLst/>
                        <a:latin typeface="Arial"/>
                        <a:ea typeface="Times New Roman" panose="02020603050405020304" pitchFamily="18" charset="0"/>
                        <a:cs typeface="Arial"/>
                      </a:endParaRPr>
                    </a:p>
                  </a:txBody>
                  <a:tcPr marL="36401" marR="36401" marT="36401" marB="3640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457200" eaLnBrk="1" fontAlgn="b" latinLnBrk="0" hangingPunct="1">
                        <a:lnSpc>
                          <a:spcPts val="1500"/>
                        </a:lnSpc>
                        <a:spcBef>
                          <a:spcPts val="0"/>
                        </a:spcBef>
                        <a:spcAft>
                          <a:spcPts val="0"/>
                        </a:spcAft>
                        <a:buClrTx/>
                        <a:buSzTx/>
                        <a:buFontTx/>
                        <a:buNone/>
                        <a:tabLst/>
                        <a:defRPr/>
                      </a:pPr>
                      <a:r>
                        <a:rPr lang="en-US" sz="800" dirty="0">
                          <a:solidFill>
                            <a:schemeClr val="tx1"/>
                          </a:solidFill>
                          <a:effectLst/>
                        </a:rPr>
                        <a:t>1 (10.0)</a:t>
                      </a:r>
                      <a:endParaRPr lang="en-US" sz="800" dirty="0">
                        <a:solidFill>
                          <a:schemeClr val="tx1"/>
                        </a:solidFill>
                        <a:effectLst/>
                        <a:latin typeface="Arial"/>
                        <a:ea typeface="Times New Roman" panose="02020603050405020304" pitchFamily="18" charset="0"/>
                        <a:cs typeface="Arial"/>
                      </a:endParaRPr>
                    </a:p>
                  </a:txBody>
                  <a:tcPr marL="2838" marR="2838" marT="283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457200" rtl="0" eaLnBrk="1" fontAlgn="b" latinLnBrk="0" hangingPunct="1">
                        <a:lnSpc>
                          <a:spcPts val="1500"/>
                        </a:lnSpc>
                        <a:spcBef>
                          <a:spcPts val="0"/>
                        </a:spcBef>
                        <a:spcAft>
                          <a:spcPts val="0"/>
                        </a:spcAft>
                        <a:buClrTx/>
                        <a:buSzTx/>
                        <a:buFontTx/>
                        <a:buNone/>
                        <a:tabLst/>
                        <a:defRPr/>
                      </a:pPr>
                      <a:r>
                        <a:rPr lang="en-US" sz="800" b="0" dirty="0">
                          <a:solidFill>
                            <a:schemeClr val="tx1"/>
                          </a:solidFill>
                        </a:rPr>
                        <a:t>0 (0.0)</a:t>
                      </a:r>
                      <a:endParaRPr lang="en-US" sz="800" b="0" dirty="0">
                        <a:solidFill>
                          <a:schemeClr val="tx1"/>
                        </a:solidFill>
                        <a:latin typeface="Arial"/>
                        <a:cs typeface="Arial"/>
                      </a:endParaRPr>
                    </a:p>
                  </a:txBody>
                  <a:tcPr marL="2838" marR="2838" marT="283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565327943"/>
                  </a:ext>
                </a:extLst>
              </a:tr>
              <a:tr h="202230">
                <a:tc>
                  <a:txBody>
                    <a:bodyPr/>
                    <a:lstStyle/>
                    <a:p>
                      <a:pPr marL="0" marR="0" algn="l">
                        <a:lnSpc>
                          <a:spcPct val="100000"/>
                        </a:lnSpc>
                        <a:spcBef>
                          <a:spcPts val="200"/>
                        </a:spcBef>
                        <a:spcAft>
                          <a:spcPts val="200"/>
                        </a:spcAft>
                      </a:pPr>
                      <a:r>
                        <a:rPr lang="en-US" sz="800" b="0" dirty="0">
                          <a:solidFill>
                            <a:schemeClr val="tx1"/>
                          </a:solidFill>
                          <a:effectLst/>
                        </a:rPr>
                        <a:t>Chills</a:t>
                      </a:r>
                      <a:endParaRPr lang="en-US" sz="800" b="0" dirty="0">
                        <a:solidFill>
                          <a:schemeClr val="tx1"/>
                        </a:solidFill>
                        <a:effectLst/>
                        <a:latin typeface="Arial"/>
                        <a:ea typeface="Times New Roman" panose="02020603050405020304" pitchFamily="18" charset="0"/>
                        <a:cs typeface="Arial"/>
                      </a:endParaRPr>
                    </a:p>
                  </a:txBody>
                  <a:tcPr marL="36401" marR="36401" marT="36401" marB="36401"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457200" eaLnBrk="1" fontAlgn="auto" latinLnBrk="0" hangingPunct="1">
                        <a:lnSpc>
                          <a:spcPct val="100000"/>
                        </a:lnSpc>
                        <a:spcBef>
                          <a:spcPts val="200"/>
                        </a:spcBef>
                        <a:spcAft>
                          <a:spcPts val="200"/>
                        </a:spcAft>
                        <a:buClrTx/>
                        <a:buSzTx/>
                        <a:buFontTx/>
                        <a:buNone/>
                        <a:tabLst/>
                        <a:defRPr/>
                      </a:pPr>
                      <a:r>
                        <a:rPr lang="en-US" sz="800" dirty="0">
                          <a:solidFill>
                            <a:schemeClr val="tx1"/>
                          </a:solidFill>
                          <a:effectLst/>
                        </a:rPr>
                        <a:t>3 (30.0)</a:t>
                      </a:r>
                      <a:endParaRPr lang="en-US" sz="800" dirty="0">
                        <a:solidFill>
                          <a:schemeClr val="tx1"/>
                        </a:solidFill>
                        <a:effectLst/>
                        <a:latin typeface="Arial"/>
                        <a:ea typeface="Times New Roman" panose="02020603050405020304" pitchFamily="18" charset="0"/>
                        <a:cs typeface="Arial"/>
                      </a:endParaRPr>
                    </a:p>
                  </a:txBody>
                  <a:tcPr marL="36401" marR="36401" marT="36401" marB="3640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457200" eaLnBrk="1" fontAlgn="auto" latinLnBrk="0" hangingPunct="1">
                        <a:lnSpc>
                          <a:spcPct val="100000"/>
                        </a:lnSpc>
                        <a:spcBef>
                          <a:spcPts val="200"/>
                        </a:spcBef>
                        <a:spcAft>
                          <a:spcPts val="200"/>
                        </a:spcAft>
                        <a:buClrTx/>
                        <a:buSzTx/>
                        <a:buFontTx/>
                        <a:buNone/>
                        <a:tabLst/>
                        <a:defRPr/>
                      </a:pPr>
                      <a:r>
                        <a:rPr lang="en-US" sz="800" dirty="0">
                          <a:solidFill>
                            <a:schemeClr val="tx1"/>
                          </a:solidFill>
                          <a:effectLst/>
                        </a:rPr>
                        <a:t>0 (0.0)</a:t>
                      </a:r>
                      <a:endParaRPr lang="en-US" sz="800" dirty="0">
                        <a:solidFill>
                          <a:schemeClr val="tx1"/>
                        </a:solidFill>
                        <a:effectLst/>
                        <a:latin typeface="Arial"/>
                        <a:ea typeface="Times New Roman" panose="02020603050405020304" pitchFamily="18" charset="0"/>
                        <a:cs typeface="Arial"/>
                      </a:endParaRPr>
                    </a:p>
                  </a:txBody>
                  <a:tcPr marL="36401" marR="36401" marT="36401" marB="3640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457200" eaLnBrk="1" fontAlgn="auto" latinLnBrk="0" hangingPunct="1">
                        <a:lnSpc>
                          <a:spcPct val="100000"/>
                        </a:lnSpc>
                        <a:spcBef>
                          <a:spcPts val="200"/>
                        </a:spcBef>
                        <a:spcAft>
                          <a:spcPts val="200"/>
                        </a:spcAft>
                        <a:buClrTx/>
                        <a:buSzTx/>
                        <a:buFontTx/>
                        <a:buNone/>
                        <a:tabLst/>
                        <a:defRPr/>
                      </a:pPr>
                      <a:r>
                        <a:rPr lang="en-US" sz="800" dirty="0">
                          <a:solidFill>
                            <a:schemeClr val="tx1"/>
                          </a:solidFill>
                          <a:effectLst/>
                        </a:rPr>
                        <a:t>3 (30.0)</a:t>
                      </a:r>
                      <a:endParaRPr lang="en-US" sz="800" dirty="0">
                        <a:solidFill>
                          <a:schemeClr val="tx1"/>
                        </a:solidFill>
                        <a:effectLst/>
                        <a:latin typeface="Arial"/>
                        <a:ea typeface="Times New Roman" panose="02020603050405020304" pitchFamily="18" charset="0"/>
                        <a:cs typeface="Arial"/>
                      </a:endParaRPr>
                    </a:p>
                  </a:txBody>
                  <a:tcPr marL="36401" marR="36401" marT="36401" marB="3640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457200" eaLnBrk="1" fontAlgn="auto" latinLnBrk="0" hangingPunct="1">
                        <a:lnSpc>
                          <a:spcPct val="100000"/>
                        </a:lnSpc>
                        <a:spcBef>
                          <a:spcPts val="200"/>
                        </a:spcBef>
                        <a:spcAft>
                          <a:spcPts val="200"/>
                        </a:spcAft>
                        <a:buClrTx/>
                        <a:buSzTx/>
                        <a:buFontTx/>
                        <a:buNone/>
                        <a:tabLst/>
                        <a:defRPr/>
                      </a:pPr>
                      <a:r>
                        <a:rPr lang="en-US" sz="800" dirty="0">
                          <a:solidFill>
                            <a:schemeClr val="tx1"/>
                          </a:solidFill>
                          <a:effectLst/>
                        </a:rPr>
                        <a:t>0 (0.0)</a:t>
                      </a:r>
                      <a:endParaRPr lang="en-US" sz="800" dirty="0">
                        <a:solidFill>
                          <a:schemeClr val="tx1"/>
                        </a:solidFill>
                        <a:effectLst/>
                        <a:latin typeface="Arial"/>
                        <a:ea typeface="Times New Roman" panose="02020603050405020304" pitchFamily="18" charset="0"/>
                        <a:cs typeface="Arial"/>
                      </a:endParaRPr>
                    </a:p>
                  </a:txBody>
                  <a:tcPr marL="36401" marR="36401" marT="36401" marB="3640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853732150"/>
                  </a:ext>
                </a:extLst>
              </a:tr>
              <a:tr h="202230">
                <a:tc>
                  <a:txBody>
                    <a:bodyPr/>
                    <a:lstStyle/>
                    <a:p>
                      <a:pPr marL="0" marR="0" algn="l">
                        <a:lnSpc>
                          <a:spcPct val="100000"/>
                        </a:lnSpc>
                        <a:spcBef>
                          <a:spcPts val="200"/>
                        </a:spcBef>
                        <a:spcAft>
                          <a:spcPts val="200"/>
                        </a:spcAft>
                      </a:pPr>
                      <a:r>
                        <a:rPr lang="en-US" sz="800" b="0" dirty="0">
                          <a:solidFill>
                            <a:schemeClr val="tx1"/>
                          </a:solidFill>
                          <a:effectLst/>
                        </a:rPr>
                        <a:t>Dry Mouth</a:t>
                      </a:r>
                      <a:endParaRPr lang="en-US" sz="800" b="0" dirty="0">
                        <a:solidFill>
                          <a:schemeClr val="tx1"/>
                        </a:solidFill>
                        <a:effectLst/>
                        <a:latin typeface="Arial"/>
                        <a:ea typeface="Times New Roman" panose="02020603050405020304" pitchFamily="18" charset="0"/>
                        <a:cs typeface="Arial"/>
                      </a:endParaRPr>
                    </a:p>
                  </a:txBody>
                  <a:tcPr marL="36401" marR="36401" marT="36401" marB="36401"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457200" eaLnBrk="1" fontAlgn="auto" latinLnBrk="0" hangingPunct="1">
                        <a:lnSpc>
                          <a:spcPct val="100000"/>
                        </a:lnSpc>
                        <a:spcBef>
                          <a:spcPts val="200"/>
                        </a:spcBef>
                        <a:spcAft>
                          <a:spcPts val="200"/>
                        </a:spcAft>
                        <a:buClrTx/>
                        <a:buSzTx/>
                        <a:buFontTx/>
                        <a:buNone/>
                        <a:tabLst/>
                        <a:defRPr/>
                      </a:pPr>
                      <a:r>
                        <a:rPr lang="en-US" sz="800" dirty="0">
                          <a:solidFill>
                            <a:schemeClr val="tx1"/>
                          </a:solidFill>
                          <a:effectLst/>
                        </a:rPr>
                        <a:t>3 (30.0)</a:t>
                      </a:r>
                      <a:endParaRPr lang="en-US" sz="800" dirty="0">
                        <a:solidFill>
                          <a:schemeClr val="tx1"/>
                        </a:solidFill>
                        <a:effectLst/>
                        <a:latin typeface="Arial"/>
                        <a:ea typeface="Times New Roman" panose="02020603050405020304" pitchFamily="18" charset="0"/>
                        <a:cs typeface="Arial"/>
                      </a:endParaRPr>
                    </a:p>
                  </a:txBody>
                  <a:tcPr marL="36401" marR="36401" marT="36401" marB="3640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457200" eaLnBrk="1" fontAlgn="auto" latinLnBrk="0" hangingPunct="1">
                        <a:lnSpc>
                          <a:spcPct val="100000"/>
                        </a:lnSpc>
                        <a:spcBef>
                          <a:spcPts val="200"/>
                        </a:spcBef>
                        <a:spcAft>
                          <a:spcPts val="200"/>
                        </a:spcAft>
                        <a:buClrTx/>
                        <a:buSzTx/>
                        <a:buFontTx/>
                        <a:buNone/>
                        <a:tabLst/>
                        <a:defRPr/>
                      </a:pPr>
                      <a:r>
                        <a:rPr lang="en-US" sz="800" dirty="0">
                          <a:solidFill>
                            <a:schemeClr val="tx1"/>
                          </a:solidFill>
                          <a:effectLst/>
                        </a:rPr>
                        <a:t>0 (0.0)</a:t>
                      </a:r>
                      <a:endParaRPr lang="en-US" sz="800" dirty="0">
                        <a:solidFill>
                          <a:schemeClr val="tx1"/>
                        </a:solidFill>
                        <a:effectLst/>
                        <a:latin typeface="Arial"/>
                        <a:ea typeface="Times New Roman" panose="02020603050405020304" pitchFamily="18" charset="0"/>
                        <a:cs typeface="Arial"/>
                      </a:endParaRPr>
                    </a:p>
                  </a:txBody>
                  <a:tcPr marL="36401" marR="36401" marT="36401" marB="3640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457200" eaLnBrk="1" fontAlgn="b" latinLnBrk="0" hangingPunct="1">
                        <a:lnSpc>
                          <a:spcPts val="1500"/>
                        </a:lnSpc>
                        <a:spcBef>
                          <a:spcPts val="0"/>
                        </a:spcBef>
                        <a:spcAft>
                          <a:spcPts val="0"/>
                        </a:spcAft>
                        <a:buClrTx/>
                        <a:buSzTx/>
                        <a:buFontTx/>
                        <a:buNone/>
                        <a:tabLst/>
                        <a:defRPr/>
                      </a:pPr>
                      <a:r>
                        <a:rPr lang="en-US" sz="800" dirty="0">
                          <a:solidFill>
                            <a:schemeClr val="tx1"/>
                          </a:solidFill>
                          <a:effectLst/>
                        </a:rPr>
                        <a:t>1 (10.0)</a:t>
                      </a:r>
                      <a:endParaRPr lang="en-US" sz="800" dirty="0">
                        <a:solidFill>
                          <a:schemeClr val="tx1"/>
                        </a:solidFill>
                        <a:effectLst/>
                        <a:latin typeface="Arial"/>
                        <a:ea typeface="Times New Roman" panose="02020603050405020304" pitchFamily="18" charset="0"/>
                        <a:cs typeface="Arial"/>
                      </a:endParaRPr>
                    </a:p>
                  </a:txBody>
                  <a:tcPr marL="2838" marR="2838" marT="283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457200" rtl="0" eaLnBrk="1" fontAlgn="b" latinLnBrk="0" hangingPunct="1">
                        <a:lnSpc>
                          <a:spcPts val="1500"/>
                        </a:lnSpc>
                        <a:spcBef>
                          <a:spcPts val="0"/>
                        </a:spcBef>
                        <a:spcAft>
                          <a:spcPts val="0"/>
                        </a:spcAft>
                        <a:buClrTx/>
                        <a:buSzTx/>
                        <a:buFontTx/>
                        <a:buNone/>
                        <a:tabLst/>
                        <a:defRPr/>
                      </a:pPr>
                      <a:r>
                        <a:rPr lang="en-US" sz="800" b="0" dirty="0">
                          <a:solidFill>
                            <a:schemeClr val="tx1"/>
                          </a:solidFill>
                        </a:rPr>
                        <a:t>0 (0.0)</a:t>
                      </a:r>
                      <a:endParaRPr lang="en-US" sz="800" b="0" dirty="0">
                        <a:solidFill>
                          <a:schemeClr val="tx1"/>
                        </a:solidFill>
                        <a:latin typeface="Arial"/>
                        <a:cs typeface="Arial"/>
                      </a:endParaRPr>
                    </a:p>
                  </a:txBody>
                  <a:tcPr marL="2838" marR="2838" marT="283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815758475"/>
                  </a:ext>
                </a:extLst>
              </a:tr>
              <a:tr h="202230">
                <a:tc>
                  <a:txBody>
                    <a:bodyPr/>
                    <a:lstStyle/>
                    <a:p>
                      <a:pPr marL="0" marR="0" algn="l">
                        <a:lnSpc>
                          <a:spcPct val="100000"/>
                        </a:lnSpc>
                        <a:spcBef>
                          <a:spcPts val="200"/>
                        </a:spcBef>
                        <a:spcAft>
                          <a:spcPts val="200"/>
                        </a:spcAft>
                      </a:pPr>
                      <a:r>
                        <a:rPr lang="en-US" sz="800" b="0" dirty="0">
                          <a:solidFill>
                            <a:schemeClr val="tx1"/>
                          </a:solidFill>
                          <a:effectLst/>
                        </a:rPr>
                        <a:t>Platelet Count Decreased</a:t>
                      </a:r>
                      <a:endParaRPr lang="en-US" sz="800" b="0" dirty="0">
                        <a:solidFill>
                          <a:schemeClr val="tx1"/>
                        </a:solidFill>
                        <a:effectLst/>
                        <a:latin typeface="Arial"/>
                        <a:ea typeface="Times New Roman" panose="02020603050405020304" pitchFamily="18" charset="0"/>
                        <a:cs typeface="Arial"/>
                      </a:endParaRPr>
                    </a:p>
                  </a:txBody>
                  <a:tcPr marL="36401" marR="36401" marT="36401" marB="36401"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a:lnSpc>
                          <a:spcPct val="100000"/>
                        </a:lnSpc>
                        <a:spcBef>
                          <a:spcPts val="200"/>
                        </a:spcBef>
                        <a:spcAft>
                          <a:spcPts val="200"/>
                        </a:spcAft>
                      </a:pPr>
                      <a:r>
                        <a:rPr lang="en-US" sz="800" dirty="0">
                          <a:solidFill>
                            <a:schemeClr val="tx1"/>
                          </a:solidFill>
                          <a:effectLst/>
                        </a:rPr>
                        <a:t>2 (20.0)</a:t>
                      </a:r>
                      <a:endParaRPr lang="en-US" sz="800" dirty="0">
                        <a:solidFill>
                          <a:schemeClr val="tx1"/>
                        </a:solidFill>
                        <a:effectLst/>
                        <a:latin typeface="Arial"/>
                        <a:ea typeface="Times New Roman" panose="02020603050405020304" pitchFamily="18" charset="0"/>
                        <a:cs typeface="Arial"/>
                      </a:endParaRPr>
                    </a:p>
                  </a:txBody>
                  <a:tcPr marL="36401" marR="36401" marT="36401" marB="3640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a:lnSpc>
                          <a:spcPct val="100000"/>
                        </a:lnSpc>
                        <a:spcBef>
                          <a:spcPts val="200"/>
                        </a:spcBef>
                        <a:spcAft>
                          <a:spcPts val="200"/>
                        </a:spcAft>
                      </a:pPr>
                      <a:r>
                        <a:rPr lang="en-US" sz="800" dirty="0">
                          <a:solidFill>
                            <a:schemeClr val="tx1"/>
                          </a:solidFill>
                          <a:effectLst/>
                        </a:rPr>
                        <a:t>1 (10.0)</a:t>
                      </a:r>
                      <a:endParaRPr lang="en-US" sz="800" dirty="0">
                        <a:solidFill>
                          <a:schemeClr val="tx1"/>
                        </a:solidFill>
                        <a:effectLst/>
                        <a:latin typeface="Arial"/>
                        <a:ea typeface="Times New Roman" panose="02020603050405020304" pitchFamily="18" charset="0"/>
                        <a:cs typeface="Arial"/>
                      </a:endParaRPr>
                    </a:p>
                  </a:txBody>
                  <a:tcPr marL="36401" marR="36401" marT="36401" marB="3640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a:lnSpc>
                          <a:spcPct val="100000"/>
                        </a:lnSpc>
                        <a:spcBef>
                          <a:spcPts val="200"/>
                        </a:spcBef>
                        <a:spcAft>
                          <a:spcPts val="200"/>
                        </a:spcAft>
                      </a:pPr>
                      <a:r>
                        <a:rPr lang="en-US" sz="800" dirty="0">
                          <a:solidFill>
                            <a:schemeClr val="tx1"/>
                          </a:solidFill>
                          <a:effectLst/>
                        </a:rPr>
                        <a:t>2 (20.0)</a:t>
                      </a:r>
                      <a:endParaRPr lang="en-US" sz="800" dirty="0">
                        <a:solidFill>
                          <a:schemeClr val="tx1"/>
                        </a:solidFill>
                        <a:effectLst/>
                        <a:latin typeface="Arial"/>
                        <a:ea typeface="Times New Roman" panose="02020603050405020304" pitchFamily="18" charset="0"/>
                        <a:cs typeface="Arial"/>
                      </a:endParaRPr>
                    </a:p>
                  </a:txBody>
                  <a:tcPr marL="36401" marR="36401" marT="36401" marB="3640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a:lnSpc>
                          <a:spcPct val="100000"/>
                        </a:lnSpc>
                        <a:spcBef>
                          <a:spcPts val="200"/>
                        </a:spcBef>
                        <a:spcAft>
                          <a:spcPts val="200"/>
                        </a:spcAft>
                      </a:pPr>
                      <a:r>
                        <a:rPr lang="en-US" sz="800" dirty="0">
                          <a:solidFill>
                            <a:schemeClr val="tx1"/>
                          </a:solidFill>
                          <a:effectLst/>
                        </a:rPr>
                        <a:t>1 (10.0)</a:t>
                      </a:r>
                      <a:endParaRPr lang="en-US" sz="800" dirty="0">
                        <a:solidFill>
                          <a:schemeClr val="tx1"/>
                        </a:solidFill>
                        <a:effectLst/>
                        <a:latin typeface="Arial"/>
                        <a:ea typeface="Times New Roman" panose="02020603050405020304" pitchFamily="18" charset="0"/>
                        <a:cs typeface="Arial"/>
                      </a:endParaRPr>
                    </a:p>
                  </a:txBody>
                  <a:tcPr marL="36401" marR="36401" marT="36401" marB="3640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639443141"/>
                  </a:ext>
                </a:extLst>
              </a:tr>
              <a:tr h="258468">
                <a:tc>
                  <a:txBody>
                    <a:bodyPr/>
                    <a:lstStyle/>
                    <a:p>
                      <a:pPr marL="0" marR="0" algn="l">
                        <a:lnSpc>
                          <a:spcPct val="100000"/>
                        </a:lnSpc>
                        <a:spcBef>
                          <a:spcPts val="200"/>
                        </a:spcBef>
                        <a:spcAft>
                          <a:spcPts val="200"/>
                        </a:spcAft>
                      </a:pPr>
                      <a:r>
                        <a:rPr lang="en-US" sz="800" b="0" dirty="0">
                          <a:solidFill>
                            <a:schemeClr val="tx1"/>
                          </a:solidFill>
                          <a:effectLst/>
                        </a:rPr>
                        <a:t>Hypertension Urgency</a:t>
                      </a:r>
                      <a:endParaRPr lang="en-US" sz="800" b="0" dirty="0">
                        <a:solidFill>
                          <a:schemeClr val="tx1"/>
                        </a:solidFill>
                        <a:effectLst/>
                        <a:latin typeface="Arial"/>
                        <a:ea typeface="Times New Roman" panose="02020603050405020304" pitchFamily="18" charset="0"/>
                        <a:cs typeface="Arial"/>
                      </a:endParaRPr>
                    </a:p>
                  </a:txBody>
                  <a:tcPr marL="36401" marR="36401" marT="36401" marB="36401"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457200" rtl="0" eaLnBrk="1" fontAlgn="b" latinLnBrk="0" hangingPunct="1">
                        <a:lnSpc>
                          <a:spcPts val="1500"/>
                        </a:lnSpc>
                        <a:spcBef>
                          <a:spcPts val="0"/>
                        </a:spcBef>
                        <a:spcAft>
                          <a:spcPts val="0"/>
                        </a:spcAft>
                        <a:buClrTx/>
                        <a:buSzTx/>
                        <a:buFontTx/>
                        <a:buNone/>
                        <a:tabLst/>
                        <a:defRPr/>
                      </a:pPr>
                      <a:r>
                        <a:rPr lang="en-US" sz="800" b="0" dirty="0">
                          <a:solidFill>
                            <a:schemeClr val="tx1"/>
                          </a:solidFill>
                        </a:rPr>
                        <a:t>1 (10.0)</a:t>
                      </a:r>
                      <a:endParaRPr lang="en-US" sz="800" b="0" dirty="0">
                        <a:solidFill>
                          <a:schemeClr val="tx1"/>
                        </a:solidFill>
                        <a:latin typeface="Arial"/>
                        <a:cs typeface="Arial"/>
                      </a:endParaRPr>
                    </a:p>
                  </a:txBody>
                  <a:tcPr marL="36401" marR="36401" marT="36401" marB="3640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457200" rtl="0" eaLnBrk="1" fontAlgn="b" latinLnBrk="0" hangingPunct="1">
                        <a:lnSpc>
                          <a:spcPts val="1500"/>
                        </a:lnSpc>
                        <a:spcBef>
                          <a:spcPts val="0"/>
                        </a:spcBef>
                        <a:spcAft>
                          <a:spcPts val="0"/>
                        </a:spcAft>
                        <a:buClrTx/>
                        <a:buSzTx/>
                        <a:buFontTx/>
                        <a:buNone/>
                        <a:tabLst/>
                        <a:defRPr/>
                      </a:pPr>
                      <a:r>
                        <a:rPr lang="en-US" sz="800" b="0" dirty="0">
                          <a:solidFill>
                            <a:schemeClr val="tx1"/>
                          </a:solidFill>
                        </a:rPr>
                        <a:t>1 (10.0)</a:t>
                      </a:r>
                      <a:endParaRPr lang="en-US" sz="800" b="0" dirty="0">
                        <a:solidFill>
                          <a:schemeClr val="tx1"/>
                        </a:solidFill>
                        <a:latin typeface="Arial"/>
                        <a:cs typeface="Arial"/>
                      </a:endParaRPr>
                    </a:p>
                  </a:txBody>
                  <a:tcPr marL="36401" marR="36401" marT="36401" marB="3640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457200" rtl="0" eaLnBrk="1" fontAlgn="b" latinLnBrk="0" hangingPunct="1">
                        <a:lnSpc>
                          <a:spcPts val="1500"/>
                        </a:lnSpc>
                        <a:spcBef>
                          <a:spcPts val="0"/>
                        </a:spcBef>
                        <a:spcAft>
                          <a:spcPts val="0"/>
                        </a:spcAft>
                        <a:buClrTx/>
                        <a:buSzTx/>
                        <a:buFontTx/>
                        <a:buNone/>
                        <a:tabLst/>
                        <a:defRPr/>
                      </a:pPr>
                      <a:r>
                        <a:rPr lang="en-US" sz="800" b="0" dirty="0">
                          <a:solidFill>
                            <a:schemeClr val="tx1"/>
                          </a:solidFill>
                        </a:rPr>
                        <a:t>1 (10.0)</a:t>
                      </a:r>
                      <a:endParaRPr lang="en-US" sz="800" b="0" dirty="0">
                        <a:solidFill>
                          <a:schemeClr val="tx1"/>
                        </a:solidFill>
                        <a:latin typeface="Arial"/>
                        <a:cs typeface="Arial"/>
                      </a:endParaRPr>
                    </a:p>
                  </a:txBody>
                  <a:tcPr marL="2838" marR="2838" marT="283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457200" rtl="0" eaLnBrk="1" fontAlgn="b" latinLnBrk="0" hangingPunct="1">
                        <a:lnSpc>
                          <a:spcPts val="1500"/>
                        </a:lnSpc>
                        <a:spcBef>
                          <a:spcPts val="0"/>
                        </a:spcBef>
                        <a:spcAft>
                          <a:spcPts val="0"/>
                        </a:spcAft>
                        <a:buClrTx/>
                        <a:buSzTx/>
                        <a:buFontTx/>
                        <a:buNone/>
                        <a:tabLst/>
                        <a:defRPr/>
                      </a:pPr>
                      <a:r>
                        <a:rPr lang="en-US" sz="800" b="0" dirty="0">
                          <a:solidFill>
                            <a:schemeClr val="tx1"/>
                          </a:solidFill>
                        </a:rPr>
                        <a:t>1 (10.0)</a:t>
                      </a:r>
                      <a:endParaRPr lang="en-US" sz="800" b="0" dirty="0">
                        <a:solidFill>
                          <a:schemeClr val="tx1"/>
                        </a:solidFill>
                        <a:latin typeface="Arial"/>
                        <a:cs typeface="Arial"/>
                      </a:endParaRPr>
                    </a:p>
                  </a:txBody>
                  <a:tcPr marL="2838" marR="2838" marT="283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617338646"/>
                  </a:ext>
                </a:extLst>
              </a:tr>
              <a:tr h="202230">
                <a:tc>
                  <a:txBody>
                    <a:bodyPr/>
                    <a:lstStyle/>
                    <a:p>
                      <a:pPr algn="l" rtl="0" fontAlgn="base"/>
                      <a:r>
                        <a:rPr lang="en-US" sz="800" b="1" dirty="0">
                          <a:solidFill>
                            <a:schemeClr val="bg1"/>
                          </a:solidFill>
                          <a:effectLst/>
                        </a:rPr>
                        <a:t>AEs of Interest</a:t>
                      </a:r>
                      <a:r>
                        <a:rPr lang="en-US" sz="800" b="1" baseline="30000" dirty="0">
                          <a:solidFill>
                            <a:schemeClr val="bg1"/>
                          </a:solidFill>
                          <a:effectLst/>
                        </a:rPr>
                        <a:t>b</a:t>
                      </a:r>
                      <a:r>
                        <a:rPr lang="en-US" sz="800" b="1" dirty="0">
                          <a:solidFill>
                            <a:schemeClr val="bg1"/>
                          </a:solidFill>
                          <a:effectLst/>
                        </a:rPr>
                        <a:t> </a:t>
                      </a:r>
                      <a:endParaRPr lang="en-US" sz="800" b="1" i="0" dirty="0">
                        <a:solidFill>
                          <a:schemeClr val="bg1"/>
                        </a:solidFill>
                        <a:effectLst/>
                        <a:latin typeface="Arial"/>
                        <a:cs typeface="Arial"/>
                      </a:endParaRPr>
                    </a:p>
                  </a:txBody>
                  <a:tcPr marL="72804" marR="72804" marT="36401" marB="3640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ase"/>
                      <a:r>
                        <a:rPr lang="en-US" sz="800" b="1" dirty="0">
                          <a:solidFill>
                            <a:schemeClr val="bg1"/>
                          </a:solidFill>
                          <a:effectLst/>
                        </a:rPr>
                        <a:t>Any Grade </a:t>
                      </a:r>
                      <a:endParaRPr lang="en-US" sz="800" b="1" i="0" dirty="0">
                        <a:solidFill>
                          <a:schemeClr val="bg1"/>
                        </a:solidFill>
                        <a:effectLst/>
                        <a:latin typeface="Arial"/>
                        <a:cs typeface="Arial"/>
                      </a:endParaRPr>
                    </a:p>
                  </a:txBody>
                  <a:tcPr marL="72804" marR="72804" marT="36401" marB="3640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ase"/>
                      <a:r>
                        <a:rPr lang="en-US" sz="800" b="1" dirty="0">
                          <a:solidFill>
                            <a:schemeClr val="bg1"/>
                          </a:solidFill>
                          <a:effectLst/>
                        </a:rPr>
                        <a:t>Grade ≥3 </a:t>
                      </a:r>
                      <a:endParaRPr lang="en-US" sz="800" b="1" i="0" dirty="0">
                        <a:solidFill>
                          <a:schemeClr val="bg1"/>
                        </a:solidFill>
                        <a:effectLst/>
                        <a:latin typeface="Arial"/>
                        <a:cs typeface="Arial"/>
                      </a:endParaRPr>
                    </a:p>
                  </a:txBody>
                  <a:tcPr marL="72804" marR="72804" marT="36401" marB="3640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ase"/>
                      <a:r>
                        <a:rPr lang="en-US" sz="800" b="1" dirty="0">
                          <a:solidFill>
                            <a:schemeClr val="bg1"/>
                          </a:solidFill>
                          <a:effectLst/>
                        </a:rPr>
                        <a:t>Any Grade </a:t>
                      </a:r>
                      <a:endParaRPr lang="en-US" sz="800" b="1" i="0" dirty="0">
                        <a:solidFill>
                          <a:schemeClr val="bg1"/>
                        </a:solidFill>
                        <a:effectLst/>
                        <a:latin typeface="Arial"/>
                        <a:cs typeface="Arial"/>
                      </a:endParaRPr>
                    </a:p>
                  </a:txBody>
                  <a:tcPr marL="72804" marR="72804" marT="36401" marB="3640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ase"/>
                      <a:r>
                        <a:rPr lang="en-US" sz="800" b="1" dirty="0">
                          <a:solidFill>
                            <a:schemeClr val="bg1"/>
                          </a:solidFill>
                          <a:effectLst/>
                        </a:rPr>
                        <a:t>Grade ≥3 </a:t>
                      </a:r>
                      <a:endParaRPr lang="en-US" sz="800" b="1" i="0" dirty="0">
                        <a:solidFill>
                          <a:schemeClr val="bg1"/>
                        </a:solidFill>
                        <a:effectLst/>
                        <a:latin typeface="Arial"/>
                        <a:cs typeface="Arial"/>
                      </a:endParaRPr>
                    </a:p>
                  </a:txBody>
                  <a:tcPr marL="72804" marR="72804" marT="36401" marB="3640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2660712602"/>
                  </a:ext>
                </a:extLst>
              </a:tr>
              <a:tr h="202230">
                <a:tc>
                  <a:txBody>
                    <a:bodyPr/>
                    <a:lstStyle/>
                    <a:p>
                      <a:pPr algn="l" rtl="0" fontAlgn="base"/>
                      <a:r>
                        <a:rPr lang="en-US" sz="800" b="0" u="none" dirty="0">
                          <a:solidFill>
                            <a:schemeClr val="tx1"/>
                          </a:solidFill>
                          <a:effectLst/>
                        </a:rPr>
                        <a:t>Infections</a:t>
                      </a:r>
                      <a:r>
                        <a:rPr lang="en-US" sz="800" b="0" u="none" baseline="30000" dirty="0">
                          <a:solidFill>
                            <a:schemeClr val="tx1"/>
                          </a:solidFill>
                          <a:effectLst/>
                        </a:rPr>
                        <a:t>c</a:t>
                      </a:r>
                      <a:endParaRPr lang="en-US" sz="800" b="0" i="0" u="none" baseline="30000" dirty="0">
                        <a:solidFill>
                          <a:schemeClr val="tx1"/>
                        </a:solidFill>
                        <a:effectLst/>
                        <a:highlight>
                          <a:srgbClr val="FFFF00"/>
                        </a:highlight>
                        <a:latin typeface="Arial"/>
                      </a:endParaRPr>
                    </a:p>
                  </a:txBody>
                  <a:tcPr marL="72804" marR="72804" marT="36401" marB="3640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fontAlgn="base"/>
                      <a:r>
                        <a:rPr lang="en-US" sz="800" b="0" u="none" dirty="0">
                          <a:solidFill>
                            <a:schemeClr val="tx1"/>
                          </a:solidFill>
                          <a:effectLst/>
                        </a:rPr>
                        <a:t>9 (90.0)</a:t>
                      </a:r>
                      <a:endParaRPr lang="en-US" sz="800" b="0" i="0" u="none" dirty="0">
                        <a:solidFill>
                          <a:schemeClr val="tx1"/>
                        </a:solidFill>
                        <a:effectLst/>
                        <a:latin typeface="Arial"/>
                      </a:endParaRPr>
                    </a:p>
                  </a:txBody>
                  <a:tcPr marL="72804" marR="72804" marT="36401" marB="3640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fontAlgn="base"/>
                      <a:r>
                        <a:rPr lang="en-US" sz="800" b="0" u="none" dirty="0">
                          <a:solidFill>
                            <a:schemeClr val="tx1"/>
                          </a:solidFill>
                          <a:effectLst/>
                        </a:rPr>
                        <a:t>4 (40.0)</a:t>
                      </a:r>
                      <a:endParaRPr lang="en-US" sz="800" b="0" i="0" u="none" dirty="0">
                        <a:solidFill>
                          <a:schemeClr val="tx1"/>
                        </a:solidFill>
                        <a:effectLst/>
                        <a:latin typeface="Arial"/>
                      </a:endParaRPr>
                    </a:p>
                  </a:txBody>
                  <a:tcPr marL="72804" marR="72804" marT="36401" marB="3640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lang="en-US" sz="800" dirty="0">
                          <a:solidFill>
                            <a:schemeClr val="tx1"/>
                          </a:solidFill>
                          <a:effectLst/>
                        </a:rPr>
                        <a:t>2 (20.0)</a:t>
                      </a:r>
                      <a:endParaRPr lang="en-US" sz="800" dirty="0">
                        <a:solidFill>
                          <a:schemeClr val="tx1"/>
                        </a:solidFill>
                        <a:effectLst/>
                        <a:latin typeface="Arial"/>
                        <a:ea typeface="Times New Roman" panose="02020603050405020304" pitchFamily="18" charset="0"/>
                        <a:cs typeface="Arial"/>
                      </a:endParaRPr>
                    </a:p>
                  </a:txBody>
                  <a:tcPr marL="72804" marR="72804" marT="36401" marB="3640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lang="en-US" sz="800" dirty="0">
                          <a:solidFill>
                            <a:schemeClr val="tx1"/>
                          </a:solidFill>
                          <a:effectLst/>
                        </a:rPr>
                        <a:t>1 (10.0)</a:t>
                      </a:r>
                      <a:endParaRPr lang="en-US" sz="800" dirty="0">
                        <a:solidFill>
                          <a:schemeClr val="tx1"/>
                        </a:solidFill>
                        <a:effectLst/>
                        <a:latin typeface="Arial"/>
                        <a:ea typeface="Times New Roman" panose="02020603050405020304" pitchFamily="18" charset="0"/>
                        <a:cs typeface="Arial"/>
                      </a:endParaRPr>
                    </a:p>
                  </a:txBody>
                  <a:tcPr marL="72804" marR="72804" marT="36401" marB="3640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681424829"/>
                  </a:ext>
                </a:extLst>
              </a:tr>
              <a:tr h="202230">
                <a:tc>
                  <a:txBody>
                    <a:bodyPr/>
                    <a:lstStyle/>
                    <a:p>
                      <a:pPr algn="l" rtl="0" fontAlgn="base"/>
                      <a:r>
                        <a:rPr lang="en-US" sz="800" b="0" u="none" dirty="0">
                          <a:solidFill>
                            <a:schemeClr val="tx1"/>
                          </a:solidFill>
                          <a:effectLst/>
                        </a:rPr>
                        <a:t>Bruising</a:t>
                      </a:r>
                      <a:r>
                        <a:rPr lang="en-US" sz="800" b="0" u="none" baseline="30000" dirty="0">
                          <a:solidFill>
                            <a:schemeClr val="tx1"/>
                          </a:solidFill>
                          <a:effectLst/>
                        </a:rPr>
                        <a:t>d</a:t>
                      </a:r>
                      <a:r>
                        <a:rPr lang="en-US" sz="800" b="0" u="none" dirty="0">
                          <a:solidFill>
                            <a:schemeClr val="tx1"/>
                          </a:solidFill>
                          <a:effectLst/>
                        </a:rPr>
                        <a:t> </a:t>
                      </a:r>
                      <a:endParaRPr lang="en-US" sz="800" b="0" i="0" u="none" dirty="0">
                        <a:solidFill>
                          <a:schemeClr val="tx1"/>
                        </a:solidFill>
                        <a:effectLst/>
                        <a:latin typeface="Arial"/>
                      </a:endParaRPr>
                    </a:p>
                  </a:txBody>
                  <a:tcPr marL="72804" marR="72804" marT="36401" marB="3640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a:lnSpc>
                          <a:spcPct val="100000"/>
                        </a:lnSpc>
                        <a:spcBef>
                          <a:spcPts val="200"/>
                        </a:spcBef>
                        <a:spcAft>
                          <a:spcPts val="200"/>
                        </a:spcAft>
                      </a:pPr>
                      <a:r>
                        <a:rPr lang="en-US" sz="800" dirty="0">
                          <a:solidFill>
                            <a:schemeClr val="tx1"/>
                          </a:solidFill>
                          <a:effectLst/>
                        </a:rPr>
                        <a:t>2 (20.0)</a:t>
                      </a:r>
                      <a:endParaRPr lang="en-US" sz="800" dirty="0">
                        <a:solidFill>
                          <a:schemeClr val="tx1"/>
                        </a:solidFill>
                        <a:effectLst/>
                        <a:latin typeface="Arial"/>
                        <a:ea typeface="Times New Roman" panose="02020603050405020304" pitchFamily="18" charset="0"/>
                        <a:cs typeface="Arial"/>
                      </a:endParaRPr>
                    </a:p>
                  </a:txBody>
                  <a:tcPr marL="36401" marR="36401" marT="36401" marB="3640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a:lnSpc>
                          <a:spcPct val="100000"/>
                        </a:lnSpc>
                        <a:spcBef>
                          <a:spcPts val="200"/>
                        </a:spcBef>
                        <a:spcAft>
                          <a:spcPts val="200"/>
                        </a:spcAft>
                      </a:pPr>
                      <a:r>
                        <a:rPr lang="en-US" sz="800" dirty="0">
                          <a:solidFill>
                            <a:schemeClr val="tx1"/>
                          </a:solidFill>
                          <a:effectLst/>
                        </a:rPr>
                        <a:t>0 (0.0)</a:t>
                      </a:r>
                      <a:endParaRPr lang="en-US" sz="800" dirty="0">
                        <a:solidFill>
                          <a:schemeClr val="tx1"/>
                        </a:solidFill>
                        <a:effectLst/>
                        <a:latin typeface="Arial"/>
                        <a:ea typeface="Times New Roman" panose="02020603050405020304" pitchFamily="18" charset="0"/>
                        <a:cs typeface="Arial"/>
                      </a:endParaRPr>
                    </a:p>
                  </a:txBody>
                  <a:tcPr marL="36401" marR="36401" marT="36401" marB="3640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a:lnSpc>
                          <a:spcPct val="100000"/>
                        </a:lnSpc>
                        <a:spcBef>
                          <a:spcPts val="200"/>
                        </a:spcBef>
                        <a:spcAft>
                          <a:spcPts val="200"/>
                        </a:spcAft>
                      </a:pPr>
                      <a:r>
                        <a:rPr lang="en-US" sz="800" dirty="0">
                          <a:solidFill>
                            <a:schemeClr val="tx1"/>
                          </a:solidFill>
                          <a:effectLst/>
                        </a:rPr>
                        <a:t>2 (20.0)</a:t>
                      </a:r>
                      <a:endParaRPr lang="en-US" sz="800" dirty="0">
                        <a:solidFill>
                          <a:schemeClr val="tx1"/>
                        </a:solidFill>
                        <a:effectLst/>
                        <a:latin typeface="Arial"/>
                        <a:ea typeface="Times New Roman" panose="02020603050405020304" pitchFamily="18" charset="0"/>
                        <a:cs typeface="Arial"/>
                      </a:endParaRPr>
                    </a:p>
                  </a:txBody>
                  <a:tcPr marL="36401" marR="36401" marT="36401" marB="3640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a:lnSpc>
                          <a:spcPct val="100000"/>
                        </a:lnSpc>
                        <a:spcBef>
                          <a:spcPts val="200"/>
                        </a:spcBef>
                        <a:spcAft>
                          <a:spcPts val="200"/>
                        </a:spcAft>
                      </a:pPr>
                      <a:r>
                        <a:rPr lang="en-US" sz="800" dirty="0">
                          <a:solidFill>
                            <a:schemeClr val="tx1"/>
                          </a:solidFill>
                          <a:effectLst/>
                        </a:rPr>
                        <a:t>0 (0.0)</a:t>
                      </a:r>
                      <a:endParaRPr lang="en-US" sz="800" dirty="0">
                        <a:solidFill>
                          <a:schemeClr val="tx1"/>
                        </a:solidFill>
                        <a:effectLst/>
                        <a:latin typeface="Arial"/>
                        <a:ea typeface="Times New Roman" panose="02020603050405020304" pitchFamily="18" charset="0"/>
                        <a:cs typeface="Arial"/>
                      </a:endParaRPr>
                    </a:p>
                  </a:txBody>
                  <a:tcPr marL="36401" marR="36401" marT="36401" marB="3640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174033489"/>
                  </a:ext>
                </a:extLst>
              </a:tr>
              <a:tr h="202230">
                <a:tc>
                  <a:txBody>
                    <a:bodyPr/>
                    <a:lstStyle/>
                    <a:p>
                      <a:pPr algn="l" rtl="0" fontAlgn="base"/>
                      <a:r>
                        <a:rPr lang="en-US" sz="800" b="0" u="none" dirty="0">
                          <a:solidFill>
                            <a:schemeClr val="tx1"/>
                          </a:solidFill>
                          <a:effectLst/>
                        </a:rPr>
                        <a:t>Rash</a:t>
                      </a:r>
                      <a:r>
                        <a:rPr lang="en-US" sz="800" b="0" u="none" baseline="30000" dirty="0">
                          <a:solidFill>
                            <a:schemeClr val="tx1"/>
                          </a:solidFill>
                          <a:effectLst/>
                        </a:rPr>
                        <a:t>e</a:t>
                      </a:r>
                      <a:endParaRPr lang="en-US" sz="800" b="0" i="0" u="none" dirty="0">
                        <a:solidFill>
                          <a:schemeClr val="tx1"/>
                        </a:solidFill>
                        <a:effectLst/>
                        <a:latin typeface="Arial"/>
                      </a:endParaRPr>
                    </a:p>
                  </a:txBody>
                  <a:tcPr marL="72804" marR="72804" marT="36401" marB="3640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lang="en-US" sz="800" b="0" dirty="0">
                          <a:solidFill>
                            <a:schemeClr val="tx1"/>
                          </a:solidFill>
                        </a:rPr>
                        <a:t>3 (30.0)</a:t>
                      </a:r>
                      <a:endParaRPr lang="en-US" sz="800" b="0" dirty="0">
                        <a:solidFill>
                          <a:schemeClr val="tx1"/>
                        </a:solidFill>
                        <a:latin typeface="Arial"/>
                        <a:cs typeface="Arial"/>
                      </a:endParaRPr>
                    </a:p>
                  </a:txBody>
                  <a:tcPr marL="72804" marR="72804" marT="36401" marB="3640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lang="en-US" sz="800" dirty="0">
                          <a:solidFill>
                            <a:schemeClr val="tx1"/>
                          </a:solidFill>
                          <a:effectLst/>
                        </a:rPr>
                        <a:t>0 (0.0)</a:t>
                      </a:r>
                      <a:endParaRPr lang="en-US" sz="800" dirty="0">
                        <a:solidFill>
                          <a:schemeClr val="tx1"/>
                        </a:solidFill>
                        <a:effectLst/>
                        <a:latin typeface="Arial"/>
                        <a:ea typeface="Times New Roman" panose="02020603050405020304" pitchFamily="18" charset="0"/>
                        <a:cs typeface="Arial"/>
                      </a:endParaRPr>
                    </a:p>
                  </a:txBody>
                  <a:tcPr marL="72804" marR="72804" marT="36401" marB="3640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US" sz="800" dirty="0">
                          <a:solidFill>
                            <a:schemeClr val="tx1"/>
                          </a:solidFill>
                          <a:effectLst/>
                        </a:rPr>
                        <a:t>1 (10.0)</a:t>
                      </a:r>
                      <a:endParaRPr lang="en-US" sz="800" dirty="0">
                        <a:solidFill>
                          <a:schemeClr val="tx1"/>
                        </a:solidFill>
                        <a:effectLst/>
                        <a:latin typeface="Arial"/>
                        <a:ea typeface="Times New Roman" panose="02020603050405020304" pitchFamily="18" charset="0"/>
                        <a:cs typeface="Arial"/>
                      </a:endParaRPr>
                    </a:p>
                  </a:txBody>
                  <a:tcPr marL="2838" marR="2838" marT="283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US" sz="800" b="0" dirty="0">
                          <a:solidFill>
                            <a:schemeClr val="tx1"/>
                          </a:solidFill>
                        </a:rPr>
                        <a:t>0 (0.0)</a:t>
                      </a:r>
                      <a:endParaRPr lang="en-US" sz="800" b="0" dirty="0">
                        <a:solidFill>
                          <a:schemeClr val="tx1"/>
                        </a:solidFill>
                        <a:latin typeface="Arial"/>
                        <a:cs typeface="Arial"/>
                      </a:endParaRPr>
                    </a:p>
                  </a:txBody>
                  <a:tcPr marL="2838" marR="2838" marT="283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139143775"/>
                  </a:ext>
                </a:extLst>
              </a:tr>
              <a:tr h="202230">
                <a:tc>
                  <a:txBody>
                    <a:bodyPr/>
                    <a:lstStyle/>
                    <a:p>
                      <a:pPr algn="l" rtl="0" fontAlgn="base"/>
                      <a:r>
                        <a:rPr lang="en-US" sz="800" b="0" u="none" dirty="0">
                          <a:solidFill>
                            <a:schemeClr val="tx1"/>
                          </a:solidFill>
                          <a:effectLst/>
                        </a:rPr>
                        <a:t>Arthralgia </a:t>
                      </a:r>
                      <a:endParaRPr lang="en-US" sz="800" b="0" i="0" u="none" dirty="0">
                        <a:solidFill>
                          <a:schemeClr val="tx1"/>
                        </a:solidFill>
                        <a:effectLst/>
                        <a:latin typeface="Arial"/>
                      </a:endParaRPr>
                    </a:p>
                  </a:txBody>
                  <a:tcPr marL="72804" marR="72804" marT="36401" marB="3640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a:lnSpc>
                          <a:spcPct val="100000"/>
                        </a:lnSpc>
                        <a:spcBef>
                          <a:spcPts val="200"/>
                        </a:spcBef>
                        <a:spcAft>
                          <a:spcPts val="200"/>
                        </a:spcAft>
                      </a:pPr>
                      <a:r>
                        <a:rPr lang="en-US" sz="800" dirty="0">
                          <a:solidFill>
                            <a:schemeClr val="tx1"/>
                          </a:solidFill>
                          <a:effectLst/>
                        </a:rPr>
                        <a:t>4 (40.0)</a:t>
                      </a:r>
                      <a:endParaRPr lang="en-US" sz="800" dirty="0">
                        <a:solidFill>
                          <a:schemeClr val="tx1"/>
                        </a:solidFill>
                        <a:effectLst/>
                        <a:latin typeface="Arial"/>
                        <a:ea typeface="Times New Roman" panose="02020603050405020304" pitchFamily="18" charset="0"/>
                        <a:cs typeface="Arial"/>
                      </a:endParaRPr>
                    </a:p>
                  </a:txBody>
                  <a:tcPr marL="36401" marR="36401" marT="36401" marB="3640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457200" eaLnBrk="1" fontAlgn="auto" latinLnBrk="0" hangingPunct="1">
                        <a:lnSpc>
                          <a:spcPct val="100000"/>
                        </a:lnSpc>
                        <a:spcBef>
                          <a:spcPts val="0"/>
                        </a:spcBef>
                        <a:spcAft>
                          <a:spcPts val="0"/>
                        </a:spcAft>
                        <a:buClrTx/>
                        <a:buSzTx/>
                        <a:buFontTx/>
                        <a:buNone/>
                        <a:tabLst/>
                        <a:defRPr/>
                      </a:pPr>
                      <a:r>
                        <a:rPr lang="en-US" sz="800" dirty="0">
                          <a:solidFill>
                            <a:schemeClr val="tx1"/>
                          </a:solidFill>
                          <a:effectLst/>
                        </a:rPr>
                        <a:t>0 (0.0)</a:t>
                      </a:r>
                      <a:endParaRPr lang="en-US" sz="800" dirty="0">
                        <a:solidFill>
                          <a:schemeClr val="tx1"/>
                        </a:solidFill>
                        <a:effectLst/>
                        <a:latin typeface="Arial"/>
                        <a:ea typeface="Times New Roman" panose="02020603050405020304" pitchFamily="18" charset="0"/>
                        <a:cs typeface="Arial"/>
                      </a:endParaRPr>
                    </a:p>
                  </a:txBody>
                  <a:tcPr marL="36401" marR="36401" marT="36401" marB="3640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US" sz="800" dirty="0">
                          <a:solidFill>
                            <a:schemeClr val="tx1"/>
                          </a:solidFill>
                          <a:effectLst/>
                        </a:rPr>
                        <a:t>1 (10.0)</a:t>
                      </a:r>
                      <a:endParaRPr lang="en-US" sz="800" dirty="0">
                        <a:solidFill>
                          <a:schemeClr val="tx1"/>
                        </a:solidFill>
                        <a:effectLst/>
                        <a:latin typeface="Arial"/>
                        <a:ea typeface="Times New Roman" panose="02020603050405020304" pitchFamily="18" charset="0"/>
                        <a:cs typeface="Arial"/>
                      </a:endParaRPr>
                    </a:p>
                  </a:txBody>
                  <a:tcPr marL="2838" marR="2838" marT="283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US" sz="800" b="0" dirty="0">
                          <a:solidFill>
                            <a:schemeClr val="tx1"/>
                          </a:solidFill>
                        </a:rPr>
                        <a:t>0 (0.0)</a:t>
                      </a:r>
                      <a:endParaRPr lang="en-US" sz="800" b="0" dirty="0">
                        <a:solidFill>
                          <a:schemeClr val="tx1"/>
                        </a:solidFill>
                        <a:latin typeface="Arial"/>
                        <a:cs typeface="Arial"/>
                      </a:endParaRPr>
                    </a:p>
                  </a:txBody>
                  <a:tcPr marL="2838" marR="2838" marT="283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489905471"/>
                  </a:ext>
                </a:extLst>
              </a:tr>
              <a:tr h="202230">
                <a:tc>
                  <a:txBody>
                    <a:bodyPr/>
                    <a:lstStyle/>
                    <a:p>
                      <a:pPr algn="l" rtl="0" fontAlgn="base"/>
                      <a:r>
                        <a:rPr lang="en-US" sz="800" b="0" u="none" dirty="0">
                          <a:solidFill>
                            <a:schemeClr val="tx1"/>
                          </a:solidFill>
                          <a:effectLst/>
                        </a:rPr>
                        <a:t>Hemorrhage</a:t>
                      </a:r>
                      <a:r>
                        <a:rPr lang="en-US" sz="800" b="0" u="none" baseline="30000" dirty="0">
                          <a:solidFill>
                            <a:schemeClr val="tx1"/>
                          </a:solidFill>
                          <a:effectLst/>
                        </a:rPr>
                        <a:t>f</a:t>
                      </a:r>
                      <a:r>
                        <a:rPr lang="en-US" sz="800" b="0" u="none" dirty="0">
                          <a:solidFill>
                            <a:schemeClr val="tx1"/>
                          </a:solidFill>
                          <a:effectLst/>
                        </a:rPr>
                        <a:t>  </a:t>
                      </a:r>
                      <a:endParaRPr lang="en-US" sz="800" b="0" i="0" u="none" dirty="0">
                        <a:solidFill>
                          <a:schemeClr val="tx1"/>
                        </a:solidFill>
                        <a:effectLst/>
                        <a:latin typeface="Arial"/>
                      </a:endParaRPr>
                    </a:p>
                  </a:txBody>
                  <a:tcPr marL="72804" marR="72804" marT="36401" marB="3640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a:lnSpc>
                          <a:spcPct val="100000"/>
                        </a:lnSpc>
                        <a:spcBef>
                          <a:spcPts val="200"/>
                        </a:spcBef>
                        <a:spcAft>
                          <a:spcPts val="200"/>
                        </a:spcAft>
                      </a:pPr>
                      <a:r>
                        <a:rPr lang="en-US" sz="800" dirty="0">
                          <a:solidFill>
                            <a:schemeClr val="tx1"/>
                          </a:solidFill>
                          <a:effectLst/>
                        </a:rPr>
                        <a:t>2 (20.0)</a:t>
                      </a:r>
                      <a:endParaRPr lang="en-US" sz="800" dirty="0">
                        <a:solidFill>
                          <a:schemeClr val="tx1"/>
                        </a:solidFill>
                        <a:effectLst/>
                        <a:latin typeface="Arial"/>
                        <a:ea typeface="Times New Roman" panose="02020603050405020304" pitchFamily="18" charset="0"/>
                        <a:cs typeface="Arial"/>
                      </a:endParaRPr>
                    </a:p>
                  </a:txBody>
                  <a:tcPr marL="36401" marR="36401" marT="36401" marB="3640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a:lnSpc>
                          <a:spcPct val="100000"/>
                        </a:lnSpc>
                        <a:spcBef>
                          <a:spcPts val="200"/>
                        </a:spcBef>
                        <a:spcAft>
                          <a:spcPts val="200"/>
                        </a:spcAft>
                      </a:pPr>
                      <a:r>
                        <a:rPr lang="en-US" sz="800" dirty="0">
                          <a:solidFill>
                            <a:schemeClr val="tx1"/>
                          </a:solidFill>
                          <a:effectLst/>
                        </a:rPr>
                        <a:t>1 (10.0)</a:t>
                      </a:r>
                      <a:endParaRPr lang="en-US" sz="800" dirty="0">
                        <a:solidFill>
                          <a:schemeClr val="tx1"/>
                        </a:solidFill>
                        <a:effectLst/>
                        <a:latin typeface="Arial"/>
                        <a:ea typeface="Times New Roman" panose="02020603050405020304" pitchFamily="18" charset="0"/>
                        <a:cs typeface="Arial"/>
                      </a:endParaRPr>
                    </a:p>
                  </a:txBody>
                  <a:tcPr marL="36401" marR="36401" marT="36401" marB="3640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lang="en-US" sz="800" dirty="0">
                          <a:solidFill>
                            <a:schemeClr val="tx1"/>
                          </a:solidFill>
                          <a:effectLst/>
                        </a:rPr>
                        <a:t>1 (10.0)</a:t>
                      </a:r>
                      <a:endParaRPr lang="en-US" sz="800" dirty="0">
                        <a:solidFill>
                          <a:schemeClr val="tx1"/>
                        </a:solidFill>
                        <a:effectLst/>
                        <a:latin typeface="Arial"/>
                        <a:ea typeface="Times New Roman" panose="02020603050405020304" pitchFamily="18" charset="0"/>
                        <a:cs typeface="Arial"/>
                      </a:endParaRPr>
                    </a:p>
                  </a:txBody>
                  <a:tcPr marL="72804" marR="72804" marT="36401" marB="3640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lang="en-US" sz="800" dirty="0">
                          <a:solidFill>
                            <a:schemeClr val="tx1"/>
                          </a:solidFill>
                          <a:effectLst/>
                        </a:rPr>
                        <a:t>1 (10.0)</a:t>
                      </a:r>
                      <a:endParaRPr lang="en-US" sz="800" dirty="0">
                        <a:solidFill>
                          <a:schemeClr val="tx1"/>
                        </a:solidFill>
                        <a:effectLst/>
                        <a:latin typeface="Arial"/>
                        <a:ea typeface="Times New Roman" panose="02020603050405020304" pitchFamily="18" charset="0"/>
                        <a:cs typeface="Arial"/>
                      </a:endParaRPr>
                    </a:p>
                  </a:txBody>
                  <a:tcPr marL="72804" marR="72804" marT="36401" marB="3640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331379057"/>
                  </a:ext>
                </a:extLst>
              </a:tr>
              <a:tr h="202230">
                <a:tc>
                  <a:txBody>
                    <a:bodyPr/>
                    <a:lstStyle/>
                    <a:p>
                      <a:pPr algn="l" rtl="0" fontAlgn="base"/>
                      <a:r>
                        <a:rPr lang="en-US" sz="800" b="0" u="none" dirty="0">
                          <a:solidFill>
                            <a:schemeClr val="tx1"/>
                          </a:solidFill>
                          <a:effectLst/>
                        </a:rPr>
                        <a:t>Hypertension</a:t>
                      </a:r>
                      <a:endParaRPr lang="en-US" sz="800" b="0" i="0" u="none" dirty="0">
                        <a:solidFill>
                          <a:schemeClr val="tx1"/>
                        </a:solidFill>
                        <a:effectLst/>
                        <a:latin typeface="Arial"/>
                      </a:endParaRPr>
                    </a:p>
                  </a:txBody>
                  <a:tcPr marL="72804" marR="72804" marT="36401" marB="3640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lang="en-US" sz="800" dirty="0">
                          <a:solidFill>
                            <a:schemeClr val="tx1"/>
                          </a:solidFill>
                          <a:effectLst/>
                        </a:rPr>
                        <a:t>1 (10.0)</a:t>
                      </a:r>
                      <a:endParaRPr lang="en-US" sz="800" dirty="0">
                        <a:solidFill>
                          <a:schemeClr val="tx1"/>
                        </a:solidFill>
                        <a:effectLst/>
                        <a:latin typeface="Arial"/>
                        <a:ea typeface="Times New Roman" panose="02020603050405020304" pitchFamily="18" charset="0"/>
                        <a:cs typeface="Arial"/>
                      </a:endParaRPr>
                    </a:p>
                  </a:txBody>
                  <a:tcPr marL="72804" marR="72804" marT="36401" marB="3640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lang="en-US" sz="800" dirty="0">
                          <a:solidFill>
                            <a:schemeClr val="tx1"/>
                          </a:solidFill>
                          <a:effectLst/>
                        </a:rPr>
                        <a:t>1 (10.0)</a:t>
                      </a:r>
                      <a:endParaRPr lang="en-US" sz="800" dirty="0">
                        <a:solidFill>
                          <a:schemeClr val="tx1"/>
                        </a:solidFill>
                        <a:effectLst/>
                        <a:latin typeface="Arial"/>
                        <a:ea typeface="Times New Roman" panose="02020603050405020304" pitchFamily="18" charset="0"/>
                        <a:cs typeface="Arial"/>
                      </a:endParaRPr>
                    </a:p>
                  </a:txBody>
                  <a:tcPr marL="72804" marR="72804" marT="36401" marB="3640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457200" rtl="0" eaLnBrk="1" fontAlgn="b" latinLnBrk="0" hangingPunct="1">
                        <a:lnSpc>
                          <a:spcPts val="1500"/>
                        </a:lnSpc>
                        <a:spcBef>
                          <a:spcPts val="0"/>
                        </a:spcBef>
                        <a:spcAft>
                          <a:spcPts val="0"/>
                        </a:spcAft>
                        <a:buClrTx/>
                        <a:buSzTx/>
                        <a:buFontTx/>
                        <a:buNone/>
                        <a:tabLst/>
                        <a:defRPr/>
                      </a:pPr>
                      <a:r>
                        <a:rPr lang="en-US" sz="800" b="0" dirty="0">
                          <a:solidFill>
                            <a:schemeClr val="tx1"/>
                          </a:solidFill>
                        </a:rPr>
                        <a:t>0 (0.0)</a:t>
                      </a:r>
                      <a:endParaRPr lang="en-US" sz="800" b="0" dirty="0">
                        <a:solidFill>
                          <a:schemeClr val="tx1"/>
                        </a:solidFill>
                        <a:latin typeface="Arial"/>
                        <a:cs typeface="Arial"/>
                      </a:endParaRPr>
                    </a:p>
                  </a:txBody>
                  <a:tcPr marL="2838" marR="2838" marT="283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457200" rtl="0" eaLnBrk="1" fontAlgn="auto" latinLnBrk="0" hangingPunct="1">
                        <a:lnSpc>
                          <a:spcPts val="1500"/>
                        </a:lnSpc>
                        <a:spcBef>
                          <a:spcPts val="0"/>
                        </a:spcBef>
                        <a:spcAft>
                          <a:spcPts val="0"/>
                        </a:spcAft>
                        <a:buClrTx/>
                        <a:buSzTx/>
                        <a:buFontTx/>
                        <a:buNone/>
                        <a:tabLst/>
                        <a:defRPr/>
                      </a:pPr>
                      <a:r>
                        <a:rPr lang="en-US" sz="800" b="0" dirty="0">
                          <a:solidFill>
                            <a:schemeClr val="tx1"/>
                          </a:solidFill>
                        </a:rPr>
                        <a:t>0 (0.0)</a:t>
                      </a:r>
                      <a:endParaRPr lang="en-US" sz="800" b="0" dirty="0">
                        <a:solidFill>
                          <a:schemeClr val="tx1"/>
                        </a:solidFill>
                        <a:latin typeface="Arial"/>
                        <a:cs typeface="Arial"/>
                      </a:endParaRPr>
                    </a:p>
                  </a:txBody>
                  <a:tcPr marL="2592" marR="2592" marT="259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277095899"/>
                  </a:ext>
                </a:extLst>
              </a:tr>
              <a:tr h="160961">
                <a:tc>
                  <a:txBody>
                    <a:bodyPr/>
                    <a:lstStyle/>
                    <a:p>
                      <a:pPr algn="l" rtl="0" fontAlgn="base"/>
                      <a:r>
                        <a:rPr lang="en-US" sz="800" b="0" u="none" dirty="0">
                          <a:solidFill>
                            <a:schemeClr val="tx1"/>
                          </a:solidFill>
                          <a:effectLst/>
                        </a:rPr>
                        <a:t>Atrial Fibrillation/Flutter</a:t>
                      </a:r>
                      <a:r>
                        <a:rPr lang="en-US" sz="800" b="0" u="none" baseline="30000" dirty="0">
                          <a:solidFill>
                            <a:schemeClr val="tx1"/>
                          </a:solidFill>
                          <a:effectLst/>
                        </a:rPr>
                        <a:t>g</a:t>
                      </a:r>
                      <a:r>
                        <a:rPr lang="en-US" sz="800" b="0" u="none" dirty="0">
                          <a:solidFill>
                            <a:schemeClr val="tx1"/>
                          </a:solidFill>
                          <a:effectLst/>
                        </a:rPr>
                        <a:t>  </a:t>
                      </a:r>
                      <a:endParaRPr lang="en-US" sz="800" b="0" i="0" u="none" dirty="0">
                        <a:solidFill>
                          <a:schemeClr val="tx1"/>
                        </a:solidFill>
                        <a:effectLst/>
                        <a:latin typeface="Arial"/>
                      </a:endParaRPr>
                    </a:p>
                  </a:txBody>
                  <a:tcPr marL="72804" marR="72804" marT="36401" marB="3640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457200" rtl="0" eaLnBrk="1" fontAlgn="b" latinLnBrk="0" hangingPunct="1">
                        <a:lnSpc>
                          <a:spcPts val="1500"/>
                        </a:lnSpc>
                        <a:spcBef>
                          <a:spcPts val="0"/>
                        </a:spcBef>
                        <a:spcAft>
                          <a:spcPts val="0"/>
                        </a:spcAft>
                        <a:buClrTx/>
                        <a:buSzTx/>
                        <a:buFontTx/>
                        <a:buNone/>
                        <a:tabLst/>
                        <a:defRPr/>
                      </a:pPr>
                      <a:r>
                        <a:rPr lang="en-US" sz="800" b="0" dirty="0">
                          <a:solidFill>
                            <a:schemeClr val="tx1"/>
                          </a:solidFill>
                        </a:rPr>
                        <a:t>0 (0.0)</a:t>
                      </a:r>
                      <a:endParaRPr lang="en-US" sz="800" b="0" dirty="0">
                        <a:solidFill>
                          <a:schemeClr val="tx1"/>
                        </a:solidFill>
                        <a:latin typeface="Arial"/>
                        <a:cs typeface="Arial"/>
                      </a:endParaRPr>
                    </a:p>
                  </a:txBody>
                  <a:tcPr marL="2838" marR="2838" marT="283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457200" rtl="0" eaLnBrk="1" fontAlgn="auto" latinLnBrk="0" hangingPunct="1">
                        <a:lnSpc>
                          <a:spcPts val="1500"/>
                        </a:lnSpc>
                        <a:spcBef>
                          <a:spcPts val="0"/>
                        </a:spcBef>
                        <a:spcAft>
                          <a:spcPts val="0"/>
                        </a:spcAft>
                        <a:buClrTx/>
                        <a:buSzTx/>
                        <a:buFontTx/>
                        <a:buNone/>
                        <a:tabLst/>
                        <a:defRPr/>
                      </a:pPr>
                      <a:r>
                        <a:rPr lang="en-US" sz="800" b="0" dirty="0">
                          <a:solidFill>
                            <a:schemeClr val="tx1"/>
                          </a:solidFill>
                        </a:rPr>
                        <a:t>0 (0.0)</a:t>
                      </a:r>
                      <a:endParaRPr lang="en-US" sz="800" b="0" dirty="0">
                        <a:solidFill>
                          <a:schemeClr val="tx1"/>
                        </a:solidFill>
                        <a:latin typeface="Arial"/>
                        <a:cs typeface="Arial"/>
                      </a:endParaRPr>
                    </a:p>
                  </a:txBody>
                  <a:tcPr marL="2592" marR="2592" marT="259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457200" rtl="0" eaLnBrk="1" fontAlgn="b" latinLnBrk="0" hangingPunct="1">
                        <a:lnSpc>
                          <a:spcPts val="1500"/>
                        </a:lnSpc>
                        <a:spcBef>
                          <a:spcPts val="0"/>
                        </a:spcBef>
                        <a:spcAft>
                          <a:spcPts val="0"/>
                        </a:spcAft>
                        <a:buClrTx/>
                        <a:buSzTx/>
                        <a:buFontTx/>
                        <a:buNone/>
                        <a:tabLst/>
                        <a:defRPr/>
                      </a:pPr>
                      <a:r>
                        <a:rPr lang="en-US" sz="800" b="0" dirty="0">
                          <a:solidFill>
                            <a:schemeClr val="tx1"/>
                          </a:solidFill>
                        </a:rPr>
                        <a:t>0 (0.0)</a:t>
                      </a:r>
                      <a:endParaRPr lang="en-US" sz="800" b="0" dirty="0">
                        <a:solidFill>
                          <a:schemeClr val="tx1"/>
                        </a:solidFill>
                        <a:latin typeface="Arial"/>
                        <a:cs typeface="Arial"/>
                      </a:endParaRPr>
                    </a:p>
                  </a:txBody>
                  <a:tcPr marL="2838" marR="2838" marT="283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457200" rtl="0" eaLnBrk="1" fontAlgn="auto" latinLnBrk="0" hangingPunct="1">
                        <a:lnSpc>
                          <a:spcPts val="1500"/>
                        </a:lnSpc>
                        <a:spcBef>
                          <a:spcPts val="0"/>
                        </a:spcBef>
                        <a:spcAft>
                          <a:spcPts val="0"/>
                        </a:spcAft>
                        <a:buClrTx/>
                        <a:buSzTx/>
                        <a:buFontTx/>
                        <a:buNone/>
                        <a:tabLst/>
                        <a:defRPr/>
                      </a:pPr>
                      <a:r>
                        <a:rPr lang="en-US" sz="800" b="0" dirty="0">
                          <a:solidFill>
                            <a:schemeClr val="tx1"/>
                          </a:solidFill>
                        </a:rPr>
                        <a:t>0 (0.0)</a:t>
                      </a:r>
                      <a:endParaRPr lang="en-US" sz="800" b="0" dirty="0">
                        <a:solidFill>
                          <a:schemeClr val="tx1"/>
                        </a:solidFill>
                        <a:latin typeface="Arial"/>
                        <a:cs typeface="Arial"/>
                      </a:endParaRPr>
                    </a:p>
                  </a:txBody>
                  <a:tcPr marL="2592" marR="2592" marT="259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084187146"/>
                  </a:ext>
                </a:extLst>
              </a:tr>
            </a:tbl>
          </a:graphicData>
        </a:graphic>
      </p:graphicFrame>
      <p:sp>
        <p:nvSpPr>
          <p:cNvPr id="18" name="Footer Placeholder 17">
            <a:extLst>
              <a:ext uri="{FF2B5EF4-FFF2-40B4-BE49-F238E27FC236}">
                <a16:creationId xmlns:a16="http://schemas.microsoft.com/office/drawing/2014/main" id="{DDBB2FDB-E73C-C56E-E34B-BACCC4DF6B1E}"/>
              </a:ext>
            </a:extLst>
          </p:cNvPr>
          <p:cNvSpPr>
            <a:spLocks noGrp="1"/>
          </p:cNvSpPr>
          <p:nvPr>
            <p:ph type="ftr" sz="quarter" idx="10"/>
          </p:nvPr>
        </p:nvSpPr>
        <p:spPr/>
        <p:txBody>
          <a:bodyPr/>
          <a:lstStyle/>
          <a:p>
            <a:r>
              <a:rPr lang="en-US" sz="900" baseline="30000" dirty="0">
                <a:solidFill>
                  <a:prstClr val="black"/>
                </a:solidFill>
                <a:latin typeface="Arial" panose="020B0604020202020204" pitchFamily="34" charset="0"/>
                <a:cs typeface="Arial" panose="020B0604020202020204" pitchFamily="34" charset="0"/>
              </a:rPr>
              <a:t>a</a:t>
            </a:r>
            <a:r>
              <a:rPr lang="en-US" sz="900" dirty="0">
                <a:solidFill>
                  <a:prstClr val="black"/>
                </a:solidFill>
                <a:latin typeface="Arial" panose="020B0604020202020204" pitchFamily="34" charset="0"/>
                <a:cs typeface="Arial" panose="020B0604020202020204" pitchFamily="34" charset="0"/>
              </a:rPr>
              <a:t>Aggregate of neutropenia and neutrophil count decreased. </a:t>
            </a:r>
            <a:r>
              <a:rPr lang="en-US" sz="900" baseline="30000" dirty="0">
                <a:solidFill>
                  <a:prstClr val="black"/>
                </a:solidFill>
                <a:latin typeface="Arial" panose="020B0604020202020204" pitchFamily="34" charset="0"/>
                <a:cs typeface="Arial" panose="020B0604020202020204" pitchFamily="34" charset="0"/>
              </a:rPr>
              <a:t>b</a:t>
            </a:r>
            <a:r>
              <a:rPr lang="en-US" sz="900" dirty="0">
                <a:solidFill>
                  <a:prstClr val="black"/>
                </a:solidFill>
                <a:latin typeface="Arial" panose="020B0604020202020204" pitchFamily="34" charset="0"/>
                <a:cs typeface="Arial" panose="020B0604020202020204" pitchFamily="34" charset="0"/>
              </a:rPr>
              <a:t>AEs of interest are those that were previously associated with covalent BTK inhibitors regardless of occurrence rate. </a:t>
            </a:r>
            <a:r>
              <a:rPr lang="en-US" sz="900" baseline="30000" dirty="0">
                <a:solidFill>
                  <a:prstClr val="black"/>
                </a:solidFill>
                <a:latin typeface="Arial" panose="020B0604020202020204" pitchFamily="34" charset="0"/>
                <a:cs typeface="Arial" panose="020B0604020202020204" pitchFamily="34" charset="0"/>
              </a:rPr>
              <a:t>c</a:t>
            </a:r>
            <a:r>
              <a:rPr lang="en-US" sz="900" dirty="0">
                <a:solidFill>
                  <a:srgbClr val="333333"/>
                </a:solidFill>
                <a:latin typeface="Arial" panose="020B0604020202020204" pitchFamily="34" charset="0"/>
                <a:cs typeface="Arial" panose="020B0604020202020204" pitchFamily="34" charset="0"/>
              </a:rPr>
              <a:t>Aggregate of all preferred terms including infection and COVID-19</a:t>
            </a:r>
            <a:r>
              <a:rPr lang="en-US" sz="900" dirty="0">
                <a:solidFill>
                  <a:prstClr val="black"/>
                </a:solidFill>
                <a:latin typeface="Arial" panose="020B0604020202020204" pitchFamily="34" charset="0"/>
                <a:cs typeface="Arial" panose="020B0604020202020204" pitchFamily="34" charset="0"/>
              </a:rPr>
              <a:t>. </a:t>
            </a:r>
            <a:r>
              <a:rPr lang="en-US" sz="900" baseline="30000" dirty="0">
                <a:solidFill>
                  <a:prstClr val="black"/>
                </a:solidFill>
                <a:latin typeface="Arial" panose="020B0604020202020204" pitchFamily="34" charset="0"/>
                <a:cs typeface="Arial" panose="020B0604020202020204" pitchFamily="34" charset="0"/>
              </a:rPr>
              <a:t>d</a:t>
            </a:r>
            <a:r>
              <a:rPr lang="en-US" sz="900" dirty="0">
                <a:solidFill>
                  <a:prstClr val="black"/>
                </a:solidFill>
                <a:latin typeface="Arial" panose="020B0604020202020204" pitchFamily="34" charset="0"/>
                <a:cs typeface="Arial" panose="020B0604020202020204" pitchFamily="34" charset="0"/>
              </a:rPr>
              <a:t>Aggregate of contusion, petechiae, ecchymosis, and increased tendency to bruise. </a:t>
            </a:r>
            <a:r>
              <a:rPr lang="en-US" sz="900" baseline="30000" dirty="0">
                <a:solidFill>
                  <a:prstClr val="black"/>
                </a:solidFill>
                <a:latin typeface="Arial" panose="020B0604020202020204" pitchFamily="34" charset="0"/>
                <a:cs typeface="Arial" panose="020B0604020202020204" pitchFamily="34" charset="0"/>
              </a:rPr>
              <a:t>e</a:t>
            </a:r>
            <a:r>
              <a:rPr lang="en-US" sz="900" dirty="0">
                <a:solidFill>
                  <a:prstClr val="black"/>
                </a:solidFill>
                <a:latin typeface="Arial" panose="020B0604020202020204" pitchFamily="34" charset="0"/>
                <a:cs typeface="Arial" panose="020B0604020202020204" pitchFamily="34" charset="0"/>
              </a:rPr>
              <a:t>Aggregate of all preferred terms including rash. </a:t>
            </a:r>
            <a:r>
              <a:rPr lang="en-US" sz="900" baseline="30000" dirty="0">
                <a:solidFill>
                  <a:prstClr val="black"/>
                </a:solidFill>
                <a:latin typeface="Arial" panose="020B0604020202020204" pitchFamily="34" charset="0"/>
                <a:cs typeface="Arial" panose="020B0604020202020204" pitchFamily="34" charset="0"/>
              </a:rPr>
              <a:t>f</a:t>
            </a:r>
            <a:r>
              <a:rPr lang="en-US" sz="900" dirty="0">
                <a:solidFill>
                  <a:prstClr val="black"/>
                </a:solidFill>
                <a:latin typeface="Arial" panose="020B0604020202020204" pitchFamily="34" charset="0"/>
                <a:cs typeface="Arial" panose="020B0604020202020204" pitchFamily="34" charset="0"/>
              </a:rPr>
              <a:t>Aggregate of all preferred terms including hemorrhage or hematoma. </a:t>
            </a:r>
            <a:r>
              <a:rPr lang="en-US" sz="900" baseline="30000" dirty="0">
                <a:solidFill>
                  <a:prstClr val="black"/>
                </a:solidFill>
                <a:latin typeface="Arial" panose="020B0604020202020204" pitchFamily="34" charset="0"/>
                <a:cs typeface="Arial" panose="020B0604020202020204" pitchFamily="34" charset="0"/>
              </a:rPr>
              <a:t>g</a:t>
            </a:r>
            <a:r>
              <a:rPr lang="en-US" sz="900" dirty="0">
                <a:solidFill>
                  <a:prstClr val="black"/>
                </a:solidFill>
                <a:latin typeface="Arial" panose="020B0604020202020204" pitchFamily="34" charset="0"/>
                <a:cs typeface="Arial" panose="020B0604020202020204" pitchFamily="34" charset="0"/>
              </a:rPr>
              <a:t>Aggregate of atrial fibrillation and atrial flutter. </a:t>
            </a:r>
            <a:br>
              <a:rPr lang="en-US" sz="900" dirty="0">
                <a:solidFill>
                  <a:prstClr val="black"/>
                </a:solidFill>
                <a:latin typeface="Arial" panose="020B0604020202020204" pitchFamily="34" charset="0"/>
                <a:cs typeface="Arial" panose="020B0604020202020204" pitchFamily="34" charset="0"/>
              </a:rPr>
            </a:br>
            <a:r>
              <a:rPr lang="en-US" sz="900" dirty="0">
                <a:solidFill>
                  <a:prstClr val="black"/>
                </a:solidFill>
                <a:latin typeface="Arial" panose="020B0604020202020204" pitchFamily="34" charset="0"/>
                <a:cs typeface="Arial" panose="020B0604020202020204" pitchFamily="34" charset="0"/>
              </a:rPr>
              <a:t>Roeker LE, et al. ASH 2023. Abstract 3269.</a:t>
            </a:r>
            <a:br>
              <a:rPr lang="en-US" sz="900" dirty="0">
                <a:solidFill>
                  <a:prstClr val="black"/>
                </a:solidFill>
                <a:latin typeface="Arial" panose="020B0604020202020204" pitchFamily="34" charset="0"/>
                <a:cs typeface="Arial" panose="020B0604020202020204" pitchFamily="34" charset="0"/>
              </a:rPr>
            </a:br>
            <a:r>
              <a:rPr lang="en-US" sz="900" dirty="0">
                <a:solidFill>
                  <a:prstClr val="black"/>
                </a:solidFill>
                <a:latin typeface="Arial" panose="020B0604020202020204" pitchFamily="34" charset="0"/>
                <a:cs typeface="Arial" panose="020B0604020202020204" pitchFamily="34" charset="0"/>
              </a:rPr>
              <a:t>AE, adverse event; DLT, dose-limiting toxicity; PVR, pirtobrutinib, venetoclax, and rituximab; UTI, urinary tract infection.</a:t>
            </a:r>
          </a:p>
        </p:txBody>
      </p:sp>
    </p:spTree>
    <p:extLst>
      <p:ext uri="{BB962C8B-B14F-4D97-AF65-F5344CB8AC3E}">
        <p14:creationId xmlns:p14="http://schemas.microsoft.com/office/powerpoint/2010/main" val="6258073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35E93-7394-391C-3499-322DA6961E72}"/>
              </a:ext>
            </a:extLst>
          </p:cNvPr>
          <p:cNvSpPr>
            <a:spLocks noGrp="1"/>
          </p:cNvSpPr>
          <p:nvPr>
            <p:ph type="title"/>
          </p:nvPr>
        </p:nvSpPr>
        <p:spPr>
          <a:xfrm>
            <a:off x="838200" y="365125"/>
            <a:ext cx="10515600" cy="1325563"/>
          </a:xfrm>
        </p:spPr>
        <p:txBody>
          <a:bodyPr>
            <a:normAutofit/>
          </a:bodyPr>
          <a:lstStyle/>
          <a:p>
            <a:r>
              <a:rPr lang="en-US" dirty="0"/>
              <a:t>BELLWAVE-001 Trial: Nemtabrutinib Safety Profile</a:t>
            </a:r>
          </a:p>
        </p:txBody>
      </p:sp>
      <p:graphicFrame>
        <p:nvGraphicFramePr>
          <p:cNvPr id="7" name="Table 7">
            <a:extLst>
              <a:ext uri="{FF2B5EF4-FFF2-40B4-BE49-F238E27FC236}">
                <a16:creationId xmlns:a16="http://schemas.microsoft.com/office/drawing/2014/main" id="{5882767A-A0A7-8840-184F-C40D0D960B40}"/>
              </a:ext>
            </a:extLst>
          </p:cNvPr>
          <p:cNvGraphicFramePr>
            <a:graphicFrameLocks noGrp="1"/>
          </p:cNvGraphicFramePr>
          <p:nvPr>
            <p:ph idx="4294967295"/>
            <p:extLst>
              <p:ext uri="{D42A27DB-BD31-4B8C-83A1-F6EECF244321}">
                <p14:modId xmlns:p14="http://schemas.microsoft.com/office/powerpoint/2010/main" val="983099415"/>
              </p:ext>
            </p:extLst>
          </p:nvPr>
        </p:nvGraphicFramePr>
        <p:xfrm>
          <a:off x="2141034" y="1690688"/>
          <a:ext cx="8107432" cy="4074656"/>
        </p:xfrm>
        <a:graphic>
          <a:graphicData uri="http://schemas.openxmlformats.org/drawingml/2006/table">
            <a:tbl>
              <a:tblPr firstRow="1" firstCol="1" bandRow="1">
                <a:tableStyleId>{5C22544A-7EE6-4342-B048-85BDC9FD1C3A}</a:tableStyleId>
              </a:tblPr>
              <a:tblGrid>
                <a:gridCol w="2745480">
                  <a:extLst>
                    <a:ext uri="{9D8B030D-6E8A-4147-A177-3AD203B41FA5}">
                      <a16:colId xmlns:a16="http://schemas.microsoft.com/office/drawing/2014/main" val="1661042399"/>
                    </a:ext>
                  </a:extLst>
                </a:gridCol>
                <a:gridCol w="2659475">
                  <a:extLst>
                    <a:ext uri="{9D8B030D-6E8A-4147-A177-3AD203B41FA5}">
                      <a16:colId xmlns:a16="http://schemas.microsoft.com/office/drawing/2014/main" val="1445896692"/>
                    </a:ext>
                  </a:extLst>
                </a:gridCol>
                <a:gridCol w="2702477">
                  <a:extLst>
                    <a:ext uri="{9D8B030D-6E8A-4147-A177-3AD203B41FA5}">
                      <a16:colId xmlns:a16="http://schemas.microsoft.com/office/drawing/2014/main" val="3146944851"/>
                    </a:ext>
                  </a:extLst>
                </a:gridCol>
              </a:tblGrid>
              <a:tr h="510619">
                <a:tc>
                  <a:txBody>
                    <a:bodyPr/>
                    <a:lstStyle/>
                    <a:p>
                      <a:pPr>
                        <a:lnSpc>
                          <a:spcPct val="80000"/>
                        </a:lnSpc>
                      </a:pPr>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Treatment-related Adverse</a:t>
                      </a:r>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Events, n (%)</a:t>
                      </a:r>
                    </a:p>
                  </a:txBody>
                  <a:tcPr marL="121920" marR="121920" marT="60960" marB="6096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algn="ctr">
                        <a:lnSpc>
                          <a:spcPct val="80000"/>
                        </a:lnSpc>
                      </a:pPr>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All Patients at 65 mg QD</a:t>
                      </a:r>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N=112</a:t>
                      </a:r>
                    </a:p>
                  </a:txBody>
                  <a:tcPr marL="121920" marR="121920" marT="60960" marB="6096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dirty="0"/>
                    </a:p>
                  </a:txBody>
                  <a:tcPr/>
                </a:tc>
                <a:extLst>
                  <a:ext uri="{0D108BD9-81ED-4DB2-BD59-A6C34878D82A}">
                    <a16:rowId xmlns:a16="http://schemas.microsoft.com/office/drawing/2014/main" val="2364971875"/>
                  </a:ext>
                </a:extLst>
              </a:tr>
              <a:tr h="346769">
                <a:tc>
                  <a:txBody>
                    <a:bodyPr/>
                    <a:lstStyle/>
                    <a:p>
                      <a:pPr>
                        <a:lnSpc>
                          <a:spcPct val="80000"/>
                        </a:lnSpc>
                      </a:pPr>
                      <a:endParaRPr lang="en-US" sz="1400" dirty="0">
                        <a:latin typeface="Arial" panose="020B0604020202020204" pitchFamily="34" charset="0"/>
                        <a:cs typeface="Arial" panose="020B0604020202020204" pitchFamily="34" charset="0"/>
                      </a:endParaRPr>
                    </a:p>
                  </a:txBody>
                  <a:tcPr marL="121920" marR="121920" marT="60960" marB="6096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80000"/>
                        </a:lnSpc>
                      </a:pPr>
                      <a:r>
                        <a:rPr lang="en-US" sz="1400" b="1" dirty="0">
                          <a:solidFill>
                            <a:schemeClr val="bg1"/>
                          </a:solidFill>
                          <a:latin typeface="Arial" panose="020B0604020202020204" pitchFamily="34" charset="0"/>
                          <a:cs typeface="Arial" panose="020B0604020202020204" pitchFamily="34" charset="0"/>
                        </a:rPr>
                        <a:t>All </a:t>
                      </a:r>
                    </a:p>
                  </a:txBody>
                  <a:tcPr marL="121920" marR="121920" marT="60960" marB="6096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indent="0" algn="ctr" defTabSz="685800" rtl="0" eaLnBrk="1" fontAlgn="auto" latinLnBrk="0" hangingPunct="1">
                        <a:lnSpc>
                          <a:spcPct val="80000"/>
                        </a:lnSpc>
                        <a:spcBef>
                          <a:spcPts val="0"/>
                        </a:spcBef>
                        <a:spcAft>
                          <a:spcPts val="0"/>
                        </a:spcAft>
                        <a:buClrTx/>
                        <a:buSzTx/>
                        <a:buFontTx/>
                        <a:buNone/>
                        <a:tabLst/>
                        <a:defRPr/>
                      </a:pPr>
                      <a:r>
                        <a:rPr lang="en-US" sz="1400" b="1" dirty="0">
                          <a:solidFill>
                            <a:schemeClr val="bg1"/>
                          </a:solidFill>
                          <a:latin typeface="Arial" panose="020B0604020202020204" pitchFamily="34" charset="0"/>
                          <a:cs typeface="Arial" panose="020B0604020202020204" pitchFamily="34" charset="0"/>
                        </a:rPr>
                        <a:t>Grade ≥3</a:t>
                      </a:r>
                    </a:p>
                  </a:txBody>
                  <a:tcPr marL="121920" marR="121920" marT="60960" marB="6096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603080462"/>
                  </a:ext>
                </a:extLst>
              </a:tr>
              <a:tr h="343767">
                <a:tc>
                  <a:txBody>
                    <a:bodyPr/>
                    <a:lstStyle/>
                    <a:p>
                      <a:pPr>
                        <a:lnSpc>
                          <a:spcPct val="80000"/>
                        </a:lnSpc>
                      </a:pPr>
                      <a:r>
                        <a:rPr lang="en-US" sz="1400" dirty="0">
                          <a:latin typeface="Arial" panose="020B0604020202020204" pitchFamily="34" charset="0"/>
                          <a:cs typeface="Arial" panose="020B0604020202020204" pitchFamily="34" charset="0"/>
                        </a:rPr>
                        <a:t>Any treatment-related AEs</a:t>
                      </a:r>
                    </a:p>
                  </a:txBody>
                  <a:tcPr marL="121920" marR="121920" marT="60960" marB="6096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80000"/>
                        </a:lnSpc>
                      </a:pPr>
                      <a:r>
                        <a:rPr lang="en-US" sz="1400" dirty="0">
                          <a:latin typeface="Arial" panose="020B0604020202020204" pitchFamily="34" charset="0"/>
                          <a:cs typeface="Arial" panose="020B0604020202020204" pitchFamily="34" charset="0"/>
                        </a:rPr>
                        <a:t>82 (73)</a:t>
                      </a:r>
                    </a:p>
                  </a:txBody>
                  <a:tcPr marL="121920" marR="121920" marT="60960" marB="6096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ctr" defTabSz="685800" rtl="0" eaLnBrk="1" fontAlgn="auto" latinLnBrk="0" hangingPunct="1">
                        <a:lnSpc>
                          <a:spcPct val="8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45 (40)</a:t>
                      </a:r>
                    </a:p>
                  </a:txBody>
                  <a:tcPr marL="121920" marR="121920" marT="60960" marB="6096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078961334"/>
                  </a:ext>
                </a:extLst>
              </a:tr>
              <a:tr h="343767">
                <a:tc gridSpan="3">
                  <a:txBody>
                    <a:bodyPr/>
                    <a:lstStyle/>
                    <a:p>
                      <a:pPr>
                        <a:lnSpc>
                          <a:spcPct val="80000"/>
                        </a:lnSpc>
                      </a:pPr>
                      <a:r>
                        <a:rPr lang="en-US" sz="1400" dirty="0">
                          <a:latin typeface="Arial" panose="020B0604020202020204" pitchFamily="34" charset="0"/>
                          <a:cs typeface="Arial" panose="020B0604020202020204" pitchFamily="34" charset="0"/>
                        </a:rPr>
                        <a:t>Treatment-related AEs </a:t>
                      </a:r>
                      <a:r>
                        <a:rPr lang="en-US" sz="1400" b="1" dirty="0">
                          <a:latin typeface="Arial" panose="020B0604020202020204" pitchFamily="34" charset="0"/>
                          <a:cs typeface="Arial" panose="020B0604020202020204" pitchFamily="34" charset="0"/>
                        </a:rPr>
                        <a:t>≥ 5%</a:t>
                      </a:r>
                      <a:endParaRPr lang="en-US" sz="1400" dirty="0">
                        <a:latin typeface="Arial" panose="020B0604020202020204" pitchFamily="34" charset="0"/>
                        <a:cs typeface="Arial" panose="020B0604020202020204" pitchFamily="34" charset="0"/>
                      </a:endParaRPr>
                    </a:p>
                  </a:txBody>
                  <a:tcPr marL="121920" marR="121920" marT="60960" marB="6096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algn="ctr"/>
                      <a:endParaRPr lang="en-US" dirty="0"/>
                    </a:p>
                  </a:txBody>
                  <a:tcPr/>
                </a:tc>
                <a:tc hMerge="1">
                  <a:txBody>
                    <a:bodyPr/>
                    <a:lstStyle/>
                    <a:p>
                      <a:pPr marL="0" marR="0" indent="0" algn="ctr" defTabSz="685800" rtl="0" eaLnBrk="1" fontAlgn="auto" latinLnBrk="0" hangingPunct="1">
                        <a:lnSpc>
                          <a:spcPct val="100000"/>
                        </a:lnSpc>
                        <a:spcBef>
                          <a:spcPts val="0"/>
                        </a:spcBef>
                        <a:spcAft>
                          <a:spcPts val="0"/>
                        </a:spcAft>
                        <a:buClrTx/>
                        <a:buSzTx/>
                        <a:buFontTx/>
                        <a:buNone/>
                        <a:tabLst/>
                        <a:defRPr/>
                      </a:pPr>
                      <a:endParaRPr lang="en-US" dirty="0"/>
                    </a:p>
                  </a:txBody>
                  <a:tcPr/>
                </a:tc>
                <a:extLst>
                  <a:ext uri="{0D108BD9-81ED-4DB2-BD59-A6C34878D82A}">
                    <a16:rowId xmlns:a16="http://schemas.microsoft.com/office/drawing/2014/main" val="51493940"/>
                  </a:ext>
                </a:extLst>
              </a:tr>
              <a:tr h="343767">
                <a:tc>
                  <a:txBody>
                    <a:bodyPr/>
                    <a:lstStyle/>
                    <a:p>
                      <a:pPr>
                        <a:lnSpc>
                          <a:spcPct val="80000"/>
                        </a:lnSpc>
                      </a:pPr>
                      <a:r>
                        <a:rPr lang="en-US" sz="1400" dirty="0">
                          <a:latin typeface="Arial" panose="020B0604020202020204" pitchFamily="34" charset="0"/>
                          <a:cs typeface="Arial" panose="020B0604020202020204" pitchFamily="34" charset="0"/>
                        </a:rPr>
                        <a:t>Dysgeusia</a:t>
                      </a:r>
                    </a:p>
                  </a:txBody>
                  <a:tcPr marL="121920" marR="121920" marT="60960" marB="6096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80000"/>
                        </a:lnSpc>
                      </a:pPr>
                      <a:r>
                        <a:rPr lang="en-US" sz="1400" dirty="0">
                          <a:latin typeface="Arial" panose="020B0604020202020204" pitchFamily="34" charset="0"/>
                          <a:cs typeface="Arial" panose="020B0604020202020204" pitchFamily="34" charset="0"/>
                        </a:rPr>
                        <a:t>23 (21)</a:t>
                      </a:r>
                    </a:p>
                  </a:txBody>
                  <a:tcPr marL="121920" marR="121920" marT="60960" marB="6096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ctr" defTabSz="685800" rtl="0" eaLnBrk="1" fontAlgn="auto" latinLnBrk="0" hangingPunct="1">
                        <a:lnSpc>
                          <a:spcPct val="8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0 (0)</a:t>
                      </a:r>
                    </a:p>
                  </a:txBody>
                  <a:tcPr marL="121920" marR="121920" marT="60960" marB="6096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996698305"/>
                  </a:ext>
                </a:extLst>
              </a:tr>
              <a:tr h="343767">
                <a:tc>
                  <a:txBody>
                    <a:bodyPr/>
                    <a:lstStyle/>
                    <a:p>
                      <a:pPr>
                        <a:lnSpc>
                          <a:spcPct val="80000"/>
                        </a:lnSpc>
                      </a:pPr>
                      <a:r>
                        <a:rPr lang="en-US" sz="1400" dirty="0">
                          <a:latin typeface="Arial" panose="020B0604020202020204" pitchFamily="34" charset="0"/>
                          <a:cs typeface="Arial" panose="020B0604020202020204" pitchFamily="34" charset="0"/>
                        </a:rPr>
                        <a:t>Neutropenia</a:t>
                      </a:r>
                    </a:p>
                  </a:txBody>
                  <a:tcPr marL="121920" marR="121920" marT="60960" marB="6096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80000"/>
                        </a:lnSpc>
                      </a:pPr>
                      <a:r>
                        <a:rPr lang="en-US" sz="1400" dirty="0">
                          <a:latin typeface="Arial" panose="020B0604020202020204" pitchFamily="34" charset="0"/>
                          <a:cs typeface="Arial" panose="020B0604020202020204" pitchFamily="34" charset="0"/>
                        </a:rPr>
                        <a:t>22 (20)</a:t>
                      </a:r>
                    </a:p>
                  </a:txBody>
                  <a:tcPr marL="121920" marR="121920" marT="60960" marB="6096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ctr" defTabSz="685800" rtl="0" eaLnBrk="1" fontAlgn="auto" latinLnBrk="0" hangingPunct="1">
                        <a:lnSpc>
                          <a:spcPct val="8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19 (17)</a:t>
                      </a:r>
                    </a:p>
                  </a:txBody>
                  <a:tcPr marL="121920" marR="121920" marT="60960" marB="6096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667209091"/>
                  </a:ext>
                </a:extLst>
              </a:tr>
              <a:tr h="343767">
                <a:tc>
                  <a:txBody>
                    <a:bodyPr/>
                    <a:lstStyle/>
                    <a:p>
                      <a:pPr>
                        <a:lnSpc>
                          <a:spcPct val="80000"/>
                        </a:lnSpc>
                      </a:pPr>
                      <a:r>
                        <a:rPr lang="en-US" sz="1400" dirty="0">
                          <a:latin typeface="Arial" panose="020B0604020202020204" pitchFamily="34" charset="0"/>
                          <a:cs typeface="Arial" panose="020B0604020202020204" pitchFamily="34" charset="0"/>
                        </a:rPr>
                        <a:t>Fatigue</a:t>
                      </a:r>
                    </a:p>
                  </a:txBody>
                  <a:tcPr marL="121920" marR="121920" marT="60960" marB="6096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80000"/>
                        </a:lnSpc>
                      </a:pPr>
                      <a:r>
                        <a:rPr lang="en-US" sz="1400" dirty="0">
                          <a:latin typeface="Arial" panose="020B0604020202020204" pitchFamily="34" charset="0"/>
                          <a:cs typeface="Arial" panose="020B0604020202020204" pitchFamily="34" charset="0"/>
                        </a:rPr>
                        <a:t>14 (13)</a:t>
                      </a:r>
                    </a:p>
                  </a:txBody>
                  <a:tcPr marL="121920" marR="121920" marT="60960" marB="6096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ctr" defTabSz="685800" rtl="0" eaLnBrk="1" fontAlgn="auto" latinLnBrk="0" hangingPunct="1">
                        <a:lnSpc>
                          <a:spcPct val="8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2 (2)</a:t>
                      </a:r>
                    </a:p>
                  </a:txBody>
                  <a:tcPr marL="121920" marR="121920" marT="60960" marB="6096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55315018"/>
                  </a:ext>
                </a:extLst>
              </a:tr>
              <a:tr h="343767">
                <a:tc>
                  <a:txBody>
                    <a:bodyPr/>
                    <a:lstStyle/>
                    <a:p>
                      <a:pPr>
                        <a:lnSpc>
                          <a:spcPct val="80000"/>
                        </a:lnSpc>
                      </a:pPr>
                      <a:r>
                        <a:rPr lang="en-US" sz="1400" dirty="0">
                          <a:latin typeface="Arial" panose="020B0604020202020204" pitchFamily="34" charset="0"/>
                          <a:cs typeface="Arial" panose="020B0604020202020204" pitchFamily="34" charset="0"/>
                        </a:rPr>
                        <a:t>Thrombocytopenia</a:t>
                      </a:r>
                    </a:p>
                  </a:txBody>
                  <a:tcPr marL="121920" marR="121920" marT="60960" marB="6096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80000"/>
                        </a:lnSpc>
                      </a:pPr>
                      <a:r>
                        <a:rPr lang="en-US" sz="1400" dirty="0">
                          <a:latin typeface="Arial" panose="020B0604020202020204" pitchFamily="34" charset="0"/>
                          <a:cs typeface="Arial" panose="020B0604020202020204" pitchFamily="34" charset="0"/>
                        </a:rPr>
                        <a:t>13 (12)</a:t>
                      </a:r>
                    </a:p>
                  </a:txBody>
                  <a:tcPr marL="121920" marR="121920" marT="60960" marB="6096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ctr" defTabSz="685800" rtl="0" eaLnBrk="1" fontAlgn="auto" latinLnBrk="0" hangingPunct="1">
                        <a:lnSpc>
                          <a:spcPct val="8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5 (4)</a:t>
                      </a:r>
                    </a:p>
                  </a:txBody>
                  <a:tcPr marL="121920" marR="121920" marT="60960" marB="6096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59265618"/>
                  </a:ext>
                </a:extLst>
              </a:tr>
              <a:tr h="343767">
                <a:tc>
                  <a:txBody>
                    <a:bodyPr/>
                    <a:lstStyle/>
                    <a:p>
                      <a:pPr>
                        <a:lnSpc>
                          <a:spcPct val="80000"/>
                        </a:lnSpc>
                      </a:pPr>
                      <a:r>
                        <a:rPr lang="en-US" sz="1400" dirty="0">
                          <a:latin typeface="Arial" panose="020B0604020202020204" pitchFamily="34" charset="0"/>
                          <a:cs typeface="Arial" panose="020B0604020202020204" pitchFamily="34" charset="0"/>
                        </a:rPr>
                        <a:t>Nausea</a:t>
                      </a:r>
                    </a:p>
                  </a:txBody>
                  <a:tcPr marL="121920" marR="121920" marT="60960" marB="6096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80000"/>
                        </a:lnSpc>
                      </a:pPr>
                      <a:r>
                        <a:rPr lang="en-US" sz="1400" dirty="0">
                          <a:latin typeface="Arial" panose="020B0604020202020204" pitchFamily="34" charset="0"/>
                          <a:cs typeface="Arial" panose="020B0604020202020204" pitchFamily="34" charset="0"/>
                        </a:rPr>
                        <a:t>13 (12)</a:t>
                      </a:r>
                    </a:p>
                  </a:txBody>
                  <a:tcPr marL="121920" marR="121920" marT="60960" marB="6096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ctr" defTabSz="685800" rtl="0" eaLnBrk="1" fontAlgn="auto" latinLnBrk="0" hangingPunct="1">
                        <a:lnSpc>
                          <a:spcPct val="8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0 (0)</a:t>
                      </a:r>
                    </a:p>
                  </a:txBody>
                  <a:tcPr marL="121920" marR="121920" marT="60960" marB="6096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907325764"/>
                  </a:ext>
                </a:extLst>
              </a:tr>
              <a:tr h="343767">
                <a:tc>
                  <a:txBody>
                    <a:bodyPr/>
                    <a:lstStyle/>
                    <a:p>
                      <a:pPr>
                        <a:lnSpc>
                          <a:spcPct val="80000"/>
                        </a:lnSpc>
                      </a:pPr>
                      <a:r>
                        <a:rPr lang="en-US" sz="1400" dirty="0">
                          <a:latin typeface="Arial" panose="020B0604020202020204" pitchFamily="34" charset="0"/>
                          <a:cs typeface="Arial" panose="020B0604020202020204" pitchFamily="34" charset="0"/>
                        </a:rPr>
                        <a:t>Hypertension</a:t>
                      </a:r>
                    </a:p>
                  </a:txBody>
                  <a:tcPr marL="121920" marR="121920" marT="60960" marB="6096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80000"/>
                        </a:lnSpc>
                      </a:pPr>
                      <a:r>
                        <a:rPr lang="en-US" sz="1400" dirty="0">
                          <a:latin typeface="Arial" panose="020B0604020202020204" pitchFamily="34" charset="0"/>
                          <a:cs typeface="Arial" panose="020B0604020202020204" pitchFamily="34" charset="0"/>
                        </a:rPr>
                        <a:t>11 (10)</a:t>
                      </a:r>
                    </a:p>
                  </a:txBody>
                  <a:tcPr marL="121920" marR="121920" marT="60960" marB="6096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ctr" defTabSz="685800" rtl="0" eaLnBrk="1" fontAlgn="auto" latinLnBrk="0" hangingPunct="1">
                        <a:lnSpc>
                          <a:spcPct val="8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4 (4)</a:t>
                      </a:r>
                    </a:p>
                  </a:txBody>
                  <a:tcPr marL="121920" marR="121920" marT="60960" marB="6096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030905843"/>
                  </a:ext>
                </a:extLst>
              </a:tr>
              <a:tr h="343767">
                <a:tc>
                  <a:txBody>
                    <a:bodyPr/>
                    <a:lstStyle/>
                    <a:p>
                      <a:pPr>
                        <a:lnSpc>
                          <a:spcPct val="80000"/>
                        </a:lnSpc>
                      </a:pPr>
                      <a:r>
                        <a:rPr lang="en-US" sz="1400" dirty="0">
                          <a:latin typeface="Arial" panose="020B0604020202020204" pitchFamily="34" charset="0"/>
                          <a:cs typeface="Arial" panose="020B0604020202020204" pitchFamily="34" charset="0"/>
                        </a:rPr>
                        <a:t>Diarrhea</a:t>
                      </a:r>
                    </a:p>
                  </a:txBody>
                  <a:tcPr marL="121920" marR="121920" marT="60960" marB="6096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80000"/>
                        </a:lnSpc>
                      </a:pPr>
                      <a:r>
                        <a:rPr lang="en-US" sz="1400" dirty="0">
                          <a:latin typeface="Arial" panose="020B0604020202020204" pitchFamily="34" charset="0"/>
                          <a:cs typeface="Arial" panose="020B0604020202020204" pitchFamily="34" charset="0"/>
                        </a:rPr>
                        <a:t>11 (10)</a:t>
                      </a:r>
                    </a:p>
                  </a:txBody>
                  <a:tcPr marL="121920" marR="121920" marT="60960" marB="6096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ctr" defTabSz="685800" rtl="0" eaLnBrk="1" fontAlgn="auto" latinLnBrk="0" hangingPunct="1">
                        <a:lnSpc>
                          <a:spcPct val="8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2 (2)</a:t>
                      </a:r>
                    </a:p>
                  </a:txBody>
                  <a:tcPr marL="121920" marR="121920" marT="60960" marB="6096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642677864"/>
                  </a:ext>
                </a:extLst>
              </a:tr>
            </a:tbl>
          </a:graphicData>
        </a:graphic>
      </p:graphicFrame>
      <p:sp>
        <p:nvSpPr>
          <p:cNvPr id="4" name="Footer Placeholder 3">
            <a:extLst>
              <a:ext uri="{FF2B5EF4-FFF2-40B4-BE49-F238E27FC236}">
                <a16:creationId xmlns:a16="http://schemas.microsoft.com/office/drawing/2014/main" id="{EAAAF608-327B-BBA7-DBC8-1653F291B104}"/>
              </a:ext>
            </a:extLst>
          </p:cNvPr>
          <p:cNvSpPr>
            <a:spLocks noGrp="1"/>
          </p:cNvSpPr>
          <p:nvPr>
            <p:ph type="ftr" sz="quarter" idx="10"/>
          </p:nvPr>
        </p:nvSpPr>
        <p:spPr/>
        <p:txBody>
          <a:bodyPr/>
          <a:lstStyle/>
          <a:p>
            <a:r>
              <a:rPr lang="en-US" sz="1000" kern="0" dirty="0">
                <a:solidFill>
                  <a:schemeClr val="tx1"/>
                </a:solidFill>
                <a:sym typeface="Arial"/>
              </a:rPr>
              <a:t>Woyach J, et al. ASH 2022. Abstract 3114.</a:t>
            </a:r>
            <a:br>
              <a:rPr lang="en-US" sz="1000" kern="0" dirty="0">
                <a:solidFill>
                  <a:schemeClr val="tx1"/>
                </a:solidFill>
                <a:sym typeface="Arial"/>
              </a:rPr>
            </a:br>
            <a:r>
              <a:rPr lang="en-US" sz="1000" kern="0" dirty="0">
                <a:solidFill>
                  <a:schemeClr val="tx1"/>
                </a:solidFill>
                <a:sym typeface="Arial"/>
              </a:rPr>
              <a:t>AE, adverse event; </a:t>
            </a:r>
            <a:r>
              <a:rPr lang="en-US" sz="1050" kern="0" dirty="0">
                <a:solidFill>
                  <a:schemeClr val="tx1"/>
                </a:solidFill>
                <a:sym typeface="Arial"/>
              </a:rPr>
              <a:t>QD, once daily.</a:t>
            </a:r>
          </a:p>
        </p:txBody>
      </p:sp>
    </p:spTree>
    <p:extLst>
      <p:ext uri="{BB962C8B-B14F-4D97-AF65-F5344CB8AC3E}">
        <p14:creationId xmlns:p14="http://schemas.microsoft.com/office/powerpoint/2010/main" val="6715903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F01D645F-B7D7-2689-585B-B6E84B32D9AB}"/>
              </a:ext>
            </a:extLst>
          </p:cNvPr>
          <p:cNvGraphicFramePr>
            <a:graphicFrameLocks noGrp="1"/>
          </p:cNvGraphicFramePr>
          <p:nvPr>
            <p:extLst>
              <p:ext uri="{D42A27DB-BD31-4B8C-83A1-F6EECF244321}">
                <p14:modId xmlns:p14="http://schemas.microsoft.com/office/powerpoint/2010/main" val="3424398719"/>
              </p:ext>
            </p:extLst>
          </p:nvPr>
        </p:nvGraphicFramePr>
        <p:xfrm>
          <a:off x="1386869" y="1020264"/>
          <a:ext cx="9395965" cy="4108837"/>
        </p:xfrm>
        <a:graphic>
          <a:graphicData uri="http://schemas.openxmlformats.org/drawingml/2006/table">
            <a:tbl>
              <a:tblPr firstRow="1" bandRow="1">
                <a:tableStyleId>{5C22544A-7EE6-4342-B048-85BDC9FD1C3A}</a:tableStyleId>
              </a:tblPr>
              <a:tblGrid>
                <a:gridCol w="3285625">
                  <a:extLst>
                    <a:ext uri="{9D8B030D-6E8A-4147-A177-3AD203B41FA5}">
                      <a16:colId xmlns:a16="http://schemas.microsoft.com/office/drawing/2014/main" val="2083904490"/>
                    </a:ext>
                  </a:extLst>
                </a:gridCol>
                <a:gridCol w="1534503">
                  <a:extLst>
                    <a:ext uri="{9D8B030D-6E8A-4147-A177-3AD203B41FA5}">
                      <a16:colId xmlns:a16="http://schemas.microsoft.com/office/drawing/2014/main" val="3102780998"/>
                    </a:ext>
                  </a:extLst>
                </a:gridCol>
                <a:gridCol w="1648555">
                  <a:extLst>
                    <a:ext uri="{9D8B030D-6E8A-4147-A177-3AD203B41FA5}">
                      <a16:colId xmlns:a16="http://schemas.microsoft.com/office/drawing/2014/main" val="1930682404"/>
                    </a:ext>
                  </a:extLst>
                </a:gridCol>
                <a:gridCol w="1524135">
                  <a:extLst>
                    <a:ext uri="{9D8B030D-6E8A-4147-A177-3AD203B41FA5}">
                      <a16:colId xmlns:a16="http://schemas.microsoft.com/office/drawing/2014/main" val="1203440458"/>
                    </a:ext>
                  </a:extLst>
                </a:gridCol>
                <a:gridCol w="1403147">
                  <a:extLst>
                    <a:ext uri="{9D8B030D-6E8A-4147-A177-3AD203B41FA5}">
                      <a16:colId xmlns:a16="http://schemas.microsoft.com/office/drawing/2014/main" val="2779654470"/>
                    </a:ext>
                  </a:extLst>
                </a:gridCol>
              </a:tblGrid>
              <a:tr h="296032">
                <a:tc rowSpan="2">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endParaRPr lang="en-US" sz="11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90867" marR="90867" marT="44943" marB="4494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gridSpan="4">
                  <a:txBody>
                    <a:bodyPr/>
                    <a:lstStyle>
                      <a:lvl1pPr marL="0" algn="l" defTabSz="3771900" rtl="0" eaLnBrk="1" latinLnBrk="0" hangingPunct="1">
                        <a:defRPr sz="7425" kern="1200">
                          <a:solidFill>
                            <a:schemeClr val="tx1"/>
                          </a:solidFill>
                          <a:latin typeface="Arial"/>
                        </a:defRPr>
                      </a:lvl1pPr>
                      <a:lvl2pPr marL="1885950" algn="l" defTabSz="3771900" rtl="0" eaLnBrk="1" latinLnBrk="0" hangingPunct="1">
                        <a:defRPr sz="7425" kern="1200">
                          <a:solidFill>
                            <a:schemeClr val="tx1"/>
                          </a:solidFill>
                          <a:latin typeface="Arial"/>
                        </a:defRPr>
                      </a:lvl2pPr>
                      <a:lvl3pPr marL="3771900" algn="l" defTabSz="3771900" rtl="0" eaLnBrk="1" latinLnBrk="0" hangingPunct="1">
                        <a:defRPr sz="7425" kern="1200">
                          <a:solidFill>
                            <a:schemeClr val="tx1"/>
                          </a:solidFill>
                          <a:latin typeface="Arial"/>
                        </a:defRPr>
                      </a:lvl3pPr>
                      <a:lvl4pPr marL="5657850" algn="l" defTabSz="3771900" rtl="0" eaLnBrk="1" latinLnBrk="0" hangingPunct="1">
                        <a:defRPr sz="7425" kern="1200">
                          <a:solidFill>
                            <a:schemeClr val="tx1"/>
                          </a:solidFill>
                          <a:latin typeface="Arial"/>
                        </a:defRPr>
                      </a:lvl4pPr>
                      <a:lvl5pPr marL="7543800" algn="l" defTabSz="3771900" rtl="0" eaLnBrk="1" latinLnBrk="0" hangingPunct="1">
                        <a:defRPr sz="7425" kern="1200">
                          <a:solidFill>
                            <a:schemeClr val="tx1"/>
                          </a:solidFill>
                          <a:latin typeface="Arial"/>
                        </a:defRPr>
                      </a:lvl5pPr>
                      <a:lvl6pPr marL="9429750" algn="l" defTabSz="3771900" rtl="0" eaLnBrk="1" latinLnBrk="0" hangingPunct="1">
                        <a:defRPr sz="7425" kern="1200">
                          <a:solidFill>
                            <a:schemeClr val="tx1"/>
                          </a:solidFill>
                          <a:latin typeface="Arial"/>
                        </a:defRPr>
                      </a:lvl6pPr>
                      <a:lvl7pPr marL="11315700" algn="l" defTabSz="3771900" rtl="0" eaLnBrk="1" latinLnBrk="0" hangingPunct="1">
                        <a:defRPr sz="7425" kern="1200">
                          <a:solidFill>
                            <a:schemeClr val="tx1"/>
                          </a:solidFill>
                          <a:latin typeface="Arial"/>
                        </a:defRPr>
                      </a:lvl7pPr>
                      <a:lvl8pPr marL="13201650" algn="l" defTabSz="3771900" rtl="0" eaLnBrk="1" latinLnBrk="0" hangingPunct="1">
                        <a:defRPr sz="7425" kern="1200">
                          <a:solidFill>
                            <a:schemeClr val="tx1"/>
                          </a:solidFill>
                          <a:latin typeface="Arial"/>
                        </a:defRPr>
                      </a:lvl8pPr>
                      <a:lvl9pPr marL="15087600" algn="l" defTabSz="3771900" rtl="0" eaLnBrk="1" latinLnBrk="0" hangingPunct="1">
                        <a:defRPr sz="7425" kern="1200">
                          <a:solidFill>
                            <a:schemeClr val="tx1"/>
                          </a:solidFill>
                          <a:latin typeface="Arial"/>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1100" b="1" dirty="0">
                          <a:solidFill>
                            <a:schemeClr val="bg1"/>
                          </a:solidFill>
                          <a:effectLst/>
                          <a:latin typeface="Arial" panose="020B0604020202020204" pitchFamily="34" charset="0"/>
                          <a:cs typeface="Arial" panose="020B0604020202020204" pitchFamily="34" charset="0"/>
                        </a:rPr>
                        <a:t>Treatment-Emergent AEs in Patients with MCL (n=166)</a:t>
                      </a:r>
                      <a:endParaRPr lang="en-US" sz="1100" b="1" baseline="30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34291" marB="3429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hMerge="1">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lang="en-US" sz="12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254061"/>
                    </a:solidFill>
                  </a:tcPr>
                </a:tc>
                <a:tc hMerge="1">
                  <a:txBody>
                    <a:bodyPr/>
                    <a:lstStyle/>
                    <a:p>
                      <a:pPr marL="0" marR="0" algn="ctr">
                        <a:lnSpc>
                          <a:spcPct val="90000"/>
                        </a:lnSpc>
                        <a:spcBef>
                          <a:spcPts val="0"/>
                        </a:spcBef>
                        <a:spcAft>
                          <a:spcPts val="0"/>
                        </a:spcAft>
                      </a:pPr>
                      <a:endParaRPr lang="en-US" sz="9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254061"/>
                    </a:solidFill>
                  </a:tcPr>
                </a:tc>
                <a:tc hMerge="1">
                  <a:txBody>
                    <a:bodyPr/>
                    <a:lstStyle/>
                    <a:p>
                      <a:pPr marL="0" marR="0" algn="ctr">
                        <a:lnSpc>
                          <a:spcPct val="90000"/>
                        </a:lnSpc>
                        <a:spcBef>
                          <a:spcPts val="0"/>
                        </a:spcBef>
                        <a:spcAft>
                          <a:spcPts val="0"/>
                        </a:spcAft>
                      </a:pPr>
                      <a:endParaRPr lang="en-US" sz="9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34290" marB="34290" anchor="ctr">
                    <a:lnL w="12700" cap="flat" cmpd="sng" algn="ctr">
                      <a:no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254061"/>
                    </a:solidFill>
                  </a:tcPr>
                </a:tc>
                <a:extLst>
                  <a:ext uri="{0D108BD9-81ED-4DB2-BD59-A6C34878D82A}">
                    <a16:rowId xmlns:a16="http://schemas.microsoft.com/office/drawing/2014/main" val="1470478878"/>
                  </a:ext>
                </a:extLst>
              </a:tr>
              <a:tr h="233173">
                <a:tc vMerge="1">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endParaRPr lang="en-US" sz="1200" b="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90866" marR="90866" marT="44942" marB="44942" anchor="ctr">
                    <a:lnL w="12700" cap="flat" cmpd="sng" algn="ctr">
                      <a:solidFill>
                        <a:srgbClr val="A6A6A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263F6C"/>
                    </a:solidFill>
                  </a:tcPr>
                </a:tc>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ctr">
                        <a:lnSpc>
                          <a:spcPct val="90000"/>
                        </a:lnSpc>
                        <a:spcBef>
                          <a:spcPts val="0"/>
                        </a:spcBef>
                        <a:spcAft>
                          <a:spcPts val="0"/>
                        </a:spcAft>
                      </a:pPr>
                      <a:r>
                        <a:rPr lang="en-US" sz="1100" b="1" dirty="0">
                          <a:solidFill>
                            <a:schemeClr val="bg1"/>
                          </a:solidFill>
                          <a:effectLst/>
                          <a:latin typeface="Arial" panose="020B0604020202020204" pitchFamily="34" charset="0"/>
                          <a:cs typeface="Arial" panose="020B0604020202020204" pitchFamily="34" charset="0"/>
                        </a:rPr>
                        <a:t>All Cause AEs, (≥15%), %</a:t>
                      </a:r>
                      <a:endParaRPr lang="en-US" sz="1100" b="1" baseline="30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34291" marB="3429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hMerge="1">
                  <a:txBody>
                    <a:bodyPr/>
                    <a:lstStyle/>
                    <a:p>
                      <a:pPr marL="0" marR="0" algn="ctr">
                        <a:lnSpc>
                          <a:spcPct val="90000"/>
                        </a:lnSpc>
                        <a:spcBef>
                          <a:spcPts val="0"/>
                        </a:spcBef>
                        <a:spcAft>
                          <a:spcPts val="0"/>
                        </a:spcAft>
                      </a:pPr>
                      <a:endParaRPr lang="en-US" sz="900" b="0" baseline="300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254061"/>
                    </a:solidFill>
                  </a:tcPr>
                </a:tc>
                <a:tc gridSpan="2">
                  <a:txBody>
                    <a:bodyPr/>
                    <a:lstStyle>
                      <a:lvl1pPr marL="0" algn="l" defTabSz="3771900" rtl="0" eaLnBrk="1" latinLnBrk="0" hangingPunct="1">
                        <a:defRPr sz="7425" kern="1200">
                          <a:solidFill>
                            <a:schemeClr val="tx1"/>
                          </a:solidFill>
                          <a:latin typeface="Arial"/>
                        </a:defRPr>
                      </a:lvl1pPr>
                      <a:lvl2pPr marL="1885950" algn="l" defTabSz="3771900" rtl="0" eaLnBrk="1" latinLnBrk="0" hangingPunct="1">
                        <a:defRPr sz="7425" kern="1200">
                          <a:solidFill>
                            <a:schemeClr val="tx1"/>
                          </a:solidFill>
                          <a:latin typeface="Arial"/>
                        </a:defRPr>
                      </a:lvl2pPr>
                      <a:lvl3pPr marL="3771900" algn="l" defTabSz="3771900" rtl="0" eaLnBrk="1" latinLnBrk="0" hangingPunct="1">
                        <a:defRPr sz="7425" kern="1200">
                          <a:solidFill>
                            <a:schemeClr val="tx1"/>
                          </a:solidFill>
                          <a:latin typeface="Arial"/>
                        </a:defRPr>
                      </a:lvl3pPr>
                      <a:lvl4pPr marL="5657850" algn="l" defTabSz="3771900" rtl="0" eaLnBrk="1" latinLnBrk="0" hangingPunct="1">
                        <a:defRPr sz="7425" kern="1200">
                          <a:solidFill>
                            <a:schemeClr val="tx1"/>
                          </a:solidFill>
                          <a:latin typeface="Arial"/>
                        </a:defRPr>
                      </a:lvl4pPr>
                      <a:lvl5pPr marL="7543800" algn="l" defTabSz="3771900" rtl="0" eaLnBrk="1" latinLnBrk="0" hangingPunct="1">
                        <a:defRPr sz="7425" kern="1200">
                          <a:solidFill>
                            <a:schemeClr val="tx1"/>
                          </a:solidFill>
                          <a:latin typeface="Arial"/>
                        </a:defRPr>
                      </a:lvl5pPr>
                      <a:lvl6pPr marL="9429750" algn="l" defTabSz="3771900" rtl="0" eaLnBrk="1" latinLnBrk="0" hangingPunct="1">
                        <a:defRPr sz="7425" kern="1200">
                          <a:solidFill>
                            <a:schemeClr val="tx1"/>
                          </a:solidFill>
                          <a:latin typeface="Arial"/>
                        </a:defRPr>
                      </a:lvl6pPr>
                      <a:lvl7pPr marL="11315700" algn="l" defTabSz="3771900" rtl="0" eaLnBrk="1" latinLnBrk="0" hangingPunct="1">
                        <a:defRPr sz="7425" kern="1200">
                          <a:solidFill>
                            <a:schemeClr val="tx1"/>
                          </a:solidFill>
                          <a:latin typeface="Arial"/>
                        </a:defRPr>
                      </a:lvl7pPr>
                      <a:lvl8pPr marL="13201650" algn="l" defTabSz="3771900" rtl="0" eaLnBrk="1" latinLnBrk="0" hangingPunct="1">
                        <a:defRPr sz="7425" kern="1200">
                          <a:solidFill>
                            <a:schemeClr val="tx1"/>
                          </a:solidFill>
                          <a:latin typeface="Arial"/>
                        </a:defRPr>
                      </a:lvl8pPr>
                      <a:lvl9pPr marL="15087600" algn="l" defTabSz="3771900" rtl="0" eaLnBrk="1" latinLnBrk="0" hangingPunct="1">
                        <a:defRPr sz="7425" kern="1200">
                          <a:solidFill>
                            <a:schemeClr val="tx1"/>
                          </a:solidFill>
                          <a:latin typeface="Arial"/>
                        </a:defRPr>
                      </a:lvl9pPr>
                    </a:lstStyle>
                    <a:p>
                      <a:pPr marL="0" marR="0" algn="ctr">
                        <a:lnSpc>
                          <a:spcPct val="90000"/>
                        </a:lnSpc>
                        <a:spcBef>
                          <a:spcPts val="0"/>
                        </a:spcBef>
                        <a:spcAft>
                          <a:spcPts val="0"/>
                        </a:spcAft>
                      </a:pPr>
                      <a:r>
                        <a:rPr lang="en-US" sz="1100" b="1" dirty="0">
                          <a:solidFill>
                            <a:schemeClr val="bg1"/>
                          </a:solidFill>
                          <a:effectLst/>
                          <a:latin typeface="Arial" panose="020B0604020202020204" pitchFamily="34" charset="0"/>
                          <a:cs typeface="Arial" panose="020B0604020202020204" pitchFamily="34" charset="0"/>
                        </a:rPr>
                        <a:t>Treatment-Related AEs, %</a:t>
                      </a:r>
                      <a:endParaRPr lang="en-US" sz="11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34291" marB="3429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hMerge="1">
                  <a:txBody>
                    <a:bodyPr/>
                    <a:lstStyle/>
                    <a:p>
                      <a:pPr marL="0" marR="0" algn="ctr">
                        <a:lnSpc>
                          <a:spcPct val="90000"/>
                        </a:lnSpc>
                        <a:spcBef>
                          <a:spcPts val="0"/>
                        </a:spcBef>
                        <a:spcAft>
                          <a:spcPts val="0"/>
                        </a:spcAft>
                      </a:pPr>
                      <a:endParaRPr lang="en-US" sz="9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34290" marB="34290" anchor="ctr">
                    <a:lnL w="12700" cap="flat" cmpd="sng" algn="ctr">
                      <a:no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254061"/>
                    </a:solidFill>
                  </a:tcPr>
                </a:tc>
                <a:extLst>
                  <a:ext uri="{0D108BD9-81ED-4DB2-BD59-A6C34878D82A}">
                    <a16:rowId xmlns:a16="http://schemas.microsoft.com/office/drawing/2014/main" val="3426826234"/>
                  </a:ext>
                </a:extLst>
              </a:tr>
              <a:tr h="271431">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100" b="1" dirty="0">
                          <a:solidFill>
                            <a:schemeClr val="bg1"/>
                          </a:solidFill>
                          <a:effectLst/>
                          <a:latin typeface="Arial" panose="020B0604020202020204" pitchFamily="34" charset="0"/>
                          <a:cs typeface="Arial" panose="020B0604020202020204" pitchFamily="34" charset="0"/>
                        </a:rPr>
                        <a:t>Adverse Event</a:t>
                      </a:r>
                      <a:endParaRPr lang="en-US" sz="11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90867" marR="90867" marT="44943" marB="4494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90000"/>
                        </a:lnSpc>
                        <a:spcBef>
                          <a:spcPts val="0"/>
                        </a:spcBef>
                        <a:spcAft>
                          <a:spcPts val="0"/>
                        </a:spcAft>
                      </a:pPr>
                      <a:r>
                        <a:rPr lang="en-US" sz="1100" b="1" dirty="0">
                          <a:solidFill>
                            <a:schemeClr val="bg1"/>
                          </a:solidFill>
                          <a:effectLst/>
                          <a:latin typeface="Arial" panose="020B0604020202020204" pitchFamily="34" charset="0"/>
                          <a:cs typeface="Arial" panose="020B0604020202020204" pitchFamily="34" charset="0"/>
                        </a:rPr>
                        <a:t>Any Grade</a:t>
                      </a:r>
                      <a:endParaRPr lang="en-US" sz="11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90867" marR="90867" marT="44943" marB="4494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90000"/>
                        </a:lnSpc>
                        <a:spcBef>
                          <a:spcPts val="0"/>
                        </a:spcBef>
                        <a:spcAft>
                          <a:spcPts val="0"/>
                        </a:spcAft>
                      </a:pPr>
                      <a:r>
                        <a:rPr lang="en-US" sz="1100" b="1" dirty="0">
                          <a:solidFill>
                            <a:schemeClr val="bg1"/>
                          </a:solidFill>
                          <a:effectLst/>
                          <a:latin typeface="Arial" panose="020B0604020202020204" pitchFamily="34" charset="0"/>
                          <a:cs typeface="Arial" panose="020B0604020202020204" pitchFamily="34" charset="0"/>
                        </a:rPr>
                        <a:t>Grade ≥3</a:t>
                      </a:r>
                      <a:endParaRPr lang="en-US" sz="11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90867" marR="90867" marT="44943" marB="4494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90000"/>
                        </a:lnSpc>
                        <a:spcBef>
                          <a:spcPts val="0"/>
                        </a:spcBef>
                        <a:spcAft>
                          <a:spcPts val="0"/>
                        </a:spcAft>
                      </a:pPr>
                      <a:r>
                        <a:rPr lang="en-US" sz="1100" b="1" dirty="0">
                          <a:solidFill>
                            <a:schemeClr val="bg1"/>
                          </a:solidFill>
                          <a:effectLst/>
                          <a:latin typeface="Arial" panose="020B0604020202020204" pitchFamily="34" charset="0"/>
                          <a:cs typeface="Arial" panose="020B0604020202020204" pitchFamily="34" charset="0"/>
                        </a:rPr>
                        <a:t>Any Grade</a:t>
                      </a:r>
                      <a:endParaRPr lang="en-US" sz="11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90867" marR="90867" marT="44943" marB="4494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90000"/>
                        </a:lnSpc>
                        <a:spcBef>
                          <a:spcPts val="0"/>
                        </a:spcBef>
                        <a:spcAft>
                          <a:spcPts val="0"/>
                        </a:spcAft>
                      </a:pPr>
                      <a:r>
                        <a:rPr lang="en-US" sz="1100" b="1" dirty="0">
                          <a:solidFill>
                            <a:schemeClr val="bg1"/>
                          </a:solidFill>
                          <a:effectLst/>
                          <a:latin typeface="Arial" panose="020B0604020202020204" pitchFamily="34" charset="0"/>
                          <a:cs typeface="Arial" panose="020B0604020202020204" pitchFamily="34" charset="0"/>
                        </a:rPr>
                        <a:t>Grade ≥3</a:t>
                      </a:r>
                      <a:endParaRPr lang="en-US" sz="11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90867" marR="90867" marT="44943" marB="4494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3596994493"/>
                  </a:ext>
                </a:extLst>
              </a:tr>
              <a:tr h="25447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115888">
                        <a:lnSpc>
                          <a:spcPct val="90000"/>
                        </a:lnSpc>
                        <a:spcBef>
                          <a:spcPts val="0"/>
                        </a:spcBef>
                        <a:spcAft>
                          <a:spcPts val="0"/>
                        </a:spcAft>
                      </a:pPr>
                      <a:r>
                        <a:rPr lang="en-US" sz="1100" dirty="0">
                          <a:solidFill>
                            <a:srgbClr val="000000"/>
                          </a:solidFill>
                          <a:effectLst/>
                          <a:latin typeface="Arial" panose="020B0604020202020204" pitchFamily="34" charset="0"/>
                          <a:cs typeface="Arial" panose="020B0604020202020204" pitchFamily="34" charset="0"/>
                        </a:rPr>
                        <a:t>Fatigue</a:t>
                      </a:r>
                      <a:endParaRPr lang="en-US"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90867" marR="90867" marT="44943" marB="4494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90000"/>
                        </a:lnSpc>
                        <a:spcBef>
                          <a:spcPts val="0"/>
                        </a:spcBef>
                        <a:spcAft>
                          <a:spcPts val="0"/>
                        </a:spcAft>
                      </a:pPr>
                      <a:r>
                        <a:rPr lang="en-US" sz="1100" dirty="0">
                          <a:solidFill>
                            <a:schemeClr val="tx1"/>
                          </a:solidFill>
                          <a:effectLst/>
                          <a:latin typeface="Arial" panose="020B0604020202020204" pitchFamily="34" charset="0"/>
                          <a:cs typeface="Arial" panose="020B0604020202020204" pitchFamily="34" charset="0"/>
                        </a:rPr>
                        <a:t>31.9</a:t>
                      </a:r>
                      <a:endParaRPr lang="en-US" sz="1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90867" marR="90867" marT="44943" marB="4494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90000"/>
                        </a:lnSpc>
                        <a:spcBef>
                          <a:spcPts val="0"/>
                        </a:spcBef>
                        <a:spcAft>
                          <a:spcPts val="0"/>
                        </a:spcAft>
                      </a:pPr>
                      <a:r>
                        <a:rPr lang="en-US" sz="1100" dirty="0">
                          <a:solidFill>
                            <a:schemeClr val="tx1"/>
                          </a:solidFill>
                          <a:effectLst/>
                          <a:latin typeface="Arial" panose="020B0604020202020204" pitchFamily="34" charset="0"/>
                          <a:cs typeface="Arial" panose="020B0604020202020204" pitchFamily="34" charset="0"/>
                        </a:rPr>
                        <a:t>3.0</a:t>
                      </a:r>
                      <a:endParaRPr lang="en-US" sz="1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90867" marR="90867" marT="44943" marB="4494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a:lnSpc>
                          <a:spcPct val="90000"/>
                        </a:lnSpc>
                        <a:spcBef>
                          <a:spcPts val="0"/>
                        </a:spcBef>
                        <a:spcAft>
                          <a:spcPts val="0"/>
                        </a:spcAft>
                      </a:pPr>
                      <a:r>
                        <a:rPr lang="en-US" sz="1100" dirty="0">
                          <a:solidFill>
                            <a:schemeClr val="tx1"/>
                          </a:solidFill>
                          <a:effectLst/>
                          <a:latin typeface="Arial" panose="020B0604020202020204" pitchFamily="34" charset="0"/>
                          <a:cs typeface="Arial" panose="020B0604020202020204" pitchFamily="34" charset="0"/>
                        </a:rPr>
                        <a:t>21.1</a:t>
                      </a:r>
                      <a:endParaRPr lang="en-US" sz="1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90867" marR="90867" marT="44943" marB="4494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90000"/>
                        </a:lnSpc>
                        <a:spcBef>
                          <a:spcPts val="0"/>
                        </a:spcBef>
                        <a:spcAft>
                          <a:spcPts val="0"/>
                        </a:spcAft>
                      </a:pPr>
                      <a:r>
                        <a:rPr lang="en-US" sz="1100" dirty="0">
                          <a:solidFill>
                            <a:schemeClr val="tx1"/>
                          </a:solidFill>
                          <a:effectLst/>
                          <a:latin typeface="Arial" panose="020B0604020202020204" pitchFamily="34" charset="0"/>
                          <a:cs typeface="Arial" panose="020B0604020202020204" pitchFamily="34" charset="0"/>
                        </a:rPr>
                        <a:t>2.4</a:t>
                      </a:r>
                      <a:endParaRPr lang="en-US" sz="1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90867" marR="90867" marT="44943" marB="4494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618564931"/>
                  </a:ext>
                </a:extLst>
              </a:tr>
              <a:tr h="25447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115888">
                        <a:lnSpc>
                          <a:spcPct val="90000"/>
                        </a:lnSpc>
                        <a:spcBef>
                          <a:spcPts val="0"/>
                        </a:spcBef>
                        <a:spcAft>
                          <a:spcPts val="0"/>
                        </a:spcAft>
                      </a:pPr>
                      <a:r>
                        <a:rPr lang="en-US" sz="1100" dirty="0">
                          <a:solidFill>
                            <a:srgbClr val="000000"/>
                          </a:solidFill>
                          <a:effectLst/>
                          <a:latin typeface="Arial" panose="020B0604020202020204" pitchFamily="34" charset="0"/>
                          <a:cs typeface="Arial" panose="020B0604020202020204" pitchFamily="34" charset="0"/>
                        </a:rPr>
                        <a:t>Diarrhea</a:t>
                      </a:r>
                      <a:endParaRPr lang="en-US"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90867" marR="90867" marT="44943" marB="4494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90000"/>
                        </a:lnSpc>
                        <a:spcBef>
                          <a:spcPts val="0"/>
                        </a:spcBef>
                        <a:spcAft>
                          <a:spcPts val="0"/>
                        </a:spcAft>
                      </a:pPr>
                      <a:r>
                        <a:rPr lang="en-US" sz="1100" dirty="0">
                          <a:solidFill>
                            <a:schemeClr val="tx1"/>
                          </a:solidFill>
                          <a:effectLst/>
                          <a:latin typeface="Arial" panose="020B0604020202020204" pitchFamily="34" charset="0"/>
                          <a:cs typeface="Arial" panose="020B0604020202020204" pitchFamily="34" charset="0"/>
                        </a:rPr>
                        <a:t>22.3</a:t>
                      </a:r>
                      <a:endParaRPr lang="en-US" sz="1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90867" marR="90867" marT="44943" marB="4494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90000"/>
                        </a:lnSpc>
                        <a:spcBef>
                          <a:spcPts val="0"/>
                        </a:spcBef>
                        <a:spcAft>
                          <a:spcPts val="0"/>
                        </a:spcAft>
                      </a:pPr>
                      <a:r>
                        <a:rPr lang="en-US" sz="1100" dirty="0">
                          <a:solidFill>
                            <a:schemeClr val="tx1"/>
                          </a:solidFill>
                          <a:effectLst/>
                          <a:latin typeface="Arial" panose="020B0604020202020204" pitchFamily="34" charset="0"/>
                          <a:cs typeface="Arial" panose="020B0604020202020204" pitchFamily="34" charset="0"/>
                        </a:rPr>
                        <a:t>0.0</a:t>
                      </a:r>
                      <a:endParaRPr lang="en-US" sz="1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90867" marR="90867" marT="44943" marB="4494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a:lnSpc>
                          <a:spcPct val="90000"/>
                        </a:lnSpc>
                        <a:spcBef>
                          <a:spcPts val="0"/>
                        </a:spcBef>
                        <a:spcAft>
                          <a:spcPts val="0"/>
                        </a:spcAft>
                      </a:pPr>
                      <a:r>
                        <a:rPr lang="en-US" sz="1100" dirty="0">
                          <a:solidFill>
                            <a:schemeClr val="tx1"/>
                          </a:solidFill>
                          <a:effectLst/>
                          <a:latin typeface="Arial" panose="020B0604020202020204" pitchFamily="34" charset="0"/>
                          <a:cs typeface="Arial" panose="020B0604020202020204" pitchFamily="34" charset="0"/>
                        </a:rPr>
                        <a:t>12.7</a:t>
                      </a:r>
                      <a:endParaRPr lang="en-US" sz="1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90867" marR="90867" marT="44943" marB="4494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90000"/>
                        </a:lnSpc>
                        <a:spcBef>
                          <a:spcPts val="0"/>
                        </a:spcBef>
                        <a:spcAft>
                          <a:spcPts val="0"/>
                        </a:spcAft>
                      </a:pPr>
                      <a:r>
                        <a:rPr lang="en-US" sz="1100" dirty="0">
                          <a:solidFill>
                            <a:schemeClr val="tx1"/>
                          </a:solidFill>
                          <a:effectLst/>
                          <a:latin typeface="Arial" panose="020B0604020202020204" pitchFamily="34" charset="0"/>
                          <a:cs typeface="Arial" panose="020B0604020202020204" pitchFamily="34" charset="0"/>
                        </a:rPr>
                        <a:t>0.0</a:t>
                      </a:r>
                      <a:endParaRPr lang="en-US" sz="1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90867" marR="90867" marT="44943" marB="4494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992683327"/>
                  </a:ext>
                </a:extLst>
              </a:tr>
              <a:tr h="254477">
                <a:tc>
                  <a:txBody>
                    <a:bodyPr/>
                    <a:lstStyle/>
                    <a:p>
                      <a:pPr marL="0" marR="0" indent="115888" algn="l">
                        <a:lnSpc>
                          <a:spcPct val="90000"/>
                        </a:lnSpc>
                        <a:spcBef>
                          <a:spcPts val="0"/>
                        </a:spcBef>
                        <a:spcAft>
                          <a:spcPts val="0"/>
                        </a:spcAft>
                      </a:pPr>
                      <a:r>
                        <a:rPr lang="en-US" sz="1100" dirty="0">
                          <a:solidFill>
                            <a:srgbClr val="000000"/>
                          </a:solidFill>
                          <a:effectLst/>
                          <a:latin typeface="Arial" panose="020B0604020202020204" pitchFamily="34" charset="0"/>
                          <a:cs typeface="Arial" panose="020B0604020202020204" pitchFamily="34" charset="0"/>
                        </a:rPr>
                        <a:t>Dyspnea</a:t>
                      </a:r>
                      <a:endParaRPr lang="en-US"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90867" marR="90867" marT="44943" marB="4494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a:lnSpc>
                          <a:spcPct val="90000"/>
                        </a:lnSpc>
                        <a:spcBef>
                          <a:spcPts val="0"/>
                        </a:spcBef>
                        <a:spcAft>
                          <a:spcPts val="0"/>
                        </a:spcAft>
                      </a:pPr>
                      <a:r>
                        <a:rPr lang="en-US" sz="1100" dirty="0">
                          <a:solidFill>
                            <a:schemeClr val="tx1"/>
                          </a:solidFill>
                          <a:effectLst/>
                          <a:latin typeface="Arial" panose="020B0604020202020204" pitchFamily="34" charset="0"/>
                          <a:cs typeface="Arial" panose="020B0604020202020204" pitchFamily="34" charset="0"/>
                        </a:rPr>
                        <a:t>17.5</a:t>
                      </a:r>
                      <a:endParaRPr lang="en-US" sz="1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90867" marR="90867" marT="44943" marB="4494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a:lnSpc>
                          <a:spcPct val="90000"/>
                        </a:lnSpc>
                        <a:spcBef>
                          <a:spcPts val="0"/>
                        </a:spcBef>
                        <a:spcAft>
                          <a:spcPts val="0"/>
                        </a:spcAft>
                      </a:pPr>
                      <a:r>
                        <a:rPr lang="en-US" sz="1100" dirty="0">
                          <a:solidFill>
                            <a:schemeClr val="tx1"/>
                          </a:solidFill>
                          <a:effectLst/>
                          <a:latin typeface="Arial" panose="020B0604020202020204" pitchFamily="34" charset="0"/>
                          <a:cs typeface="Arial" panose="020B0604020202020204" pitchFamily="34" charset="0"/>
                        </a:rPr>
                        <a:t>1.2</a:t>
                      </a:r>
                      <a:endParaRPr lang="en-US" sz="1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90867" marR="90867" marT="44943" marB="4494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a:lnSpc>
                          <a:spcPct val="90000"/>
                        </a:lnSpc>
                        <a:spcBef>
                          <a:spcPts val="0"/>
                        </a:spcBef>
                        <a:spcAft>
                          <a:spcPts val="0"/>
                        </a:spcAft>
                      </a:pPr>
                      <a:r>
                        <a:rPr lang="en-US" sz="1100" dirty="0">
                          <a:solidFill>
                            <a:schemeClr val="tx1"/>
                          </a:solidFill>
                          <a:effectLst/>
                          <a:latin typeface="Arial" panose="020B0604020202020204" pitchFamily="34" charset="0"/>
                          <a:cs typeface="Arial" panose="020B0604020202020204" pitchFamily="34" charset="0"/>
                        </a:rPr>
                        <a:t>9.0</a:t>
                      </a:r>
                      <a:endParaRPr lang="en-US" sz="1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90867" marR="90867" marT="44943" marB="4494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a:lnSpc>
                          <a:spcPct val="90000"/>
                        </a:lnSpc>
                        <a:spcBef>
                          <a:spcPts val="0"/>
                        </a:spcBef>
                        <a:spcAft>
                          <a:spcPts val="0"/>
                        </a:spcAft>
                      </a:pPr>
                      <a:r>
                        <a:rPr lang="en-US" sz="1100" dirty="0">
                          <a:solidFill>
                            <a:schemeClr val="tx1"/>
                          </a:solidFill>
                          <a:effectLst/>
                          <a:latin typeface="Arial" panose="020B0604020202020204" pitchFamily="34" charset="0"/>
                          <a:cs typeface="Arial" panose="020B0604020202020204" pitchFamily="34" charset="0"/>
                        </a:rPr>
                        <a:t>0.6</a:t>
                      </a:r>
                      <a:endParaRPr lang="en-US" sz="1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90867" marR="90867" marT="44943" marB="4494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837879075"/>
                  </a:ext>
                </a:extLst>
              </a:tr>
              <a:tr h="254477">
                <a:tc>
                  <a:txBody>
                    <a:bodyPr/>
                    <a:lstStyle/>
                    <a:p>
                      <a:pPr marL="0" marR="0" indent="115888" algn="l">
                        <a:lnSpc>
                          <a:spcPct val="90000"/>
                        </a:lnSpc>
                        <a:spcBef>
                          <a:spcPts val="0"/>
                        </a:spcBef>
                        <a:spcAft>
                          <a:spcPts val="0"/>
                        </a:spcAft>
                      </a:pPr>
                      <a:r>
                        <a:rPr lang="en-US" sz="1100" dirty="0">
                          <a:solidFill>
                            <a:srgbClr val="000000"/>
                          </a:solidFill>
                          <a:effectLst/>
                          <a:latin typeface="Arial" panose="020B0604020202020204" pitchFamily="34" charset="0"/>
                          <a:cs typeface="Arial" panose="020B0604020202020204" pitchFamily="34" charset="0"/>
                        </a:rPr>
                        <a:t>Anemia</a:t>
                      </a:r>
                      <a:endParaRPr lang="en-US"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90867" marR="90867" marT="44943" marB="4494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a:lnSpc>
                          <a:spcPct val="90000"/>
                        </a:lnSpc>
                        <a:spcBef>
                          <a:spcPts val="0"/>
                        </a:spcBef>
                        <a:spcAft>
                          <a:spcPts val="0"/>
                        </a:spcAft>
                      </a:pPr>
                      <a:r>
                        <a:rPr lang="en-US" sz="1100" dirty="0">
                          <a:solidFill>
                            <a:schemeClr val="tx1"/>
                          </a:solidFill>
                          <a:effectLst/>
                          <a:latin typeface="Arial" panose="020B0604020202020204" pitchFamily="34" charset="0"/>
                          <a:cs typeface="Arial" panose="020B0604020202020204" pitchFamily="34" charset="0"/>
                        </a:rPr>
                        <a:t>16.9</a:t>
                      </a:r>
                      <a:endParaRPr lang="en-US" sz="1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90867" marR="90867" marT="44943" marB="4494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a:lnSpc>
                          <a:spcPct val="90000"/>
                        </a:lnSpc>
                        <a:spcBef>
                          <a:spcPts val="0"/>
                        </a:spcBef>
                        <a:spcAft>
                          <a:spcPts val="0"/>
                        </a:spcAft>
                      </a:pPr>
                      <a:r>
                        <a:rPr lang="en-US" sz="1100" dirty="0">
                          <a:solidFill>
                            <a:schemeClr val="tx1"/>
                          </a:solidFill>
                          <a:effectLst/>
                          <a:latin typeface="Arial" panose="020B0604020202020204" pitchFamily="34" charset="0"/>
                          <a:cs typeface="Arial" panose="020B0604020202020204" pitchFamily="34" charset="0"/>
                        </a:rPr>
                        <a:t>7.8</a:t>
                      </a:r>
                      <a:endParaRPr lang="en-US" sz="1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90867" marR="90867" marT="44943" marB="4494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a:lnSpc>
                          <a:spcPct val="90000"/>
                        </a:lnSpc>
                        <a:spcBef>
                          <a:spcPts val="0"/>
                        </a:spcBef>
                        <a:spcAft>
                          <a:spcPts val="0"/>
                        </a:spcAft>
                      </a:pPr>
                      <a:r>
                        <a:rPr lang="en-US" sz="1100" dirty="0">
                          <a:solidFill>
                            <a:schemeClr val="tx1"/>
                          </a:solidFill>
                          <a:effectLst/>
                          <a:latin typeface="Arial" panose="020B0604020202020204" pitchFamily="34" charset="0"/>
                          <a:cs typeface="Arial" panose="020B0604020202020204" pitchFamily="34" charset="0"/>
                        </a:rPr>
                        <a:t>7.2</a:t>
                      </a:r>
                      <a:endParaRPr lang="en-US" sz="1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90867" marR="90867" marT="44943" marB="4494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a:lnSpc>
                          <a:spcPct val="90000"/>
                        </a:lnSpc>
                        <a:spcBef>
                          <a:spcPts val="0"/>
                        </a:spcBef>
                        <a:spcAft>
                          <a:spcPts val="0"/>
                        </a:spcAft>
                      </a:pPr>
                      <a:r>
                        <a:rPr lang="en-US" sz="1100" dirty="0">
                          <a:solidFill>
                            <a:schemeClr val="tx1"/>
                          </a:solidFill>
                          <a:effectLst/>
                          <a:latin typeface="Arial" panose="020B0604020202020204" pitchFamily="34" charset="0"/>
                          <a:cs typeface="Arial" panose="020B0604020202020204" pitchFamily="34" charset="0"/>
                        </a:rPr>
                        <a:t>2.4</a:t>
                      </a:r>
                      <a:endParaRPr lang="en-US" sz="1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90867" marR="90867" marT="44943" marB="4494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150643329"/>
                  </a:ext>
                </a:extLst>
              </a:tr>
              <a:tr h="254477">
                <a:tc>
                  <a:txBody>
                    <a:bodyPr/>
                    <a:lstStyle/>
                    <a:p>
                      <a:pPr marL="0" marR="0" indent="115888" algn="l">
                        <a:lnSpc>
                          <a:spcPct val="90000"/>
                        </a:lnSpc>
                        <a:spcBef>
                          <a:spcPts val="0"/>
                        </a:spcBef>
                        <a:spcAft>
                          <a:spcPts val="0"/>
                        </a:spcAft>
                      </a:pPr>
                      <a:r>
                        <a:rPr lang="en-US" sz="1100" dirty="0">
                          <a:solidFill>
                            <a:srgbClr val="000000"/>
                          </a:solidFill>
                          <a:effectLst/>
                          <a:latin typeface="Arial" panose="020B0604020202020204" pitchFamily="34" charset="0"/>
                          <a:cs typeface="Arial" panose="020B0604020202020204" pitchFamily="34" charset="0"/>
                        </a:rPr>
                        <a:t>Thrombocytopenia</a:t>
                      </a:r>
                      <a:endParaRPr lang="en-US"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90867" marR="90867" marT="44943" marB="4494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a:lnSpc>
                          <a:spcPct val="90000"/>
                        </a:lnSpc>
                        <a:spcBef>
                          <a:spcPts val="0"/>
                        </a:spcBef>
                        <a:spcAft>
                          <a:spcPts val="0"/>
                        </a:spcAft>
                      </a:pPr>
                      <a:r>
                        <a:rPr lang="en-US" sz="1100" dirty="0">
                          <a:solidFill>
                            <a:schemeClr val="tx1"/>
                          </a:solidFill>
                          <a:effectLst/>
                          <a:latin typeface="Arial" panose="020B0604020202020204" pitchFamily="34" charset="0"/>
                          <a:cs typeface="Arial" panose="020B0604020202020204" pitchFamily="34" charset="0"/>
                        </a:rPr>
                        <a:t>15.1</a:t>
                      </a:r>
                      <a:endParaRPr lang="en-US" sz="1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90867" marR="90867" marT="44943" marB="4494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a:lnSpc>
                          <a:spcPct val="90000"/>
                        </a:lnSpc>
                        <a:spcBef>
                          <a:spcPts val="0"/>
                        </a:spcBef>
                        <a:spcAft>
                          <a:spcPts val="0"/>
                        </a:spcAft>
                      </a:pPr>
                      <a:r>
                        <a:rPr lang="en-US" sz="1100" dirty="0">
                          <a:solidFill>
                            <a:schemeClr val="tx1"/>
                          </a:solidFill>
                          <a:effectLst/>
                          <a:latin typeface="Arial" panose="020B0604020202020204" pitchFamily="34" charset="0"/>
                          <a:cs typeface="Arial" panose="020B0604020202020204" pitchFamily="34" charset="0"/>
                        </a:rPr>
                        <a:t>7.8</a:t>
                      </a:r>
                      <a:endParaRPr lang="en-US" sz="1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90867" marR="90867" marT="44943" marB="4494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a:lnSpc>
                          <a:spcPct val="90000"/>
                        </a:lnSpc>
                        <a:spcBef>
                          <a:spcPts val="0"/>
                        </a:spcBef>
                        <a:spcAft>
                          <a:spcPts val="0"/>
                        </a:spcAft>
                      </a:pPr>
                      <a:r>
                        <a:rPr lang="en-US" sz="1100" dirty="0">
                          <a:solidFill>
                            <a:schemeClr val="tx1"/>
                          </a:solidFill>
                          <a:effectLst/>
                          <a:latin typeface="Arial" panose="020B0604020202020204" pitchFamily="34" charset="0"/>
                          <a:cs typeface="Arial" panose="020B0604020202020204" pitchFamily="34" charset="0"/>
                        </a:rPr>
                        <a:t>7.8</a:t>
                      </a:r>
                      <a:endParaRPr lang="en-US" sz="1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90867" marR="90867" marT="44943" marB="4494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a:lnSpc>
                          <a:spcPct val="90000"/>
                        </a:lnSpc>
                        <a:spcBef>
                          <a:spcPts val="0"/>
                        </a:spcBef>
                        <a:spcAft>
                          <a:spcPts val="0"/>
                        </a:spcAft>
                      </a:pPr>
                      <a:r>
                        <a:rPr lang="en-US" sz="1100" dirty="0">
                          <a:solidFill>
                            <a:schemeClr val="tx1"/>
                          </a:solidFill>
                          <a:effectLst/>
                          <a:latin typeface="Arial" panose="020B0604020202020204" pitchFamily="34" charset="0"/>
                          <a:cs typeface="Arial" panose="020B0604020202020204" pitchFamily="34" charset="0"/>
                        </a:rPr>
                        <a:t>3.0</a:t>
                      </a:r>
                      <a:endParaRPr lang="en-US" sz="1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90867" marR="90867" marT="44943" marB="4494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538375667"/>
                  </a:ext>
                </a:extLst>
              </a:tr>
              <a:tr h="25447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sz="1100" b="1" kern="1200" dirty="0">
                          <a:solidFill>
                            <a:schemeClr val="bg1"/>
                          </a:solidFill>
                          <a:effectLst/>
                          <a:latin typeface="Arial" panose="020B0604020202020204" pitchFamily="34" charset="0"/>
                          <a:cs typeface="Arial" panose="020B0604020202020204" pitchFamily="34" charset="0"/>
                        </a:rPr>
                        <a:t>AEs of Interest</a:t>
                      </a:r>
                      <a:r>
                        <a:rPr lang="en-US" sz="1100" b="1" kern="1200" baseline="30000" dirty="0">
                          <a:solidFill>
                            <a:schemeClr val="bg1"/>
                          </a:solidFill>
                          <a:effectLst/>
                          <a:latin typeface="Arial" panose="020B0604020202020204" pitchFamily="34" charset="0"/>
                          <a:cs typeface="Arial" panose="020B0604020202020204" pitchFamily="34" charset="0"/>
                        </a:rPr>
                        <a:t>a</a:t>
                      </a:r>
                      <a:endParaRPr lang="en-US" sz="1100" b="1" kern="1200" baseline="30000" dirty="0">
                        <a:solidFill>
                          <a:schemeClr val="bg1"/>
                        </a:solidFill>
                        <a:effectLst/>
                        <a:latin typeface="Arial" panose="020B0604020202020204" pitchFamily="34" charset="0"/>
                        <a:ea typeface="+mn-ea"/>
                        <a:cs typeface="Arial" panose="020B0604020202020204" pitchFamily="34" charset="0"/>
                      </a:endParaRPr>
                    </a:p>
                  </a:txBody>
                  <a:tcPr marL="90867" marR="90867" marT="44943" marB="4494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90000"/>
                        </a:lnSpc>
                        <a:spcBef>
                          <a:spcPts val="0"/>
                        </a:spcBef>
                        <a:spcAft>
                          <a:spcPts val="0"/>
                        </a:spcAft>
                      </a:pPr>
                      <a:r>
                        <a:rPr lang="en-US" sz="1100" b="1" dirty="0">
                          <a:solidFill>
                            <a:schemeClr val="bg1"/>
                          </a:solidFill>
                          <a:effectLst/>
                          <a:latin typeface="Arial" panose="020B0604020202020204" pitchFamily="34" charset="0"/>
                          <a:cs typeface="Arial" panose="020B0604020202020204" pitchFamily="34" charset="0"/>
                        </a:rPr>
                        <a:t>Any Grade</a:t>
                      </a:r>
                      <a:endParaRPr lang="en-US" sz="11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90867" marR="90867" marT="44943" marB="4494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90000"/>
                        </a:lnSpc>
                        <a:spcBef>
                          <a:spcPts val="0"/>
                        </a:spcBef>
                        <a:spcAft>
                          <a:spcPts val="0"/>
                        </a:spcAft>
                      </a:pPr>
                      <a:r>
                        <a:rPr lang="en-US" sz="1100" b="1" dirty="0">
                          <a:solidFill>
                            <a:schemeClr val="bg1"/>
                          </a:solidFill>
                          <a:effectLst/>
                          <a:latin typeface="Arial" panose="020B0604020202020204" pitchFamily="34" charset="0"/>
                          <a:cs typeface="Arial" panose="020B0604020202020204" pitchFamily="34" charset="0"/>
                        </a:rPr>
                        <a:t>Grade ≥3</a:t>
                      </a:r>
                      <a:endParaRPr lang="en-US" sz="11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90867" marR="90867" marT="44943" marB="4494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lvl1pPr marL="0" algn="l" defTabSz="3771900" rtl="0" eaLnBrk="1" latinLnBrk="0" hangingPunct="1">
                        <a:defRPr sz="7425" kern="1200">
                          <a:solidFill>
                            <a:schemeClr val="tx1"/>
                          </a:solidFill>
                          <a:latin typeface="Arial"/>
                        </a:defRPr>
                      </a:lvl1pPr>
                      <a:lvl2pPr marL="1885950" algn="l" defTabSz="3771900" rtl="0" eaLnBrk="1" latinLnBrk="0" hangingPunct="1">
                        <a:defRPr sz="7425" kern="1200">
                          <a:solidFill>
                            <a:schemeClr val="tx1"/>
                          </a:solidFill>
                          <a:latin typeface="Arial"/>
                        </a:defRPr>
                      </a:lvl2pPr>
                      <a:lvl3pPr marL="3771900" algn="l" defTabSz="3771900" rtl="0" eaLnBrk="1" latinLnBrk="0" hangingPunct="1">
                        <a:defRPr sz="7425" kern="1200">
                          <a:solidFill>
                            <a:schemeClr val="tx1"/>
                          </a:solidFill>
                          <a:latin typeface="Arial"/>
                        </a:defRPr>
                      </a:lvl3pPr>
                      <a:lvl4pPr marL="5657850" algn="l" defTabSz="3771900" rtl="0" eaLnBrk="1" latinLnBrk="0" hangingPunct="1">
                        <a:defRPr sz="7425" kern="1200">
                          <a:solidFill>
                            <a:schemeClr val="tx1"/>
                          </a:solidFill>
                          <a:latin typeface="Arial"/>
                        </a:defRPr>
                      </a:lvl4pPr>
                      <a:lvl5pPr marL="7543800" algn="l" defTabSz="3771900" rtl="0" eaLnBrk="1" latinLnBrk="0" hangingPunct="1">
                        <a:defRPr sz="7425" kern="1200">
                          <a:solidFill>
                            <a:schemeClr val="tx1"/>
                          </a:solidFill>
                          <a:latin typeface="Arial"/>
                        </a:defRPr>
                      </a:lvl5pPr>
                      <a:lvl6pPr marL="9429750" algn="l" defTabSz="3771900" rtl="0" eaLnBrk="1" latinLnBrk="0" hangingPunct="1">
                        <a:defRPr sz="7425" kern="1200">
                          <a:solidFill>
                            <a:schemeClr val="tx1"/>
                          </a:solidFill>
                          <a:latin typeface="Arial"/>
                        </a:defRPr>
                      </a:lvl6pPr>
                      <a:lvl7pPr marL="11315700" algn="l" defTabSz="3771900" rtl="0" eaLnBrk="1" latinLnBrk="0" hangingPunct="1">
                        <a:defRPr sz="7425" kern="1200">
                          <a:solidFill>
                            <a:schemeClr val="tx1"/>
                          </a:solidFill>
                          <a:latin typeface="Arial"/>
                        </a:defRPr>
                      </a:lvl7pPr>
                      <a:lvl8pPr marL="13201650" algn="l" defTabSz="3771900" rtl="0" eaLnBrk="1" latinLnBrk="0" hangingPunct="1">
                        <a:defRPr sz="7425" kern="1200">
                          <a:solidFill>
                            <a:schemeClr val="tx1"/>
                          </a:solidFill>
                          <a:latin typeface="Arial"/>
                        </a:defRPr>
                      </a:lvl8pPr>
                      <a:lvl9pPr marL="15087600" algn="l" defTabSz="3771900" rtl="0" eaLnBrk="1" latinLnBrk="0" hangingPunct="1">
                        <a:defRPr sz="7425" kern="1200">
                          <a:solidFill>
                            <a:schemeClr val="tx1"/>
                          </a:solidFill>
                          <a:latin typeface="Arial"/>
                        </a:defRPr>
                      </a:lvl9pPr>
                    </a:lstStyle>
                    <a:p>
                      <a:pPr marL="0" marR="0" algn="ctr">
                        <a:lnSpc>
                          <a:spcPct val="90000"/>
                        </a:lnSpc>
                        <a:spcBef>
                          <a:spcPts val="0"/>
                        </a:spcBef>
                        <a:spcAft>
                          <a:spcPts val="0"/>
                        </a:spcAft>
                      </a:pPr>
                      <a:r>
                        <a:rPr lang="en-US" sz="1100" b="1" dirty="0">
                          <a:solidFill>
                            <a:schemeClr val="bg1"/>
                          </a:solidFill>
                          <a:effectLst/>
                          <a:latin typeface="Arial" panose="020B0604020202020204" pitchFamily="34" charset="0"/>
                          <a:cs typeface="Arial" panose="020B0604020202020204" pitchFamily="34" charset="0"/>
                        </a:rPr>
                        <a:t>Any Grade</a:t>
                      </a:r>
                      <a:endParaRPr lang="en-US" sz="11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90867" marR="90867" marT="44943" marB="4494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90000"/>
                        </a:lnSpc>
                        <a:spcBef>
                          <a:spcPts val="0"/>
                        </a:spcBef>
                        <a:spcAft>
                          <a:spcPts val="0"/>
                        </a:spcAft>
                      </a:pPr>
                      <a:r>
                        <a:rPr lang="en-US" sz="1100" b="1" dirty="0">
                          <a:solidFill>
                            <a:schemeClr val="bg1"/>
                          </a:solidFill>
                          <a:effectLst/>
                          <a:latin typeface="Arial" panose="020B0604020202020204" pitchFamily="34" charset="0"/>
                          <a:cs typeface="Arial" panose="020B0604020202020204" pitchFamily="34" charset="0"/>
                        </a:rPr>
                        <a:t>Grade ≥3</a:t>
                      </a:r>
                      <a:endParaRPr lang="en-US" sz="11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90867" marR="90867" marT="44943" marB="4494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2511173425"/>
                  </a:ext>
                </a:extLst>
              </a:tr>
              <a:tr h="254477">
                <a:tc>
                  <a:txBody>
                    <a:bodyPr/>
                    <a:lstStyle/>
                    <a:p>
                      <a:pPr marL="107950" marR="0" algn="l">
                        <a:lnSpc>
                          <a:spcPct val="90000"/>
                        </a:lnSpc>
                        <a:spcBef>
                          <a:spcPts val="0"/>
                        </a:spcBef>
                        <a:spcAft>
                          <a:spcPts val="0"/>
                        </a:spcAft>
                      </a:pPr>
                      <a:r>
                        <a:rPr lang="en-US" sz="1100" baseline="0" dirty="0">
                          <a:solidFill>
                            <a:srgbClr val="000000"/>
                          </a:solidFill>
                          <a:effectLst/>
                          <a:latin typeface="Arial" panose="020B0604020202020204" pitchFamily="34" charset="0"/>
                          <a:cs typeface="Arial" panose="020B0604020202020204" pitchFamily="34" charset="0"/>
                        </a:rPr>
                        <a:t>Infections</a:t>
                      </a:r>
                      <a:r>
                        <a:rPr lang="en-US" sz="1100" baseline="30000" dirty="0">
                          <a:solidFill>
                            <a:srgbClr val="000000"/>
                          </a:solidFill>
                          <a:effectLst/>
                          <a:latin typeface="Arial" panose="020B0604020202020204" pitchFamily="34" charset="0"/>
                          <a:cs typeface="Arial" panose="020B0604020202020204" pitchFamily="34" charset="0"/>
                        </a:rPr>
                        <a:t>b</a:t>
                      </a:r>
                      <a:endParaRPr lang="en-US"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90867" marR="90867" marT="44943" marB="4494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6000"/>
                        </a:lnSpc>
                        <a:spcAft>
                          <a:spcPts val="0"/>
                        </a:spcAft>
                      </a:pPr>
                      <a:r>
                        <a:rPr lang="en-US" sz="1100" dirty="0">
                          <a:solidFill>
                            <a:schemeClr val="tx1"/>
                          </a:solidFill>
                          <a:effectLst/>
                          <a:latin typeface="Arial" panose="020B0604020202020204" pitchFamily="34" charset="0"/>
                          <a:cs typeface="Arial" panose="020B0604020202020204" pitchFamily="34" charset="0"/>
                        </a:rPr>
                        <a:t>42.8</a:t>
                      </a:r>
                      <a:endParaRPr lang="en-IE" sz="1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282893" marR="28289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457200" eaLnBrk="1" fontAlgn="auto" latinLnBrk="0" hangingPunct="1">
                        <a:lnSpc>
                          <a:spcPct val="106000"/>
                        </a:lnSpc>
                        <a:spcBef>
                          <a:spcPts val="0"/>
                        </a:spcBef>
                        <a:spcAft>
                          <a:spcPts val="0"/>
                        </a:spcAft>
                        <a:buClrTx/>
                        <a:buSzTx/>
                        <a:buFontTx/>
                        <a:buNone/>
                        <a:tabLst/>
                        <a:defRPr/>
                      </a:pPr>
                      <a:r>
                        <a:rPr lang="en-US" sz="1100" dirty="0">
                          <a:solidFill>
                            <a:schemeClr val="tx1"/>
                          </a:solidFill>
                          <a:effectLst/>
                          <a:latin typeface="Arial" panose="020B0604020202020204" pitchFamily="34" charset="0"/>
                          <a:cs typeface="Arial" panose="020B0604020202020204" pitchFamily="34" charset="0"/>
                        </a:rPr>
                        <a:t>1</a:t>
                      </a:r>
                      <a:r>
                        <a:rPr lang="en-IE" sz="1100" dirty="0">
                          <a:solidFill>
                            <a:schemeClr val="tx1"/>
                          </a:solidFill>
                          <a:effectLst/>
                          <a:latin typeface="Arial" panose="020B0604020202020204" pitchFamily="34" charset="0"/>
                          <a:cs typeface="Arial" panose="020B0604020202020204" pitchFamily="34" charset="0"/>
                        </a:rPr>
                        <a:t>9.9</a:t>
                      </a:r>
                      <a:endParaRPr lang="en-IE" sz="1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282893" marR="28289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6000"/>
                        </a:lnSpc>
                        <a:spcAft>
                          <a:spcPts val="0"/>
                        </a:spcAft>
                      </a:pPr>
                      <a:r>
                        <a:rPr lang="en-US" sz="1100" dirty="0">
                          <a:solidFill>
                            <a:schemeClr val="tx1"/>
                          </a:solidFill>
                          <a:effectLst/>
                          <a:latin typeface="Arial" panose="020B0604020202020204" pitchFamily="34" charset="0"/>
                          <a:cs typeface="Arial" panose="020B0604020202020204" pitchFamily="34" charset="0"/>
                        </a:rPr>
                        <a:t>15.7</a:t>
                      </a:r>
                      <a:endParaRPr lang="en-IE" sz="1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282893" marR="28289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457200" eaLnBrk="1" fontAlgn="auto" latinLnBrk="0" hangingPunct="1">
                        <a:lnSpc>
                          <a:spcPct val="106000"/>
                        </a:lnSpc>
                        <a:spcBef>
                          <a:spcPts val="0"/>
                        </a:spcBef>
                        <a:spcAft>
                          <a:spcPts val="0"/>
                        </a:spcAft>
                        <a:buClrTx/>
                        <a:buSzTx/>
                        <a:buFontTx/>
                        <a:buNone/>
                        <a:tabLst/>
                        <a:defRPr/>
                      </a:pPr>
                      <a:r>
                        <a:rPr lang="en-IE" sz="1100" dirty="0">
                          <a:solidFill>
                            <a:schemeClr val="tx1"/>
                          </a:solidFill>
                          <a:effectLst/>
                          <a:latin typeface="Arial" panose="020B0604020202020204" pitchFamily="34" charset="0"/>
                          <a:cs typeface="Arial" panose="020B0604020202020204" pitchFamily="34" charset="0"/>
                        </a:rPr>
                        <a:t>3.6</a:t>
                      </a:r>
                      <a:endParaRPr lang="en-IE" sz="1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282893" marR="28289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947693845"/>
                  </a:ext>
                </a:extLst>
              </a:tr>
              <a:tr h="25447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07950" marR="0">
                        <a:lnSpc>
                          <a:spcPct val="90000"/>
                        </a:lnSpc>
                        <a:spcBef>
                          <a:spcPts val="0"/>
                        </a:spcBef>
                        <a:spcAft>
                          <a:spcPts val="0"/>
                        </a:spcAft>
                      </a:pPr>
                      <a:r>
                        <a:rPr lang="en-US" sz="1100" strike="noStrike" dirty="0">
                          <a:solidFill>
                            <a:srgbClr val="000000"/>
                          </a:solidFill>
                          <a:effectLst/>
                          <a:latin typeface="Arial" panose="020B0604020202020204" pitchFamily="34" charset="0"/>
                          <a:cs typeface="Arial" panose="020B0604020202020204" pitchFamily="34" charset="0"/>
                        </a:rPr>
                        <a:t>Bruising</a:t>
                      </a:r>
                      <a:r>
                        <a:rPr lang="en-US" sz="1100" strike="noStrike" baseline="30000" dirty="0">
                          <a:solidFill>
                            <a:srgbClr val="000000"/>
                          </a:solidFill>
                          <a:effectLst/>
                          <a:latin typeface="Arial" panose="020B0604020202020204" pitchFamily="34" charset="0"/>
                          <a:cs typeface="Arial" panose="020B0604020202020204" pitchFamily="34" charset="0"/>
                        </a:rPr>
                        <a:t>c</a:t>
                      </a:r>
                      <a:endParaRPr lang="en-US" sz="1100" strike="noStrike" baseline="30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90867" marR="90867" marT="44943" marB="4494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6000"/>
                        </a:lnSpc>
                        <a:spcAft>
                          <a:spcPts val="0"/>
                        </a:spcAft>
                      </a:pPr>
                      <a:r>
                        <a:rPr lang="en-IE" sz="1100" dirty="0">
                          <a:solidFill>
                            <a:schemeClr val="tx1"/>
                          </a:solidFill>
                          <a:effectLst/>
                          <a:latin typeface="Arial" panose="020B0604020202020204" pitchFamily="34" charset="0"/>
                          <a:cs typeface="Arial" panose="020B0604020202020204" pitchFamily="34" charset="0"/>
                        </a:rPr>
                        <a:t>16.3</a:t>
                      </a:r>
                      <a:endParaRPr lang="en-IE" sz="1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282893" marR="28289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3771900" rtl="0" eaLnBrk="1" fontAlgn="auto" latinLnBrk="0" hangingPunct="1">
                        <a:lnSpc>
                          <a:spcPct val="106000"/>
                        </a:lnSpc>
                        <a:spcBef>
                          <a:spcPts val="0"/>
                        </a:spcBef>
                        <a:spcAft>
                          <a:spcPts val="0"/>
                        </a:spcAft>
                        <a:buClrTx/>
                        <a:buSzTx/>
                        <a:buFontTx/>
                        <a:buNone/>
                        <a:tabLst/>
                        <a:defRPr/>
                      </a:pPr>
                      <a:r>
                        <a:rPr lang="en-IE" sz="1100" dirty="0">
                          <a:solidFill>
                            <a:schemeClr val="tx1"/>
                          </a:solidFill>
                          <a:effectLst/>
                          <a:latin typeface="Arial" panose="020B0604020202020204" pitchFamily="34" charset="0"/>
                          <a:cs typeface="Arial" panose="020B0604020202020204" pitchFamily="34" charset="0"/>
                        </a:rPr>
                        <a:t>0.0</a:t>
                      </a:r>
                      <a:endParaRPr lang="en-IE" sz="1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282893" marR="28289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6000"/>
                        </a:lnSpc>
                        <a:spcAft>
                          <a:spcPts val="0"/>
                        </a:spcAft>
                      </a:pPr>
                      <a:r>
                        <a:rPr lang="en-IE" sz="1100" dirty="0">
                          <a:solidFill>
                            <a:schemeClr val="tx1"/>
                          </a:solidFill>
                          <a:effectLst/>
                          <a:latin typeface="Arial" panose="020B0604020202020204" pitchFamily="34" charset="0"/>
                          <a:cs typeface="Arial" panose="020B0604020202020204" pitchFamily="34" charset="0"/>
                        </a:rPr>
                        <a:t>11.4</a:t>
                      </a:r>
                      <a:endParaRPr lang="en-IE" sz="1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282893" marR="28289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6000"/>
                        </a:lnSpc>
                        <a:spcAft>
                          <a:spcPts val="0"/>
                        </a:spcAft>
                      </a:pPr>
                      <a:r>
                        <a:rPr lang="en-IE" sz="1100" dirty="0">
                          <a:solidFill>
                            <a:schemeClr val="tx1"/>
                          </a:solidFill>
                          <a:effectLst/>
                          <a:latin typeface="Arial" panose="020B0604020202020204" pitchFamily="34" charset="0"/>
                          <a:cs typeface="Arial" panose="020B0604020202020204" pitchFamily="34" charset="0"/>
                        </a:rPr>
                        <a:t>0.0</a:t>
                      </a:r>
                      <a:endParaRPr lang="en-IE" sz="1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282893" marR="28289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121080619"/>
                  </a:ext>
                </a:extLst>
              </a:tr>
              <a:tr h="25447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07950" marR="0">
                        <a:lnSpc>
                          <a:spcPct val="90000"/>
                        </a:lnSpc>
                        <a:spcBef>
                          <a:spcPts val="0"/>
                        </a:spcBef>
                        <a:spcAft>
                          <a:spcPts val="0"/>
                        </a:spcAft>
                      </a:pPr>
                      <a:r>
                        <a:rPr lang="en-US" sz="1100" dirty="0">
                          <a:solidFill>
                            <a:srgbClr val="000000"/>
                          </a:solidFill>
                          <a:effectLst/>
                          <a:latin typeface="Arial" panose="020B0604020202020204" pitchFamily="34" charset="0"/>
                          <a:cs typeface="Arial" panose="020B0604020202020204" pitchFamily="34" charset="0"/>
                        </a:rPr>
                        <a:t>Rash</a:t>
                      </a:r>
                      <a:r>
                        <a:rPr lang="en-US" sz="1100" baseline="30000" dirty="0">
                          <a:solidFill>
                            <a:srgbClr val="000000"/>
                          </a:solidFill>
                          <a:effectLst/>
                          <a:latin typeface="Arial" panose="020B0604020202020204" pitchFamily="34" charset="0"/>
                          <a:cs typeface="Arial" panose="020B0604020202020204" pitchFamily="34" charset="0"/>
                        </a:rPr>
                        <a:t>d</a:t>
                      </a:r>
                      <a:endParaRPr lang="en-US" sz="1100" baseline="30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90867" marR="90867" marT="44943" marB="4494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6000"/>
                        </a:lnSpc>
                        <a:spcAft>
                          <a:spcPts val="0"/>
                        </a:spcAft>
                      </a:pPr>
                      <a:r>
                        <a:rPr lang="en-US" sz="1100" dirty="0">
                          <a:solidFill>
                            <a:schemeClr val="tx1"/>
                          </a:solidFill>
                          <a:effectLst/>
                          <a:latin typeface="Arial" panose="020B0604020202020204" pitchFamily="34" charset="0"/>
                          <a:cs typeface="Arial" panose="020B0604020202020204" pitchFamily="34" charset="0"/>
                        </a:rPr>
                        <a:t>1</a:t>
                      </a:r>
                      <a:r>
                        <a:rPr lang="en-IE" sz="1100" dirty="0">
                          <a:solidFill>
                            <a:schemeClr val="tx1"/>
                          </a:solidFill>
                          <a:effectLst/>
                          <a:latin typeface="Arial" panose="020B0604020202020204" pitchFamily="34" charset="0"/>
                          <a:cs typeface="Arial" panose="020B0604020202020204" pitchFamily="34" charset="0"/>
                        </a:rPr>
                        <a:t>4.5</a:t>
                      </a:r>
                      <a:endParaRPr lang="en-IE" sz="1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282893" marR="28289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6000"/>
                        </a:lnSpc>
                        <a:spcAft>
                          <a:spcPts val="0"/>
                        </a:spcAft>
                      </a:pPr>
                      <a:r>
                        <a:rPr lang="en-IE" sz="1100" dirty="0">
                          <a:solidFill>
                            <a:schemeClr val="tx1"/>
                          </a:solidFill>
                          <a:effectLst/>
                          <a:latin typeface="Arial" panose="020B0604020202020204" pitchFamily="34" charset="0"/>
                          <a:cs typeface="Arial" panose="020B0604020202020204" pitchFamily="34" charset="0"/>
                        </a:rPr>
                        <a:t>0.6</a:t>
                      </a:r>
                      <a:endParaRPr lang="en-IE" sz="1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282893" marR="28289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6000"/>
                        </a:lnSpc>
                        <a:spcAft>
                          <a:spcPts val="0"/>
                        </a:spcAft>
                      </a:pPr>
                      <a:r>
                        <a:rPr lang="en-US" sz="1100" dirty="0">
                          <a:solidFill>
                            <a:schemeClr val="tx1"/>
                          </a:solidFill>
                          <a:effectLst/>
                          <a:latin typeface="Arial" panose="020B0604020202020204" pitchFamily="34" charset="0"/>
                          <a:cs typeface="Arial" panose="020B0604020202020204" pitchFamily="34" charset="0"/>
                        </a:rPr>
                        <a:t>9</a:t>
                      </a:r>
                      <a:r>
                        <a:rPr lang="en-IE" sz="1100" dirty="0">
                          <a:solidFill>
                            <a:schemeClr val="tx1"/>
                          </a:solidFill>
                          <a:effectLst/>
                          <a:latin typeface="Arial" panose="020B0604020202020204" pitchFamily="34" charset="0"/>
                          <a:cs typeface="Arial" panose="020B0604020202020204" pitchFamily="34" charset="0"/>
                        </a:rPr>
                        <a:t>.0</a:t>
                      </a:r>
                      <a:endParaRPr lang="en-IE" sz="1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282893" marR="28289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6000"/>
                        </a:lnSpc>
                        <a:spcAft>
                          <a:spcPts val="0"/>
                        </a:spcAft>
                      </a:pPr>
                      <a:r>
                        <a:rPr lang="en-IE" sz="1100" dirty="0">
                          <a:solidFill>
                            <a:schemeClr val="tx1"/>
                          </a:solidFill>
                          <a:effectLst/>
                          <a:latin typeface="Arial" panose="020B0604020202020204" pitchFamily="34" charset="0"/>
                          <a:cs typeface="Arial" panose="020B0604020202020204" pitchFamily="34" charset="0"/>
                        </a:rPr>
                        <a:t>0.0</a:t>
                      </a:r>
                      <a:endParaRPr lang="en-IE" sz="1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282893" marR="28289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695270175"/>
                  </a:ext>
                </a:extLst>
              </a:tr>
              <a:tr h="25447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07950" marR="0">
                        <a:lnSpc>
                          <a:spcPct val="90000"/>
                        </a:lnSpc>
                        <a:spcBef>
                          <a:spcPts val="0"/>
                        </a:spcBef>
                        <a:spcAft>
                          <a:spcPts val="0"/>
                        </a:spcAft>
                      </a:pPr>
                      <a:r>
                        <a:rPr lang="en-US" sz="1100" dirty="0">
                          <a:solidFill>
                            <a:srgbClr val="000000"/>
                          </a:solidFill>
                          <a:effectLst/>
                          <a:latin typeface="Arial" panose="020B0604020202020204" pitchFamily="34" charset="0"/>
                          <a:cs typeface="Arial" panose="020B0604020202020204" pitchFamily="34" charset="0"/>
                        </a:rPr>
                        <a:t>Arthralgia</a:t>
                      </a:r>
                      <a:endParaRPr lang="en-US"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90867" marR="90867" marT="44943" marB="4494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6000"/>
                        </a:lnSpc>
                        <a:spcAft>
                          <a:spcPts val="0"/>
                        </a:spcAft>
                      </a:pPr>
                      <a:r>
                        <a:rPr lang="en-IE" sz="1100" dirty="0">
                          <a:solidFill>
                            <a:schemeClr val="tx1"/>
                          </a:solidFill>
                          <a:effectLst/>
                          <a:latin typeface="Arial" panose="020B0604020202020204" pitchFamily="34" charset="0"/>
                          <a:cs typeface="Arial" panose="020B0604020202020204" pitchFamily="34" charset="0"/>
                        </a:rPr>
                        <a:t>9.0</a:t>
                      </a:r>
                      <a:endParaRPr lang="en-IE" sz="1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282893" marR="28289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6000"/>
                        </a:lnSpc>
                        <a:spcAft>
                          <a:spcPts val="0"/>
                        </a:spcAft>
                      </a:pPr>
                      <a:r>
                        <a:rPr lang="en-IE" sz="1100" dirty="0">
                          <a:solidFill>
                            <a:schemeClr val="tx1"/>
                          </a:solidFill>
                          <a:effectLst/>
                          <a:latin typeface="Arial" panose="020B0604020202020204" pitchFamily="34" charset="0"/>
                          <a:cs typeface="Arial" panose="020B0604020202020204" pitchFamily="34" charset="0"/>
                        </a:rPr>
                        <a:t>1.2</a:t>
                      </a:r>
                      <a:endParaRPr lang="en-IE" sz="1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282893" marR="28289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6000"/>
                        </a:lnSpc>
                        <a:spcAft>
                          <a:spcPts val="0"/>
                        </a:spcAft>
                      </a:pPr>
                      <a:r>
                        <a:rPr lang="en-IE" sz="1100" dirty="0">
                          <a:solidFill>
                            <a:schemeClr val="tx1"/>
                          </a:solidFill>
                          <a:effectLst/>
                          <a:latin typeface="Arial" panose="020B0604020202020204" pitchFamily="34" charset="0"/>
                          <a:cs typeface="Arial" panose="020B0604020202020204" pitchFamily="34" charset="0"/>
                        </a:rPr>
                        <a:t>2.4</a:t>
                      </a:r>
                      <a:endParaRPr lang="en-IE" sz="1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282893" marR="28289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6000"/>
                        </a:lnSpc>
                        <a:spcAft>
                          <a:spcPts val="0"/>
                        </a:spcAft>
                      </a:pPr>
                      <a:r>
                        <a:rPr lang="en-IE" sz="1100" dirty="0">
                          <a:solidFill>
                            <a:schemeClr val="tx1"/>
                          </a:solidFill>
                          <a:effectLst/>
                          <a:latin typeface="Arial" panose="020B0604020202020204" pitchFamily="34" charset="0"/>
                          <a:cs typeface="Arial" panose="020B0604020202020204" pitchFamily="34" charset="0"/>
                        </a:rPr>
                        <a:t>0.0</a:t>
                      </a:r>
                      <a:endParaRPr lang="en-IE" sz="1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282893" marR="28289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140430441"/>
                  </a:ext>
                </a:extLst>
              </a:tr>
              <a:tr h="25447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07950" marR="0">
                        <a:lnSpc>
                          <a:spcPct val="90000"/>
                        </a:lnSpc>
                        <a:spcBef>
                          <a:spcPts val="0"/>
                        </a:spcBef>
                        <a:spcAft>
                          <a:spcPts val="0"/>
                        </a:spcAft>
                      </a:pPr>
                      <a:r>
                        <a:rPr lang="en-US" sz="1100" dirty="0">
                          <a:solidFill>
                            <a:srgbClr val="000000"/>
                          </a:solidFill>
                          <a:effectLst/>
                          <a:latin typeface="Arial" panose="020B0604020202020204" pitchFamily="34" charset="0"/>
                          <a:cs typeface="Arial" panose="020B0604020202020204" pitchFamily="34" charset="0"/>
                        </a:rPr>
                        <a:t>Hemorrhage</a:t>
                      </a:r>
                      <a:r>
                        <a:rPr lang="en-US" sz="1100" baseline="30000" dirty="0">
                          <a:solidFill>
                            <a:srgbClr val="000000"/>
                          </a:solidFill>
                          <a:effectLst/>
                          <a:latin typeface="Arial" panose="020B0604020202020204" pitchFamily="34" charset="0"/>
                          <a:cs typeface="Arial" panose="020B0604020202020204" pitchFamily="34" charset="0"/>
                        </a:rPr>
                        <a:t>e</a:t>
                      </a:r>
                      <a:r>
                        <a:rPr lang="en-US" sz="1100" dirty="0">
                          <a:solidFill>
                            <a:srgbClr val="000000"/>
                          </a:solidFill>
                          <a:effectLst/>
                          <a:latin typeface="Arial" panose="020B0604020202020204" pitchFamily="34" charset="0"/>
                          <a:cs typeface="Arial" panose="020B0604020202020204" pitchFamily="34" charset="0"/>
                        </a:rPr>
                        <a:t> </a:t>
                      </a:r>
                      <a:endParaRPr lang="en-US"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90867" marR="90867" marT="44943" marB="4494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6000"/>
                        </a:lnSpc>
                        <a:spcAft>
                          <a:spcPts val="0"/>
                        </a:spcAft>
                      </a:pPr>
                      <a:r>
                        <a:rPr lang="en-US" sz="1100" dirty="0">
                          <a:solidFill>
                            <a:schemeClr val="tx1"/>
                          </a:solidFill>
                          <a:effectLst/>
                          <a:latin typeface="Arial" panose="020B0604020202020204" pitchFamily="34" charset="0"/>
                          <a:cs typeface="Arial" panose="020B0604020202020204" pitchFamily="34" charset="0"/>
                        </a:rPr>
                        <a:t>1</a:t>
                      </a:r>
                      <a:r>
                        <a:rPr lang="en-IE" sz="1100" dirty="0">
                          <a:solidFill>
                            <a:schemeClr val="tx1"/>
                          </a:solidFill>
                          <a:effectLst/>
                          <a:latin typeface="Arial" panose="020B0604020202020204" pitchFamily="34" charset="0"/>
                          <a:cs typeface="Arial" panose="020B0604020202020204" pitchFamily="34" charset="0"/>
                        </a:rPr>
                        <a:t>0.2</a:t>
                      </a:r>
                      <a:endParaRPr lang="en-IE" sz="1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282893" marR="28289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6000"/>
                        </a:lnSpc>
                        <a:spcAft>
                          <a:spcPts val="0"/>
                        </a:spcAft>
                      </a:pPr>
                      <a:r>
                        <a:rPr lang="en-US" sz="1100" dirty="0">
                          <a:solidFill>
                            <a:schemeClr val="tx1"/>
                          </a:solidFill>
                          <a:effectLst/>
                          <a:latin typeface="Arial" panose="020B0604020202020204" pitchFamily="34" charset="0"/>
                          <a:cs typeface="Arial" panose="020B0604020202020204" pitchFamily="34" charset="0"/>
                        </a:rPr>
                        <a:t>2</a:t>
                      </a:r>
                      <a:r>
                        <a:rPr lang="en-IE" sz="1100" dirty="0">
                          <a:solidFill>
                            <a:schemeClr val="tx1"/>
                          </a:solidFill>
                          <a:effectLst/>
                          <a:latin typeface="Arial" panose="020B0604020202020204" pitchFamily="34" charset="0"/>
                          <a:cs typeface="Arial" panose="020B0604020202020204" pitchFamily="34" charset="0"/>
                        </a:rPr>
                        <a:t>.4</a:t>
                      </a:r>
                      <a:endParaRPr lang="en-IE" sz="1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282893" marR="28289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6000"/>
                        </a:lnSpc>
                        <a:spcAft>
                          <a:spcPts val="0"/>
                        </a:spcAft>
                      </a:pPr>
                      <a:r>
                        <a:rPr lang="en-IE" sz="1100" dirty="0">
                          <a:solidFill>
                            <a:schemeClr val="tx1"/>
                          </a:solidFill>
                          <a:effectLst/>
                          <a:latin typeface="Arial" panose="020B0604020202020204" pitchFamily="34" charset="0"/>
                          <a:cs typeface="Arial" panose="020B0604020202020204" pitchFamily="34" charset="0"/>
                        </a:rPr>
                        <a:t>4.2</a:t>
                      </a:r>
                      <a:endParaRPr lang="en-IE" sz="1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282893" marR="28289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6000"/>
                        </a:lnSpc>
                        <a:spcAft>
                          <a:spcPts val="0"/>
                        </a:spcAft>
                      </a:pPr>
                      <a:r>
                        <a:rPr lang="en-IE" sz="1100" dirty="0">
                          <a:solidFill>
                            <a:schemeClr val="tx1"/>
                          </a:solidFill>
                          <a:effectLst/>
                          <a:latin typeface="Arial" panose="020B0604020202020204" pitchFamily="34" charset="0"/>
                          <a:cs typeface="Arial" panose="020B0604020202020204" pitchFamily="34" charset="0"/>
                        </a:rPr>
                        <a:t>0.6</a:t>
                      </a:r>
                      <a:endParaRPr lang="en-IE" sz="1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282893" marR="28289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092765708"/>
                  </a:ext>
                </a:extLst>
              </a:tr>
              <a:tr h="254477">
                <a:tc>
                  <a:txBody>
                    <a:bodyPr/>
                    <a:lstStyle/>
                    <a:p>
                      <a:pPr marL="107950" marR="0" algn="l">
                        <a:lnSpc>
                          <a:spcPct val="90000"/>
                        </a:lnSpc>
                        <a:spcBef>
                          <a:spcPts val="0"/>
                        </a:spcBef>
                        <a:spcAft>
                          <a:spcPts val="0"/>
                        </a:spcAft>
                      </a:pPr>
                      <a:r>
                        <a:rPr lang="en-US" sz="1100" dirty="0">
                          <a:solidFill>
                            <a:srgbClr val="000000"/>
                          </a:solidFill>
                          <a:effectLst/>
                          <a:latin typeface="Arial" panose="020B0604020202020204" pitchFamily="34" charset="0"/>
                          <a:cs typeface="Arial" panose="020B0604020202020204" pitchFamily="34" charset="0"/>
                        </a:rPr>
                        <a:t>Hypertension</a:t>
                      </a:r>
                      <a:endParaRPr lang="en-US"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90867" marR="90867" marT="44943" marB="4494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6000"/>
                        </a:lnSpc>
                        <a:spcAft>
                          <a:spcPts val="0"/>
                        </a:spcAft>
                      </a:pPr>
                      <a:r>
                        <a:rPr lang="en-IE" sz="1100" dirty="0">
                          <a:solidFill>
                            <a:schemeClr val="tx1"/>
                          </a:solidFill>
                          <a:effectLst/>
                          <a:latin typeface="Arial" panose="020B0604020202020204" pitchFamily="34" charset="0"/>
                          <a:cs typeface="Arial" panose="020B0604020202020204" pitchFamily="34" charset="0"/>
                        </a:rPr>
                        <a:t>4.2</a:t>
                      </a:r>
                      <a:endParaRPr lang="en-IE" sz="1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282893" marR="28289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6000"/>
                        </a:lnSpc>
                        <a:spcAft>
                          <a:spcPts val="0"/>
                        </a:spcAft>
                      </a:pPr>
                      <a:r>
                        <a:rPr lang="en-IE" sz="1100" dirty="0">
                          <a:solidFill>
                            <a:schemeClr val="tx1"/>
                          </a:solidFill>
                          <a:effectLst/>
                          <a:latin typeface="Arial" panose="020B0604020202020204" pitchFamily="34" charset="0"/>
                          <a:cs typeface="Arial" panose="020B0604020202020204" pitchFamily="34" charset="0"/>
                        </a:rPr>
                        <a:t>0.6</a:t>
                      </a:r>
                      <a:endParaRPr lang="en-IE" sz="1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282893" marR="28289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6000"/>
                        </a:lnSpc>
                        <a:spcAft>
                          <a:spcPts val="0"/>
                        </a:spcAft>
                      </a:pPr>
                      <a:r>
                        <a:rPr lang="en-IE" sz="1100" dirty="0">
                          <a:solidFill>
                            <a:schemeClr val="tx1"/>
                          </a:solidFill>
                          <a:effectLst/>
                          <a:latin typeface="Arial" panose="020B0604020202020204" pitchFamily="34" charset="0"/>
                          <a:cs typeface="Arial" panose="020B0604020202020204" pitchFamily="34" charset="0"/>
                        </a:rPr>
                        <a:t>1.8</a:t>
                      </a:r>
                      <a:endParaRPr lang="en-IE" sz="1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282893" marR="28289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6000"/>
                        </a:lnSpc>
                        <a:spcAft>
                          <a:spcPts val="0"/>
                        </a:spcAft>
                      </a:pPr>
                      <a:r>
                        <a:rPr lang="en-IE" sz="1100" dirty="0">
                          <a:solidFill>
                            <a:schemeClr val="tx1"/>
                          </a:solidFill>
                          <a:effectLst/>
                          <a:latin typeface="Arial" panose="020B0604020202020204" pitchFamily="34" charset="0"/>
                          <a:cs typeface="Arial" panose="020B0604020202020204" pitchFamily="34" charset="0"/>
                        </a:rPr>
                        <a:t>0.0</a:t>
                      </a:r>
                      <a:endParaRPr lang="en-IE" sz="1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282893" marR="28289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44707207"/>
                  </a:ext>
                </a:extLst>
              </a:tr>
              <a:tr h="25447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07950" marR="0">
                        <a:lnSpc>
                          <a:spcPct val="90000"/>
                        </a:lnSpc>
                        <a:spcBef>
                          <a:spcPts val="0"/>
                        </a:spcBef>
                        <a:spcAft>
                          <a:spcPts val="0"/>
                        </a:spcAft>
                      </a:pPr>
                      <a:r>
                        <a:rPr lang="en-US" sz="1100" dirty="0">
                          <a:solidFill>
                            <a:srgbClr val="000000"/>
                          </a:solidFill>
                          <a:effectLst/>
                          <a:latin typeface="Arial" panose="020B0604020202020204" pitchFamily="34" charset="0"/>
                          <a:cs typeface="Arial" panose="020B0604020202020204" pitchFamily="34" charset="0"/>
                        </a:rPr>
                        <a:t>Atrial Fibrillation/Flutter</a:t>
                      </a:r>
                      <a:r>
                        <a:rPr lang="en-US" sz="1100" baseline="30000" dirty="0">
                          <a:solidFill>
                            <a:srgbClr val="000000"/>
                          </a:solidFill>
                          <a:effectLst/>
                          <a:latin typeface="Arial" panose="020B0604020202020204" pitchFamily="34" charset="0"/>
                          <a:cs typeface="Arial" panose="020B0604020202020204" pitchFamily="34" charset="0"/>
                        </a:rPr>
                        <a:t>f,g</a:t>
                      </a:r>
                      <a:endParaRPr lang="en-US" sz="1100" baseline="30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90867" marR="90867" marT="44943" marB="4494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6000"/>
                        </a:lnSpc>
                        <a:spcAft>
                          <a:spcPts val="0"/>
                        </a:spcAft>
                      </a:pPr>
                      <a:r>
                        <a:rPr lang="en-IE" sz="1100" dirty="0">
                          <a:solidFill>
                            <a:schemeClr val="tx1"/>
                          </a:solidFill>
                          <a:effectLst/>
                          <a:latin typeface="Arial" panose="020B0604020202020204" pitchFamily="34" charset="0"/>
                          <a:cs typeface="Arial" panose="020B0604020202020204" pitchFamily="34" charset="0"/>
                        </a:rPr>
                        <a:t>3.6</a:t>
                      </a:r>
                      <a:endParaRPr lang="en-IE" sz="1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282893" marR="28289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6000"/>
                        </a:lnSpc>
                        <a:spcAft>
                          <a:spcPts val="0"/>
                        </a:spcAft>
                      </a:pPr>
                      <a:r>
                        <a:rPr lang="en-IE" sz="1100" dirty="0">
                          <a:solidFill>
                            <a:schemeClr val="tx1"/>
                          </a:solidFill>
                          <a:effectLst/>
                          <a:latin typeface="Arial" panose="020B0604020202020204" pitchFamily="34" charset="0"/>
                          <a:cs typeface="Arial" panose="020B0604020202020204" pitchFamily="34" charset="0"/>
                        </a:rPr>
                        <a:t>1.8</a:t>
                      </a:r>
                      <a:endParaRPr lang="en-IE" sz="1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282893" marR="28289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6000"/>
                        </a:lnSpc>
                        <a:spcAft>
                          <a:spcPts val="0"/>
                        </a:spcAft>
                      </a:pPr>
                      <a:r>
                        <a:rPr lang="en-IE" sz="1100" dirty="0">
                          <a:solidFill>
                            <a:schemeClr val="tx1"/>
                          </a:solidFill>
                          <a:effectLst/>
                          <a:latin typeface="Arial" panose="020B0604020202020204" pitchFamily="34" charset="0"/>
                          <a:cs typeface="Arial" panose="020B0604020202020204" pitchFamily="34" charset="0"/>
                        </a:rPr>
                        <a:t>0.6</a:t>
                      </a:r>
                      <a:endParaRPr lang="en-IE" sz="1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282893" marR="28289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6000"/>
                        </a:lnSpc>
                        <a:spcAft>
                          <a:spcPts val="0"/>
                        </a:spcAft>
                      </a:pPr>
                      <a:r>
                        <a:rPr lang="en-IE" sz="1100" dirty="0">
                          <a:solidFill>
                            <a:schemeClr val="tx1"/>
                          </a:solidFill>
                          <a:effectLst/>
                          <a:latin typeface="Arial" panose="020B0604020202020204" pitchFamily="34" charset="0"/>
                          <a:cs typeface="Arial" panose="020B0604020202020204" pitchFamily="34" charset="0"/>
                        </a:rPr>
                        <a:t>0.0</a:t>
                      </a:r>
                      <a:endParaRPr lang="en-IE" sz="1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282893" marR="28289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72357313"/>
                  </a:ext>
                </a:extLst>
              </a:tr>
            </a:tbl>
          </a:graphicData>
        </a:graphic>
      </p:graphicFrame>
      <p:sp>
        <p:nvSpPr>
          <p:cNvPr id="12" name="TextBox 11">
            <a:extLst>
              <a:ext uri="{FF2B5EF4-FFF2-40B4-BE49-F238E27FC236}">
                <a16:creationId xmlns:a16="http://schemas.microsoft.com/office/drawing/2014/main" id="{38C5BA51-D80E-2298-F4F8-7A0C49A7FDC6}"/>
              </a:ext>
            </a:extLst>
          </p:cNvPr>
          <p:cNvSpPr txBox="1"/>
          <p:nvPr/>
        </p:nvSpPr>
        <p:spPr>
          <a:xfrm>
            <a:off x="1416735" y="5162095"/>
            <a:ext cx="9395963" cy="836126"/>
          </a:xfrm>
          <a:prstGeom prst="rect">
            <a:avLst/>
          </a:prstGeom>
          <a:noFill/>
        </p:spPr>
        <p:txBody>
          <a:bodyPr wrap="square">
            <a:spAutoFit/>
          </a:bodyPr>
          <a:lstStyle/>
          <a:p>
            <a:pPr marL="0" lvl="1" algn="ctr" defTabSz="685783" fontAlgn="base">
              <a:spcAft>
                <a:spcPts val="200"/>
              </a:spcAft>
              <a:defRPr/>
            </a:pPr>
            <a:r>
              <a:rPr lang="en-GB" sz="1500" dirty="0">
                <a:solidFill>
                  <a:srgbClr val="000000"/>
                </a:solidFill>
                <a:latin typeface="Arial" panose="020B0604020202020204" pitchFamily="34" charset="0"/>
                <a:ea typeface="Tahoma" panose="020B0604030504040204" pitchFamily="34" charset="0"/>
                <a:cs typeface="Arial" panose="020B0604020202020204" pitchFamily="34" charset="0"/>
                <a:sym typeface="Arial" panose="020B0604020202020204" pitchFamily="34" charset="0"/>
              </a:rPr>
              <a:t>Median time on treatment was 5.5 months for the MCL cohort</a:t>
            </a:r>
          </a:p>
          <a:p>
            <a:pPr marL="0" lvl="1" algn="ctr" defTabSz="685783" fontAlgn="base">
              <a:spcAft>
                <a:spcPts val="200"/>
              </a:spcAft>
              <a:defRPr/>
            </a:pPr>
            <a:r>
              <a:rPr lang="en-US" sz="1500" dirty="0">
                <a:solidFill>
                  <a:srgbClr val="000000"/>
                </a:solidFill>
                <a:latin typeface="Arial" panose="020B0604020202020204" pitchFamily="34" charset="0"/>
                <a:ea typeface="Tahoma" panose="020B0604030504040204" pitchFamily="34" charset="0"/>
                <a:cs typeface="Arial" panose="020B0604020202020204" pitchFamily="34" charset="0"/>
                <a:sym typeface="Arial" panose="020B0604020202020204" pitchFamily="34" charset="0"/>
              </a:rPr>
              <a:t>Discontinuations due to TRAEs occurred in </a:t>
            </a:r>
            <a:r>
              <a:rPr lang="en-GB" sz="1500" dirty="0">
                <a:solidFill>
                  <a:srgbClr val="000000"/>
                </a:solidFill>
                <a:latin typeface="Arial" panose="020B0604020202020204" pitchFamily="34" charset="0"/>
                <a:ea typeface="Tahoma" panose="020B0604030504040204" pitchFamily="34" charset="0"/>
                <a:cs typeface="Arial" panose="020B0604020202020204" pitchFamily="34" charset="0"/>
                <a:sym typeface="Arial" panose="020B0604020202020204" pitchFamily="34" charset="0"/>
              </a:rPr>
              <a:t>3% (n=5) </a:t>
            </a:r>
            <a:r>
              <a:rPr lang="en-US" sz="1500" dirty="0">
                <a:solidFill>
                  <a:srgbClr val="000000"/>
                </a:solidFill>
                <a:latin typeface="Arial" panose="020B0604020202020204" pitchFamily="34" charset="0"/>
                <a:ea typeface="Tahoma" panose="020B0604030504040204" pitchFamily="34" charset="0"/>
                <a:cs typeface="Arial" panose="020B0604020202020204" pitchFamily="34" charset="0"/>
                <a:sym typeface="Arial" panose="020B0604020202020204" pitchFamily="34" charset="0"/>
              </a:rPr>
              <a:t>of patients with MCL</a:t>
            </a:r>
            <a:endParaRPr lang="en-GB" sz="1500" dirty="0">
              <a:solidFill>
                <a:srgbClr val="000000"/>
              </a:solidFill>
              <a:latin typeface="Arial" panose="020B0604020202020204" pitchFamily="34" charset="0"/>
              <a:ea typeface="Tahoma" panose="020B0604030504040204" pitchFamily="34" charset="0"/>
              <a:cs typeface="Arial" panose="020B0604020202020204" pitchFamily="34" charset="0"/>
              <a:sym typeface="Arial" panose="020B0604020202020204" pitchFamily="34" charset="0"/>
            </a:endParaRPr>
          </a:p>
          <a:p>
            <a:pPr marL="0" lvl="1" algn="ctr" defTabSz="685783" fontAlgn="base">
              <a:spcAft>
                <a:spcPts val="200"/>
              </a:spcAft>
              <a:defRPr/>
            </a:pPr>
            <a:r>
              <a:rPr lang="en-US" sz="1500" dirty="0">
                <a:solidFill>
                  <a:srgbClr val="000000"/>
                </a:solidFill>
                <a:latin typeface="Arial" panose="020B0604020202020204" pitchFamily="34" charset="0"/>
                <a:ea typeface="Tahoma" panose="020B0604030504040204" pitchFamily="34" charset="0"/>
                <a:cs typeface="Arial" panose="020B0604020202020204" pitchFamily="34" charset="0"/>
                <a:sym typeface="Arial" panose="020B0604020202020204" pitchFamily="34" charset="0"/>
              </a:rPr>
              <a:t>Dose reductions due to TRAEs occurred in </a:t>
            </a:r>
            <a:r>
              <a:rPr lang="en-GB" sz="1500" dirty="0">
                <a:solidFill>
                  <a:srgbClr val="000000"/>
                </a:solidFill>
                <a:latin typeface="Arial" panose="020B0604020202020204" pitchFamily="34" charset="0"/>
                <a:ea typeface="Tahoma" panose="020B0604030504040204" pitchFamily="34" charset="0"/>
                <a:cs typeface="Arial" panose="020B0604020202020204" pitchFamily="34" charset="0"/>
                <a:sym typeface="Arial" panose="020B0604020202020204" pitchFamily="34" charset="0"/>
              </a:rPr>
              <a:t>5% (n=8) of patients with MCL</a:t>
            </a:r>
            <a:endParaRPr lang="en-IE" sz="1500" dirty="0">
              <a:solidFill>
                <a:srgbClr val="000000"/>
              </a:solidFill>
              <a:latin typeface="Arial" panose="020B0604020202020204" pitchFamily="34" charset="0"/>
              <a:ea typeface="Tahoma"/>
              <a:cs typeface="Tahoma" panose="020B0604030504040204" pitchFamily="34" charset="0"/>
              <a:sym typeface="Arial" panose="020B0604020202020204" pitchFamily="34" charset="0"/>
            </a:endParaRPr>
          </a:p>
        </p:txBody>
      </p:sp>
      <p:sp>
        <p:nvSpPr>
          <p:cNvPr id="3" name="Title 2">
            <a:extLst>
              <a:ext uri="{FF2B5EF4-FFF2-40B4-BE49-F238E27FC236}">
                <a16:creationId xmlns:a16="http://schemas.microsoft.com/office/drawing/2014/main" id="{5234B847-9CF7-2883-8642-FEA29A1FB7FE}"/>
              </a:ext>
            </a:extLst>
          </p:cNvPr>
          <p:cNvSpPr>
            <a:spLocks noGrp="1"/>
          </p:cNvSpPr>
          <p:nvPr>
            <p:ph type="title"/>
          </p:nvPr>
        </p:nvSpPr>
        <p:spPr>
          <a:xfrm>
            <a:off x="838200" y="200046"/>
            <a:ext cx="10515600" cy="803564"/>
          </a:xfrm>
        </p:spPr>
        <p:txBody>
          <a:bodyPr>
            <a:normAutofit fontScale="90000"/>
          </a:bodyPr>
          <a:lstStyle/>
          <a:p>
            <a:r>
              <a:rPr lang="en-US" sz="3200" dirty="0"/>
              <a:t>BRUIN Trial: </a:t>
            </a:r>
            <a:r>
              <a:rPr lang="en-IE" sz="3200" dirty="0"/>
              <a:t>Pirtobrutinib Safety Profile in R/R MCL Patients</a:t>
            </a:r>
            <a:endParaRPr lang="en-US" sz="3200" dirty="0"/>
          </a:p>
        </p:txBody>
      </p:sp>
      <p:sp>
        <p:nvSpPr>
          <p:cNvPr id="7" name="Footer Placeholder 6">
            <a:extLst>
              <a:ext uri="{FF2B5EF4-FFF2-40B4-BE49-F238E27FC236}">
                <a16:creationId xmlns:a16="http://schemas.microsoft.com/office/drawing/2014/main" id="{842CE861-3BDB-8396-4D20-C02D570A521C}"/>
              </a:ext>
            </a:extLst>
          </p:cNvPr>
          <p:cNvSpPr>
            <a:spLocks noGrp="1"/>
          </p:cNvSpPr>
          <p:nvPr>
            <p:ph type="ftr" sz="quarter" idx="10"/>
          </p:nvPr>
        </p:nvSpPr>
        <p:spPr/>
        <p:txBody>
          <a:bodyPr/>
          <a:lstStyle/>
          <a:p>
            <a:r>
              <a:rPr lang="en-US" sz="800" baseline="30000" dirty="0">
                <a:solidFill>
                  <a:srgbClr val="000000"/>
                </a:solidFill>
                <a:latin typeface="Arial" panose="020B0604020202020204" pitchFamily="34" charset="0"/>
                <a:ea typeface="Tahoma"/>
                <a:cs typeface="Arial" panose="020B0604020202020204" pitchFamily="34" charset="0"/>
                <a:sym typeface="Arial" panose="020B0604020202020204" pitchFamily="34" charset="0"/>
              </a:rPr>
              <a:t>a</a:t>
            </a:r>
            <a:r>
              <a:rPr lang="en-US" sz="800" dirty="0">
                <a:solidFill>
                  <a:srgbClr val="000000"/>
                </a:solidFill>
                <a:latin typeface="Arial" panose="020B0604020202020204" pitchFamily="34" charset="0"/>
                <a:ea typeface="Tahoma"/>
                <a:cs typeface="Arial" panose="020B0604020202020204" pitchFamily="34" charset="0"/>
                <a:sym typeface="Arial" panose="020B0604020202020204" pitchFamily="34" charset="0"/>
              </a:rPr>
              <a:t>AEs of interest are those that were previously associated with covalent BTK inhibitors.</a:t>
            </a:r>
            <a:r>
              <a:rPr lang="en-US" sz="800" dirty="0">
                <a:solidFill>
                  <a:srgbClr val="FF0000"/>
                </a:solidFill>
                <a:latin typeface="Arial" panose="020B0604020202020204" pitchFamily="34" charset="0"/>
                <a:ea typeface="Tahoma"/>
                <a:cs typeface="Arial" panose="020B0604020202020204" pitchFamily="34" charset="0"/>
                <a:sym typeface="Arial" panose="020B0604020202020204" pitchFamily="34" charset="0"/>
              </a:rPr>
              <a:t> </a:t>
            </a:r>
            <a:r>
              <a:rPr lang="en-US" sz="800" baseline="30000" dirty="0">
                <a:solidFill>
                  <a:srgbClr val="000000"/>
                </a:solidFill>
                <a:latin typeface="Arial" panose="020B0604020202020204" pitchFamily="34" charset="0"/>
                <a:ea typeface="Tahoma"/>
                <a:cs typeface="Arial" panose="020B0604020202020204" pitchFamily="34" charset="0"/>
                <a:sym typeface="Arial" panose="020B0604020202020204" pitchFamily="34" charset="0"/>
              </a:rPr>
              <a:t>b</a:t>
            </a:r>
            <a:r>
              <a:rPr lang="en-US" sz="800" dirty="0">
                <a:solidFill>
                  <a:srgbClr val="000000"/>
                </a:solidFill>
                <a:latin typeface="Arial" panose="020B0604020202020204" pitchFamily="34" charset="0"/>
                <a:ea typeface="Tahoma"/>
                <a:cs typeface="Arial" panose="020B0604020202020204" pitchFamily="34" charset="0"/>
                <a:sym typeface="Arial" panose="020B0604020202020204" pitchFamily="34" charset="0"/>
              </a:rPr>
              <a:t>Aggregate of all preferred terms including infection and COVID-19. </a:t>
            </a:r>
            <a:r>
              <a:rPr lang="en-US" sz="800" baseline="30000" dirty="0">
                <a:solidFill>
                  <a:srgbClr val="000000"/>
                </a:solidFill>
                <a:latin typeface="Arial" panose="020B0604020202020204" pitchFamily="34" charset="0"/>
                <a:ea typeface="Tahoma"/>
                <a:cs typeface="Arial" panose="020B0604020202020204" pitchFamily="34" charset="0"/>
                <a:sym typeface="Arial" panose="020B0604020202020204" pitchFamily="34" charset="0"/>
              </a:rPr>
              <a:t>c</a:t>
            </a:r>
            <a:r>
              <a:rPr lang="en-US" sz="800" dirty="0">
                <a:solidFill>
                  <a:srgbClr val="000000"/>
                </a:solidFill>
                <a:latin typeface="Arial" panose="020B0604020202020204" pitchFamily="34" charset="0"/>
                <a:ea typeface="Tahoma"/>
                <a:cs typeface="Arial" panose="020B0604020202020204" pitchFamily="34" charset="0"/>
                <a:sym typeface="Arial" panose="020B0604020202020204" pitchFamily="34" charset="0"/>
              </a:rPr>
              <a:t>Aggregate of contusion, bone contusion, ecchymosis, and increased tendency to bruise. </a:t>
            </a:r>
            <a:r>
              <a:rPr lang="en-US" sz="800" baseline="30000" dirty="0">
                <a:solidFill>
                  <a:srgbClr val="000000"/>
                </a:solidFill>
                <a:latin typeface="Arial" panose="020B0604020202020204" pitchFamily="34" charset="0"/>
                <a:ea typeface="Tahoma"/>
                <a:cs typeface="Arial" panose="020B0604020202020204" pitchFamily="34" charset="0"/>
                <a:sym typeface="Arial" panose="020B0604020202020204" pitchFamily="34" charset="0"/>
              </a:rPr>
              <a:t>d</a:t>
            </a:r>
            <a:r>
              <a:rPr lang="en-US" sz="800" dirty="0">
                <a:solidFill>
                  <a:srgbClr val="000000"/>
                </a:solidFill>
                <a:latin typeface="Arial" panose="020B0604020202020204" pitchFamily="34" charset="0"/>
                <a:ea typeface="Tahoma"/>
                <a:cs typeface="Arial" panose="020B0604020202020204" pitchFamily="34" charset="0"/>
                <a:sym typeface="Arial" panose="020B0604020202020204" pitchFamily="34" charset="0"/>
              </a:rPr>
              <a:t>Aggregate of all preferred terms including rash. </a:t>
            </a:r>
            <a:r>
              <a:rPr lang="en-US" sz="800" baseline="30000" dirty="0">
                <a:solidFill>
                  <a:srgbClr val="000000"/>
                </a:solidFill>
                <a:latin typeface="Arial" panose="020B0604020202020204" pitchFamily="34" charset="0"/>
                <a:ea typeface="Tahoma"/>
                <a:cs typeface="Arial" panose="020B0604020202020204" pitchFamily="34" charset="0"/>
                <a:sym typeface="Arial" panose="020B0604020202020204" pitchFamily="34" charset="0"/>
              </a:rPr>
              <a:t>e</a:t>
            </a:r>
            <a:r>
              <a:rPr lang="en-US" sz="800" dirty="0">
                <a:solidFill>
                  <a:srgbClr val="000000"/>
                </a:solidFill>
                <a:latin typeface="Arial" panose="020B0604020202020204" pitchFamily="34" charset="0"/>
                <a:ea typeface="Tahoma"/>
                <a:cs typeface="Arial" panose="020B0604020202020204" pitchFamily="34" charset="0"/>
                <a:sym typeface="Arial" panose="020B0604020202020204" pitchFamily="34" charset="0"/>
              </a:rPr>
              <a:t>Aggregate of all preferred terms including hemorrhage or hematoma. </a:t>
            </a:r>
            <a:r>
              <a:rPr lang="en-US" sz="800" baseline="30000" dirty="0">
                <a:solidFill>
                  <a:srgbClr val="000000"/>
                </a:solidFill>
                <a:latin typeface="Arial" panose="020B0604020202020204" pitchFamily="34" charset="0"/>
                <a:ea typeface="Tahoma"/>
                <a:cs typeface="Arial" panose="020B0604020202020204" pitchFamily="34" charset="0"/>
                <a:sym typeface="Arial" panose="020B0604020202020204" pitchFamily="34" charset="0"/>
              </a:rPr>
              <a:t>f</a:t>
            </a:r>
            <a:r>
              <a:rPr lang="en-US" sz="800" dirty="0">
                <a:solidFill>
                  <a:srgbClr val="000000"/>
                </a:solidFill>
                <a:latin typeface="Arial" panose="020B0604020202020204" pitchFamily="34" charset="0"/>
                <a:ea typeface="Tahoma"/>
                <a:cs typeface="Arial" panose="020B0604020202020204" pitchFamily="34" charset="0"/>
                <a:sym typeface="Arial" panose="020B0604020202020204" pitchFamily="34" charset="0"/>
              </a:rPr>
              <a:t>Aggregate of atrial fibrillation and atrial flutter. </a:t>
            </a:r>
            <a:r>
              <a:rPr lang="en-US" sz="800" baseline="30000" dirty="0">
                <a:solidFill>
                  <a:srgbClr val="000000"/>
                </a:solidFill>
                <a:latin typeface="Arial" panose="020B0604020202020204" pitchFamily="34" charset="0"/>
                <a:ea typeface="Tahoma"/>
                <a:cs typeface="Arial" panose="020B0604020202020204" pitchFamily="34" charset="0"/>
                <a:sym typeface="Arial" panose="020B0604020202020204" pitchFamily="34" charset="0"/>
              </a:rPr>
              <a:t>g</a:t>
            </a:r>
            <a:r>
              <a:rPr lang="en-US" sz="800" dirty="0">
                <a:solidFill>
                  <a:srgbClr val="000000"/>
                </a:solidFill>
                <a:latin typeface="Arial" panose="020B0604020202020204" pitchFamily="34" charset="0"/>
                <a:ea typeface="Tahoma"/>
                <a:cs typeface="Arial" panose="020B0604020202020204" pitchFamily="34" charset="0"/>
                <a:sym typeface="Arial" panose="020B0604020202020204" pitchFamily="34" charset="0"/>
              </a:rPr>
              <a:t>Of 6 total atrial fibrillation and atrial flutter TEAEs, 3 occurred in patients with a prior medical history of atrial fibrillation.</a:t>
            </a:r>
            <a:r>
              <a:rPr lang="en-GB" sz="800" dirty="0">
                <a:solidFill>
                  <a:srgbClr val="000000"/>
                </a:solidFill>
                <a:latin typeface="Arial" panose="020B0604020202020204" pitchFamily="34" charset="0"/>
                <a:ea typeface="Tahoma"/>
                <a:cs typeface="Arial" panose="020B0604020202020204" pitchFamily="34" charset="0"/>
                <a:sym typeface="Arial" panose="020B0604020202020204" pitchFamily="34" charset="0"/>
              </a:rPr>
              <a:t> </a:t>
            </a:r>
            <a:r>
              <a:rPr lang="en-US" sz="800" dirty="0">
                <a:solidFill>
                  <a:srgbClr val="000000"/>
                </a:solidFill>
                <a:latin typeface="Arial" panose="020B0604020202020204" pitchFamily="34" charset="0"/>
                <a:ea typeface="Tahoma"/>
                <a:cs typeface="Arial" panose="020B0604020202020204" pitchFamily="34" charset="0"/>
                <a:sym typeface="Arial" panose="020B0604020202020204" pitchFamily="34" charset="0"/>
              </a:rPr>
              <a:t>In the MCL cohort, treatment-related AEs leading to discontinuation included weight decrease/alopecia/fatigue (1), neutropenia (1), </a:t>
            </a:r>
            <a:r>
              <a:rPr lang="en-US" sz="800" spc="-11" dirty="0">
                <a:solidFill>
                  <a:srgbClr val="000000"/>
                </a:solidFill>
                <a:latin typeface="Arial" panose="020B0604020202020204" pitchFamily="34" charset="0"/>
                <a:ea typeface="Tahoma"/>
                <a:cs typeface="Arial" panose="020B0604020202020204" pitchFamily="34" charset="0"/>
                <a:sym typeface="Arial" panose="020B0604020202020204" pitchFamily="34" charset="0"/>
              </a:rPr>
              <a:t>platelet count decreased (1), </a:t>
            </a:r>
            <a:r>
              <a:rPr lang="en-US" sz="800" dirty="0">
                <a:solidFill>
                  <a:srgbClr val="000000"/>
                </a:solidFill>
                <a:latin typeface="Arial" panose="020B0604020202020204" pitchFamily="34" charset="0"/>
                <a:ea typeface="Tahoma"/>
                <a:cs typeface="Arial" panose="020B0604020202020204" pitchFamily="34" charset="0"/>
                <a:sym typeface="Arial" panose="020B0604020202020204" pitchFamily="34" charset="0"/>
              </a:rPr>
              <a:t>pneumonitis (1), and cholecystitis (1).</a:t>
            </a:r>
            <a:br>
              <a:rPr lang="en-US" sz="800" dirty="0">
                <a:solidFill>
                  <a:srgbClr val="000000"/>
                </a:solidFill>
                <a:latin typeface="Arial" panose="020B0604020202020204" pitchFamily="34" charset="0"/>
                <a:ea typeface="Tahoma"/>
                <a:cs typeface="Arial" panose="020B0604020202020204" pitchFamily="34" charset="0"/>
                <a:sym typeface="Arial" panose="020B0604020202020204" pitchFamily="34" charset="0"/>
              </a:rPr>
            </a:br>
            <a:r>
              <a:rPr lang="en-US" sz="800" dirty="0">
                <a:solidFill>
                  <a:srgbClr val="000000"/>
                </a:solidFill>
                <a:latin typeface="Arial" panose="020B0604020202020204" pitchFamily="34" charset="0"/>
                <a:ea typeface="Tahoma"/>
                <a:cs typeface="Arial" panose="020B0604020202020204" pitchFamily="34" charset="0"/>
                <a:sym typeface="Arial" panose="020B0604020202020204" pitchFamily="34" charset="0"/>
              </a:rPr>
              <a:t>Cohen JB, et al. ASH 2023. Abstract 981. </a:t>
            </a:r>
            <a:br>
              <a:rPr lang="en-US" sz="800" dirty="0">
                <a:solidFill>
                  <a:srgbClr val="000000"/>
                </a:solidFill>
                <a:latin typeface="Arial" panose="020B0604020202020204" pitchFamily="34" charset="0"/>
                <a:ea typeface="Tahoma"/>
                <a:cs typeface="Arial" panose="020B0604020202020204" pitchFamily="34" charset="0"/>
                <a:sym typeface="Arial" panose="020B0604020202020204" pitchFamily="34" charset="0"/>
              </a:rPr>
            </a:br>
            <a:r>
              <a:rPr lang="en-US" sz="800" dirty="0">
                <a:solidFill>
                  <a:srgbClr val="000000"/>
                </a:solidFill>
                <a:latin typeface="Arial" panose="020B0604020202020204" pitchFamily="34" charset="0"/>
                <a:ea typeface="Tahoma"/>
                <a:cs typeface="Arial" panose="020B0604020202020204" pitchFamily="34" charset="0"/>
                <a:sym typeface="Arial" panose="020B0604020202020204" pitchFamily="34" charset="0"/>
              </a:rPr>
              <a:t>AE, adverse event; MCL, mantle cell lymphoma; R/R, relapsed/refractory; TRAE, treatment-related adverse event.</a:t>
            </a:r>
          </a:p>
        </p:txBody>
      </p:sp>
    </p:spTree>
    <p:extLst>
      <p:ext uri="{BB962C8B-B14F-4D97-AF65-F5344CB8AC3E}">
        <p14:creationId xmlns:p14="http://schemas.microsoft.com/office/powerpoint/2010/main" val="4925453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50853AD-DEA3-0328-4CB1-02E19A205A40}"/>
              </a:ext>
            </a:extLst>
          </p:cNvPr>
          <p:cNvSpPr>
            <a:spLocks noGrp="1"/>
          </p:cNvSpPr>
          <p:nvPr>
            <p:ph type="title"/>
          </p:nvPr>
        </p:nvSpPr>
        <p:spPr/>
        <p:txBody>
          <a:bodyPr/>
          <a:lstStyle/>
          <a:p>
            <a:r>
              <a:rPr lang="en-US" dirty="0"/>
              <a:t>Pirtobrutinib Adverse Event Summary</a:t>
            </a:r>
          </a:p>
        </p:txBody>
      </p:sp>
      <p:graphicFrame>
        <p:nvGraphicFramePr>
          <p:cNvPr id="7" name="Content Placeholder 6">
            <a:extLst>
              <a:ext uri="{FF2B5EF4-FFF2-40B4-BE49-F238E27FC236}">
                <a16:creationId xmlns:a16="http://schemas.microsoft.com/office/drawing/2014/main" id="{5162452D-0CB7-BFF3-0607-051114D3BAA8}"/>
              </a:ext>
            </a:extLst>
          </p:cNvPr>
          <p:cNvGraphicFramePr>
            <a:graphicFrameLocks noGrp="1"/>
          </p:cNvGraphicFramePr>
          <p:nvPr>
            <p:ph idx="4294967295"/>
            <p:extLst>
              <p:ext uri="{D42A27DB-BD31-4B8C-83A1-F6EECF244321}">
                <p14:modId xmlns:p14="http://schemas.microsoft.com/office/powerpoint/2010/main" val="844351084"/>
              </p:ext>
            </p:extLst>
          </p:nvPr>
        </p:nvGraphicFramePr>
        <p:xfrm>
          <a:off x="838200" y="1530350"/>
          <a:ext cx="10515600" cy="4206240"/>
        </p:xfrm>
        <a:graphic>
          <a:graphicData uri="http://schemas.openxmlformats.org/drawingml/2006/table">
            <a:tbl>
              <a:tblPr firstCol="1" bandRow="1">
                <a:tableStyleId>{5C22544A-7EE6-4342-B048-85BDC9FD1C3A}</a:tableStyleId>
              </a:tblPr>
              <a:tblGrid>
                <a:gridCol w="2479766">
                  <a:extLst>
                    <a:ext uri="{9D8B030D-6E8A-4147-A177-3AD203B41FA5}">
                      <a16:colId xmlns:a16="http://schemas.microsoft.com/office/drawing/2014/main" val="2679568350"/>
                    </a:ext>
                  </a:extLst>
                </a:gridCol>
                <a:gridCol w="8035834">
                  <a:extLst>
                    <a:ext uri="{9D8B030D-6E8A-4147-A177-3AD203B41FA5}">
                      <a16:colId xmlns:a16="http://schemas.microsoft.com/office/drawing/2014/main" val="1277847390"/>
                    </a:ext>
                  </a:extLst>
                </a:gridCol>
              </a:tblGrid>
              <a:tr h="172992">
                <a:tc row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Infections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Monitor for signs and symptoms of infection, evaluate promptly, and treat appropriately</a:t>
                      </a:r>
                    </a:p>
                  </a:txBody>
                  <a:tcPr/>
                </a:tc>
                <a:extLst>
                  <a:ext uri="{0D108BD9-81ED-4DB2-BD59-A6C34878D82A}">
                    <a16:rowId xmlns:a16="http://schemas.microsoft.com/office/drawing/2014/main" val="57776780"/>
                  </a:ext>
                </a:extLst>
              </a:tr>
              <a:tr h="236220">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Based on severity, reduce dose, temporarily withhold, or permanently discontinue</a:t>
                      </a:r>
                    </a:p>
                  </a:txBody>
                  <a:tcPr/>
                </a:tc>
                <a:extLst>
                  <a:ext uri="{0D108BD9-81ED-4DB2-BD59-A6C34878D82A}">
                    <a16:rowId xmlns:a16="http://schemas.microsoft.com/office/drawing/2014/main" val="1898818589"/>
                  </a:ext>
                </a:extLst>
              </a:tr>
              <a:tr h="236220">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dk1"/>
                          </a:solidFill>
                          <a:effectLst/>
                          <a:latin typeface="Arial" panose="020B0604020202020204" pitchFamily="34" charset="0"/>
                          <a:ea typeface="+mn-ea"/>
                          <a:cs typeface="Arial" panose="020B0604020202020204" pitchFamily="34" charset="0"/>
                        </a:rPr>
                        <a:t>Consider prophylaxis, including vaccinations and antimicrobial prophylaxis, in patients who are at increased risk for infections, including opportunistic infections</a:t>
                      </a:r>
                      <a:endParaRPr lang="en-US"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225235707"/>
                  </a:ext>
                </a:extLst>
              </a:tr>
              <a:tr h="259080">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Hemorrhage</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Monitor for bleeding and manage appropriately</a:t>
                      </a:r>
                    </a:p>
                  </a:txBody>
                  <a:tcPr/>
                </a:tc>
                <a:extLst>
                  <a:ext uri="{0D108BD9-81ED-4DB2-BD59-A6C34878D82A}">
                    <a16:rowId xmlns:a16="http://schemas.microsoft.com/office/drawing/2014/main" val="223379260"/>
                  </a:ext>
                </a:extLst>
              </a:tr>
              <a:tr h="259080">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dk1"/>
                          </a:solidFill>
                          <a:effectLst/>
                          <a:latin typeface="Arial" panose="020B0604020202020204" pitchFamily="34" charset="0"/>
                          <a:ea typeface="+mn-ea"/>
                          <a:cs typeface="Arial" panose="020B0604020202020204" pitchFamily="34" charset="0"/>
                        </a:rPr>
                        <a:t>Based on severity of bleeding, reduce dose, temporarily withhold, or permanently discontinue</a:t>
                      </a:r>
                      <a:endParaRPr lang="en-US"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713141574"/>
                  </a:ext>
                </a:extLst>
              </a:tr>
              <a:tr h="259080">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Cytopenias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Monitor complete blood counts during treatment</a:t>
                      </a:r>
                    </a:p>
                  </a:txBody>
                  <a:tcPr/>
                </a:tc>
                <a:extLst>
                  <a:ext uri="{0D108BD9-81ED-4DB2-BD59-A6C34878D82A}">
                    <a16:rowId xmlns:a16="http://schemas.microsoft.com/office/drawing/2014/main" val="3099409625"/>
                  </a:ext>
                </a:extLst>
              </a:tr>
              <a:tr h="259080">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dk1"/>
                          </a:solidFill>
                          <a:effectLst/>
                          <a:latin typeface="Arial" panose="020B0604020202020204" pitchFamily="34" charset="0"/>
                          <a:ea typeface="+mn-ea"/>
                          <a:cs typeface="Arial" panose="020B0604020202020204" pitchFamily="34" charset="0"/>
                        </a:rPr>
                        <a:t>Based on severity, reduce dose, temporarily withhold, or permanently discontinue </a:t>
                      </a:r>
                      <a:endParaRPr lang="en-US"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842302430"/>
                  </a:ext>
                </a:extLst>
              </a:tr>
              <a:tr h="365760">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Cardiac Arrhythmias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Monitor for symptoms of arrhythmias </a:t>
                      </a:r>
                      <a:r>
                        <a:rPr lang="en-US" sz="1200" b="0" i="0" kern="1200" dirty="0">
                          <a:solidFill>
                            <a:schemeClr val="dk1"/>
                          </a:solidFill>
                          <a:effectLst/>
                          <a:latin typeface="Arial" panose="020B0604020202020204" pitchFamily="34" charset="0"/>
                          <a:ea typeface="+mn-ea"/>
                          <a:cs typeface="Arial" panose="020B0604020202020204" pitchFamily="34" charset="0"/>
                        </a:rPr>
                        <a:t>(eg, palpitations, dizziness, syncope, dyspnea) </a:t>
                      </a:r>
                      <a:r>
                        <a:rPr lang="en-US" sz="1200" dirty="0">
                          <a:latin typeface="Arial" panose="020B0604020202020204" pitchFamily="34" charset="0"/>
                          <a:cs typeface="Arial" panose="020B0604020202020204" pitchFamily="34" charset="0"/>
                        </a:rPr>
                        <a:t>and manage appropriately</a:t>
                      </a:r>
                    </a:p>
                  </a:txBody>
                  <a:tcPr/>
                </a:tc>
                <a:extLst>
                  <a:ext uri="{0D108BD9-81ED-4DB2-BD59-A6C34878D82A}">
                    <a16:rowId xmlns:a16="http://schemas.microsoft.com/office/drawing/2014/main" val="711811517"/>
                  </a:ext>
                </a:extLst>
              </a:tr>
              <a:tr h="0">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dk1"/>
                          </a:solidFill>
                          <a:effectLst/>
                          <a:latin typeface="Arial" panose="020B0604020202020204" pitchFamily="34" charset="0"/>
                          <a:ea typeface="+mn-ea"/>
                          <a:cs typeface="Arial" panose="020B0604020202020204" pitchFamily="34" charset="0"/>
                        </a:rPr>
                        <a:t>Based on severity, reduce dose, temporarily withhold, or permanently discontinue</a:t>
                      </a:r>
                      <a:endParaRPr lang="en-US"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219837122"/>
                  </a:ext>
                </a:extLst>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lt1"/>
                          </a:solidFill>
                          <a:latin typeface="Arial" panose="020B0604020202020204" pitchFamily="34" charset="0"/>
                          <a:ea typeface="+mn-ea"/>
                          <a:cs typeface="Arial" panose="020B0604020202020204" pitchFamily="34" charset="0"/>
                        </a:rPr>
                        <a:t>Second Primary Malignancies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Monitor and advise patients to use sun protection</a:t>
                      </a:r>
                    </a:p>
                  </a:txBody>
                  <a:tcPr/>
                </a:tc>
                <a:extLst>
                  <a:ext uri="{0D108BD9-81ED-4DB2-BD59-A6C34878D82A}">
                    <a16:rowId xmlns:a16="http://schemas.microsoft.com/office/drawing/2014/main" val="3064119350"/>
                  </a:ext>
                </a:extLst>
              </a:tr>
              <a:tr h="17299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Embryo-Fetal Toxicity</a:t>
                      </a:r>
                    </a:p>
                  </a:txBody>
                  <a:tcPr/>
                </a:tc>
                <a:tc>
                  <a:txBody>
                    <a:bodyPr/>
                    <a:lstStyle/>
                    <a:p>
                      <a:r>
                        <a:rPr lang="en-US" sz="1200" b="0" i="0" kern="1200" dirty="0">
                          <a:solidFill>
                            <a:schemeClr val="dk1"/>
                          </a:solidFill>
                          <a:effectLst/>
                          <a:latin typeface="Arial" panose="020B0604020202020204" pitchFamily="34" charset="0"/>
                          <a:ea typeface="+mn-ea"/>
                          <a:cs typeface="Arial" panose="020B0604020202020204" pitchFamily="34" charset="0"/>
                        </a:rPr>
                        <a:t>Advise females of potential risk to a fetus and recommend use of effective contraception</a:t>
                      </a:r>
                      <a:endParaRPr lang="en-US"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227345368"/>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Most common adverse reactions (≥20%)</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Fatigue, musculoskeletal pain, diarrhea, COVID-19, bruising, and cough</a:t>
                      </a:r>
                    </a:p>
                  </a:txBody>
                  <a:tcPr/>
                </a:tc>
                <a:extLst>
                  <a:ext uri="{0D108BD9-81ED-4DB2-BD59-A6C34878D82A}">
                    <a16:rowId xmlns:a16="http://schemas.microsoft.com/office/drawing/2014/main" val="399316993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Grade 3 or 4 laboratory abnormalities (≥10%)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Neutropenia, thrombocytopenia, anemia, and lymphopenia </a:t>
                      </a:r>
                    </a:p>
                  </a:txBody>
                  <a:tcPr/>
                </a:tc>
                <a:extLst>
                  <a:ext uri="{0D108BD9-81ED-4DB2-BD59-A6C34878D82A}">
                    <a16:rowId xmlns:a16="http://schemas.microsoft.com/office/drawing/2014/main" val="2524353779"/>
                  </a:ext>
                </a:extLst>
              </a:tr>
            </a:tbl>
          </a:graphicData>
        </a:graphic>
      </p:graphicFrame>
      <p:sp>
        <p:nvSpPr>
          <p:cNvPr id="2" name="Footer Placeholder 1">
            <a:extLst>
              <a:ext uri="{FF2B5EF4-FFF2-40B4-BE49-F238E27FC236}">
                <a16:creationId xmlns:a16="http://schemas.microsoft.com/office/drawing/2014/main" id="{ED7ABCA5-0721-E1F5-91E6-94FA01909BB3}"/>
              </a:ext>
            </a:extLst>
          </p:cNvPr>
          <p:cNvSpPr>
            <a:spLocks noGrp="1"/>
          </p:cNvSpPr>
          <p:nvPr>
            <p:ph type="ftr" sz="quarter" idx="10"/>
          </p:nvPr>
        </p:nvSpPr>
        <p:spPr/>
        <p:txBody>
          <a:bodyPr/>
          <a:lstStyle/>
          <a:p>
            <a:r>
              <a:rPr lang="en-US" sz="1000" dirty="0">
                <a:latin typeface="Arial" panose="020B0604020202020204" pitchFamily="34" charset="0"/>
                <a:cs typeface="Arial" panose="020B0604020202020204" pitchFamily="34" charset="0"/>
              </a:rPr>
              <a:t>JAYPIRCA (pirtobrutinib). Prescribing information. Eli Lilly and Company; 2023.</a:t>
            </a:r>
          </a:p>
        </p:txBody>
      </p:sp>
    </p:spTree>
    <p:extLst>
      <p:ext uri="{BB962C8B-B14F-4D97-AF65-F5344CB8AC3E}">
        <p14:creationId xmlns:p14="http://schemas.microsoft.com/office/powerpoint/2010/main" val="5693416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1275"/>
            <a:ext cx="10515600" cy="1218813"/>
          </a:xfrm>
        </p:spPr>
        <p:txBody>
          <a:bodyPr>
            <a:normAutofit/>
          </a:bodyPr>
          <a:lstStyle/>
          <a:p>
            <a:r>
              <a:rPr lang="en-GB" dirty="0"/>
              <a:t>Managing BTK Inhibitor Common and Serious AEs</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714685296"/>
              </p:ext>
            </p:extLst>
          </p:nvPr>
        </p:nvGraphicFramePr>
        <p:xfrm>
          <a:off x="1158973" y="937361"/>
          <a:ext cx="4497719" cy="4968705"/>
        </p:xfrm>
        <a:graphic>
          <a:graphicData uri="http://schemas.openxmlformats.org/drawingml/2006/table">
            <a:tbl>
              <a:tblPr firstRow="1" bandRow="1">
                <a:tableStyleId>{5C22544A-7EE6-4342-B048-85BDC9FD1C3A}</a:tableStyleId>
              </a:tblPr>
              <a:tblGrid>
                <a:gridCol w="4497719">
                  <a:extLst>
                    <a:ext uri="{9D8B030D-6E8A-4147-A177-3AD203B41FA5}">
                      <a16:colId xmlns:a16="http://schemas.microsoft.com/office/drawing/2014/main" val="1373773290"/>
                    </a:ext>
                  </a:extLst>
                </a:gridCol>
              </a:tblGrid>
              <a:tr h="553361">
                <a:tc>
                  <a:txBody>
                    <a:bodyPr/>
                    <a:lstStyle/>
                    <a:p>
                      <a:r>
                        <a:rPr lang="en-GB" sz="2000" b="0" dirty="0">
                          <a:solidFill>
                            <a:schemeClr val="accent1"/>
                          </a:solidFill>
                          <a:latin typeface="Arial" panose="020B0604020202020204" pitchFamily="34" charset="0"/>
                          <a:cs typeface="Arial" panose="020B0604020202020204" pitchFamily="34" charset="0"/>
                        </a:rPr>
                        <a:t>Rash</a:t>
                      </a:r>
                      <a:endParaRPr lang="en-US" sz="2000" b="0" dirty="0">
                        <a:solidFill>
                          <a:schemeClr val="accent1"/>
                        </a:solidFill>
                        <a:latin typeface="Arial" panose="020B0604020202020204" pitchFamily="34" charset="0"/>
                        <a:cs typeface="Arial" panose="020B0604020202020204" pitchFamily="34" charset="0"/>
                      </a:endParaRPr>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3559161"/>
                  </a:ext>
                </a:extLst>
              </a:tr>
              <a:tr h="619038">
                <a:tc>
                  <a:txBody>
                    <a:bodyPr/>
                    <a:lstStyle/>
                    <a:p>
                      <a:pPr marL="285750" indent="-285750">
                        <a:buClr>
                          <a:schemeClr val="tx2"/>
                        </a:buClr>
                        <a:buFont typeface="Arial" panose="020B0604020202020204" pitchFamily="34" charset="0"/>
                        <a:buChar char="•"/>
                      </a:pPr>
                      <a:r>
                        <a:rPr lang="da-DK" sz="1400" b="0" dirty="0">
                          <a:solidFill>
                            <a:schemeClr val="tx1"/>
                          </a:solidFill>
                          <a:latin typeface="Arial" panose="020B0604020202020204" pitchFamily="34" charset="0"/>
                          <a:cs typeface="Arial" panose="020B0604020202020204" pitchFamily="34" charset="0"/>
                        </a:rPr>
                        <a:t>Topical steroids</a:t>
                      </a:r>
                      <a:r>
                        <a:rPr lang="da-DK" sz="1400" b="0" baseline="30000" dirty="0">
                          <a:solidFill>
                            <a:schemeClr val="tx1"/>
                          </a:solidFill>
                          <a:latin typeface="Arial" panose="020B0604020202020204" pitchFamily="34" charset="0"/>
                          <a:cs typeface="Arial" panose="020B0604020202020204" pitchFamily="34" charset="0"/>
                        </a:rPr>
                        <a:t>1</a:t>
                      </a:r>
                    </a:p>
                    <a:p>
                      <a:pPr marL="285750" indent="-285750">
                        <a:buClr>
                          <a:schemeClr val="tx2"/>
                        </a:buClr>
                        <a:buFont typeface="Arial" panose="020B0604020202020204" pitchFamily="34" charset="0"/>
                        <a:buChar char="•"/>
                      </a:pPr>
                      <a:r>
                        <a:rPr lang="da-DK" sz="1400" b="0" dirty="0">
                          <a:solidFill>
                            <a:schemeClr val="tx1"/>
                          </a:solidFill>
                          <a:latin typeface="Arial" panose="020B0604020202020204" pitchFamily="34" charset="0"/>
                          <a:cs typeface="Arial" panose="020B0604020202020204" pitchFamily="34" charset="0"/>
                        </a:rPr>
                        <a:t>Oral antihistamines</a:t>
                      </a:r>
                    </a:p>
                  </a:txBody>
                  <a:tcPr marT="108000" marB="10800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42925420"/>
                  </a:ext>
                </a:extLst>
              </a:tr>
              <a:tr h="553361">
                <a:tc>
                  <a:txBody>
                    <a:bodyPr/>
                    <a:lstStyle/>
                    <a:p>
                      <a:r>
                        <a:rPr lang="en-GB" sz="2000" b="0" dirty="0">
                          <a:solidFill>
                            <a:schemeClr val="accent1"/>
                          </a:solidFill>
                          <a:latin typeface="Arial" panose="020B0604020202020204" pitchFamily="34" charset="0"/>
                          <a:cs typeface="Arial" panose="020B0604020202020204" pitchFamily="34" charset="0"/>
                        </a:rPr>
                        <a:t>Hair/Nail Changes</a:t>
                      </a:r>
                      <a:endParaRPr lang="en-US" sz="2000" b="0" dirty="0">
                        <a:solidFill>
                          <a:schemeClr val="accent1"/>
                        </a:solidFill>
                        <a:latin typeface="Arial" panose="020B0604020202020204" pitchFamily="34" charset="0"/>
                        <a:cs typeface="Arial" panose="020B0604020202020204" pitchFamily="34" charset="0"/>
                      </a:endParaRP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64960468"/>
                  </a:ext>
                </a:extLst>
              </a:tr>
              <a:tr h="619038">
                <a:tc>
                  <a:txBody>
                    <a:bodyPr/>
                    <a:lstStyle/>
                    <a:p>
                      <a:pPr marL="285750" indent="-285750">
                        <a:buClr>
                          <a:schemeClr val="tx1"/>
                        </a:buClr>
                        <a:buFont typeface="Arial" panose="020B0604020202020204" pitchFamily="34" charset="0"/>
                        <a:buChar char="•"/>
                      </a:pPr>
                      <a:r>
                        <a:rPr lang="da-DK" sz="1400" b="0" dirty="0">
                          <a:solidFill>
                            <a:schemeClr val="tx1"/>
                          </a:solidFill>
                          <a:latin typeface="Arial" panose="020B0604020202020204" pitchFamily="34" charset="0"/>
                          <a:cs typeface="Arial" panose="020B0604020202020204" pitchFamily="34" charset="0"/>
                        </a:rPr>
                        <a:t>Biotin supplementation</a:t>
                      </a:r>
                      <a:r>
                        <a:rPr lang="da-DK" sz="1400" b="0" baseline="30000" dirty="0">
                          <a:solidFill>
                            <a:schemeClr val="tx1"/>
                          </a:solidFill>
                          <a:latin typeface="Arial" panose="020B0604020202020204" pitchFamily="34" charset="0"/>
                          <a:cs typeface="Arial" panose="020B0604020202020204" pitchFamily="34" charset="0"/>
                        </a:rPr>
                        <a:t>1</a:t>
                      </a:r>
                    </a:p>
                    <a:p>
                      <a:pPr marL="285750" indent="-285750">
                        <a:buClr>
                          <a:schemeClr val="tx1"/>
                        </a:buClr>
                        <a:buFont typeface="Arial" panose="020B0604020202020204" pitchFamily="34" charset="0"/>
                        <a:buChar char="•"/>
                      </a:pPr>
                      <a:r>
                        <a:rPr lang="da-DK" sz="1400" b="0" dirty="0">
                          <a:solidFill>
                            <a:schemeClr val="tx1"/>
                          </a:solidFill>
                          <a:latin typeface="Arial" panose="020B0604020202020204" pitchFamily="34" charset="0"/>
                          <a:cs typeface="Arial" panose="020B0604020202020204" pitchFamily="34" charset="0"/>
                        </a:rPr>
                        <a:t>Application of </a:t>
                      </a:r>
                      <a:r>
                        <a:rPr lang="da-DK" sz="1400" b="0" dirty="0" err="1">
                          <a:solidFill>
                            <a:schemeClr val="tx1"/>
                          </a:solidFill>
                          <a:latin typeface="Arial" panose="020B0604020202020204" pitchFamily="34" charset="0"/>
                          <a:cs typeface="Arial" panose="020B0604020202020204" pitchFamily="34" charset="0"/>
                        </a:rPr>
                        <a:t>nail</a:t>
                      </a:r>
                      <a:r>
                        <a:rPr lang="da-DK" sz="1400" b="0" dirty="0">
                          <a:solidFill>
                            <a:schemeClr val="tx1"/>
                          </a:solidFill>
                          <a:latin typeface="Arial" panose="020B0604020202020204" pitchFamily="34" charset="0"/>
                          <a:cs typeface="Arial" panose="020B0604020202020204" pitchFamily="34" charset="0"/>
                        </a:rPr>
                        <a:t> oil</a:t>
                      </a:r>
                      <a:r>
                        <a:rPr lang="da-DK" sz="1400" b="0" baseline="30000" dirty="0">
                          <a:solidFill>
                            <a:schemeClr val="tx1"/>
                          </a:solidFill>
                          <a:latin typeface="Arial" panose="020B0604020202020204" pitchFamily="34" charset="0"/>
                          <a:cs typeface="Arial" panose="020B0604020202020204" pitchFamily="34" charset="0"/>
                        </a:rPr>
                        <a:t>1</a:t>
                      </a:r>
                    </a:p>
                  </a:txBody>
                  <a:tcPr marT="108000" marB="10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248599132"/>
                  </a:ext>
                </a:extLst>
              </a:tr>
              <a:tr h="553361">
                <a:tc>
                  <a:txBody>
                    <a:bodyPr/>
                    <a:lstStyle/>
                    <a:p>
                      <a:r>
                        <a:rPr lang="en-GB" sz="2000" b="0" dirty="0">
                          <a:solidFill>
                            <a:schemeClr val="accent1"/>
                          </a:solidFill>
                          <a:latin typeface="Arial" panose="020B0604020202020204" pitchFamily="34" charset="0"/>
                          <a:cs typeface="Arial" panose="020B0604020202020204" pitchFamily="34" charset="0"/>
                        </a:rPr>
                        <a:t>Diarrhea</a:t>
                      </a:r>
                      <a:endParaRPr lang="en-US" sz="2000" b="0" dirty="0">
                        <a:solidFill>
                          <a:schemeClr val="accent1"/>
                        </a:solidFill>
                        <a:latin typeface="Arial" panose="020B0604020202020204" pitchFamily="34" charset="0"/>
                        <a:cs typeface="Arial" panose="020B0604020202020204" pitchFamily="34" charset="0"/>
                      </a:endParaRP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46989584"/>
                  </a:ext>
                </a:extLst>
              </a:tr>
              <a:tr h="833549">
                <a:tc>
                  <a:txBody>
                    <a:bodyPr/>
                    <a:lstStyle/>
                    <a:p>
                      <a:pPr marL="285750" indent="-285750">
                        <a:buClr>
                          <a:schemeClr val="tx1"/>
                        </a:buClr>
                        <a:buFont typeface="Arial" panose="020B0604020202020204" pitchFamily="34" charset="0"/>
                        <a:buChar char="•"/>
                      </a:pPr>
                      <a:r>
                        <a:rPr lang="da-DK" sz="1400" b="0" dirty="0">
                          <a:solidFill>
                            <a:schemeClr val="tx1"/>
                          </a:solidFill>
                          <a:latin typeface="Arial" panose="020B0604020202020204" pitchFamily="34" charset="0"/>
                          <a:cs typeface="Arial" panose="020B0604020202020204" pitchFamily="34" charset="0"/>
                        </a:rPr>
                        <a:t>Loperamide</a:t>
                      </a:r>
                      <a:r>
                        <a:rPr lang="da-DK" sz="1400" b="0" baseline="30000" dirty="0">
                          <a:solidFill>
                            <a:schemeClr val="tx1"/>
                          </a:solidFill>
                          <a:latin typeface="Arial" panose="020B0604020202020204" pitchFamily="34" charset="0"/>
                          <a:cs typeface="Arial" panose="020B0604020202020204" pitchFamily="34" charset="0"/>
                        </a:rPr>
                        <a:t>1</a:t>
                      </a:r>
                    </a:p>
                    <a:p>
                      <a:pPr marL="285750" indent="-285750">
                        <a:buClr>
                          <a:schemeClr val="tx1"/>
                        </a:buClr>
                        <a:buFont typeface="Arial" panose="020B0604020202020204" pitchFamily="34" charset="0"/>
                        <a:buChar char="•"/>
                      </a:pPr>
                      <a:r>
                        <a:rPr lang="da-DK" sz="1400" b="0" dirty="0">
                          <a:solidFill>
                            <a:schemeClr val="tx1"/>
                          </a:solidFill>
                          <a:latin typeface="Arial" panose="020B0604020202020204" pitchFamily="34" charset="0"/>
                          <a:cs typeface="Arial" panose="020B0604020202020204" pitchFamily="34" charset="0"/>
                        </a:rPr>
                        <a:t>Hydration</a:t>
                      </a:r>
                      <a:r>
                        <a:rPr lang="da-DK" sz="1400" b="0" baseline="30000" dirty="0">
                          <a:solidFill>
                            <a:schemeClr val="tx1"/>
                          </a:solidFill>
                          <a:latin typeface="Arial" panose="020B0604020202020204" pitchFamily="34" charset="0"/>
                          <a:cs typeface="Arial" panose="020B0604020202020204" pitchFamily="34" charset="0"/>
                        </a:rPr>
                        <a:t>1</a:t>
                      </a:r>
                      <a:endParaRPr lang="da-DK" sz="1400" b="0" dirty="0">
                        <a:solidFill>
                          <a:schemeClr val="tx1"/>
                        </a:solidFill>
                        <a:latin typeface="Arial" panose="020B0604020202020204" pitchFamily="34" charset="0"/>
                        <a:cs typeface="Arial" panose="020B0604020202020204" pitchFamily="34" charset="0"/>
                      </a:endParaRPr>
                    </a:p>
                    <a:p>
                      <a:pPr marL="285750" indent="-285750">
                        <a:buClr>
                          <a:schemeClr val="tx1"/>
                        </a:buClr>
                        <a:buFont typeface="Arial" panose="020B0604020202020204" pitchFamily="34" charset="0"/>
                        <a:buChar char="•"/>
                      </a:pPr>
                      <a:r>
                        <a:rPr lang="da-DK" sz="1400" b="0" dirty="0" err="1">
                          <a:solidFill>
                            <a:schemeClr val="tx1"/>
                          </a:solidFill>
                          <a:latin typeface="Arial" panose="020B0604020202020204" pitchFamily="34" charset="0"/>
                          <a:cs typeface="Arial" panose="020B0604020202020204" pitchFamily="34" charset="0"/>
                        </a:rPr>
                        <a:t>Bedtime</a:t>
                      </a:r>
                      <a:r>
                        <a:rPr lang="da-DK" sz="1400" b="0" dirty="0">
                          <a:solidFill>
                            <a:schemeClr val="tx1"/>
                          </a:solidFill>
                          <a:latin typeface="Arial" panose="020B0604020202020204" pitchFamily="34" charset="0"/>
                          <a:cs typeface="Arial" panose="020B0604020202020204" pitchFamily="34" charset="0"/>
                        </a:rPr>
                        <a:t> dosing</a:t>
                      </a:r>
                      <a:r>
                        <a:rPr lang="da-DK" sz="1400" b="0" baseline="30000" dirty="0">
                          <a:solidFill>
                            <a:schemeClr val="tx1"/>
                          </a:solidFill>
                          <a:latin typeface="Arial" panose="020B0604020202020204" pitchFamily="34" charset="0"/>
                          <a:cs typeface="Arial" panose="020B0604020202020204" pitchFamily="34" charset="0"/>
                        </a:rPr>
                        <a:t>1</a:t>
                      </a:r>
                      <a:endParaRPr lang="da-DK" sz="1400" b="0" dirty="0">
                        <a:solidFill>
                          <a:schemeClr val="tx1"/>
                        </a:solidFill>
                        <a:latin typeface="Arial" panose="020B0604020202020204" pitchFamily="34" charset="0"/>
                        <a:cs typeface="Arial" panose="020B0604020202020204" pitchFamily="34" charset="0"/>
                      </a:endParaRPr>
                    </a:p>
                  </a:txBody>
                  <a:tcPr marT="108000" marB="10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330297785"/>
                  </a:ext>
                </a:extLst>
              </a:tr>
              <a:tr h="524382">
                <a:tc>
                  <a:txBody>
                    <a:bodyPr/>
                    <a:lstStyle/>
                    <a:p>
                      <a:r>
                        <a:rPr lang="en-GB" sz="2000" b="0" dirty="0">
                          <a:solidFill>
                            <a:schemeClr val="accent1"/>
                          </a:solidFill>
                          <a:latin typeface="Arial" panose="020B0604020202020204" pitchFamily="34" charset="0"/>
                          <a:cs typeface="Arial" panose="020B0604020202020204" pitchFamily="34" charset="0"/>
                        </a:rPr>
                        <a:t>Nausea</a:t>
                      </a:r>
                      <a:endParaRPr lang="en-US" sz="2000" b="0" dirty="0">
                        <a:solidFill>
                          <a:schemeClr val="accent1"/>
                        </a:solidFill>
                        <a:latin typeface="Arial" panose="020B0604020202020204" pitchFamily="34" charset="0"/>
                        <a:cs typeface="Arial" panose="020B0604020202020204" pitchFamily="34" charset="0"/>
                      </a:endParaRP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28476054"/>
                  </a:ext>
                </a:extLst>
              </a:tr>
              <a:tr h="619038">
                <a:tc>
                  <a:txBody>
                    <a:bodyPr/>
                    <a:lstStyle/>
                    <a:p>
                      <a:pPr marL="285750" indent="-285750">
                        <a:buClr>
                          <a:schemeClr val="accent2"/>
                        </a:buClr>
                        <a:buFont typeface="Arial" panose="020B0604020202020204" pitchFamily="34" charset="0"/>
                        <a:buChar char="•"/>
                      </a:pPr>
                      <a:r>
                        <a:rPr lang="da-DK" sz="1400" b="0" dirty="0">
                          <a:solidFill>
                            <a:schemeClr val="tx1"/>
                          </a:solidFill>
                          <a:latin typeface="Arial" panose="020B0604020202020204" pitchFamily="34" charset="0"/>
                          <a:cs typeface="Arial" panose="020B0604020202020204" pitchFamily="34" charset="0"/>
                        </a:rPr>
                        <a:t>Bedtime dosing</a:t>
                      </a:r>
                      <a:r>
                        <a:rPr lang="da-DK" sz="1400" b="0" baseline="30000" dirty="0">
                          <a:solidFill>
                            <a:schemeClr val="tx1"/>
                          </a:solidFill>
                          <a:latin typeface="Arial" panose="020B0604020202020204" pitchFamily="34" charset="0"/>
                          <a:cs typeface="Arial" panose="020B0604020202020204" pitchFamily="34" charset="0"/>
                        </a:rPr>
                        <a:t>2</a:t>
                      </a:r>
                    </a:p>
                    <a:p>
                      <a:pPr marL="285750" indent="-285750">
                        <a:buClr>
                          <a:schemeClr val="accent2"/>
                        </a:buClr>
                        <a:buFont typeface="Arial" panose="020B0604020202020204" pitchFamily="34" charset="0"/>
                        <a:buChar char="•"/>
                      </a:pPr>
                      <a:r>
                        <a:rPr lang="da-DK" sz="1400" b="0" dirty="0">
                          <a:solidFill>
                            <a:schemeClr val="tx1"/>
                          </a:solidFill>
                          <a:latin typeface="Arial" panose="020B0604020202020204" pitchFamily="34" charset="0"/>
                          <a:cs typeface="Arial" panose="020B0604020202020204" pitchFamily="34" charset="0"/>
                        </a:rPr>
                        <a:t>Antiemetics</a:t>
                      </a:r>
                    </a:p>
                  </a:txBody>
                  <a:tcPr marT="108000" marB="10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899544460"/>
                  </a:ext>
                </a:extLst>
              </a:tr>
            </a:tbl>
          </a:graphicData>
        </a:graphic>
      </p:graphicFrame>
      <p:graphicFrame>
        <p:nvGraphicFramePr>
          <p:cNvPr id="4" name="Table 3">
            <a:extLst>
              <a:ext uri="{FF2B5EF4-FFF2-40B4-BE49-F238E27FC236}">
                <a16:creationId xmlns:a16="http://schemas.microsoft.com/office/drawing/2014/main" id="{86131D72-8FE5-4026-B7B0-D9CCD741BE64}"/>
              </a:ext>
            </a:extLst>
          </p:cNvPr>
          <p:cNvGraphicFramePr>
            <a:graphicFrameLocks noGrp="1"/>
          </p:cNvGraphicFramePr>
          <p:nvPr>
            <p:extLst>
              <p:ext uri="{D42A27DB-BD31-4B8C-83A1-F6EECF244321}">
                <p14:modId xmlns:p14="http://schemas.microsoft.com/office/powerpoint/2010/main" val="4164041864"/>
              </p:ext>
            </p:extLst>
          </p:nvPr>
        </p:nvGraphicFramePr>
        <p:xfrm>
          <a:off x="6095999" y="907115"/>
          <a:ext cx="5192110" cy="5147322"/>
        </p:xfrm>
        <a:graphic>
          <a:graphicData uri="http://schemas.openxmlformats.org/drawingml/2006/table">
            <a:tbl>
              <a:tblPr firstRow="1" bandRow="1">
                <a:tableStyleId>{5C22544A-7EE6-4342-B048-85BDC9FD1C3A}</a:tableStyleId>
              </a:tblPr>
              <a:tblGrid>
                <a:gridCol w="5192110">
                  <a:extLst>
                    <a:ext uri="{9D8B030D-6E8A-4147-A177-3AD203B41FA5}">
                      <a16:colId xmlns:a16="http://schemas.microsoft.com/office/drawing/2014/main" val="1373773290"/>
                    </a:ext>
                  </a:extLst>
                </a:gridCol>
              </a:tblGrid>
              <a:tr h="646334">
                <a:tc>
                  <a:txBody>
                    <a:bodyPr/>
                    <a:lstStyle/>
                    <a:p>
                      <a:r>
                        <a:rPr lang="en-GB" sz="2000" b="0" dirty="0">
                          <a:solidFill>
                            <a:schemeClr val="accent1"/>
                          </a:solidFill>
                          <a:latin typeface="Arial" panose="020B0604020202020204" pitchFamily="34" charset="0"/>
                          <a:cs typeface="Arial" panose="020B0604020202020204" pitchFamily="34" charset="0"/>
                        </a:rPr>
                        <a:t>Arthralgia/Myalgia</a:t>
                      </a:r>
                      <a:endParaRPr lang="en-US" sz="2000" b="0" dirty="0">
                        <a:solidFill>
                          <a:schemeClr val="accent1"/>
                        </a:solidFill>
                        <a:latin typeface="Arial" panose="020B0604020202020204" pitchFamily="34" charset="0"/>
                        <a:cs typeface="Arial" panose="020B0604020202020204" pitchFamily="34" charset="0"/>
                      </a:endParaRPr>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3559161"/>
                  </a:ext>
                </a:extLst>
              </a:tr>
              <a:tr h="695629">
                <a:tc>
                  <a:txBody>
                    <a:bodyPr/>
                    <a:lstStyle/>
                    <a:p>
                      <a:pPr marL="285750" indent="-285750">
                        <a:buClr>
                          <a:schemeClr val="tx2"/>
                        </a:buClr>
                        <a:buFont typeface="Arial" panose="020B0604020202020204" pitchFamily="34" charset="0"/>
                        <a:buChar char="•"/>
                      </a:pPr>
                      <a:r>
                        <a:rPr lang="da-DK" sz="1400" b="0" dirty="0">
                          <a:solidFill>
                            <a:schemeClr val="tx1"/>
                          </a:solidFill>
                          <a:latin typeface="Arial" panose="020B0604020202020204" pitchFamily="34" charset="0"/>
                          <a:cs typeface="Arial" panose="020B0604020202020204" pitchFamily="34" charset="0"/>
                        </a:rPr>
                        <a:t>Exercise</a:t>
                      </a:r>
                    </a:p>
                    <a:p>
                      <a:pPr marL="285750" indent="-285750">
                        <a:buClr>
                          <a:schemeClr val="tx2"/>
                        </a:buClr>
                        <a:buFont typeface="Arial" panose="020B0604020202020204" pitchFamily="34" charset="0"/>
                        <a:buChar char="•"/>
                      </a:pPr>
                      <a:r>
                        <a:rPr lang="da-DK" sz="1400" b="0" dirty="0">
                          <a:solidFill>
                            <a:schemeClr val="tx1"/>
                          </a:solidFill>
                          <a:latin typeface="Arial" panose="020B0604020202020204" pitchFamily="34" charset="0"/>
                          <a:cs typeface="Arial" panose="020B0604020202020204" pitchFamily="34" charset="0"/>
                        </a:rPr>
                        <a:t>Avoid frequent NSAIDs</a:t>
                      </a:r>
                      <a:r>
                        <a:rPr lang="da-DK" sz="1400" b="0" baseline="30000" dirty="0">
                          <a:solidFill>
                            <a:schemeClr val="tx1"/>
                          </a:solidFill>
                          <a:latin typeface="Arial" panose="020B0604020202020204" pitchFamily="34" charset="0"/>
                          <a:cs typeface="Arial" panose="020B0604020202020204" pitchFamily="34" charset="0"/>
                        </a:rPr>
                        <a:t>1</a:t>
                      </a:r>
                    </a:p>
                    <a:p>
                      <a:pPr marL="285750" indent="-285750">
                        <a:buClr>
                          <a:schemeClr val="tx2"/>
                        </a:buClr>
                        <a:buFont typeface="Arial" panose="020B0604020202020204" pitchFamily="34" charset="0"/>
                        <a:buChar char="•"/>
                      </a:pPr>
                      <a:r>
                        <a:rPr lang="da-DK" sz="1400" b="0" dirty="0">
                          <a:solidFill>
                            <a:schemeClr val="tx1"/>
                          </a:solidFill>
                          <a:latin typeface="Arial" panose="020B0604020202020204" pitchFamily="34" charset="0"/>
                          <a:cs typeface="Arial" panose="020B0604020202020204" pitchFamily="34" charset="0"/>
                        </a:rPr>
                        <a:t>Alternative supplements/treatments</a:t>
                      </a:r>
                      <a:r>
                        <a:rPr lang="da-DK" sz="1400" b="0" baseline="30000" dirty="0">
                          <a:solidFill>
                            <a:schemeClr val="tx1"/>
                          </a:solidFill>
                          <a:latin typeface="Arial" panose="020B0604020202020204" pitchFamily="34" charset="0"/>
                          <a:cs typeface="Arial" panose="020B0604020202020204" pitchFamily="34" charset="0"/>
                        </a:rPr>
                        <a:t>2</a:t>
                      </a:r>
                    </a:p>
                  </a:txBody>
                  <a:tcPr marT="108000" marB="10800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42925420"/>
                  </a:ext>
                </a:extLst>
              </a:tr>
              <a:tr h="646334">
                <a:tc>
                  <a:txBody>
                    <a:bodyPr/>
                    <a:lstStyle/>
                    <a:p>
                      <a:r>
                        <a:rPr lang="en-GB" sz="2000" b="0" dirty="0">
                          <a:solidFill>
                            <a:schemeClr val="accent1"/>
                          </a:solidFill>
                          <a:latin typeface="Arial" panose="020B0604020202020204" pitchFamily="34" charset="0"/>
                          <a:cs typeface="Arial" panose="020B0604020202020204" pitchFamily="34" charset="0"/>
                        </a:rPr>
                        <a:t>Headache</a:t>
                      </a:r>
                      <a:endParaRPr lang="en-US" sz="2000" b="0" dirty="0">
                        <a:solidFill>
                          <a:schemeClr val="accent1"/>
                        </a:solidFill>
                        <a:latin typeface="Arial" panose="020B0604020202020204" pitchFamily="34" charset="0"/>
                        <a:cs typeface="Arial" panose="020B0604020202020204" pitchFamily="34" charset="0"/>
                      </a:endParaRP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64960468"/>
                  </a:ext>
                </a:extLst>
              </a:tr>
              <a:tr h="695629">
                <a:tc>
                  <a:txBody>
                    <a:bodyPr/>
                    <a:lstStyle/>
                    <a:p>
                      <a:pPr marL="285750" indent="-285750">
                        <a:buClr>
                          <a:schemeClr val="tx1"/>
                        </a:buClr>
                        <a:buFont typeface="Arial" panose="020B0604020202020204" pitchFamily="34" charset="0"/>
                        <a:buChar char="•"/>
                      </a:pPr>
                      <a:r>
                        <a:rPr lang="da-DK" sz="1400" b="0" dirty="0">
                          <a:solidFill>
                            <a:schemeClr val="tx1"/>
                          </a:solidFill>
                          <a:latin typeface="Arial" panose="020B0604020202020204" pitchFamily="34" charset="0"/>
                          <a:cs typeface="Arial" panose="020B0604020202020204" pitchFamily="34" charset="0"/>
                        </a:rPr>
                        <a:t>Caffeine</a:t>
                      </a:r>
                      <a:r>
                        <a:rPr lang="da-DK" sz="1400" b="0" baseline="30000" dirty="0">
                          <a:solidFill>
                            <a:schemeClr val="tx1"/>
                          </a:solidFill>
                          <a:latin typeface="Arial" panose="020B0604020202020204" pitchFamily="34" charset="0"/>
                          <a:cs typeface="Arial" panose="020B0604020202020204" pitchFamily="34" charset="0"/>
                        </a:rPr>
                        <a:t>1</a:t>
                      </a:r>
                    </a:p>
                    <a:p>
                      <a:pPr marL="285750" indent="-285750">
                        <a:buClr>
                          <a:schemeClr val="tx1"/>
                        </a:buClr>
                        <a:buFont typeface="Arial" panose="020B0604020202020204" pitchFamily="34" charset="0"/>
                        <a:buChar char="•"/>
                      </a:pPr>
                      <a:r>
                        <a:rPr lang="da-DK" sz="1400" b="0" dirty="0">
                          <a:solidFill>
                            <a:schemeClr val="tx1"/>
                          </a:solidFill>
                          <a:latin typeface="Arial" panose="020B0604020202020204" pitchFamily="34" charset="0"/>
                          <a:cs typeface="Arial" panose="020B0604020202020204" pitchFamily="34" charset="0"/>
                        </a:rPr>
                        <a:t>Acetaminophen</a:t>
                      </a:r>
                      <a:r>
                        <a:rPr lang="da-DK" sz="1400" b="0" baseline="30000" dirty="0">
                          <a:solidFill>
                            <a:schemeClr val="tx1"/>
                          </a:solidFill>
                          <a:latin typeface="Arial" panose="020B0604020202020204" pitchFamily="34" charset="0"/>
                          <a:cs typeface="Arial" panose="020B0604020202020204" pitchFamily="34" charset="0"/>
                        </a:rPr>
                        <a:t>1</a:t>
                      </a:r>
                      <a:endParaRPr lang="da-DK" sz="1400" b="0" dirty="0">
                        <a:solidFill>
                          <a:schemeClr val="tx1"/>
                        </a:solidFill>
                        <a:latin typeface="Arial" panose="020B0604020202020204" pitchFamily="34" charset="0"/>
                        <a:cs typeface="Arial" panose="020B0604020202020204" pitchFamily="34" charset="0"/>
                      </a:endParaRPr>
                    </a:p>
                    <a:p>
                      <a:pPr marL="285750" indent="-285750">
                        <a:buClr>
                          <a:schemeClr val="tx1"/>
                        </a:buClr>
                        <a:buFont typeface="Arial" panose="020B0604020202020204" pitchFamily="34" charset="0"/>
                        <a:buChar char="•"/>
                      </a:pPr>
                      <a:r>
                        <a:rPr lang="da-DK" sz="1400" b="0" dirty="0">
                          <a:solidFill>
                            <a:schemeClr val="tx1"/>
                          </a:solidFill>
                          <a:latin typeface="Arial" panose="020B0604020202020204" pitchFamily="34" charset="0"/>
                          <a:cs typeface="Arial" panose="020B0604020202020204" pitchFamily="34" charset="0"/>
                        </a:rPr>
                        <a:t>Avoid NSAIDs/aspirin-</a:t>
                      </a:r>
                      <a:r>
                        <a:rPr lang="da-DK" sz="1400" b="0" dirty="0" err="1">
                          <a:solidFill>
                            <a:schemeClr val="tx1"/>
                          </a:solidFill>
                          <a:latin typeface="Arial" panose="020B0604020202020204" pitchFamily="34" charset="0"/>
                          <a:cs typeface="Arial" panose="020B0604020202020204" pitchFamily="34" charset="0"/>
                        </a:rPr>
                        <a:t>containing</a:t>
                      </a:r>
                      <a:r>
                        <a:rPr lang="da-DK" sz="1400" b="0" dirty="0">
                          <a:solidFill>
                            <a:schemeClr val="tx1"/>
                          </a:solidFill>
                          <a:latin typeface="Arial" panose="020B0604020202020204" pitchFamily="34" charset="0"/>
                          <a:cs typeface="Arial" panose="020B0604020202020204" pitchFamily="34" charset="0"/>
                        </a:rPr>
                        <a:t> products</a:t>
                      </a:r>
                      <a:r>
                        <a:rPr lang="da-DK" sz="1400" b="0" baseline="30000" dirty="0">
                          <a:solidFill>
                            <a:schemeClr val="tx1"/>
                          </a:solidFill>
                          <a:latin typeface="Arial" panose="020B0604020202020204" pitchFamily="34" charset="0"/>
                          <a:cs typeface="Arial" panose="020B0604020202020204" pitchFamily="34" charset="0"/>
                        </a:rPr>
                        <a:t>1</a:t>
                      </a:r>
                    </a:p>
                  </a:txBody>
                  <a:tcPr marT="108000" marB="10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248599132"/>
                  </a:ext>
                </a:extLst>
              </a:tr>
              <a:tr h="646334">
                <a:tc>
                  <a:txBody>
                    <a:bodyPr/>
                    <a:lstStyle/>
                    <a:p>
                      <a:r>
                        <a:rPr lang="en-GB" sz="2000" b="0" dirty="0">
                          <a:solidFill>
                            <a:schemeClr val="accent1"/>
                          </a:solidFill>
                          <a:latin typeface="Arial" panose="020B0604020202020204" pitchFamily="34" charset="0"/>
                          <a:cs typeface="Arial" panose="020B0604020202020204" pitchFamily="34" charset="0"/>
                        </a:rPr>
                        <a:t>Infection</a:t>
                      </a:r>
                      <a:endParaRPr lang="en-US" sz="2000" b="0" dirty="0">
                        <a:solidFill>
                          <a:schemeClr val="accent1"/>
                        </a:solidFill>
                        <a:latin typeface="Arial" panose="020B0604020202020204" pitchFamily="34" charset="0"/>
                        <a:cs typeface="Arial" panose="020B0604020202020204" pitchFamily="34" charset="0"/>
                      </a:endParaRP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46989584"/>
                  </a:ext>
                </a:extLst>
              </a:tr>
              <a:tr h="695629">
                <a:tc>
                  <a:txBody>
                    <a:bodyPr/>
                    <a:lstStyle/>
                    <a:p>
                      <a:pPr marL="285750" indent="-285750">
                        <a:buClr>
                          <a:schemeClr val="tx1"/>
                        </a:buClr>
                        <a:buFont typeface="Arial" panose="020B0604020202020204" pitchFamily="34" charset="0"/>
                        <a:buChar char="•"/>
                      </a:pPr>
                      <a:r>
                        <a:rPr lang="da-DK" sz="1400" b="0" dirty="0">
                          <a:solidFill>
                            <a:schemeClr val="tx1"/>
                          </a:solidFill>
                          <a:latin typeface="Arial" panose="020B0604020202020204" pitchFamily="34" charset="0"/>
                          <a:cs typeface="Arial" panose="020B0604020202020204" pitchFamily="34" charset="0"/>
                        </a:rPr>
                        <a:t>No standard recommendations for routine screening or prophylaxis; practices differ across institutions</a:t>
                      </a:r>
                      <a:r>
                        <a:rPr lang="da-DK" sz="1400" b="0" baseline="30000" dirty="0">
                          <a:solidFill>
                            <a:schemeClr val="tx1"/>
                          </a:solidFill>
                          <a:latin typeface="Arial" panose="020B0604020202020204" pitchFamily="34" charset="0"/>
                          <a:cs typeface="Arial" panose="020B0604020202020204" pitchFamily="34" charset="0"/>
                        </a:rPr>
                        <a:t>1</a:t>
                      </a:r>
                    </a:p>
                    <a:p>
                      <a:pPr marL="285750" indent="-285750">
                        <a:buClr>
                          <a:schemeClr val="tx1"/>
                        </a:buClr>
                        <a:buFont typeface="Arial" panose="020B0604020202020204" pitchFamily="34" charset="0"/>
                        <a:buChar char="•"/>
                      </a:pPr>
                      <a:r>
                        <a:rPr lang="da-DK" sz="1400" b="0" dirty="0">
                          <a:solidFill>
                            <a:schemeClr val="tx1"/>
                          </a:solidFill>
                          <a:latin typeface="Arial" panose="020B0604020202020204" pitchFamily="34" charset="0"/>
                          <a:cs typeface="Arial" panose="020B0604020202020204" pitchFamily="34" charset="0"/>
                        </a:rPr>
                        <a:t>Monitor closely</a:t>
                      </a:r>
                      <a:r>
                        <a:rPr lang="da-DK" sz="1400" b="0" baseline="30000" dirty="0">
                          <a:solidFill>
                            <a:schemeClr val="tx1"/>
                          </a:solidFill>
                          <a:latin typeface="Arial" panose="020B0604020202020204" pitchFamily="34" charset="0"/>
                          <a:cs typeface="Arial" panose="020B0604020202020204" pitchFamily="34" charset="0"/>
                        </a:rPr>
                        <a:t>1</a:t>
                      </a:r>
                      <a:endParaRPr lang="da-DK" sz="1400" b="0" dirty="0">
                        <a:solidFill>
                          <a:schemeClr val="tx1"/>
                        </a:solidFill>
                        <a:latin typeface="Arial" panose="020B0604020202020204" pitchFamily="34" charset="0"/>
                        <a:cs typeface="Arial" panose="020B0604020202020204" pitchFamily="34" charset="0"/>
                      </a:endParaRPr>
                    </a:p>
                    <a:p>
                      <a:pPr marL="285750" indent="-285750">
                        <a:buClr>
                          <a:schemeClr val="tx1"/>
                        </a:buClr>
                        <a:buFont typeface="Arial" panose="020B0604020202020204" pitchFamily="34" charset="0"/>
                        <a:buChar char="•"/>
                      </a:pPr>
                      <a:r>
                        <a:rPr lang="da-DK" sz="1400" b="0" dirty="0">
                          <a:solidFill>
                            <a:schemeClr val="tx1"/>
                          </a:solidFill>
                          <a:latin typeface="Arial" panose="020B0604020202020204" pitchFamily="34" charset="0"/>
                          <a:cs typeface="Arial" panose="020B0604020202020204" pitchFamily="34" charset="0"/>
                        </a:rPr>
                        <a:t>Be aware of drug-drug interactions with </a:t>
                      </a:r>
                      <a:br>
                        <a:rPr lang="da-DK" sz="1400" b="0" dirty="0">
                          <a:solidFill>
                            <a:schemeClr val="tx1"/>
                          </a:solidFill>
                          <a:latin typeface="Arial" panose="020B0604020202020204" pitchFamily="34" charset="0"/>
                          <a:cs typeface="Arial" panose="020B0604020202020204" pitchFamily="34" charset="0"/>
                        </a:rPr>
                      </a:br>
                      <a:r>
                        <a:rPr lang="da-DK" sz="1400" b="0" dirty="0">
                          <a:solidFill>
                            <a:schemeClr val="tx1"/>
                          </a:solidFill>
                          <a:latin typeface="Arial" panose="020B0604020202020204" pitchFamily="34" charset="0"/>
                          <a:cs typeface="Arial" panose="020B0604020202020204" pitchFamily="34" charset="0"/>
                        </a:rPr>
                        <a:t>antifungal agents</a:t>
                      </a:r>
                      <a:r>
                        <a:rPr lang="da-DK" sz="1400" b="0" baseline="30000" dirty="0">
                          <a:solidFill>
                            <a:schemeClr val="tx1"/>
                          </a:solidFill>
                          <a:latin typeface="Arial" panose="020B0604020202020204" pitchFamily="34" charset="0"/>
                          <a:cs typeface="Arial" panose="020B0604020202020204" pitchFamily="34" charset="0"/>
                        </a:rPr>
                        <a:t>1</a:t>
                      </a:r>
                      <a:endParaRPr lang="da-DK" sz="1400" b="0" dirty="0">
                        <a:solidFill>
                          <a:schemeClr val="tx1"/>
                        </a:solidFill>
                        <a:latin typeface="Arial" panose="020B0604020202020204" pitchFamily="34" charset="0"/>
                        <a:cs typeface="Arial" panose="020B0604020202020204" pitchFamily="34" charset="0"/>
                      </a:endParaRPr>
                    </a:p>
                    <a:p>
                      <a:pPr marL="285750" indent="-285750">
                        <a:buClr>
                          <a:schemeClr val="tx1"/>
                        </a:buClr>
                        <a:buFont typeface="Arial" panose="020B0604020202020204" pitchFamily="34" charset="0"/>
                        <a:buChar char="•"/>
                      </a:pPr>
                      <a:r>
                        <a:rPr lang="da-DK" sz="1400" b="0" dirty="0">
                          <a:solidFill>
                            <a:schemeClr val="tx1"/>
                          </a:solidFill>
                          <a:latin typeface="Arial" panose="020B0604020202020204" pitchFamily="34" charset="0"/>
                          <a:cs typeface="Arial" panose="020B0604020202020204" pitchFamily="34" charset="0"/>
                        </a:rPr>
                        <a:t>May consider holding BTKi for severe infection</a:t>
                      </a:r>
                      <a:r>
                        <a:rPr lang="da-DK" sz="1400" b="0" baseline="30000" dirty="0">
                          <a:solidFill>
                            <a:schemeClr val="tx1"/>
                          </a:solidFill>
                          <a:latin typeface="Arial" panose="020B0604020202020204" pitchFamily="34" charset="0"/>
                          <a:cs typeface="Arial" panose="020B0604020202020204" pitchFamily="34" charset="0"/>
                        </a:rPr>
                        <a:t>1</a:t>
                      </a:r>
                      <a:endParaRPr lang="da-DK" sz="1400" b="0" dirty="0">
                        <a:solidFill>
                          <a:schemeClr val="tx1"/>
                        </a:solidFill>
                        <a:latin typeface="Arial" panose="020B0604020202020204" pitchFamily="34" charset="0"/>
                        <a:cs typeface="Arial" panose="020B0604020202020204" pitchFamily="34" charset="0"/>
                      </a:endParaRPr>
                    </a:p>
                  </a:txBody>
                  <a:tcPr marT="108000" marB="10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330297785"/>
                  </a:ext>
                </a:extLst>
              </a:tr>
            </a:tbl>
          </a:graphicData>
        </a:graphic>
      </p:graphicFrame>
      <p:sp>
        <p:nvSpPr>
          <p:cNvPr id="7" name="Footer Placeholder 6">
            <a:extLst>
              <a:ext uri="{FF2B5EF4-FFF2-40B4-BE49-F238E27FC236}">
                <a16:creationId xmlns:a16="http://schemas.microsoft.com/office/drawing/2014/main" id="{8E2E65CE-E608-329F-DD34-79F2E4447BCD}"/>
              </a:ext>
            </a:extLst>
          </p:cNvPr>
          <p:cNvSpPr>
            <a:spLocks noGrp="1"/>
          </p:cNvSpPr>
          <p:nvPr>
            <p:ph type="ftr" sz="quarter" idx="10"/>
          </p:nvPr>
        </p:nvSpPr>
        <p:spPr/>
        <p:txBody>
          <a:bodyPr/>
          <a:lstStyle/>
          <a:p>
            <a:r>
              <a:rPr lang="en-US" dirty="0"/>
              <a:t>1. Lipsky A, et al. </a:t>
            </a:r>
            <a:r>
              <a:rPr lang="en-US" i="1" dirty="0"/>
              <a:t>Hematology Am Soc Hematol Educ Program. </a:t>
            </a:r>
            <a:r>
              <a:rPr lang="en-US" dirty="0"/>
              <a:t>2020;2020:336-345. 2. </a:t>
            </a:r>
            <a:r>
              <a:rPr lang="en-US" sz="800" dirty="0">
                <a:ea typeface="Calibri" panose="020F0502020204030204" pitchFamily="34" charset="0"/>
              </a:rPr>
              <a:t>Brown JR. </a:t>
            </a:r>
            <a:r>
              <a:rPr lang="en-US" sz="800" i="1" dirty="0">
                <a:ea typeface="Calibri" panose="020F0502020204030204" pitchFamily="34" charset="0"/>
              </a:rPr>
              <a:t>Blood. </a:t>
            </a:r>
            <a:r>
              <a:rPr lang="en-US" sz="800" dirty="0">
                <a:ea typeface="Calibri" panose="020F0502020204030204" pitchFamily="34" charset="0"/>
              </a:rPr>
              <a:t>2018;131(4):379-386.</a:t>
            </a:r>
            <a:br>
              <a:rPr lang="en-US" dirty="0"/>
            </a:br>
            <a:r>
              <a:rPr lang="en-US" dirty="0"/>
              <a:t>AE, adverse event; BTKi, Burton’s tyrosine kinase inhibitor; NSAID, non-steroidal anti-inflammatory drug.</a:t>
            </a:r>
          </a:p>
        </p:txBody>
      </p:sp>
    </p:spTree>
    <p:extLst>
      <p:ext uri="{BB962C8B-B14F-4D97-AF65-F5344CB8AC3E}">
        <p14:creationId xmlns:p14="http://schemas.microsoft.com/office/powerpoint/2010/main" val="7451261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7D9EA5D-0F5F-E3EC-1D59-F505E3BD52E3}"/>
              </a:ext>
            </a:extLst>
          </p:cNvPr>
          <p:cNvSpPr>
            <a:spLocks noGrp="1"/>
          </p:cNvSpPr>
          <p:nvPr>
            <p:ph type="title"/>
          </p:nvPr>
        </p:nvSpPr>
        <p:spPr>
          <a:xfrm>
            <a:off x="838200" y="365125"/>
            <a:ext cx="10515600" cy="1325563"/>
          </a:xfrm>
        </p:spPr>
        <p:txBody>
          <a:bodyPr>
            <a:normAutofit/>
          </a:bodyPr>
          <a:lstStyle/>
          <a:p>
            <a:r>
              <a:rPr lang="en-IE" dirty="0"/>
              <a:t>Additional Considerations for Optimizing BTK Inhibitor Therapy in CLL and MCL</a:t>
            </a:r>
            <a:endParaRPr lang="en-US" dirty="0"/>
          </a:p>
        </p:txBody>
      </p:sp>
      <p:sp>
        <p:nvSpPr>
          <p:cNvPr id="4" name="Content Placeholder 3">
            <a:extLst>
              <a:ext uri="{FF2B5EF4-FFF2-40B4-BE49-F238E27FC236}">
                <a16:creationId xmlns:a16="http://schemas.microsoft.com/office/drawing/2014/main" id="{2551CAB3-1A36-4CEF-173F-3FD5FE71446A}"/>
              </a:ext>
            </a:extLst>
          </p:cNvPr>
          <p:cNvSpPr>
            <a:spLocks noGrp="1"/>
          </p:cNvSpPr>
          <p:nvPr>
            <p:ph sz="half" idx="1"/>
          </p:nvPr>
        </p:nvSpPr>
        <p:spPr>
          <a:xfrm>
            <a:off x="838200" y="1825625"/>
            <a:ext cx="5181600" cy="4228812"/>
          </a:xfrm>
        </p:spPr>
        <p:txBody>
          <a:bodyPr>
            <a:normAutofit/>
          </a:bodyPr>
          <a:lstStyle/>
          <a:p>
            <a:r>
              <a:rPr lang="en-US" dirty="0"/>
              <a:t>Interprofessional collaboration is key for optimizing safety</a:t>
            </a:r>
          </a:p>
          <a:p>
            <a:pPr lvl="1"/>
            <a:r>
              <a:rPr lang="en-US" dirty="0"/>
              <a:t>Assessment and monitoring (leveraging expertise of APPs, nursing, pharmacists)</a:t>
            </a:r>
          </a:p>
          <a:p>
            <a:pPr lvl="1"/>
            <a:r>
              <a:rPr lang="en-US" dirty="0"/>
              <a:t>Management protocols (toxicity management pathways/algorithms either within a group or through online resources)</a:t>
            </a:r>
          </a:p>
        </p:txBody>
      </p:sp>
      <p:sp>
        <p:nvSpPr>
          <p:cNvPr id="5" name="Content Placeholder 4">
            <a:extLst>
              <a:ext uri="{FF2B5EF4-FFF2-40B4-BE49-F238E27FC236}">
                <a16:creationId xmlns:a16="http://schemas.microsoft.com/office/drawing/2014/main" id="{A235A9B0-DBC3-C7F9-7596-4EABC7A44AB5}"/>
              </a:ext>
            </a:extLst>
          </p:cNvPr>
          <p:cNvSpPr>
            <a:spLocks noGrp="1"/>
          </p:cNvSpPr>
          <p:nvPr>
            <p:ph sz="half" idx="2"/>
          </p:nvPr>
        </p:nvSpPr>
        <p:spPr>
          <a:xfrm>
            <a:off x="6172200" y="1825625"/>
            <a:ext cx="5181600" cy="4228812"/>
          </a:xfrm>
        </p:spPr>
        <p:txBody>
          <a:bodyPr/>
          <a:lstStyle/>
          <a:p>
            <a:r>
              <a:rPr lang="en-US" dirty="0"/>
              <a:t>Incorporating patient goals/preferences</a:t>
            </a:r>
          </a:p>
          <a:p>
            <a:pPr lvl="1"/>
            <a:r>
              <a:rPr lang="en-US" dirty="0"/>
              <a:t>Patient-reported outcomes data on quality of life are lacking</a:t>
            </a:r>
          </a:p>
          <a:p>
            <a:pPr lvl="1"/>
            <a:r>
              <a:rPr lang="en-US" dirty="0"/>
              <a:t>Individualized discussion is key, taking into account logistics and specific co-morbidities of particularly patients</a:t>
            </a:r>
          </a:p>
          <a:p>
            <a:endParaRPr lang="en-US" dirty="0"/>
          </a:p>
        </p:txBody>
      </p:sp>
      <p:sp>
        <p:nvSpPr>
          <p:cNvPr id="11" name="Footer Placeholder 10">
            <a:extLst>
              <a:ext uri="{FF2B5EF4-FFF2-40B4-BE49-F238E27FC236}">
                <a16:creationId xmlns:a16="http://schemas.microsoft.com/office/drawing/2014/main" id="{67936A4D-C02F-63F8-7186-A06D8EDC916E}"/>
              </a:ext>
            </a:extLst>
          </p:cNvPr>
          <p:cNvSpPr>
            <a:spLocks noGrp="1"/>
          </p:cNvSpPr>
          <p:nvPr>
            <p:ph type="ftr" sz="quarter" idx="10"/>
          </p:nvPr>
        </p:nvSpPr>
        <p:spPr/>
        <p:txBody>
          <a:bodyPr/>
          <a:lstStyle/>
          <a:p>
            <a:r>
              <a:rPr lang="en-US" sz="1000" dirty="0"/>
              <a:t>APP, advanced </a:t>
            </a:r>
            <a:r>
              <a:rPr lang="en-US" dirty="0"/>
              <a:t>p</a:t>
            </a:r>
            <a:r>
              <a:rPr lang="en-US" sz="1000" dirty="0"/>
              <a:t>ractice provider; TKi, Burton’s tyrosine kinase inhibitor; CLL, chronic lymphocytic leukemia; MCL, mantle cell lymphoma.</a:t>
            </a:r>
          </a:p>
        </p:txBody>
      </p:sp>
    </p:spTree>
    <p:extLst>
      <p:ext uri="{BB962C8B-B14F-4D97-AF65-F5344CB8AC3E}">
        <p14:creationId xmlns:p14="http://schemas.microsoft.com/office/powerpoint/2010/main" val="713133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3625F9-FB02-859F-AFA3-D15D27119C1C}"/>
              </a:ext>
            </a:extLst>
          </p:cNvPr>
          <p:cNvSpPr>
            <a:spLocks noGrp="1"/>
          </p:cNvSpPr>
          <p:nvPr>
            <p:ph type="ctrTitle"/>
          </p:nvPr>
        </p:nvSpPr>
        <p:spPr/>
        <p:txBody>
          <a:bodyPr/>
          <a:lstStyle/>
          <a:p>
            <a:r>
              <a:rPr lang="en-US" dirty="0"/>
              <a:t>Case-Based Learning Lab </a:t>
            </a:r>
          </a:p>
        </p:txBody>
      </p:sp>
    </p:spTree>
    <p:extLst>
      <p:ext uri="{BB962C8B-B14F-4D97-AF65-F5344CB8AC3E}">
        <p14:creationId xmlns:p14="http://schemas.microsoft.com/office/powerpoint/2010/main" val="307233599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883DE93-0B3E-E8C3-D01A-CF22FD4DAA44}"/>
              </a:ext>
            </a:extLst>
          </p:cNvPr>
          <p:cNvPicPr>
            <a:picLocks noChangeAspect="1"/>
          </p:cNvPicPr>
          <p:nvPr/>
        </p:nvPicPr>
        <p:blipFill rotWithShape="1">
          <a:blip r:embed="rId3"/>
          <a:srcRect b="21390"/>
          <a:stretch/>
        </p:blipFill>
        <p:spPr>
          <a:xfrm>
            <a:off x="7968047" y="1582381"/>
            <a:ext cx="3631688" cy="3848263"/>
          </a:xfrm>
          <a:prstGeom prst="rect">
            <a:avLst/>
          </a:prstGeom>
        </p:spPr>
      </p:pic>
      <p:sp>
        <p:nvSpPr>
          <p:cNvPr id="2" name="Title 1">
            <a:extLst>
              <a:ext uri="{FF2B5EF4-FFF2-40B4-BE49-F238E27FC236}">
                <a16:creationId xmlns:a16="http://schemas.microsoft.com/office/drawing/2014/main" id="{C616A4D6-56B2-4CB8-B23B-30462B3B6397}"/>
              </a:ext>
            </a:extLst>
          </p:cNvPr>
          <p:cNvSpPr>
            <a:spLocks noGrp="1"/>
          </p:cNvSpPr>
          <p:nvPr>
            <p:ph type="title"/>
          </p:nvPr>
        </p:nvSpPr>
        <p:spPr>
          <a:xfrm>
            <a:off x="838200" y="365125"/>
            <a:ext cx="10515600" cy="1325563"/>
          </a:xfrm>
        </p:spPr>
        <p:txBody>
          <a:bodyPr/>
          <a:lstStyle/>
          <a:p>
            <a:r>
              <a:rPr lang="en-US" altLang="en-US" dirty="0"/>
              <a:t>Relapsed/Refractory CLL Case</a:t>
            </a:r>
            <a:endParaRPr lang="en-US" dirty="0"/>
          </a:p>
        </p:txBody>
      </p:sp>
      <p:sp>
        <p:nvSpPr>
          <p:cNvPr id="3" name="Content Placeholder 2">
            <a:extLst>
              <a:ext uri="{FF2B5EF4-FFF2-40B4-BE49-F238E27FC236}">
                <a16:creationId xmlns:a16="http://schemas.microsoft.com/office/drawing/2014/main" id="{51CD4C31-07EC-4E5E-BB9A-FA8C418D1681}"/>
              </a:ext>
            </a:extLst>
          </p:cNvPr>
          <p:cNvSpPr>
            <a:spLocks noGrp="1"/>
          </p:cNvSpPr>
          <p:nvPr>
            <p:ph sz="half" idx="1"/>
          </p:nvPr>
        </p:nvSpPr>
        <p:spPr>
          <a:xfrm>
            <a:off x="838199" y="1582381"/>
            <a:ext cx="6573254" cy="4472344"/>
          </a:xfrm>
        </p:spPr>
        <p:txBody>
          <a:bodyPr>
            <a:normAutofit/>
          </a:bodyPr>
          <a:lstStyle/>
          <a:p>
            <a:pPr>
              <a:lnSpc>
                <a:spcPct val="100000"/>
              </a:lnSpc>
            </a:pPr>
            <a:r>
              <a:rPr lang="en-US" altLang="en-US" sz="1900" dirty="0"/>
              <a:t>A 59-year-old man with hypertension but no other medical conditions is diagnosed with Rai stage 1 CLL</a:t>
            </a:r>
          </a:p>
          <a:p>
            <a:pPr>
              <a:lnSpc>
                <a:spcPct val="100000"/>
              </a:lnSpc>
            </a:pPr>
            <a:r>
              <a:rPr lang="en-US" altLang="en-US" sz="1900" dirty="0"/>
              <a:t>Prognostic markers show normal FISH, unmutated IGHV, </a:t>
            </a:r>
            <a:r>
              <a:rPr lang="en-US" altLang="en-US" sz="1900" i="1" dirty="0"/>
              <a:t>TP53</a:t>
            </a:r>
            <a:r>
              <a:rPr lang="en-US" altLang="en-US" sz="1900" dirty="0"/>
              <a:t> wild type</a:t>
            </a:r>
          </a:p>
          <a:p>
            <a:pPr>
              <a:lnSpc>
                <a:spcPct val="100000"/>
              </a:lnSpc>
            </a:pPr>
            <a:r>
              <a:rPr lang="en-US" altLang="en-US" sz="1900" dirty="0"/>
              <a:t>Over the next 3 years he gradually develops cytopenias and palpable lymphadenopathy up to 4-5 cm</a:t>
            </a:r>
          </a:p>
          <a:p>
            <a:pPr>
              <a:lnSpc>
                <a:spcPct val="100000"/>
              </a:lnSpc>
            </a:pPr>
            <a:r>
              <a:rPr lang="en-US" altLang="en-US" sz="1900" dirty="0"/>
              <a:t>Now at age 62 years, he needs frontline therapy for CLL</a:t>
            </a:r>
          </a:p>
          <a:p>
            <a:pPr>
              <a:lnSpc>
                <a:spcPct val="100000"/>
              </a:lnSpc>
            </a:pPr>
            <a:r>
              <a:rPr lang="en-US" altLang="en-US" sz="1900" b="1" dirty="0">
                <a:solidFill>
                  <a:schemeClr val="accent3"/>
                </a:solidFill>
              </a:rPr>
              <a:t>He achieves a PR on ibrutinib and stays in remission for about 8 years, but now at age 70 develops progressive bulky lymphadenopathy and repeat genetic testing reveals a </a:t>
            </a:r>
            <a:r>
              <a:rPr lang="en-US" altLang="en-US" sz="1900" b="1" i="1" dirty="0">
                <a:solidFill>
                  <a:schemeClr val="accent3"/>
                </a:solidFill>
              </a:rPr>
              <a:t>TP53</a:t>
            </a:r>
            <a:r>
              <a:rPr lang="en-US" altLang="en-US" sz="1900" b="1" dirty="0">
                <a:solidFill>
                  <a:schemeClr val="accent3"/>
                </a:solidFill>
              </a:rPr>
              <a:t> mutation</a:t>
            </a:r>
          </a:p>
        </p:txBody>
      </p:sp>
      <p:sp>
        <p:nvSpPr>
          <p:cNvPr id="11" name="Footer Placeholder 10">
            <a:extLst>
              <a:ext uri="{FF2B5EF4-FFF2-40B4-BE49-F238E27FC236}">
                <a16:creationId xmlns:a16="http://schemas.microsoft.com/office/drawing/2014/main" id="{2B812B10-4AE6-AD74-D95E-F39F475FBD6B}"/>
              </a:ext>
            </a:extLst>
          </p:cNvPr>
          <p:cNvSpPr>
            <a:spLocks noGrp="1"/>
          </p:cNvSpPr>
          <p:nvPr>
            <p:ph type="ftr" sz="quarter" idx="10"/>
          </p:nvPr>
        </p:nvSpPr>
        <p:spPr/>
        <p:txBody>
          <a:bodyPr/>
          <a:lstStyle/>
          <a:p>
            <a:r>
              <a:rPr lang="en-US" sz="1000" dirty="0"/>
              <a:t>CLL, chronic lymphocytic leukemia; FISH, fluorescence in situ hybridization; IGHV, immunoglobulin heavy-chain variable region gene; PR, partial response.</a:t>
            </a:r>
          </a:p>
        </p:txBody>
      </p:sp>
    </p:spTree>
    <p:extLst>
      <p:ext uri="{BB962C8B-B14F-4D97-AF65-F5344CB8AC3E}">
        <p14:creationId xmlns:p14="http://schemas.microsoft.com/office/powerpoint/2010/main" val="18901459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E168D-9BDE-4643-DA3B-76120C0089D5}"/>
              </a:ext>
            </a:extLst>
          </p:cNvPr>
          <p:cNvSpPr>
            <a:spLocks noGrp="1"/>
          </p:cNvSpPr>
          <p:nvPr>
            <p:ph type="title"/>
          </p:nvPr>
        </p:nvSpPr>
        <p:spPr>
          <a:xfrm>
            <a:off x="838200" y="165340"/>
            <a:ext cx="10936266" cy="1325563"/>
          </a:xfrm>
        </p:spPr>
        <p:txBody>
          <a:bodyPr>
            <a:noAutofit/>
          </a:bodyPr>
          <a:lstStyle/>
          <a:p>
            <a:r>
              <a:rPr lang="en-US" dirty="0"/>
              <a:t>Covalent and Non-Covalent BTK Inhibitors Differ in Specificity, MOA, and Potential for Off-Target Effects</a:t>
            </a:r>
          </a:p>
        </p:txBody>
      </p:sp>
      <p:sp>
        <p:nvSpPr>
          <p:cNvPr id="6" name="Title 1">
            <a:extLst>
              <a:ext uri="{FF2B5EF4-FFF2-40B4-BE49-F238E27FC236}">
                <a16:creationId xmlns:a16="http://schemas.microsoft.com/office/drawing/2014/main" id="{C3D652FA-2A16-4FE8-1205-ADE09348122F}"/>
              </a:ext>
            </a:extLst>
          </p:cNvPr>
          <p:cNvSpPr txBox="1">
            <a:spLocks noChangeArrowheads="1"/>
          </p:cNvSpPr>
          <p:nvPr/>
        </p:nvSpPr>
        <p:spPr bwMode="auto">
          <a:xfrm>
            <a:off x="1762602" y="1574774"/>
            <a:ext cx="1871487" cy="43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435" tIns="25719" rIns="51435" bIns="25719" anchor="b"/>
          <a:lstStyle>
            <a:lvl1pPr defTabSz="512763">
              <a:defRPr>
                <a:solidFill>
                  <a:schemeClr val="tx1"/>
                </a:solidFill>
                <a:latin typeface="Calibri" panose="020F0502020204030204" pitchFamily="34" charset="0"/>
              </a:defRPr>
            </a:lvl1pPr>
            <a:lvl2pPr marL="742950" indent="-285750" defTabSz="512763">
              <a:defRPr>
                <a:solidFill>
                  <a:schemeClr val="tx1"/>
                </a:solidFill>
                <a:latin typeface="Calibri" panose="020F0502020204030204" pitchFamily="34" charset="0"/>
              </a:defRPr>
            </a:lvl2pPr>
            <a:lvl3pPr marL="1143000" indent="-228600" defTabSz="512763">
              <a:defRPr>
                <a:solidFill>
                  <a:schemeClr val="tx1"/>
                </a:solidFill>
                <a:latin typeface="Calibri" panose="020F0502020204030204" pitchFamily="34" charset="0"/>
              </a:defRPr>
            </a:lvl3pPr>
            <a:lvl4pPr marL="1600200" indent="-228600" defTabSz="512763">
              <a:defRPr>
                <a:solidFill>
                  <a:schemeClr val="tx1"/>
                </a:solidFill>
                <a:latin typeface="Calibri" panose="020F0502020204030204" pitchFamily="34" charset="0"/>
              </a:defRPr>
            </a:lvl4pPr>
            <a:lvl5pPr marL="2057400" indent="-228600" defTabSz="512763">
              <a:defRPr>
                <a:solidFill>
                  <a:schemeClr val="tx1"/>
                </a:solidFill>
                <a:latin typeface="Calibri" panose="020F0502020204030204" pitchFamily="34" charset="0"/>
              </a:defRPr>
            </a:lvl5pPr>
            <a:lvl6pPr marL="2514600" indent="-228600" defTabSz="512763" eaLnBrk="0" fontAlgn="base" hangingPunct="0">
              <a:spcBef>
                <a:spcPct val="0"/>
              </a:spcBef>
              <a:spcAft>
                <a:spcPct val="0"/>
              </a:spcAft>
              <a:defRPr>
                <a:solidFill>
                  <a:schemeClr val="tx1"/>
                </a:solidFill>
                <a:latin typeface="Calibri" panose="020F0502020204030204" pitchFamily="34" charset="0"/>
              </a:defRPr>
            </a:lvl6pPr>
            <a:lvl7pPr marL="2971800" indent="-228600" defTabSz="512763" eaLnBrk="0" fontAlgn="base" hangingPunct="0">
              <a:spcBef>
                <a:spcPct val="0"/>
              </a:spcBef>
              <a:spcAft>
                <a:spcPct val="0"/>
              </a:spcAft>
              <a:defRPr>
                <a:solidFill>
                  <a:schemeClr val="tx1"/>
                </a:solidFill>
                <a:latin typeface="Calibri" panose="020F0502020204030204" pitchFamily="34" charset="0"/>
              </a:defRPr>
            </a:lvl7pPr>
            <a:lvl8pPr marL="3429000" indent="-228600" defTabSz="512763" eaLnBrk="0" fontAlgn="base" hangingPunct="0">
              <a:spcBef>
                <a:spcPct val="0"/>
              </a:spcBef>
              <a:spcAft>
                <a:spcPct val="0"/>
              </a:spcAft>
              <a:defRPr>
                <a:solidFill>
                  <a:schemeClr val="tx1"/>
                </a:solidFill>
                <a:latin typeface="Calibri" panose="020F0502020204030204" pitchFamily="34" charset="0"/>
              </a:defRPr>
            </a:lvl8pPr>
            <a:lvl9pPr marL="3886200" indent="-228600" defTabSz="512763" eaLnBrk="0" fontAlgn="base" hangingPunct="0">
              <a:spcBef>
                <a:spcPct val="0"/>
              </a:spcBef>
              <a:spcAft>
                <a:spcPct val="0"/>
              </a:spcAft>
              <a:defRPr>
                <a:solidFill>
                  <a:schemeClr val="tx1"/>
                </a:solidFill>
                <a:latin typeface="Calibri" panose="020F0502020204030204" pitchFamily="34" charset="0"/>
              </a:defRPr>
            </a:lvl9pPr>
          </a:lstStyle>
          <a:p>
            <a:pPr defTabSz="384562">
              <a:lnSpc>
                <a:spcPct val="90000"/>
              </a:lnSpc>
              <a:buClr>
                <a:srgbClr val="000000"/>
              </a:buClr>
              <a:defRPr/>
            </a:pPr>
            <a:r>
              <a:rPr lang="en-US" altLang="en-US" sz="1467" b="1" kern="0" dirty="0">
                <a:solidFill>
                  <a:srgbClr val="3A3A3A"/>
                </a:solidFill>
                <a:latin typeface="Arial" panose="020B0604020202020204" pitchFamily="34" charset="0"/>
                <a:cs typeface="Arial" panose="020B0604020202020204" pitchFamily="34" charset="0"/>
                <a:sym typeface="Arial"/>
              </a:rPr>
              <a:t>Covalent/</a:t>
            </a:r>
            <a:br>
              <a:rPr lang="en-US" altLang="en-US" sz="1467" b="1" kern="0" dirty="0">
                <a:solidFill>
                  <a:srgbClr val="3A3A3A"/>
                </a:solidFill>
                <a:latin typeface="Arial" panose="020B0604020202020204" pitchFamily="34" charset="0"/>
                <a:cs typeface="Arial" panose="020B0604020202020204" pitchFamily="34" charset="0"/>
                <a:sym typeface="Arial"/>
              </a:rPr>
            </a:br>
            <a:r>
              <a:rPr lang="en-US" altLang="en-US" sz="1467" b="1" kern="0" dirty="0">
                <a:solidFill>
                  <a:srgbClr val="3A3A3A"/>
                </a:solidFill>
                <a:latin typeface="Arial" panose="020B0604020202020204" pitchFamily="34" charset="0"/>
                <a:cs typeface="Arial" panose="020B0604020202020204" pitchFamily="34" charset="0"/>
                <a:sym typeface="Arial"/>
              </a:rPr>
              <a:t>Irreversible</a:t>
            </a:r>
          </a:p>
        </p:txBody>
      </p:sp>
      <p:pic>
        <p:nvPicPr>
          <p:cNvPr id="7" name="Picture 6">
            <a:extLst>
              <a:ext uri="{FF2B5EF4-FFF2-40B4-BE49-F238E27FC236}">
                <a16:creationId xmlns:a16="http://schemas.microsoft.com/office/drawing/2014/main" id="{E5D2D00A-2426-DBD5-7622-070633B2465F}"/>
              </a:ext>
            </a:extLst>
          </p:cNvPr>
          <p:cNvPicPr>
            <a:picLocks noChangeAspect="1"/>
          </p:cNvPicPr>
          <p:nvPr/>
        </p:nvPicPr>
        <p:blipFill>
          <a:blip r:embed="rId3"/>
          <a:stretch>
            <a:fillRect/>
          </a:stretch>
        </p:blipFill>
        <p:spPr>
          <a:xfrm>
            <a:off x="7186208" y="4365262"/>
            <a:ext cx="1648851" cy="1981696"/>
          </a:xfrm>
          <a:prstGeom prst="rect">
            <a:avLst/>
          </a:prstGeom>
          <a:ln>
            <a:noFill/>
          </a:ln>
          <a:effectLst/>
        </p:spPr>
      </p:pic>
      <p:pic>
        <p:nvPicPr>
          <p:cNvPr id="8" name="Picture 7">
            <a:extLst>
              <a:ext uri="{FF2B5EF4-FFF2-40B4-BE49-F238E27FC236}">
                <a16:creationId xmlns:a16="http://schemas.microsoft.com/office/drawing/2014/main" id="{6CD3DAB4-926C-304D-39D0-B7CAA5D56039}"/>
              </a:ext>
            </a:extLst>
          </p:cNvPr>
          <p:cNvPicPr>
            <a:picLocks noChangeAspect="1"/>
          </p:cNvPicPr>
          <p:nvPr/>
        </p:nvPicPr>
        <p:blipFill>
          <a:blip r:embed="rId4"/>
          <a:stretch>
            <a:fillRect/>
          </a:stretch>
        </p:blipFill>
        <p:spPr>
          <a:xfrm>
            <a:off x="4952771" y="4302516"/>
            <a:ext cx="1662903" cy="1883677"/>
          </a:xfrm>
          <a:prstGeom prst="rect">
            <a:avLst/>
          </a:prstGeom>
          <a:ln>
            <a:noFill/>
          </a:ln>
          <a:effectLst/>
        </p:spPr>
      </p:pic>
      <p:grpSp>
        <p:nvGrpSpPr>
          <p:cNvPr id="10" name="Group 9">
            <a:extLst>
              <a:ext uri="{FF2B5EF4-FFF2-40B4-BE49-F238E27FC236}">
                <a16:creationId xmlns:a16="http://schemas.microsoft.com/office/drawing/2014/main" id="{04586016-30A9-2494-6331-E4EE649868E6}"/>
              </a:ext>
            </a:extLst>
          </p:cNvPr>
          <p:cNvGrpSpPr/>
          <p:nvPr/>
        </p:nvGrpSpPr>
        <p:grpSpPr>
          <a:xfrm>
            <a:off x="8542846" y="1601643"/>
            <a:ext cx="1701232" cy="1988552"/>
            <a:chOff x="9216467" y="1555713"/>
            <a:chExt cx="2050155" cy="2396404"/>
          </a:xfrm>
          <a:effectLst/>
        </p:grpSpPr>
        <p:pic>
          <p:nvPicPr>
            <p:cNvPr id="11" name="Picture 2" descr="graphic">
              <a:extLst>
                <a:ext uri="{FF2B5EF4-FFF2-40B4-BE49-F238E27FC236}">
                  <a16:creationId xmlns:a16="http://schemas.microsoft.com/office/drawing/2014/main" id="{A4695B2D-7B1A-B242-EAA7-F03DD4342E96}"/>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4076" t="22196" r="37324" b="56153"/>
            <a:stretch/>
          </p:blipFill>
          <p:spPr bwMode="auto">
            <a:xfrm>
              <a:off x="9216467" y="1782753"/>
              <a:ext cx="2050155" cy="2169364"/>
            </a:xfrm>
            <a:prstGeom prst="rect">
              <a:avLst/>
            </a:prstGeom>
            <a:noFill/>
            <a:effectLst/>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CE54D3A5-DFE3-28EB-422A-EA321B3EBF4C}"/>
                </a:ext>
              </a:extLst>
            </p:cNvPr>
            <p:cNvSpPr txBox="1"/>
            <p:nvPr/>
          </p:nvSpPr>
          <p:spPr>
            <a:xfrm>
              <a:off x="9216467" y="1555713"/>
              <a:ext cx="2050155" cy="395218"/>
            </a:xfrm>
            <a:prstGeom prst="rect">
              <a:avLst/>
            </a:prstGeom>
            <a:solidFill>
              <a:schemeClr val="bg1"/>
            </a:solidFill>
          </p:spPr>
          <p:txBody>
            <a:bodyPr lIns="25719" rIns="25719"/>
            <a:lstStyle/>
            <a:p>
              <a:pPr algn="ctr" defTabSz="514324">
                <a:buClr>
                  <a:srgbClr val="000000"/>
                </a:buClr>
                <a:defRPr/>
              </a:pPr>
              <a:r>
                <a:rPr lang="en-US" sz="1200" kern="0" dirty="0">
                  <a:solidFill>
                    <a:srgbClr val="000000"/>
                  </a:solidFill>
                  <a:latin typeface="Arial" panose="020B0604020202020204" pitchFamily="34" charset="0"/>
                  <a:cs typeface="Arial" panose="020B0604020202020204" pitchFamily="34" charset="0"/>
                  <a:sym typeface="Arial"/>
                </a:rPr>
                <a:t>Zanubrutinib</a:t>
              </a:r>
            </a:p>
          </p:txBody>
        </p:sp>
      </p:grpSp>
      <p:sp>
        <p:nvSpPr>
          <p:cNvPr id="14" name="TextBox 13">
            <a:extLst>
              <a:ext uri="{FF2B5EF4-FFF2-40B4-BE49-F238E27FC236}">
                <a16:creationId xmlns:a16="http://schemas.microsoft.com/office/drawing/2014/main" id="{CB5538CA-DF10-4B51-95EC-811630C2D6B4}"/>
              </a:ext>
            </a:extLst>
          </p:cNvPr>
          <p:cNvSpPr txBox="1"/>
          <p:nvPr/>
        </p:nvSpPr>
        <p:spPr>
          <a:xfrm>
            <a:off x="7108067" y="3982211"/>
            <a:ext cx="1777564" cy="320964"/>
          </a:xfrm>
          <a:prstGeom prst="rect">
            <a:avLst/>
          </a:prstGeom>
          <a:noFill/>
        </p:spPr>
        <p:txBody>
          <a:bodyPr lIns="25719" rIns="25719"/>
          <a:lstStyle/>
          <a:p>
            <a:pPr algn="ctr" defTabSz="514324">
              <a:buClr>
                <a:srgbClr val="000000"/>
              </a:buClr>
              <a:defRPr/>
            </a:pPr>
            <a:r>
              <a:rPr lang="en-US" sz="1200" kern="0" dirty="0">
                <a:solidFill>
                  <a:srgbClr val="000000"/>
                </a:solidFill>
                <a:latin typeface="Arial" panose="020B0604020202020204" pitchFamily="34" charset="0"/>
                <a:cs typeface="Arial" panose="020B0604020202020204" pitchFamily="34" charset="0"/>
                <a:sym typeface="Arial"/>
              </a:rPr>
              <a:t>Nemtabrutinib/ARQ-531</a:t>
            </a:r>
          </a:p>
        </p:txBody>
      </p:sp>
      <p:sp>
        <p:nvSpPr>
          <p:cNvPr id="15" name="TextBox 14">
            <a:extLst>
              <a:ext uri="{FF2B5EF4-FFF2-40B4-BE49-F238E27FC236}">
                <a16:creationId xmlns:a16="http://schemas.microsoft.com/office/drawing/2014/main" id="{05A48BF3-1AC0-F245-3F98-274C6D4AED39}"/>
              </a:ext>
            </a:extLst>
          </p:cNvPr>
          <p:cNvSpPr txBox="1"/>
          <p:nvPr/>
        </p:nvSpPr>
        <p:spPr>
          <a:xfrm>
            <a:off x="4848480" y="3972377"/>
            <a:ext cx="1871487" cy="267456"/>
          </a:xfrm>
          <a:prstGeom prst="rect">
            <a:avLst/>
          </a:prstGeom>
          <a:noFill/>
        </p:spPr>
        <p:txBody>
          <a:bodyPr lIns="25719" rIns="25719"/>
          <a:lstStyle/>
          <a:p>
            <a:pPr algn="ctr" defTabSz="514324">
              <a:buClr>
                <a:srgbClr val="000000"/>
              </a:buClr>
              <a:defRPr/>
            </a:pPr>
            <a:r>
              <a:rPr lang="en-US" sz="1200" kern="0" dirty="0">
                <a:solidFill>
                  <a:srgbClr val="000000"/>
                </a:solidFill>
                <a:latin typeface="Arial" panose="020B0604020202020204" pitchFamily="34" charset="0"/>
                <a:cs typeface="Arial" panose="020B0604020202020204" pitchFamily="34" charset="0"/>
                <a:sym typeface="Arial"/>
              </a:rPr>
              <a:t>Pirtobrutinib/LOXO-305</a:t>
            </a:r>
          </a:p>
        </p:txBody>
      </p:sp>
      <p:cxnSp>
        <p:nvCxnSpPr>
          <p:cNvPr id="16" name="Straight Connector 15">
            <a:extLst>
              <a:ext uri="{FF2B5EF4-FFF2-40B4-BE49-F238E27FC236}">
                <a16:creationId xmlns:a16="http://schemas.microsoft.com/office/drawing/2014/main" id="{0FAB1135-E20F-308E-14E6-A3A6ED2D0DD7}"/>
              </a:ext>
            </a:extLst>
          </p:cNvPr>
          <p:cNvCxnSpPr>
            <a:cxnSpLocks/>
          </p:cNvCxnSpPr>
          <p:nvPr/>
        </p:nvCxnSpPr>
        <p:spPr>
          <a:xfrm>
            <a:off x="1749469" y="3790395"/>
            <a:ext cx="8634109" cy="0"/>
          </a:xfrm>
          <a:prstGeom prst="line">
            <a:avLst/>
          </a:prstGeom>
          <a:ln w="12700">
            <a:solidFill>
              <a:schemeClr val="tx1"/>
            </a:solidFill>
          </a:ln>
          <a:effectLst/>
        </p:spPr>
        <p:style>
          <a:lnRef idx="1">
            <a:schemeClr val="dk1"/>
          </a:lnRef>
          <a:fillRef idx="0">
            <a:schemeClr val="dk1"/>
          </a:fillRef>
          <a:effectRef idx="0">
            <a:schemeClr val="dk1"/>
          </a:effectRef>
          <a:fontRef idx="minor">
            <a:schemeClr val="tx1"/>
          </a:fontRef>
        </p:style>
      </p:cxnSp>
      <p:pic>
        <p:nvPicPr>
          <p:cNvPr id="17" name="Picture 2" descr="graphic">
            <a:extLst>
              <a:ext uri="{FF2B5EF4-FFF2-40B4-BE49-F238E27FC236}">
                <a16:creationId xmlns:a16="http://schemas.microsoft.com/office/drawing/2014/main" id="{B329D3AF-2003-2C02-A1B3-79ACD0A9DE5B}"/>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79651" t="5060" r="4073" b="79647"/>
          <a:stretch/>
        </p:blipFill>
        <p:spPr bwMode="auto">
          <a:xfrm>
            <a:off x="1749470" y="2045615"/>
            <a:ext cx="1222404" cy="1613601"/>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F95AF8B4-29C1-D880-4A8A-DBE3AA8ABAD2}"/>
              </a:ext>
            </a:extLst>
          </p:cNvPr>
          <p:cNvGrpSpPr/>
          <p:nvPr/>
        </p:nvGrpSpPr>
        <p:grpSpPr>
          <a:xfrm>
            <a:off x="3774359" y="1661498"/>
            <a:ext cx="1689469" cy="1928697"/>
            <a:chOff x="1859727" y="1627844"/>
            <a:chExt cx="2035979" cy="2324273"/>
          </a:xfrm>
          <a:effectLst/>
        </p:grpSpPr>
        <p:pic>
          <p:nvPicPr>
            <p:cNvPr id="19" name="Picture 2" descr="graphic">
              <a:extLst>
                <a:ext uri="{FF2B5EF4-FFF2-40B4-BE49-F238E27FC236}">
                  <a16:creationId xmlns:a16="http://schemas.microsoft.com/office/drawing/2014/main" id="{19245B5C-1F83-3C50-38C0-2A6D50B1B21A}"/>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9190" t="2100" r="22174" b="77582"/>
            <a:stretch/>
          </p:blipFill>
          <p:spPr bwMode="auto">
            <a:xfrm>
              <a:off x="1860076" y="1923067"/>
              <a:ext cx="2035629" cy="2029050"/>
            </a:xfrm>
            <a:prstGeom prst="rect">
              <a:avLst/>
            </a:prstGeom>
            <a:noFill/>
            <a:effectLst/>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FA4B81D5-F0FE-7429-5281-A4228E1AEC27}"/>
                </a:ext>
              </a:extLst>
            </p:cNvPr>
            <p:cNvSpPr txBox="1"/>
            <p:nvPr/>
          </p:nvSpPr>
          <p:spPr>
            <a:xfrm>
              <a:off x="1859727" y="1627844"/>
              <a:ext cx="2035979" cy="468283"/>
            </a:xfrm>
            <a:prstGeom prst="rect">
              <a:avLst/>
            </a:prstGeom>
            <a:solidFill>
              <a:schemeClr val="bg1"/>
            </a:solidFill>
          </p:spPr>
          <p:txBody>
            <a:bodyPr lIns="25719" rIns="25719"/>
            <a:lstStyle/>
            <a:p>
              <a:pPr algn="ctr" defTabSz="514324">
                <a:buClr>
                  <a:srgbClr val="000000"/>
                </a:buClr>
                <a:defRPr/>
              </a:pPr>
              <a:r>
                <a:rPr lang="en-US" sz="1200" kern="0" dirty="0">
                  <a:solidFill>
                    <a:srgbClr val="000000"/>
                  </a:solidFill>
                  <a:latin typeface="Arial" panose="020B0604020202020204" pitchFamily="34" charset="0"/>
                  <a:cs typeface="Arial" panose="020B0604020202020204" pitchFamily="34" charset="0"/>
                  <a:sym typeface="Arial"/>
                </a:rPr>
                <a:t>Ibrutinib</a:t>
              </a:r>
            </a:p>
          </p:txBody>
        </p:sp>
      </p:grpSp>
      <p:grpSp>
        <p:nvGrpSpPr>
          <p:cNvPr id="21" name="Group 20">
            <a:extLst>
              <a:ext uri="{FF2B5EF4-FFF2-40B4-BE49-F238E27FC236}">
                <a16:creationId xmlns:a16="http://schemas.microsoft.com/office/drawing/2014/main" id="{5675A809-65F6-6629-B16F-A5B0EBD0CB60}"/>
              </a:ext>
            </a:extLst>
          </p:cNvPr>
          <p:cNvGrpSpPr/>
          <p:nvPr/>
        </p:nvGrpSpPr>
        <p:grpSpPr>
          <a:xfrm>
            <a:off x="6178228" y="1615855"/>
            <a:ext cx="1702404" cy="1956724"/>
            <a:chOff x="5475180" y="1562750"/>
            <a:chExt cx="2051567" cy="2358050"/>
          </a:xfrm>
          <a:effectLst/>
        </p:grpSpPr>
        <p:pic>
          <p:nvPicPr>
            <p:cNvPr id="22" name="Picture 2" descr="graphic">
              <a:extLst>
                <a:ext uri="{FF2B5EF4-FFF2-40B4-BE49-F238E27FC236}">
                  <a16:creationId xmlns:a16="http://schemas.microsoft.com/office/drawing/2014/main" id="{FF0070CF-D3CC-48DA-F928-51C9EB1841D5}"/>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9299" t="2222" r="51741" b="77409"/>
            <a:stretch/>
          </p:blipFill>
          <p:spPr bwMode="auto">
            <a:xfrm>
              <a:off x="5475180" y="1823410"/>
              <a:ext cx="2050156" cy="2097390"/>
            </a:xfrm>
            <a:prstGeom prst="rect">
              <a:avLst/>
            </a:prstGeom>
            <a:noFill/>
            <a:effectLst/>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03A759E2-FBC9-53FB-A5EA-94C82863675A}"/>
                </a:ext>
              </a:extLst>
            </p:cNvPr>
            <p:cNvSpPr txBox="1"/>
            <p:nvPr/>
          </p:nvSpPr>
          <p:spPr>
            <a:xfrm>
              <a:off x="5476592" y="1562750"/>
              <a:ext cx="2050155" cy="395217"/>
            </a:xfrm>
            <a:prstGeom prst="rect">
              <a:avLst/>
            </a:prstGeom>
            <a:solidFill>
              <a:schemeClr val="bg1"/>
            </a:solidFill>
          </p:spPr>
          <p:txBody>
            <a:bodyPr lIns="25719" rIns="25719"/>
            <a:lstStyle/>
            <a:p>
              <a:pPr algn="ctr" defTabSz="514324">
                <a:buClr>
                  <a:srgbClr val="000000"/>
                </a:buClr>
                <a:defRPr/>
              </a:pPr>
              <a:r>
                <a:rPr lang="en-US" sz="1200" kern="0" dirty="0">
                  <a:solidFill>
                    <a:srgbClr val="000000"/>
                  </a:solidFill>
                  <a:latin typeface="Arial" panose="020B0604020202020204" pitchFamily="34" charset="0"/>
                  <a:cs typeface="Arial" panose="020B0604020202020204" pitchFamily="34" charset="0"/>
                  <a:sym typeface="Arial"/>
                </a:rPr>
                <a:t>Acalabrutinib</a:t>
              </a:r>
            </a:p>
          </p:txBody>
        </p:sp>
      </p:grpSp>
      <p:sp>
        <p:nvSpPr>
          <p:cNvPr id="26" name="Title 1">
            <a:extLst>
              <a:ext uri="{FF2B5EF4-FFF2-40B4-BE49-F238E27FC236}">
                <a16:creationId xmlns:a16="http://schemas.microsoft.com/office/drawing/2014/main" id="{686ED4E8-9296-A6C4-675B-52C24F9B3DD8}"/>
              </a:ext>
            </a:extLst>
          </p:cNvPr>
          <p:cNvSpPr txBox="1">
            <a:spLocks noChangeArrowheads="1"/>
          </p:cNvSpPr>
          <p:nvPr/>
        </p:nvSpPr>
        <p:spPr bwMode="auto">
          <a:xfrm>
            <a:off x="1790618" y="3902763"/>
            <a:ext cx="1871487" cy="43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435" tIns="25719" rIns="51435" bIns="25719" anchor="b"/>
          <a:lstStyle>
            <a:lvl1pPr defTabSz="512763">
              <a:defRPr>
                <a:solidFill>
                  <a:schemeClr val="tx1"/>
                </a:solidFill>
                <a:latin typeface="Calibri" panose="020F0502020204030204" pitchFamily="34" charset="0"/>
              </a:defRPr>
            </a:lvl1pPr>
            <a:lvl2pPr marL="742950" indent="-285750" defTabSz="512763">
              <a:defRPr>
                <a:solidFill>
                  <a:schemeClr val="tx1"/>
                </a:solidFill>
                <a:latin typeface="Calibri" panose="020F0502020204030204" pitchFamily="34" charset="0"/>
              </a:defRPr>
            </a:lvl2pPr>
            <a:lvl3pPr marL="1143000" indent="-228600" defTabSz="512763">
              <a:defRPr>
                <a:solidFill>
                  <a:schemeClr val="tx1"/>
                </a:solidFill>
                <a:latin typeface="Calibri" panose="020F0502020204030204" pitchFamily="34" charset="0"/>
              </a:defRPr>
            </a:lvl3pPr>
            <a:lvl4pPr marL="1600200" indent="-228600" defTabSz="512763">
              <a:defRPr>
                <a:solidFill>
                  <a:schemeClr val="tx1"/>
                </a:solidFill>
                <a:latin typeface="Calibri" panose="020F0502020204030204" pitchFamily="34" charset="0"/>
              </a:defRPr>
            </a:lvl4pPr>
            <a:lvl5pPr marL="2057400" indent="-228600" defTabSz="512763">
              <a:defRPr>
                <a:solidFill>
                  <a:schemeClr val="tx1"/>
                </a:solidFill>
                <a:latin typeface="Calibri" panose="020F0502020204030204" pitchFamily="34" charset="0"/>
              </a:defRPr>
            </a:lvl5pPr>
            <a:lvl6pPr marL="2514600" indent="-228600" defTabSz="512763" eaLnBrk="0" fontAlgn="base" hangingPunct="0">
              <a:spcBef>
                <a:spcPct val="0"/>
              </a:spcBef>
              <a:spcAft>
                <a:spcPct val="0"/>
              </a:spcAft>
              <a:defRPr>
                <a:solidFill>
                  <a:schemeClr val="tx1"/>
                </a:solidFill>
                <a:latin typeface="Calibri" panose="020F0502020204030204" pitchFamily="34" charset="0"/>
              </a:defRPr>
            </a:lvl6pPr>
            <a:lvl7pPr marL="2971800" indent="-228600" defTabSz="512763" eaLnBrk="0" fontAlgn="base" hangingPunct="0">
              <a:spcBef>
                <a:spcPct val="0"/>
              </a:spcBef>
              <a:spcAft>
                <a:spcPct val="0"/>
              </a:spcAft>
              <a:defRPr>
                <a:solidFill>
                  <a:schemeClr val="tx1"/>
                </a:solidFill>
                <a:latin typeface="Calibri" panose="020F0502020204030204" pitchFamily="34" charset="0"/>
              </a:defRPr>
            </a:lvl7pPr>
            <a:lvl8pPr marL="3429000" indent="-228600" defTabSz="512763" eaLnBrk="0" fontAlgn="base" hangingPunct="0">
              <a:spcBef>
                <a:spcPct val="0"/>
              </a:spcBef>
              <a:spcAft>
                <a:spcPct val="0"/>
              </a:spcAft>
              <a:defRPr>
                <a:solidFill>
                  <a:schemeClr val="tx1"/>
                </a:solidFill>
                <a:latin typeface="Calibri" panose="020F0502020204030204" pitchFamily="34" charset="0"/>
              </a:defRPr>
            </a:lvl8pPr>
            <a:lvl9pPr marL="3886200" indent="-228600" defTabSz="512763" eaLnBrk="0" fontAlgn="base" hangingPunct="0">
              <a:spcBef>
                <a:spcPct val="0"/>
              </a:spcBef>
              <a:spcAft>
                <a:spcPct val="0"/>
              </a:spcAft>
              <a:defRPr>
                <a:solidFill>
                  <a:schemeClr val="tx1"/>
                </a:solidFill>
                <a:latin typeface="Calibri" panose="020F0502020204030204" pitchFamily="34" charset="0"/>
              </a:defRPr>
            </a:lvl9pPr>
          </a:lstStyle>
          <a:p>
            <a:pPr defTabSz="384562">
              <a:lnSpc>
                <a:spcPct val="90000"/>
              </a:lnSpc>
              <a:buClr>
                <a:srgbClr val="000000"/>
              </a:buClr>
              <a:defRPr/>
            </a:pPr>
            <a:r>
              <a:rPr lang="en-US" altLang="en-US" sz="1467" b="1" kern="0" dirty="0">
                <a:solidFill>
                  <a:srgbClr val="3A3A3A"/>
                </a:solidFill>
                <a:latin typeface="Arial" panose="020B0604020202020204" pitchFamily="34" charset="0"/>
                <a:cs typeface="Arial" panose="020B0604020202020204" pitchFamily="34" charset="0"/>
                <a:sym typeface="Arial"/>
              </a:rPr>
              <a:t>Noncovalent/</a:t>
            </a:r>
            <a:br>
              <a:rPr lang="en-US" altLang="en-US" sz="1467" b="1" kern="0" dirty="0">
                <a:solidFill>
                  <a:srgbClr val="3A3A3A"/>
                </a:solidFill>
                <a:latin typeface="Arial" panose="020B0604020202020204" pitchFamily="34" charset="0"/>
                <a:cs typeface="Arial" panose="020B0604020202020204" pitchFamily="34" charset="0"/>
                <a:sym typeface="Arial"/>
              </a:rPr>
            </a:br>
            <a:r>
              <a:rPr lang="en-US" altLang="en-US" sz="1467" b="1" kern="0" dirty="0">
                <a:solidFill>
                  <a:srgbClr val="3A3A3A"/>
                </a:solidFill>
                <a:latin typeface="Arial" panose="020B0604020202020204" pitchFamily="34" charset="0"/>
                <a:cs typeface="Arial" panose="020B0604020202020204" pitchFamily="34" charset="0"/>
                <a:sym typeface="Arial"/>
              </a:rPr>
              <a:t>Reversible</a:t>
            </a:r>
          </a:p>
        </p:txBody>
      </p:sp>
      <p:sp>
        <p:nvSpPr>
          <p:cNvPr id="24" name="Footer Placeholder 23">
            <a:extLst>
              <a:ext uri="{FF2B5EF4-FFF2-40B4-BE49-F238E27FC236}">
                <a16:creationId xmlns:a16="http://schemas.microsoft.com/office/drawing/2014/main" id="{B9C72479-1485-2EA2-5C0B-52E82B6BD2DD}"/>
              </a:ext>
            </a:extLst>
          </p:cNvPr>
          <p:cNvSpPr>
            <a:spLocks noGrp="1"/>
          </p:cNvSpPr>
          <p:nvPr>
            <p:ph type="ftr" sz="quarter" idx="10"/>
          </p:nvPr>
        </p:nvSpPr>
        <p:spPr/>
        <p:txBody>
          <a:bodyPr/>
          <a:lstStyle/>
          <a:p>
            <a:br>
              <a:rPr lang="en-US" dirty="0"/>
            </a:br>
            <a:r>
              <a:rPr lang="en-US" dirty="0"/>
              <a:t>Kaptein A, et al. </a:t>
            </a:r>
            <a:r>
              <a:rPr lang="en-US" i="1" dirty="0"/>
              <a:t>Blood</a:t>
            </a:r>
            <a:r>
              <a:rPr lang="en-US" dirty="0"/>
              <a:t>. 2018;132(suppl 1):1871.</a:t>
            </a:r>
            <a:br>
              <a:rPr lang="en-US" dirty="0"/>
            </a:br>
            <a:r>
              <a:rPr lang="en-US" dirty="0"/>
              <a:t>BTKi, Bruton’s tyrosine kinase inhibitor; MOA, mechanism of action.</a:t>
            </a:r>
          </a:p>
        </p:txBody>
      </p:sp>
    </p:spTree>
    <p:extLst>
      <p:ext uri="{BB962C8B-B14F-4D97-AF65-F5344CB8AC3E}">
        <p14:creationId xmlns:p14="http://schemas.microsoft.com/office/powerpoint/2010/main" val="378159984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6A4D6-56B2-4CB8-B23B-30462B3B6397}"/>
              </a:ext>
            </a:extLst>
          </p:cNvPr>
          <p:cNvSpPr>
            <a:spLocks noGrp="1"/>
          </p:cNvSpPr>
          <p:nvPr>
            <p:ph type="title"/>
          </p:nvPr>
        </p:nvSpPr>
        <p:spPr>
          <a:xfrm>
            <a:off x="838200" y="365125"/>
            <a:ext cx="10515600" cy="1325563"/>
          </a:xfrm>
        </p:spPr>
        <p:txBody>
          <a:bodyPr/>
          <a:lstStyle/>
          <a:p>
            <a:r>
              <a:rPr lang="en-US" altLang="en-US" dirty="0"/>
              <a:t>Relapsed/Refractory CLL Clinical Course</a:t>
            </a:r>
            <a:endParaRPr lang="en-US" dirty="0"/>
          </a:p>
        </p:txBody>
      </p:sp>
      <p:sp>
        <p:nvSpPr>
          <p:cNvPr id="3" name="Content Placeholder 2">
            <a:extLst>
              <a:ext uri="{FF2B5EF4-FFF2-40B4-BE49-F238E27FC236}">
                <a16:creationId xmlns:a16="http://schemas.microsoft.com/office/drawing/2014/main" id="{51CD4C31-07EC-4E5E-BB9A-FA8C418D1681}"/>
              </a:ext>
            </a:extLst>
          </p:cNvPr>
          <p:cNvSpPr>
            <a:spLocks noGrp="1"/>
          </p:cNvSpPr>
          <p:nvPr>
            <p:ph sz="half" idx="1"/>
          </p:nvPr>
        </p:nvSpPr>
        <p:spPr>
          <a:xfrm>
            <a:off x="838199" y="1582381"/>
            <a:ext cx="7012259" cy="4472056"/>
          </a:xfrm>
        </p:spPr>
        <p:txBody>
          <a:bodyPr>
            <a:normAutofit fontScale="85000" lnSpcReduction="20000"/>
          </a:bodyPr>
          <a:lstStyle/>
          <a:p>
            <a:pPr>
              <a:lnSpc>
                <a:spcPct val="110000"/>
              </a:lnSpc>
            </a:pPr>
            <a:r>
              <a:rPr lang="en-US" altLang="en-US" sz="2000" dirty="0"/>
              <a:t>A 59-year-old man with hypertension but no other medical conditions is diagnosed with Rai stage 1 CLL</a:t>
            </a:r>
          </a:p>
          <a:p>
            <a:pPr>
              <a:lnSpc>
                <a:spcPct val="110000"/>
              </a:lnSpc>
            </a:pPr>
            <a:r>
              <a:rPr lang="en-US" altLang="en-US" sz="2000" dirty="0"/>
              <a:t>Prognostic markers show normal FISH, unmutated IGHV, </a:t>
            </a:r>
            <a:r>
              <a:rPr lang="en-US" altLang="en-US" sz="2000" i="1" dirty="0"/>
              <a:t>TP53</a:t>
            </a:r>
            <a:r>
              <a:rPr lang="en-US" altLang="en-US" sz="2000" dirty="0"/>
              <a:t> wild type</a:t>
            </a:r>
          </a:p>
          <a:p>
            <a:pPr>
              <a:lnSpc>
                <a:spcPct val="110000"/>
              </a:lnSpc>
            </a:pPr>
            <a:r>
              <a:rPr lang="en-US" altLang="en-US" sz="2000" dirty="0"/>
              <a:t>Over the next 3 years he gradually develops cytopenias and palpable lymphadenopathy up to 4-5 cm</a:t>
            </a:r>
          </a:p>
          <a:p>
            <a:pPr>
              <a:lnSpc>
                <a:spcPct val="110000"/>
              </a:lnSpc>
            </a:pPr>
            <a:r>
              <a:rPr lang="en-US" altLang="en-US" sz="2000" dirty="0"/>
              <a:t>Now at age 62 years, he needs frontline therapy for CLL</a:t>
            </a:r>
          </a:p>
          <a:p>
            <a:pPr>
              <a:lnSpc>
                <a:spcPct val="110000"/>
              </a:lnSpc>
            </a:pPr>
            <a:r>
              <a:rPr lang="en-US" altLang="en-US" sz="2000" dirty="0"/>
              <a:t>He achieves a PR on ibrutinib and stays in remission for about 8 years, but now at age 70 develops progressive bulky lymphadenopathy and repeat genetic testing reveals a </a:t>
            </a:r>
            <a:r>
              <a:rPr lang="en-US" altLang="en-US" sz="2000" i="1" dirty="0"/>
              <a:t>TP53</a:t>
            </a:r>
            <a:r>
              <a:rPr lang="en-US" altLang="en-US" sz="2000" dirty="0"/>
              <a:t> mutation</a:t>
            </a:r>
          </a:p>
          <a:p>
            <a:pPr>
              <a:lnSpc>
                <a:spcPct val="110000"/>
              </a:lnSpc>
            </a:pPr>
            <a:r>
              <a:rPr lang="en-US" altLang="en-US" sz="2000" b="1" dirty="0">
                <a:solidFill>
                  <a:schemeClr val="accent3"/>
                </a:solidFill>
              </a:rPr>
              <a:t>He starts venetoclax and achieves a PR with undetectable MRD and small residual lymphadenopathy</a:t>
            </a:r>
          </a:p>
          <a:p>
            <a:pPr>
              <a:lnSpc>
                <a:spcPct val="110000"/>
              </a:lnSpc>
            </a:pPr>
            <a:r>
              <a:rPr lang="en-US" altLang="en-US" sz="2000" b="1" dirty="0">
                <a:solidFill>
                  <a:schemeClr val="accent3"/>
                </a:solidFill>
              </a:rPr>
              <a:t>After 18 months on venetoclax, he develops steadily progressive lymph nodes which are now bulky</a:t>
            </a:r>
          </a:p>
        </p:txBody>
      </p:sp>
      <p:sp>
        <p:nvSpPr>
          <p:cNvPr id="11" name="Footer Placeholder 10">
            <a:extLst>
              <a:ext uri="{FF2B5EF4-FFF2-40B4-BE49-F238E27FC236}">
                <a16:creationId xmlns:a16="http://schemas.microsoft.com/office/drawing/2014/main" id="{2B812B10-4AE6-AD74-D95E-F39F475FBD6B}"/>
              </a:ext>
            </a:extLst>
          </p:cNvPr>
          <p:cNvSpPr>
            <a:spLocks noGrp="1"/>
          </p:cNvSpPr>
          <p:nvPr>
            <p:ph type="ftr" sz="quarter" idx="10"/>
          </p:nvPr>
        </p:nvSpPr>
        <p:spPr>
          <a:xfrm>
            <a:off x="1416735" y="6054437"/>
            <a:ext cx="7875183" cy="803564"/>
          </a:xfrm>
        </p:spPr>
        <p:txBody>
          <a:bodyPr/>
          <a:lstStyle/>
          <a:p>
            <a:pPr marL="0" indent="0">
              <a:buFont typeface="Arial" panose="020B0604020202020204" pitchFamily="34" charset="0"/>
              <a:buNone/>
            </a:pPr>
            <a:r>
              <a:rPr lang="en-US" sz="1000" dirty="0"/>
              <a:t>CLL, chronic lymphocytic leukemia; FISH, fluorescence in situ hybridization; IGHV, immunoglobulin heavy-chain variable region gene; MRD, minimal residual disease; PR, partial response.</a:t>
            </a:r>
          </a:p>
        </p:txBody>
      </p:sp>
      <p:pic>
        <p:nvPicPr>
          <p:cNvPr id="6" name="Picture 5">
            <a:extLst>
              <a:ext uri="{FF2B5EF4-FFF2-40B4-BE49-F238E27FC236}">
                <a16:creationId xmlns:a16="http://schemas.microsoft.com/office/drawing/2014/main" id="{6E883F35-AAE2-D8CE-D26C-70DDB47DD95F}"/>
              </a:ext>
            </a:extLst>
          </p:cNvPr>
          <p:cNvPicPr>
            <a:picLocks noChangeAspect="1"/>
          </p:cNvPicPr>
          <p:nvPr/>
        </p:nvPicPr>
        <p:blipFill rotWithShape="1">
          <a:blip r:embed="rId3"/>
          <a:srcRect b="21390"/>
          <a:stretch/>
        </p:blipFill>
        <p:spPr>
          <a:xfrm>
            <a:off x="7968047" y="1582381"/>
            <a:ext cx="3631688" cy="3848263"/>
          </a:xfrm>
          <a:prstGeom prst="rect">
            <a:avLst/>
          </a:prstGeom>
        </p:spPr>
      </p:pic>
    </p:spTree>
    <p:extLst>
      <p:ext uri="{BB962C8B-B14F-4D97-AF65-F5344CB8AC3E}">
        <p14:creationId xmlns:p14="http://schemas.microsoft.com/office/powerpoint/2010/main" val="6814141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9E586-4AEA-87EB-BF31-9AB8A23A1646}"/>
              </a:ext>
            </a:extLst>
          </p:cNvPr>
          <p:cNvSpPr>
            <a:spLocks noGrp="1"/>
          </p:cNvSpPr>
          <p:nvPr>
            <p:ph type="title"/>
          </p:nvPr>
        </p:nvSpPr>
        <p:spPr/>
        <p:txBody>
          <a:bodyPr/>
          <a:lstStyle/>
          <a:p>
            <a:r>
              <a:rPr lang="en-US" altLang="en-US" dirty="0"/>
              <a:t>Relapsed/Refractory CLL</a:t>
            </a:r>
            <a:r>
              <a:rPr lang="en-US" dirty="0"/>
              <a:t> </a:t>
            </a:r>
            <a:br>
              <a:rPr lang="en-US" dirty="0"/>
            </a:br>
            <a:r>
              <a:rPr lang="en-US" dirty="0"/>
              <a:t>Case Study Audience Question</a:t>
            </a:r>
          </a:p>
        </p:txBody>
      </p:sp>
      <p:sp>
        <p:nvSpPr>
          <p:cNvPr id="3" name="Content Placeholder 2">
            <a:extLst>
              <a:ext uri="{FF2B5EF4-FFF2-40B4-BE49-F238E27FC236}">
                <a16:creationId xmlns:a16="http://schemas.microsoft.com/office/drawing/2014/main" id="{27BF1245-FF73-3BCD-3FF6-184A392D1663}"/>
              </a:ext>
            </a:extLst>
          </p:cNvPr>
          <p:cNvSpPr>
            <a:spLocks noGrp="1"/>
          </p:cNvSpPr>
          <p:nvPr>
            <p:ph idx="1"/>
          </p:nvPr>
        </p:nvSpPr>
        <p:spPr/>
        <p:txBody>
          <a:bodyPr/>
          <a:lstStyle/>
          <a:p>
            <a:pPr marL="0" indent="0">
              <a:buNone/>
            </a:pPr>
            <a:r>
              <a:rPr lang="en-US" dirty="0"/>
              <a:t>What would you recommend for this patient as the next line of therapy?</a:t>
            </a:r>
          </a:p>
          <a:p>
            <a:pPr marL="514350" indent="-514350">
              <a:buFont typeface="+mj-lt"/>
              <a:buAutoNum type="alphaLcParenR"/>
            </a:pPr>
            <a:r>
              <a:rPr lang="en-US" dirty="0"/>
              <a:t>Zanubrutinib</a:t>
            </a:r>
          </a:p>
          <a:p>
            <a:pPr marL="514350" indent="-514350">
              <a:buFont typeface="+mj-lt"/>
              <a:buAutoNum type="alphaLcParenR"/>
            </a:pPr>
            <a:r>
              <a:rPr lang="en-US" dirty="0"/>
              <a:t>BR</a:t>
            </a:r>
          </a:p>
          <a:p>
            <a:pPr marL="514350" indent="-514350">
              <a:buFont typeface="+mj-lt"/>
              <a:buAutoNum type="alphaLcParenR"/>
            </a:pPr>
            <a:r>
              <a:rPr lang="en-US" dirty="0"/>
              <a:t>Pirtobrutinib</a:t>
            </a:r>
          </a:p>
          <a:p>
            <a:pPr marL="514350" indent="-514350">
              <a:buFont typeface="+mj-lt"/>
              <a:buAutoNum type="alphaLcParenR"/>
            </a:pPr>
            <a:r>
              <a:rPr lang="en-US" dirty="0"/>
              <a:t>Acalabrutinib + Obinutuzumab</a:t>
            </a:r>
          </a:p>
          <a:p>
            <a:pPr marL="514350" indent="-514350">
              <a:buFont typeface="+mj-lt"/>
              <a:buAutoNum type="alphaLcParenR"/>
            </a:pPr>
            <a:r>
              <a:rPr lang="en-US" dirty="0"/>
              <a:t>Unsure</a:t>
            </a:r>
          </a:p>
        </p:txBody>
      </p:sp>
    </p:spTree>
    <p:extLst>
      <p:ext uri="{BB962C8B-B14F-4D97-AF65-F5344CB8AC3E}">
        <p14:creationId xmlns:p14="http://schemas.microsoft.com/office/powerpoint/2010/main" val="350253206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9E586-4AEA-87EB-BF31-9AB8A23A1646}"/>
              </a:ext>
            </a:extLst>
          </p:cNvPr>
          <p:cNvSpPr>
            <a:spLocks noGrp="1"/>
          </p:cNvSpPr>
          <p:nvPr>
            <p:ph type="title"/>
          </p:nvPr>
        </p:nvSpPr>
        <p:spPr/>
        <p:txBody>
          <a:bodyPr>
            <a:normAutofit/>
          </a:bodyPr>
          <a:lstStyle/>
          <a:p>
            <a:r>
              <a:rPr lang="en-US" altLang="en-US" dirty="0"/>
              <a:t>Relapsed/Refractory CLL</a:t>
            </a:r>
            <a:br>
              <a:rPr lang="en-US" dirty="0"/>
            </a:br>
            <a:r>
              <a:rPr lang="en-US" dirty="0"/>
              <a:t>Case Study Rationale for Best Answer</a:t>
            </a:r>
          </a:p>
        </p:txBody>
      </p:sp>
      <p:sp>
        <p:nvSpPr>
          <p:cNvPr id="5" name="Content Placeholder 2">
            <a:extLst>
              <a:ext uri="{FF2B5EF4-FFF2-40B4-BE49-F238E27FC236}">
                <a16:creationId xmlns:a16="http://schemas.microsoft.com/office/drawing/2014/main" id="{D425080A-1AC6-2A6D-9549-E2C9AE50D436}"/>
              </a:ext>
            </a:extLst>
          </p:cNvPr>
          <p:cNvSpPr>
            <a:spLocks noGrp="1"/>
          </p:cNvSpPr>
          <p:nvPr>
            <p:ph idx="1"/>
          </p:nvPr>
        </p:nvSpPr>
        <p:spPr/>
        <p:txBody>
          <a:bodyPr>
            <a:normAutofit/>
          </a:bodyPr>
          <a:lstStyle/>
          <a:p>
            <a:pPr marL="0" indent="0">
              <a:buNone/>
            </a:pPr>
            <a:r>
              <a:rPr lang="en-US" dirty="0"/>
              <a:t>What would you recommend for this patient as the next line of therapy?</a:t>
            </a:r>
          </a:p>
          <a:p>
            <a:pPr marL="514350" indent="-514350">
              <a:buFont typeface="+mj-lt"/>
              <a:buAutoNum type="alphaLcParenR"/>
            </a:pPr>
            <a:r>
              <a:rPr lang="en-US" dirty="0"/>
              <a:t>Zanubrutinib</a:t>
            </a:r>
          </a:p>
          <a:p>
            <a:pPr marL="514350" indent="-514350">
              <a:buFont typeface="+mj-lt"/>
              <a:buAutoNum type="alphaLcParenR"/>
            </a:pPr>
            <a:r>
              <a:rPr lang="en-US" dirty="0"/>
              <a:t>BR</a:t>
            </a:r>
          </a:p>
          <a:p>
            <a:pPr marL="514350" indent="-514350">
              <a:buFont typeface="+mj-lt"/>
              <a:buAutoNum type="alphaLcParenR"/>
            </a:pPr>
            <a:r>
              <a:rPr lang="en-US" b="1" dirty="0">
                <a:solidFill>
                  <a:schemeClr val="accent3"/>
                </a:solidFill>
              </a:rPr>
              <a:t>Pirtobrutinib</a:t>
            </a:r>
          </a:p>
          <a:p>
            <a:pPr marL="514350" indent="-514350">
              <a:buFont typeface="+mj-lt"/>
              <a:buAutoNum type="alphaLcParenR"/>
            </a:pPr>
            <a:r>
              <a:rPr lang="en-US" dirty="0"/>
              <a:t>Acalabrutinib + Obinutuzumab</a:t>
            </a:r>
          </a:p>
          <a:p>
            <a:pPr marL="514350" indent="-514350">
              <a:buFont typeface="+mj-lt"/>
              <a:buAutoNum type="alphaLcParenR"/>
            </a:pPr>
            <a:r>
              <a:rPr lang="en-US" dirty="0"/>
              <a:t>Unsure</a:t>
            </a:r>
          </a:p>
        </p:txBody>
      </p:sp>
      <p:sp>
        <p:nvSpPr>
          <p:cNvPr id="3" name="Footer Placeholder 2">
            <a:extLst>
              <a:ext uri="{FF2B5EF4-FFF2-40B4-BE49-F238E27FC236}">
                <a16:creationId xmlns:a16="http://schemas.microsoft.com/office/drawing/2014/main" id="{D31E471E-C760-D497-F720-D08AC2379892}"/>
              </a:ext>
            </a:extLst>
          </p:cNvPr>
          <p:cNvSpPr>
            <a:spLocks noGrp="1"/>
          </p:cNvSpPr>
          <p:nvPr>
            <p:ph type="ftr" sz="quarter" idx="10"/>
          </p:nvPr>
        </p:nvSpPr>
        <p:spPr>
          <a:xfrm>
            <a:off x="1416735" y="6054437"/>
            <a:ext cx="10515600" cy="803564"/>
          </a:xfrm>
        </p:spPr>
        <p:txBody>
          <a:bodyPr/>
          <a:lstStyle/>
          <a:p>
            <a:r>
              <a:rPr lang="en-US" sz="1000" b="1" dirty="0">
                <a:solidFill>
                  <a:schemeClr val="tx1"/>
                </a:solidFill>
              </a:rPr>
              <a:t>Correct answer:  C) </a:t>
            </a:r>
            <a:r>
              <a:rPr lang="en-US" sz="1000" dirty="0">
                <a:solidFill>
                  <a:schemeClr val="tx1"/>
                </a:solidFill>
              </a:rPr>
              <a:t>Pirtobrutinib would be expected to have about an 80% ORR with a median PFS of 15.9 months based on the phase ½ BRUIN study (Woyach et al., ASH, 2023). Chemoimmunotherapy with BR would not be expected to be effective in this double-refractory population, and since cBTKi have similar resistance mechanisms, going back to either zanu- or acala-based therapy would be unlikely to be effective either.</a:t>
            </a:r>
          </a:p>
        </p:txBody>
      </p:sp>
    </p:spTree>
    <p:extLst>
      <p:ext uri="{BB962C8B-B14F-4D97-AF65-F5344CB8AC3E}">
        <p14:creationId xmlns:p14="http://schemas.microsoft.com/office/powerpoint/2010/main" val="399752848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9E586-4AEA-87EB-BF31-9AB8A23A1646}"/>
              </a:ext>
            </a:extLst>
          </p:cNvPr>
          <p:cNvSpPr>
            <a:spLocks noGrp="1"/>
          </p:cNvSpPr>
          <p:nvPr>
            <p:ph type="title"/>
          </p:nvPr>
        </p:nvSpPr>
        <p:spPr/>
        <p:txBody>
          <a:bodyPr/>
          <a:lstStyle/>
          <a:p>
            <a:r>
              <a:rPr lang="en-US" altLang="en-US" dirty="0"/>
              <a:t>Relapsed/Refractory CLL</a:t>
            </a:r>
            <a:br>
              <a:rPr lang="en-US" dirty="0"/>
            </a:br>
            <a:r>
              <a:rPr lang="en-US" dirty="0"/>
              <a:t>Case Study Conclusion</a:t>
            </a:r>
          </a:p>
        </p:txBody>
      </p:sp>
      <p:sp>
        <p:nvSpPr>
          <p:cNvPr id="3" name="Content Placeholder 2">
            <a:extLst>
              <a:ext uri="{FF2B5EF4-FFF2-40B4-BE49-F238E27FC236}">
                <a16:creationId xmlns:a16="http://schemas.microsoft.com/office/drawing/2014/main" id="{27BF1245-FF73-3BCD-3FF6-184A392D1663}"/>
              </a:ext>
            </a:extLst>
          </p:cNvPr>
          <p:cNvSpPr>
            <a:spLocks noGrp="1"/>
          </p:cNvSpPr>
          <p:nvPr>
            <p:ph idx="1"/>
          </p:nvPr>
        </p:nvSpPr>
        <p:spPr/>
        <p:txBody>
          <a:bodyPr>
            <a:normAutofit/>
          </a:bodyPr>
          <a:lstStyle/>
          <a:p>
            <a:r>
              <a:rPr lang="en-US" dirty="0"/>
              <a:t>Patients with double-refractory CLL are difficult to treat, particularly in the community setting, where access to clinical trials can be more limited</a:t>
            </a:r>
          </a:p>
          <a:p>
            <a:r>
              <a:rPr lang="en-US" dirty="0"/>
              <a:t>Rechallenging with cBTKi in a patient already refractory to a different cBTKi is unlikely to be effective and carries a risk of side effects</a:t>
            </a:r>
          </a:p>
          <a:p>
            <a:r>
              <a:rPr lang="en-US" dirty="0"/>
              <a:t>A ncBTKi such as pirtobrutinib can provide effective disease control with excellent tolerability in double-refractory CLL</a:t>
            </a:r>
          </a:p>
        </p:txBody>
      </p:sp>
      <p:sp>
        <p:nvSpPr>
          <p:cNvPr id="12" name="Footer Placeholder 11">
            <a:extLst>
              <a:ext uri="{FF2B5EF4-FFF2-40B4-BE49-F238E27FC236}">
                <a16:creationId xmlns:a16="http://schemas.microsoft.com/office/drawing/2014/main" id="{9A6E4845-93E1-DC32-49E6-2CA51529F030}"/>
              </a:ext>
            </a:extLst>
          </p:cNvPr>
          <p:cNvSpPr>
            <a:spLocks noGrp="1"/>
          </p:cNvSpPr>
          <p:nvPr>
            <p:ph type="ftr" sz="quarter" idx="10"/>
          </p:nvPr>
        </p:nvSpPr>
        <p:spPr/>
        <p:txBody>
          <a:bodyPr/>
          <a:lstStyle/>
          <a:p>
            <a:r>
              <a:rPr lang="en-US" sz="1000" dirty="0"/>
              <a:t>cBTKi/ncBTKi, covalent/noncovalent Burton’s tyrosine kinase inhibitor; CLL, chronic lymphocytic leukemia.</a:t>
            </a:r>
          </a:p>
        </p:txBody>
      </p:sp>
    </p:spTree>
    <p:extLst>
      <p:ext uri="{BB962C8B-B14F-4D97-AF65-F5344CB8AC3E}">
        <p14:creationId xmlns:p14="http://schemas.microsoft.com/office/powerpoint/2010/main" val="256939456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B5904865-1164-694D-8C59-4627F345FEC7}"/>
              </a:ext>
            </a:extLst>
          </p:cNvPr>
          <p:cNvSpPr>
            <a:spLocks noGrp="1" noChangeArrowheads="1"/>
          </p:cNvSpPr>
          <p:nvPr>
            <p:ph type="title"/>
          </p:nvPr>
        </p:nvSpPr>
        <p:spPr>
          <a:xfrm>
            <a:off x="838200" y="365125"/>
            <a:ext cx="10515600" cy="1325563"/>
          </a:xfrm>
        </p:spPr>
        <p:txBody>
          <a:bodyPr>
            <a:normAutofit/>
          </a:bodyPr>
          <a:lstStyle/>
          <a:p>
            <a:r>
              <a:rPr lang="en-US" altLang="en-US" dirty="0"/>
              <a:t>Relapsed/Refractory MCL Case</a:t>
            </a:r>
          </a:p>
        </p:txBody>
      </p:sp>
      <p:sp>
        <p:nvSpPr>
          <p:cNvPr id="5" name="Content Placeholder 4">
            <a:extLst>
              <a:ext uri="{FF2B5EF4-FFF2-40B4-BE49-F238E27FC236}">
                <a16:creationId xmlns:a16="http://schemas.microsoft.com/office/drawing/2014/main" id="{1FA3A42F-8AF2-07AB-57FC-B0B918DC2967}"/>
              </a:ext>
            </a:extLst>
          </p:cNvPr>
          <p:cNvSpPr>
            <a:spLocks noGrp="1"/>
          </p:cNvSpPr>
          <p:nvPr>
            <p:ph sz="half" idx="1"/>
          </p:nvPr>
        </p:nvSpPr>
        <p:spPr>
          <a:xfrm>
            <a:off x="838200" y="1825625"/>
            <a:ext cx="6911898" cy="4229100"/>
          </a:xfrm>
        </p:spPr>
        <p:txBody>
          <a:bodyPr>
            <a:normAutofit/>
          </a:bodyPr>
          <a:lstStyle/>
          <a:p>
            <a:pPr lvl="0"/>
            <a:r>
              <a:rPr lang="en-US" altLang="en-US" sz="2000" noProof="0" dirty="0"/>
              <a:t>A 59-year-old woman with no major co-morbidities presents with a 25 lb. unintentional weight loss over the last 6 months, and CT scans revealed widespread lymphadenopathy</a:t>
            </a:r>
            <a:endParaRPr lang="en-US" altLang="en-US" sz="2000" dirty="0"/>
          </a:p>
          <a:p>
            <a:pPr lvl="0"/>
            <a:r>
              <a:rPr lang="en-US" altLang="en-US" sz="2000" noProof="0" dirty="0"/>
              <a:t>Biopsy reveals stage IV MCL with Ki-67 45% and no </a:t>
            </a:r>
            <a:r>
              <a:rPr lang="en-US" altLang="en-US" sz="2000" i="1" noProof="0" dirty="0"/>
              <a:t>TP53</a:t>
            </a:r>
            <a:r>
              <a:rPr lang="en-US" altLang="en-US" sz="2000" noProof="0" dirty="0"/>
              <a:t> mutation</a:t>
            </a:r>
          </a:p>
          <a:p>
            <a:pPr lvl="0"/>
            <a:r>
              <a:rPr lang="en-US" altLang="en-US" sz="2000" noProof="0" dirty="0"/>
              <a:t>She is treated with frontline BR and achieves a CR, then receives autoSCT followed by 3 years of rituximab maintenance</a:t>
            </a:r>
          </a:p>
          <a:p>
            <a:pPr lvl="0"/>
            <a:r>
              <a:rPr lang="en-US" altLang="en-US" sz="2000" noProof="0" dirty="0"/>
              <a:t>One year after transplant, she develops drenching night sweats with a rising LDH and recurrent lymphadenopathy, and she is started on acalabrutinib</a:t>
            </a:r>
          </a:p>
        </p:txBody>
      </p:sp>
      <p:sp>
        <p:nvSpPr>
          <p:cNvPr id="7" name="Footer Placeholder 6">
            <a:extLst>
              <a:ext uri="{FF2B5EF4-FFF2-40B4-BE49-F238E27FC236}">
                <a16:creationId xmlns:a16="http://schemas.microsoft.com/office/drawing/2014/main" id="{A2C55183-8FE9-5633-E6BB-93477A399DE0}"/>
              </a:ext>
            </a:extLst>
          </p:cNvPr>
          <p:cNvSpPr>
            <a:spLocks noGrp="1"/>
          </p:cNvSpPr>
          <p:nvPr>
            <p:ph type="ftr" sz="quarter" idx="10"/>
          </p:nvPr>
        </p:nvSpPr>
        <p:spPr>
          <a:xfrm>
            <a:off x="1416050" y="6054725"/>
            <a:ext cx="9567901" cy="803275"/>
          </a:xfrm>
        </p:spPr>
        <p:txBody>
          <a:bodyPr/>
          <a:lstStyle/>
          <a:p>
            <a:r>
              <a:rPr lang="en-US" dirty="0"/>
              <a:t>autoSCT, autologous stem cell transplantation; BR, bendamustine and rituximab; CR, complete response; CT, computed tomography; LDH, lactate dehydrogenase; MCL, mantle cell lymphoma.</a:t>
            </a:r>
          </a:p>
        </p:txBody>
      </p:sp>
      <p:pic>
        <p:nvPicPr>
          <p:cNvPr id="4" name="Picture 3">
            <a:extLst>
              <a:ext uri="{FF2B5EF4-FFF2-40B4-BE49-F238E27FC236}">
                <a16:creationId xmlns:a16="http://schemas.microsoft.com/office/drawing/2014/main" id="{4C7649E6-0141-A04F-0AA1-ED1D213C4354}"/>
              </a:ext>
            </a:extLst>
          </p:cNvPr>
          <p:cNvPicPr>
            <a:picLocks noChangeAspect="1"/>
          </p:cNvPicPr>
          <p:nvPr/>
        </p:nvPicPr>
        <p:blipFill rotWithShape="1">
          <a:blip r:embed="rId3"/>
          <a:srcRect b="17101"/>
          <a:stretch/>
        </p:blipFill>
        <p:spPr>
          <a:xfrm>
            <a:off x="7927967" y="1582381"/>
            <a:ext cx="3706827" cy="4048985"/>
          </a:xfrm>
          <a:prstGeom prst="rect">
            <a:avLst/>
          </a:prstGeom>
        </p:spPr>
      </p:pic>
    </p:spTree>
    <p:extLst>
      <p:ext uri="{BB962C8B-B14F-4D97-AF65-F5344CB8AC3E}">
        <p14:creationId xmlns:p14="http://schemas.microsoft.com/office/powerpoint/2010/main" val="3713722184"/>
      </p:ext>
    </p:extLst>
  </p:cSld>
  <p:clrMapOvr>
    <a:masterClrMapping/>
  </p:clrMapOvr>
  <p:transition spd="slow"/>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B5904865-1164-694D-8C59-4627F345FEC7}"/>
              </a:ext>
            </a:extLst>
          </p:cNvPr>
          <p:cNvSpPr>
            <a:spLocks noGrp="1" noChangeArrowheads="1"/>
          </p:cNvSpPr>
          <p:nvPr>
            <p:ph type="title"/>
          </p:nvPr>
        </p:nvSpPr>
        <p:spPr>
          <a:xfrm>
            <a:off x="838200" y="365125"/>
            <a:ext cx="10515600" cy="1325563"/>
          </a:xfrm>
        </p:spPr>
        <p:txBody>
          <a:bodyPr>
            <a:normAutofit/>
          </a:bodyPr>
          <a:lstStyle/>
          <a:p>
            <a:r>
              <a:rPr lang="en-US" altLang="en-US" dirty="0"/>
              <a:t>Relapsed/Refractory MCL Clinical Course</a:t>
            </a:r>
          </a:p>
        </p:txBody>
      </p:sp>
      <p:sp>
        <p:nvSpPr>
          <p:cNvPr id="5" name="Content Placeholder 4">
            <a:extLst>
              <a:ext uri="{FF2B5EF4-FFF2-40B4-BE49-F238E27FC236}">
                <a16:creationId xmlns:a16="http://schemas.microsoft.com/office/drawing/2014/main" id="{1FA3A42F-8AF2-07AB-57FC-B0B918DC2967}"/>
              </a:ext>
            </a:extLst>
          </p:cNvPr>
          <p:cNvSpPr>
            <a:spLocks noGrp="1"/>
          </p:cNvSpPr>
          <p:nvPr>
            <p:ph sz="half" idx="1"/>
          </p:nvPr>
        </p:nvSpPr>
        <p:spPr>
          <a:xfrm>
            <a:off x="838200" y="1825625"/>
            <a:ext cx="6911898" cy="4229100"/>
          </a:xfrm>
        </p:spPr>
        <p:txBody>
          <a:bodyPr>
            <a:normAutofit fontScale="92500" lnSpcReduction="10000"/>
          </a:bodyPr>
          <a:lstStyle/>
          <a:p>
            <a:pPr lvl="0"/>
            <a:r>
              <a:rPr lang="en-US" altLang="en-US" sz="2000" noProof="0" dirty="0"/>
              <a:t>A 59-year-old woman with no major co-morbidities presents with a 25 lb. unintentional weight loss over the last 6 months, and CT scans revealed widespread lymphadenopathy</a:t>
            </a:r>
            <a:endParaRPr lang="en-US" altLang="en-US" sz="2000" dirty="0"/>
          </a:p>
          <a:p>
            <a:pPr lvl="0"/>
            <a:r>
              <a:rPr lang="en-US" altLang="en-US" sz="2000" noProof="0" dirty="0"/>
              <a:t>Biopsy reveals stage IV MCL with Ki-67 45% and no </a:t>
            </a:r>
            <a:r>
              <a:rPr lang="en-US" altLang="en-US" sz="2000" i="1" noProof="0" dirty="0"/>
              <a:t>TP53</a:t>
            </a:r>
            <a:r>
              <a:rPr lang="en-US" altLang="en-US" sz="2000" noProof="0" dirty="0"/>
              <a:t> mutation</a:t>
            </a:r>
          </a:p>
          <a:p>
            <a:pPr lvl="0"/>
            <a:r>
              <a:rPr lang="en-US" altLang="en-US" sz="2000" noProof="0" dirty="0"/>
              <a:t>She is treated with frontline BR and achieves a CR, then receives autoSCT followed by 3 years of rituximab maintenance</a:t>
            </a:r>
          </a:p>
          <a:p>
            <a:pPr lvl="0"/>
            <a:r>
              <a:rPr lang="en-US" altLang="en-US" sz="2000" noProof="0" dirty="0"/>
              <a:t>One year after transplant, she develops drenching night sweats with a rising LDH and recurrent lymphadenopathy, and she is started on acalabrutinib</a:t>
            </a:r>
          </a:p>
          <a:p>
            <a:r>
              <a:rPr kumimoji="0" lang="en-US" altLang="en-US" sz="2000" b="1" i="0" u="none" strike="noStrike" kern="1200" cap="none" spc="0" normalizeH="0" baseline="0" noProof="0" dirty="0">
                <a:ln>
                  <a:noFill/>
                </a:ln>
                <a:solidFill>
                  <a:schemeClr val="accent3"/>
                </a:solidFill>
                <a:effectLst/>
                <a:uLnTx/>
                <a:uFillTx/>
                <a:latin typeface="Helvetica" pitchFamily="34" charset="0"/>
                <a:ea typeface="+mn-ea"/>
                <a:cs typeface="Helvetica" pitchFamily="34" charset="0"/>
              </a:rPr>
              <a:t>She achieves PR on acalabrutinib which lasts for about 2 years, but then redevelops progressive lymphadenopathy</a:t>
            </a:r>
          </a:p>
        </p:txBody>
      </p:sp>
      <p:sp>
        <p:nvSpPr>
          <p:cNvPr id="7" name="Footer Placeholder 6">
            <a:extLst>
              <a:ext uri="{FF2B5EF4-FFF2-40B4-BE49-F238E27FC236}">
                <a16:creationId xmlns:a16="http://schemas.microsoft.com/office/drawing/2014/main" id="{A2C55183-8FE9-5633-E6BB-93477A399DE0}"/>
              </a:ext>
            </a:extLst>
          </p:cNvPr>
          <p:cNvSpPr>
            <a:spLocks noGrp="1"/>
          </p:cNvSpPr>
          <p:nvPr>
            <p:ph type="ftr" sz="quarter" idx="10"/>
          </p:nvPr>
        </p:nvSpPr>
        <p:spPr>
          <a:xfrm>
            <a:off x="1416050" y="6054725"/>
            <a:ext cx="9567901" cy="803275"/>
          </a:xfrm>
        </p:spPr>
        <p:txBody>
          <a:bodyPr/>
          <a:lstStyle/>
          <a:p>
            <a:pPr marL="0" indent="0">
              <a:buFont typeface="Arial" panose="020B0604020202020204" pitchFamily="34" charset="0"/>
              <a:buNone/>
            </a:pPr>
            <a:r>
              <a:rPr lang="en-US" sz="1000" dirty="0"/>
              <a:t>autoSCT, autologous stem cell transplantation; BR, bendamustine and rituximab; CR, complete response; CT, computed tomography; LDH, lactate dehydrogenase; MCL, mantle cell lymphoma; PR, partial response.</a:t>
            </a:r>
          </a:p>
        </p:txBody>
      </p:sp>
      <p:pic>
        <p:nvPicPr>
          <p:cNvPr id="3" name="Picture 2">
            <a:extLst>
              <a:ext uri="{FF2B5EF4-FFF2-40B4-BE49-F238E27FC236}">
                <a16:creationId xmlns:a16="http://schemas.microsoft.com/office/drawing/2014/main" id="{A2808F46-E122-F35F-B14E-6FBF377D0218}"/>
              </a:ext>
            </a:extLst>
          </p:cNvPr>
          <p:cNvPicPr>
            <a:picLocks noChangeAspect="1"/>
          </p:cNvPicPr>
          <p:nvPr/>
        </p:nvPicPr>
        <p:blipFill rotWithShape="1">
          <a:blip r:embed="rId3"/>
          <a:srcRect b="17101"/>
          <a:stretch/>
        </p:blipFill>
        <p:spPr>
          <a:xfrm>
            <a:off x="7927967" y="1582381"/>
            <a:ext cx="3706827" cy="4048985"/>
          </a:xfrm>
          <a:prstGeom prst="rect">
            <a:avLst/>
          </a:prstGeom>
        </p:spPr>
      </p:pic>
    </p:spTree>
    <p:extLst>
      <p:ext uri="{BB962C8B-B14F-4D97-AF65-F5344CB8AC3E}">
        <p14:creationId xmlns:p14="http://schemas.microsoft.com/office/powerpoint/2010/main" val="143402482"/>
      </p:ext>
    </p:extLst>
  </p:cSld>
  <p:clrMapOvr>
    <a:masterClrMapping/>
  </p:clrMapOvr>
  <p:transition spd="slow"/>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9E586-4AEA-87EB-BF31-9AB8A23A1646}"/>
              </a:ext>
            </a:extLst>
          </p:cNvPr>
          <p:cNvSpPr>
            <a:spLocks noGrp="1"/>
          </p:cNvSpPr>
          <p:nvPr>
            <p:ph type="title"/>
          </p:nvPr>
        </p:nvSpPr>
        <p:spPr>
          <a:xfrm>
            <a:off x="838200" y="365125"/>
            <a:ext cx="10515600" cy="1325563"/>
          </a:xfrm>
        </p:spPr>
        <p:txBody>
          <a:bodyPr/>
          <a:lstStyle/>
          <a:p>
            <a:r>
              <a:rPr lang="en-US" altLang="en-US" dirty="0"/>
              <a:t>Relapsed/Refractory MCL</a:t>
            </a:r>
            <a:br>
              <a:rPr lang="en-US" dirty="0"/>
            </a:br>
            <a:r>
              <a:rPr lang="en-US" dirty="0"/>
              <a:t>Case Study Audience Question</a:t>
            </a:r>
          </a:p>
        </p:txBody>
      </p:sp>
      <p:sp>
        <p:nvSpPr>
          <p:cNvPr id="3" name="Content Placeholder 2">
            <a:extLst>
              <a:ext uri="{FF2B5EF4-FFF2-40B4-BE49-F238E27FC236}">
                <a16:creationId xmlns:a16="http://schemas.microsoft.com/office/drawing/2014/main" id="{27BF1245-FF73-3BCD-3FF6-184A392D1663}"/>
              </a:ext>
            </a:extLst>
          </p:cNvPr>
          <p:cNvSpPr>
            <a:spLocks noGrp="1"/>
          </p:cNvSpPr>
          <p:nvPr>
            <p:ph idx="1"/>
          </p:nvPr>
        </p:nvSpPr>
        <p:spPr>
          <a:xfrm>
            <a:off x="838200" y="1825625"/>
            <a:ext cx="10515600" cy="4062557"/>
          </a:xfrm>
        </p:spPr>
        <p:txBody>
          <a:bodyPr/>
          <a:lstStyle/>
          <a:p>
            <a:pPr marL="0" indent="0">
              <a:buNone/>
            </a:pPr>
            <a:r>
              <a:rPr lang="en-US" dirty="0"/>
              <a:t>How would you treat this patient now?</a:t>
            </a:r>
          </a:p>
          <a:p>
            <a:pPr marL="514350" indent="-514350">
              <a:buFont typeface="+mj-lt"/>
              <a:buAutoNum type="alphaLcParenR"/>
            </a:pPr>
            <a:r>
              <a:rPr lang="en-US" dirty="0"/>
              <a:t>Zanubrutinib</a:t>
            </a:r>
          </a:p>
          <a:p>
            <a:pPr marL="514350" indent="-514350">
              <a:buFont typeface="+mj-lt"/>
              <a:buAutoNum type="alphaLcParenR"/>
            </a:pPr>
            <a:r>
              <a:rPr lang="en-US" dirty="0"/>
              <a:t>Pirtobrutinib</a:t>
            </a:r>
          </a:p>
          <a:p>
            <a:pPr marL="514350" indent="-514350">
              <a:buFont typeface="+mj-lt"/>
              <a:buAutoNum type="alphaLcParenR"/>
            </a:pPr>
            <a:r>
              <a:rPr lang="en-US" dirty="0"/>
              <a:t>Bortezomib </a:t>
            </a:r>
          </a:p>
          <a:p>
            <a:pPr marL="514350" indent="-514350">
              <a:buFont typeface="+mj-lt"/>
              <a:buAutoNum type="alphaLcParenR"/>
            </a:pPr>
            <a:r>
              <a:rPr lang="en-US" dirty="0"/>
              <a:t>BR</a:t>
            </a:r>
          </a:p>
          <a:p>
            <a:pPr marL="514350" indent="-514350">
              <a:buFont typeface="+mj-lt"/>
              <a:buAutoNum type="alphaLcParenR"/>
            </a:pPr>
            <a:r>
              <a:rPr lang="en-US" dirty="0"/>
              <a:t>Unsure</a:t>
            </a:r>
          </a:p>
        </p:txBody>
      </p:sp>
    </p:spTree>
    <p:extLst>
      <p:ext uri="{BB962C8B-B14F-4D97-AF65-F5344CB8AC3E}">
        <p14:creationId xmlns:p14="http://schemas.microsoft.com/office/powerpoint/2010/main" val="126367025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9E586-4AEA-87EB-BF31-9AB8A23A1646}"/>
              </a:ext>
            </a:extLst>
          </p:cNvPr>
          <p:cNvSpPr>
            <a:spLocks noGrp="1"/>
          </p:cNvSpPr>
          <p:nvPr>
            <p:ph type="title"/>
          </p:nvPr>
        </p:nvSpPr>
        <p:spPr>
          <a:xfrm>
            <a:off x="838200" y="365125"/>
            <a:ext cx="10515600" cy="1325563"/>
          </a:xfrm>
        </p:spPr>
        <p:txBody>
          <a:bodyPr>
            <a:normAutofit/>
          </a:bodyPr>
          <a:lstStyle/>
          <a:p>
            <a:r>
              <a:rPr lang="en-US" altLang="en-US" dirty="0"/>
              <a:t>Relapsed/Refractory MCL</a:t>
            </a:r>
            <a:br>
              <a:rPr lang="en-US" dirty="0"/>
            </a:br>
            <a:r>
              <a:rPr lang="en-US" dirty="0"/>
              <a:t>Case Study Rationale for Best Answer</a:t>
            </a:r>
          </a:p>
        </p:txBody>
      </p:sp>
      <p:sp>
        <p:nvSpPr>
          <p:cNvPr id="3" name="Content Placeholder 2">
            <a:extLst>
              <a:ext uri="{FF2B5EF4-FFF2-40B4-BE49-F238E27FC236}">
                <a16:creationId xmlns:a16="http://schemas.microsoft.com/office/drawing/2014/main" id="{27BF1245-FF73-3BCD-3FF6-184A392D1663}"/>
              </a:ext>
            </a:extLst>
          </p:cNvPr>
          <p:cNvSpPr>
            <a:spLocks noGrp="1"/>
          </p:cNvSpPr>
          <p:nvPr>
            <p:ph idx="1"/>
          </p:nvPr>
        </p:nvSpPr>
        <p:spPr>
          <a:xfrm>
            <a:off x="838200" y="1825625"/>
            <a:ext cx="10515600" cy="4062557"/>
          </a:xfrm>
        </p:spPr>
        <p:txBody>
          <a:bodyPr>
            <a:normAutofit/>
          </a:bodyPr>
          <a:lstStyle/>
          <a:p>
            <a:pPr marL="0" indent="0">
              <a:buNone/>
            </a:pPr>
            <a:r>
              <a:rPr lang="en-US" dirty="0"/>
              <a:t>How would you treat this patient now?</a:t>
            </a:r>
          </a:p>
          <a:p>
            <a:pPr marL="514350" indent="-514350">
              <a:buFont typeface="+mj-lt"/>
              <a:buAutoNum type="alphaLcParenR"/>
            </a:pPr>
            <a:r>
              <a:rPr lang="en-US" dirty="0"/>
              <a:t>Zanubrutinib</a:t>
            </a:r>
          </a:p>
          <a:p>
            <a:pPr marL="514350" indent="-514350">
              <a:buFont typeface="+mj-lt"/>
              <a:buAutoNum type="alphaLcParenR"/>
            </a:pPr>
            <a:r>
              <a:rPr lang="en-US" b="1" dirty="0">
                <a:solidFill>
                  <a:schemeClr val="accent3"/>
                </a:solidFill>
              </a:rPr>
              <a:t>Pirtobrutinib</a:t>
            </a:r>
          </a:p>
          <a:p>
            <a:pPr marL="514350" indent="-514350">
              <a:buFont typeface="+mj-lt"/>
              <a:buAutoNum type="alphaLcParenR"/>
            </a:pPr>
            <a:r>
              <a:rPr lang="en-US" dirty="0"/>
              <a:t>Bortezomib </a:t>
            </a:r>
          </a:p>
          <a:p>
            <a:pPr marL="514350" indent="-514350">
              <a:buFont typeface="+mj-lt"/>
              <a:buAutoNum type="alphaLcParenR"/>
            </a:pPr>
            <a:r>
              <a:rPr lang="en-US" dirty="0"/>
              <a:t>BR</a:t>
            </a:r>
          </a:p>
          <a:p>
            <a:pPr marL="514350" indent="-514350">
              <a:buFont typeface="+mj-lt"/>
              <a:buAutoNum type="alphaLcParenR"/>
            </a:pPr>
            <a:r>
              <a:rPr lang="en-US" dirty="0"/>
              <a:t>Unsure</a:t>
            </a:r>
          </a:p>
        </p:txBody>
      </p:sp>
      <p:sp>
        <p:nvSpPr>
          <p:cNvPr id="7" name="Footer Placeholder 6">
            <a:extLst>
              <a:ext uri="{FF2B5EF4-FFF2-40B4-BE49-F238E27FC236}">
                <a16:creationId xmlns:a16="http://schemas.microsoft.com/office/drawing/2014/main" id="{34F7B0D0-A15C-FAAB-B80E-C83B79613D97}"/>
              </a:ext>
            </a:extLst>
          </p:cNvPr>
          <p:cNvSpPr>
            <a:spLocks noGrp="1"/>
          </p:cNvSpPr>
          <p:nvPr>
            <p:ph type="ftr" sz="quarter" idx="10"/>
          </p:nvPr>
        </p:nvSpPr>
        <p:spPr/>
        <p:txBody>
          <a:bodyPr/>
          <a:lstStyle/>
          <a:p>
            <a:r>
              <a:rPr lang="en-US" b="1" dirty="0"/>
              <a:t>Correct answer is B) </a:t>
            </a:r>
            <a:r>
              <a:rPr lang="en-US" dirty="0"/>
              <a:t>Pirtobrutinib.  A patient like this would have about a 50% chance of achieving response to pirtobrutinib, and although the median PFS is just under 6 months, the median OS is close to 2 years, suggesting that the drug can potentially bridge patients to other therapies.  Zanubrutinib would not be expected to have efficacy post-acalabrutinib due to likely common resistance mechanisms, although BR is effective frontline, additional courses of treatment are not effective, and although bortezomib is approved in this setting, it is beneficial only for a small number of patients.</a:t>
            </a:r>
          </a:p>
        </p:txBody>
      </p:sp>
    </p:spTree>
    <p:extLst>
      <p:ext uri="{BB962C8B-B14F-4D97-AF65-F5344CB8AC3E}">
        <p14:creationId xmlns:p14="http://schemas.microsoft.com/office/powerpoint/2010/main" val="44529388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9E586-4AEA-87EB-BF31-9AB8A23A1646}"/>
              </a:ext>
            </a:extLst>
          </p:cNvPr>
          <p:cNvSpPr>
            <a:spLocks noGrp="1"/>
          </p:cNvSpPr>
          <p:nvPr>
            <p:ph type="title"/>
          </p:nvPr>
        </p:nvSpPr>
        <p:spPr>
          <a:xfrm>
            <a:off x="838200" y="365125"/>
            <a:ext cx="10515600" cy="1325563"/>
          </a:xfrm>
        </p:spPr>
        <p:txBody>
          <a:bodyPr/>
          <a:lstStyle/>
          <a:p>
            <a:r>
              <a:rPr lang="en-US" altLang="en-US" dirty="0"/>
              <a:t>Relapsed/Refractory MCL</a:t>
            </a:r>
            <a:br>
              <a:rPr lang="en-US" dirty="0"/>
            </a:br>
            <a:r>
              <a:rPr lang="en-US" dirty="0"/>
              <a:t>Case Study Conclusion</a:t>
            </a:r>
          </a:p>
        </p:txBody>
      </p:sp>
      <p:sp>
        <p:nvSpPr>
          <p:cNvPr id="3" name="Content Placeholder 2">
            <a:extLst>
              <a:ext uri="{FF2B5EF4-FFF2-40B4-BE49-F238E27FC236}">
                <a16:creationId xmlns:a16="http://schemas.microsoft.com/office/drawing/2014/main" id="{27BF1245-FF73-3BCD-3FF6-184A392D1663}"/>
              </a:ext>
            </a:extLst>
          </p:cNvPr>
          <p:cNvSpPr>
            <a:spLocks noGrp="1"/>
          </p:cNvSpPr>
          <p:nvPr>
            <p:ph sz="half" idx="1"/>
          </p:nvPr>
        </p:nvSpPr>
        <p:spPr>
          <a:xfrm>
            <a:off x="838200" y="1825625"/>
            <a:ext cx="5181600" cy="4228812"/>
          </a:xfrm>
        </p:spPr>
        <p:txBody>
          <a:bodyPr>
            <a:normAutofit fontScale="92500"/>
          </a:bodyPr>
          <a:lstStyle/>
          <a:p>
            <a:r>
              <a:rPr lang="en-US" dirty="0"/>
              <a:t>For MCL patients who progress after CIT/autoSCT and covalent BTKi, noncovalent BTKi such as pirtobrutinib are able to achieve response in about half of patients and are a well-tolerated treatment option</a:t>
            </a:r>
          </a:p>
          <a:p>
            <a:r>
              <a:rPr lang="en-US" dirty="0"/>
              <a:t>For fit patients in this setting, CAR T-cell therapy with brexu-cel should also be considered</a:t>
            </a:r>
          </a:p>
        </p:txBody>
      </p:sp>
      <p:sp>
        <p:nvSpPr>
          <p:cNvPr id="5" name="Text Placeholder 2">
            <a:extLst>
              <a:ext uri="{FF2B5EF4-FFF2-40B4-BE49-F238E27FC236}">
                <a16:creationId xmlns:a16="http://schemas.microsoft.com/office/drawing/2014/main" id="{66B9709A-AF21-A459-F062-0AE9864C36F2}"/>
              </a:ext>
            </a:extLst>
          </p:cNvPr>
          <p:cNvSpPr txBox="1">
            <a:spLocks noGrp="1"/>
          </p:cNvSpPr>
          <p:nvPr>
            <p:ph sz="half" idx="2"/>
          </p:nvPr>
        </p:nvSpPr>
        <p:spPr>
          <a:xfrm>
            <a:off x="6172200" y="1825625"/>
            <a:ext cx="5181600" cy="4228812"/>
          </a:xfrm>
        </p:spPr>
        <p:txBody>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3"/>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3"/>
              </a:buClr>
              <a:buFont typeface="System Font Regular"/>
              <a:buChar char="&gt;"/>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Noncovalent BTKi monotherapy is unlikely to achieve long term remission, and therefore could be used as a bridge to CAR T in those who are candidates or to a clinical trial in those who are not</a:t>
            </a:r>
          </a:p>
        </p:txBody>
      </p:sp>
      <p:sp>
        <p:nvSpPr>
          <p:cNvPr id="10" name="Footer Placeholder 9">
            <a:extLst>
              <a:ext uri="{FF2B5EF4-FFF2-40B4-BE49-F238E27FC236}">
                <a16:creationId xmlns:a16="http://schemas.microsoft.com/office/drawing/2014/main" id="{C7AB0C8F-ECEB-5707-2EFD-518C4ABC0D60}"/>
              </a:ext>
            </a:extLst>
          </p:cNvPr>
          <p:cNvSpPr>
            <a:spLocks noGrp="1"/>
          </p:cNvSpPr>
          <p:nvPr>
            <p:ph type="ftr" sz="quarter" idx="10"/>
          </p:nvPr>
        </p:nvSpPr>
        <p:spPr/>
        <p:txBody>
          <a:bodyPr/>
          <a:lstStyle/>
          <a:p>
            <a:r>
              <a:rPr lang="en-US" sz="1000" dirty="0"/>
              <a:t>autoSCT, autologous stem cell transplantation; BTKi, Burton’s tyrosine kinase inhibitor; CAR, chimeric antigen receptor; CIT, chemoimmunotherapy; MCL, mantle cell lymphoma.</a:t>
            </a:r>
          </a:p>
        </p:txBody>
      </p:sp>
    </p:spTree>
    <p:extLst>
      <p:ext uri="{BB962C8B-B14F-4D97-AF65-F5344CB8AC3E}">
        <p14:creationId xmlns:p14="http://schemas.microsoft.com/office/powerpoint/2010/main" val="308508844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9E586-4AEA-87EB-BF31-9AB8A23A1646}"/>
              </a:ext>
            </a:extLst>
          </p:cNvPr>
          <p:cNvSpPr>
            <a:spLocks noGrp="1"/>
          </p:cNvSpPr>
          <p:nvPr>
            <p:ph type="title"/>
          </p:nvPr>
        </p:nvSpPr>
        <p:spPr>
          <a:xfrm>
            <a:off x="838200" y="365125"/>
            <a:ext cx="10515600" cy="1325563"/>
          </a:xfrm>
        </p:spPr>
        <p:txBody>
          <a:bodyPr/>
          <a:lstStyle/>
          <a:p>
            <a:r>
              <a:rPr lang="en-US" dirty="0"/>
              <a:t>Key Takeaways</a:t>
            </a:r>
          </a:p>
        </p:txBody>
      </p:sp>
      <p:sp>
        <p:nvSpPr>
          <p:cNvPr id="3" name="Content Placeholder 2">
            <a:extLst>
              <a:ext uri="{FF2B5EF4-FFF2-40B4-BE49-F238E27FC236}">
                <a16:creationId xmlns:a16="http://schemas.microsoft.com/office/drawing/2014/main" id="{27BF1245-FF73-3BCD-3FF6-184A392D1663}"/>
              </a:ext>
            </a:extLst>
          </p:cNvPr>
          <p:cNvSpPr>
            <a:spLocks noGrp="1"/>
          </p:cNvSpPr>
          <p:nvPr>
            <p:ph sz="half" idx="1"/>
          </p:nvPr>
        </p:nvSpPr>
        <p:spPr>
          <a:xfrm>
            <a:off x="838200" y="1825625"/>
            <a:ext cx="5181600" cy="4228812"/>
          </a:xfrm>
        </p:spPr>
        <p:txBody>
          <a:bodyPr>
            <a:normAutofit/>
          </a:bodyPr>
          <a:lstStyle/>
          <a:p>
            <a:pPr>
              <a:lnSpc>
                <a:spcPct val="80000"/>
              </a:lnSpc>
            </a:pPr>
            <a:r>
              <a:rPr lang="en-US" dirty="0"/>
              <a:t>ncBTKi may provide benefit for patients with progression on cBTKi</a:t>
            </a:r>
          </a:p>
          <a:p>
            <a:pPr>
              <a:lnSpc>
                <a:spcPct val="80000"/>
              </a:lnSpc>
            </a:pPr>
            <a:r>
              <a:rPr lang="en-US" dirty="0"/>
              <a:t>The safety profiles for these agents are generally favorable</a:t>
            </a:r>
          </a:p>
          <a:p>
            <a:pPr>
              <a:lnSpc>
                <a:spcPct val="80000"/>
              </a:lnSpc>
            </a:pPr>
            <a:r>
              <a:rPr lang="en-US" dirty="0"/>
              <a:t>Consider patient comorbidities and disease status when determining appropriate treatment</a:t>
            </a:r>
          </a:p>
          <a:p>
            <a:pPr>
              <a:lnSpc>
                <a:spcPct val="80000"/>
              </a:lnSpc>
            </a:pPr>
            <a:endParaRPr lang="en-US" dirty="0"/>
          </a:p>
        </p:txBody>
      </p:sp>
      <p:sp>
        <p:nvSpPr>
          <p:cNvPr id="5" name="Content Placeholder 4">
            <a:extLst>
              <a:ext uri="{FF2B5EF4-FFF2-40B4-BE49-F238E27FC236}">
                <a16:creationId xmlns:a16="http://schemas.microsoft.com/office/drawing/2014/main" id="{42725C1B-E414-01D4-427E-CAF3B7AD8362}"/>
              </a:ext>
            </a:extLst>
          </p:cNvPr>
          <p:cNvSpPr>
            <a:spLocks noGrp="1"/>
          </p:cNvSpPr>
          <p:nvPr>
            <p:ph sz="half" idx="2"/>
          </p:nvPr>
        </p:nvSpPr>
        <p:spPr>
          <a:xfrm>
            <a:off x="6172200" y="1825625"/>
            <a:ext cx="5181600" cy="4228812"/>
          </a:xfrm>
        </p:spPr>
        <p:txBody>
          <a:bodyPr>
            <a:normAutofit/>
          </a:bodyPr>
          <a:lstStyle/>
          <a:p>
            <a:pPr>
              <a:lnSpc>
                <a:spcPct val="80000"/>
              </a:lnSpc>
            </a:pPr>
            <a:r>
              <a:rPr lang="en-US" dirty="0"/>
              <a:t>Consider expectations of therapy and patient preference</a:t>
            </a:r>
          </a:p>
          <a:p>
            <a:pPr>
              <a:lnSpc>
                <a:spcPct val="80000"/>
              </a:lnSpc>
            </a:pPr>
            <a:r>
              <a:rPr lang="en-US" dirty="0"/>
              <a:t>With many questions still unanswered, active participation in clinical trials remains crucial to further improve outcomes</a:t>
            </a:r>
          </a:p>
          <a:p>
            <a:pPr>
              <a:lnSpc>
                <a:spcPct val="80000"/>
              </a:lnSpc>
            </a:pPr>
            <a:endParaRPr lang="en-US" dirty="0"/>
          </a:p>
        </p:txBody>
      </p:sp>
      <p:sp>
        <p:nvSpPr>
          <p:cNvPr id="9" name="Footer Placeholder 8">
            <a:extLst>
              <a:ext uri="{FF2B5EF4-FFF2-40B4-BE49-F238E27FC236}">
                <a16:creationId xmlns:a16="http://schemas.microsoft.com/office/drawing/2014/main" id="{76F2CE6A-B57F-3F2D-915F-D4AD092F550E}"/>
              </a:ext>
            </a:extLst>
          </p:cNvPr>
          <p:cNvSpPr>
            <a:spLocks noGrp="1"/>
          </p:cNvSpPr>
          <p:nvPr>
            <p:ph type="ftr" sz="quarter" idx="10"/>
          </p:nvPr>
        </p:nvSpPr>
        <p:spPr/>
        <p:txBody>
          <a:bodyPr/>
          <a:lstStyle/>
          <a:p>
            <a:r>
              <a:rPr lang="en-US" sz="1000" dirty="0"/>
              <a:t>cBTKi/ncBTKi, covalent/noncovalent Burton’s tyrosine kinase inhibitor.</a:t>
            </a:r>
          </a:p>
        </p:txBody>
      </p:sp>
    </p:spTree>
    <p:extLst>
      <p:ext uri="{BB962C8B-B14F-4D97-AF65-F5344CB8AC3E}">
        <p14:creationId xmlns:p14="http://schemas.microsoft.com/office/powerpoint/2010/main" val="36638050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Rectangle 93">
            <a:extLst>
              <a:ext uri="{FF2B5EF4-FFF2-40B4-BE49-F238E27FC236}">
                <a16:creationId xmlns:a16="http://schemas.microsoft.com/office/drawing/2014/main" id="{90A90BD1-042C-8489-B901-D6464A6A4B03}"/>
              </a:ext>
            </a:extLst>
          </p:cNvPr>
          <p:cNvSpPr/>
          <p:nvPr/>
        </p:nvSpPr>
        <p:spPr>
          <a:xfrm>
            <a:off x="937525" y="2231245"/>
            <a:ext cx="4420975" cy="361383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Rectangle 73">
            <a:extLst>
              <a:ext uri="{FF2B5EF4-FFF2-40B4-BE49-F238E27FC236}">
                <a16:creationId xmlns:a16="http://schemas.microsoft.com/office/drawing/2014/main" id="{4A876977-78BC-3427-6C64-7CBD8E4720FD}"/>
              </a:ext>
            </a:extLst>
          </p:cNvPr>
          <p:cNvSpPr/>
          <p:nvPr/>
        </p:nvSpPr>
        <p:spPr>
          <a:xfrm>
            <a:off x="6172200" y="2231244"/>
            <a:ext cx="5441810" cy="354618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DA4E207-BB4D-AD7B-EABF-D5C11B1702DB}"/>
              </a:ext>
            </a:extLst>
          </p:cNvPr>
          <p:cNvSpPr>
            <a:spLocks noGrp="1"/>
          </p:cNvSpPr>
          <p:nvPr>
            <p:ph type="title"/>
          </p:nvPr>
        </p:nvSpPr>
        <p:spPr>
          <a:xfrm>
            <a:off x="839788" y="290577"/>
            <a:ext cx="10515600" cy="1325563"/>
          </a:xfrm>
        </p:spPr>
        <p:txBody>
          <a:bodyPr>
            <a:normAutofit/>
          </a:bodyPr>
          <a:lstStyle/>
          <a:p>
            <a:r>
              <a:rPr lang="en-US" dirty="0"/>
              <a:t>Covalent BTK Inhibitors Have Revolutionized the Treatment of CLL</a:t>
            </a:r>
          </a:p>
        </p:txBody>
      </p:sp>
      <p:sp>
        <p:nvSpPr>
          <p:cNvPr id="78" name="Text Placeholder 77">
            <a:extLst>
              <a:ext uri="{FF2B5EF4-FFF2-40B4-BE49-F238E27FC236}">
                <a16:creationId xmlns:a16="http://schemas.microsoft.com/office/drawing/2014/main" id="{FB258974-B7E7-FC01-EC4E-87761C59055E}"/>
              </a:ext>
            </a:extLst>
          </p:cNvPr>
          <p:cNvSpPr>
            <a:spLocks noGrp="1"/>
          </p:cNvSpPr>
          <p:nvPr>
            <p:ph type="body" idx="1"/>
          </p:nvPr>
        </p:nvSpPr>
        <p:spPr>
          <a:xfrm>
            <a:off x="839788" y="1681163"/>
            <a:ext cx="5157787" cy="423210"/>
          </a:xfrm>
        </p:spPr>
        <p:txBody>
          <a:bodyPr/>
          <a:lstStyle/>
          <a:p>
            <a:r>
              <a:rPr lang="en-US" altLang="en-US" noProof="0" dirty="0"/>
              <a:t>Chemotherapy</a:t>
            </a:r>
          </a:p>
        </p:txBody>
      </p:sp>
      <p:sp>
        <p:nvSpPr>
          <p:cNvPr id="80" name="Text Placeholder 79">
            <a:extLst>
              <a:ext uri="{FF2B5EF4-FFF2-40B4-BE49-F238E27FC236}">
                <a16:creationId xmlns:a16="http://schemas.microsoft.com/office/drawing/2014/main" id="{F25ECBF8-18A4-13AD-830A-56480B163803}"/>
              </a:ext>
            </a:extLst>
          </p:cNvPr>
          <p:cNvSpPr>
            <a:spLocks noGrp="1"/>
          </p:cNvSpPr>
          <p:nvPr>
            <p:ph type="body" sz="quarter" idx="3"/>
          </p:nvPr>
        </p:nvSpPr>
        <p:spPr>
          <a:xfrm>
            <a:off x="6172200" y="1681163"/>
            <a:ext cx="5183188" cy="423210"/>
          </a:xfrm>
        </p:spPr>
        <p:txBody>
          <a:bodyPr/>
          <a:lstStyle/>
          <a:p>
            <a:r>
              <a:rPr lang="en-US" altLang="en-US" noProof="0" dirty="0"/>
              <a:t>Ibrutinib</a:t>
            </a:r>
          </a:p>
        </p:txBody>
      </p:sp>
      <p:sp>
        <p:nvSpPr>
          <p:cNvPr id="75" name="Footer Placeholder 74">
            <a:extLst>
              <a:ext uri="{FF2B5EF4-FFF2-40B4-BE49-F238E27FC236}">
                <a16:creationId xmlns:a16="http://schemas.microsoft.com/office/drawing/2014/main" id="{5BC5C8C1-0853-5525-C1DB-9CA53C636F56}"/>
              </a:ext>
            </a:extLst>
          </p:cNvPr>
          <p:cNvSpPr>
            <a:spLocks noGrp="1"/>
          </p:cNvSpPr>
          <p:nvPr>
            <p:ph type="ftr" sz="quarter" idx="10"/>
          </p:nvPr>
        </p:nvSpPr>
        <p:spPr>
          <a:xfrm>
            <a:off x="1416735" y="6054437"/>
            <a:ext cx="10651322" cy="803564"/>
          </a:xfrm>
        </p:spPr>
        <p:txBody>
          <a:bodyPr/>
          <a:lstStyle/>
          <a:p>
            <a:r>
              <a:rPr lang="en-US" altLang="en-US" noProof="0" dirty="0"/>
              <a:t>Döhner H, et al</a:t>
            </a:r>
            <a:r>
              <a:rPr lang="en-US" altLang="en-US" i="1" noProof="0" dirty="0"/>
              <a:t>. N Engl J Med</a:t>
            </a:r>
            <a:r>
              <a:rPr lang="en-US" altLang="en-US" noProof="0" dirty="0"/>
              <a:t>. 2000;343(26):1910-1916. </a:t>
            </a:r>
            <a:r>
              <a:rPr lang="en-US" noProof="0" dirty="0"/>
              <a:t>Ahn IE, et al. </a:t>
            </a:r>
            <a:r>
              <a:rPr lang="en-US" i="1" noProof="0" dirty="0"/>
              <a:t>N Engl J Med</a:t>
            </a:r>
            <a:r>
              <a:rPr lang="en-US" noProof="0" dirty="0"/>
              <a:t>. 2020;383(5):498-500. Itsara A, et al. ASH 2023</a:t>
            </a:r>
            <a:r>
              <a:rPr lang="nl-NL" altLang="en-US" noProof="0" dirty="0"/>
              <a:t>. Abstract 201.</a:t>
            </a:r>
            <a:br>
              <a:rPr lang="nl-NL" altLang="en-US" noProof="0" dirty="0"/>
            </a:br>
            <a:r>
              <a:rPr lang="en-US" dirty="0"/>
              <a:t>BTKi, Bruton’s tyrosine kinase inhibitor; CLL, chronic lymphocytic leukemia; OS, overall survival.</a:t>
            </a:r>
            <a:endParaRPr lang="en-US" altLang="en-US" noProof="0" dirty="0"/>
          </a:p>
        </p:txBody>
      </p:sp>
      <p:pic>
        <p:nvPicPr>
          <p:cNvPr id="6" name="Picture 5">
            <a:extLst>
              <a:ext uri="{FF2B5EF4-FFF2-40B4-BE49-F238E27FC236}">
                <a16:creationId xmlns:a16="http://schemas.microsoft.com/office/drawing/2014/main" id="{2BF55CE1-F68E-6EF7-8AB1-D09307E191CD}"/>
              </a:ext>
            </a:extLst>
          </p:cNvPr>
          <p:cNvPicPr>
            <a:picLocks noChangeAspect="1"/>
          </p:cNvPicPr>
          <p:nvPr/>
        </p:nvPicPr>
        <p:blipFill>
          <a:blip r:embed="rId3"/>
          <a:stretch>
            <a:fillRect/>
          </a:stretch>
        </p:blipFill>
        <p:spPr>
          <a:xfrm>
            <a:off x="1262001" y="2284379"/>
            <a:ext cx="3592262" cy="3560695"/>
          </a:xfrm>
          <a:prstGeom prst="rect">
            <a:avLst/>
          </a:prstGeom>
          <a:ln>
            <a:noFill/>
          </a:ln>
          <a:effectLst/>
        </p:spPr>
      </p:pic>
      <p:grpSp>
        <p:nvGrpSpPr>
          <p:cNvPr id="9" name="Group 8">
            <a:extLst>
              <a:ext uri="{FF2B5EF4-FFF2-40B4-BE49-F238E27FC236}">
                <a16:creationId xmlns:a16="http://schemas.microsoft.com/office/drawing/2014/main" id="{0F631190-E476-54DA-11D6-46E4D08EC404}"/>
              </a:ext>
            </a:extLst>
          </p:cNvPr>
          <p:cNvGrpSpPr/>
          <p:nvPr/>
        </p:nvGrpSpPr>
        <p:grpSpPr>
          <a:xfrm>
            <a:off x="6261663" y="2317104"/>
            <a:ext cx="5267292" cy="3453750"/>
            <a:chOff x="650880" y="2344071"/>
            <a:chExt cx="5050744" cy="2571027"/>
          </a:xfrm>
          <a:solidFill>
            <a:schemeClr val="bg1"/>
          </a:solidFill>
        </p:grpSpPr>
        <p:sp>
          <p:nvSpPr>
            <p:cNvPr id="10" name="TextBox 9">
              <a:extLst>
                <a:ext uri="{FF2B5EF4-FFF2-40B4-BE49-F238E27FC236}">
                  <a16:creationId xmlns:a16="http://schemas.microsoft.com/office/drawing/2014/main" id="{AFEADD6E-888E-E801-FD10-6C0B86CD41F8}"/>
                </a:ext>
              </a:extLst>
            </p:cNvPr>
            <p:cNvSpPr txBox="1"/>
            <p:nvPr/>
          </p:nvSpPr>
          <p:spPr>
            <a:xfrm>
              <a:off x="4183260" y="2511209"/>
              <a:ext cx="1518364" cy="307777"/>
            </a:xfrm>
            <a:prstGeom prst="rect">
              <a:avLst/>
            </a:prstGeom>
            <a:grpFill/>
          </p:spPr>
          <p:txBody>
            <a:bodyPr wrap="none" rtlCol="0">
              <a:spAutoFit/>
            </a:bodyPr>
            <a:lstStyle/>
            <a:p>
              <a:pPr marL="0" marR="0" lvl="0" indent="0" algn="r" defTabSz="914400" eaLnBrk="1" fontAlgn="auto" latinLnBrk="0" hangingPunct="1">
                <a:lnSpc>
                  <a:spcPct val="100000"/>
                </a:lnSpc>
                <a:spcBef>
                  <a:spcPts val="0"/>
                </a:spcBef>
                <a:spcAft>
                  <a:spcPts val="200"/>
                </a:spcAft>
                <a:buClrTx/>
                <a:buSzTx/>
                <a:buFontTx/>
                <a:buNone/>
                <a:tabLst/>
                <a:defRPr/>
              </a:pPr>
              <a:r>
                <a:rPr kumimoji="0" lang="en-US" sz="1400" b="1" i="0" u="none" strike="noStrike" kern="0" cap="none" spc="0" normalizeH="0" baseline="0" noProof="0" dirty="0">
                  <a:ln>
                    <a:noFill/>
                  </a:ln>
                  <a:solidFill>
                    <a:srgbClr val="346691"/>
                  </a:solidFill>
                  <a:effectLst/>
                  <a:uLnTx/>
                  <a:uFillTx/>
                  <a:latin typeface="Arial"/>
                  <a:cs typeface="Arial"/>
                </a:rPr>
                <a:t>Overall survival</a:t>
              </a:r>
            </a:p>
          </p:txBody>
        </p:sp>
        <p:sp>
          <p:nvSpPr>
            <p:cNvPr id="11" name="Freeform 65">
              <a:extLst>
                <a:ext uri="{FF2B5EF4-FFF2-40B4-BE49-F238E27FC236}">
                  <a16:creationId xmlns:a16="http://schemas.microsoft.com/office/drawing/2014/main" id="{C7FD3438-7C84-6138-0200-0952AC483C35}"/>
                </a:ext>
              </a:extLst>
            </p:cNvPr>
            <p:cNvSpPr/>
            <p:nvPr/>
          </p:nvSpPr>
          <p:spPr>
            <a:xfrm>
              <a:off x="1853078" y="2465916"/>
              <a:ext cx="3248089" cy="1679089"/>
            </a:xfrm>
            <a:custGeom>
              <a:avLst/>
              <a:gdLst>
                <a:gd name="connsiteX0" fmla="*/ 0 w 4889500"/>
                <a:gd name="connsiteY0" fmla="*/ 0 h 3164416"/>
                <a:gd name="connsiteX1" fmla="*/ 10584 w 4889500"/>
                <a:gd name="connsiteY1" fmla="*/ 3164416 h 3164416"/>
                <a:gd name="connsiteX2" fmla="*/ 4889500 w 4889500"/>
                <a:gd name="connsiteY2" fmla="*/ 3164416 h 3164416"/>
              </a:gdLst>
              <a:ahLst/>
              <a:cxnLst>
                <a:cxn ang="0">
                  <a:pos x="connsiteX0" y="connsiteY0"/>
                </a:cxn>
                <a:cxn ang="0">
                  <a:pos x="connsiteX1" y="connsiteY1"/>
                </a:cxn>
                <a:cxn ang="0">
                  <a:pos x="connsiteX2" y="connsiteY2"/>
                </a:cxn>
              </a:cxnLst>
              <a:rect l="l" t="t" r="r" b="b"/>
              <a:pathLst>
                <a:path w="4889500" h="3164416">
                  <a:moveTo>
                    <a:pt x="0" y="0"/>
                  </a:moveTo>
                  <a:lnTo>
                    <a:pt x="10584" y="3164416"/>
                  </a:lnTo>
                  <a:lnTo>
                    <a:pt x="4889500" y="3164416"/>
                  </a:lnTo>
                </a:path>
              </a:pathLst>
            </a:custGeom>
            <a:grpFill/>
            <a:ln w="1905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a typeface="+mn-ea"/>
                <a:cs typeface="+mn-cs"/>
              </a:endParaRPr>
            </a:p>
          </p:txBody>
        </p:sp>
        <p:grpSp>
          <p:nvGrpSpPr>
            <p:cNvPr id="12" name="Group 11">
              <a:extLst>
                <a:ext uri="{FF2B5EF4-FFF2-40B4-BE49-F238E27FC236}">
                  <a16:creationId xmlns:a16="http://schemas.microsoft.com/office/drawing/2014/main" id="{0C1C1AC6-998D-05D1-993B-1E95D6F8FDD4}"/>
                </a:ext>
              </a:extLst>
            </p:cNvPr>
            <p:cNvGrpSpPr/>
            <p:nvPr/>
          </p:nvGrpSpPr>
          <p:grpSpPr>
            <a:xfrm>
              <a:off x="1856334" y="4145829"/>
              <a:ext cx="3241326" cy="64008"/>
              <a:chOff x="1856334" y="4145829"/>
              <a:chExt cx="3241326" cy="64008"/>
            </a:xfrm>
            <a:grpFill/>
          </p:grpSpPr>
          <p:cxnSp>
            <p:nvCxnSpPr>
              <p:cNvPr id="63" name="Straight Connector 62">
                <a:extLst>
                  <a:ext uri="{FF2B5EF4-FFF2-40B4-BE49-F238E27FC236}">
                    <a16:creationId xmlns:a16="http://schemas.microsoft.com/office/drawing/2014/main" id="{3678A288-F76D-45D1-84CE-F2E26769039E}"/>
                  </a:ext>
                </a:extLst>
              </p:cNvPr>
              <p:cNvCxnSpPr/>
              <p:nvPr/>
            </p:nvCxnSpPr>
            <p:spPr>
              <a:xfrm>
                <a:off x="1856334" y="4145829"/>
                <a:ext cx="0" cy="64008"/>
              </a:xfrm>
              <a:prstGeom prst="line">
                <a:avLst/>
              </a:prstGeom>
              <a:grpFill/>
              <a:ln w="19050" cap="flat" cmpd="sng" algn="ctr">
                <a:solidFill>
                  <a:srgbClr val="000000"/>
                </a:solidFill>
                <a:prstDash val="solid"/>
              </a:ln>
              <a:effectLst/>
            </p:spPr>
          </p:cxnSp>
          <p:cxnSp>
            <p:nvCxnSpPr>
              <p:cNvPr id="64" name="Straight Connector 63">
                <a:extLst>
                  <a:ext uri="{FF2B5EF4-FFF2-40B4-BE49-F238E27FC236}">
                    <a16:creationId xmlns:a16="http://schemas.microsoft.com/office/drawing/2014/main" id="{D879CDF1-2554-2587-5A98-0823636B6660}"/>
                  </a:ext>
                </a:extLst>
              </p:cNvPr>
              <p:cNvCxnSpPr/>
              <p:nvPr/>
            </p:nvCxnSpPr>
            <p:spPr>
              <a:xfrm>
                <a:off x="3476998" y="4145829"/>
                <a:ext cx="0" cy="64008"/>
              </a:xfrm>
              <a:prstGeom prst="line">
                <a:avLst/>
              </a:prstGeom>
              <a:grpFill/>
              <a:ln w="19050" cap="flat" cmpd="sng" algn="ctr">
                <a:solidFill>
                  <a:srgbClr val="000000"/>
                </a:solidFill>
                <a:prstDash val="solid"/>
              </a:ln>
              <a:effectLst/>
            </p:spPr>
          </p:cxnSp>
          <p:cxnSp>
            <p:nvCxnSpPr>
              <p:cNvPr id="65" name="Straight Connector 64">
                <a:extLst>
                  <a:ext uri="{FF2B5EF4-FFF2-40B4-BE49-F238E27FC236}">
                    <a16:creationId xmlns:a16="http://schemas.microsoft.com/office/drawing/2014/main" id="{F0707AD5-98BA-ADA8-7C9C-FE8D382A629A}"/>
                  </a:ext>
                </a:extLst>
              </p:cNvPr>
              <p:cNvCxnSpPr/>
              <p:nvPr/>
            </p:nvCxnSpPr>
            <p:spPr>
              <a:xfrm>
                <a:off x="2261500" y="4145829"/>
                <a:ext cx="0" cy="64008"/>
              </a:xfrm>
              <a:prstGeom prst="line">
                <a:avLst/>
              </a:prstGeom>
              <a:grpFill/>
              <a:ln w="19050" cap="flat" cmpd="sng" algn="ctr">
                <a:solidFill>
                  <a:srgbClr val="000000"/>
                </a:solidFill>
                <a:prstDash val="solid"/>
              </a:ln>
              <a:effectLst/>
            </p:spPr>
          </p:cxnSp>
          <p:cxnSp>
            <p:nvCxnSpPr>
              <p:cNvPr id="66" name="Straight Connector 65">
                <a:extLst>
                  <a:ext uri="{FF2B5EF4-FFF2-40B4-BE49-F238E27FC236}">
                    <a16:creationId xmlns:a16="http://schemas.microsoft.com/office/drawing/2014/main" id="{9AE9064A-32AD-4DC7-8FEC-D36408E0D4D8}"/>
                  </a:ext>
                </a:extLst>
              </p:cNvPr>
              <p:cNvCxnSpPr/>
              <p:nvPr/>
            </p:nvCxnSpPr>
            <p:spPr>
              <a:xfrm>
                <a:off x="4287330" y="4145829"/>
                <a:ext cx="0" cy="64008"/>
              </a:xfrm>
              <a:prstGeom prst="line">
                <a:avLst/>
              </a:prstGeom>
              <a:grpFill/>
              <a:ln w="19050" cap="flat" cmpd="sng" algn="ctr">
                <a:solidFill>
                  <a:srgbClr val="000000"/>
                </a:solidFill>
                <a:prstDash val="solid"/>
              </a:ln>
              <a:effectLst/>
            </p:spPr>
          </p:cxnSp>
          <p:cxnSp>
            <p:nvCxnSpPr>
              <p:cNvPr id="67" name="Straight Connector 66">
                <a:extLst>
                  <a:ext uri="{FF2B5EF4-FFF2-40B4-BE49-F238E27FC236}">
                    <a16:creationId xmlns:a16="http://schemas.microsoft.com/office/drawing/2014/main" id="{4EC76119-ACEA-E53A-64D0-5E807A8BA5DC}"/>
                  </a:ext>
                </a:extLst>
              </p:cNvPr>
              <p:cNvCxnSpPr/>
              <p:nvPr/>
            </p:nvCxnSpPr>
            <p:spPr>
              <a:xfrm>
                <a:off x="4692496" y="4145829"/>
                <a:ext cx="0" cy="64008"/>
              </a:xfrm>
              <a:prstGeom prst="line">
                <a:avLst/>
              </a:prstGeom>
              <a:grpFill/>
              <a:ln w="19050" cap="flat" cmpd="sng" algn="ctr">
                <a:solidFill>
                  <a:srgbClr val="000000"/>
                </a:solidFill>
                <a:prstDash val="solid"/>
              </a:ln>
              <a:effectLst/>
            </p:spPr>
          </p:cxnSp>
          <p:cxnSp>
            <p:nvCxnSpPr>
              <p:cNvPr id="68" name="Straight Connector 67">
                <a:extLst>
                  <a:ext uri="{FF2B5EF4-FFF2-40B4-BE49-F238E27FC236}">
                    <a16:creationId xmlns:a16="http://schemas.microsoft.com/office/drawing/2014/main" id="{FCAA6CFD-1232-1294-90E2-F764AEF4C7FD}"/>
                  </a:ext>
                </a:extLst>
              </p:cNvPr>
              <p:cNvCxnSpPr/>
              <p:nvPr/>
            </p:nvCxnSpPr>
            <p:spPr>
              <a:xfrm>
                <a:off x="3882164" y="4145829"/>
                <a:ext cx="0" cy="64008"/>
              </a:xfrm>
              <a:prstGeom prst="line">
                <a:avLst/>
              </a:prstGeom>
              <a:grpFill/>
              <a:ln w="19050" cap="flat" cmpd="sng" algn="ctr">
                <a:solidFill>
                  <a:srgbClr val="000000"/>
                </a:solidFill>
                <a:prstDash val="solid"/>
              </a:ln>
              <a:effectLst/>
            </p:spPr>
          </p:cxnSp>
          <p:cxnSp>
            <p:nvCxnSpPr>
              <p:cNvPr id="69" name="Straight Connector 68">
                <a:extLst>
                  <a:ext uri="{FF2B5EF4-FFF2-40B4-BE49-F238E27FC236}">
                    <a16:creationId xmlns:a16="http://schemas.microsoft.com/office/drawing/2014/main" id="{3DE05B5A-5257-8F84-6981-3DE46568C1B5}"/>
                  </a:ext>
                </a:extLst>
              </p:cNvPr>
              <p:cNvCxnSpPr/>
              <p:nvPr/>
            </p:nvCxnSpPr>
            <p:spPr>
              <a:xfrm>
                <a:off x="5097660" y="4145829"/>
                <a:ext cx="0" cy="64008"/>
              </a:xfrm>
              <a:prstGeom prst="line">
                <a:avLst/>
              </a:prstGeom>
              <a:grpFill/>
              <a:ln w="19050" cap="flat" cmpd="sng" algn="ctr">
                <a:solidFill>
                  <a:srgbClr val="000000"/>
                </a:solidFill>
                <a:prstDash val="solid"/>
              </a:ln>
              <a:effectLst/>
            </p:spPr>
          </p:cxnSp>
          <p:cxnSp>
            <p:nvCxnSpPr>
              <p:cNvPr id="70" name="Straight Connector 69">
                <a:extLst>
                  <a:ext uri="{FF2B5EF4-FFF2-40B4-BE49-F238E27FC236}">
                    <a16:creationId xmlns:a16="http://schemas.microsoft.com/office/drawing/2014/main" id="{8FA7D5A1-C65E-8193-60E3-7898872B4902}"/>
                  </a:ext>
                </a:extLst>
              </p:cNvPr>
              <p:cNvCxnSpPr/>
              <p:nvPr/>
            </p:nvCxnSpPr>
            <p:spPr>
              <a:xfrm>
                <a:off x="2666666" y="4145829"/>
                <a:ext cx="0" cy="64008"/>
              </a:xfrm>
              <a:prstGeom prst="line">
                <a:avLst/>
              </a:prstGeom>
              <a:grpFill/>
              <a:ln w="19050" cap="flat" cmpd="sng" algn="ctr">
                <a:solidFill>
                  <a:srgbClr val="000000"/>
                </a:solidFill>
                <a:prstDash val="solid"/>
              </a:ln>
              <a:effectLst/>
            </p:spPr>
          </p:cxnSp>
          <p:cxnSp>
            <p:nvCxnSpPr>
              <p:cNvPr id="71" name="Straight Connector 70">
                <a:extLst>
                  <a:ext uri="{FF2B5EF4-FFF2-40B4-BE49-F238E27FC236}">
                    <a16:creationId xmlns:a16="http://schemas.microsoft.com/office/drawing/2014/main" id="{01B0134D-6BBB-9628-EC24-9AC9B9E608D8}"/>
                  </a:ext>
                </a:extLst>
              </p:cNvPr>
              <p:cNvCxnSpPr/>
              <p:nvPr/>
            </p:nvCxnSpPr>
            <p:spPr>
              <a:xfrm>
                <a:off x="3071832" y="4145829"/>
                <a:ext cx="0" cy="64008"/>
              </a:xfrm>
              <a:prstGeom prst="line">
                <a:avLst/>
              </a:prstGeom>
              <a:grpFill/>
              <a:ln w="19050" cap="flat" cmpd="sng" algn="ctr">
                <a:solidFill>
                  <a:srgbClr val="000000"/>
                </a:solidFill>
                <a:prstDash val="solid"/>
              </a:ln>
              <a:effectLst/>
            </p:spPr>
          </p:cxnSp>
        </p:grpSp>
        <p:grpSp>
          <p:nvGrpSpPr>
            <p:cNvPr id="13" name="Group 12">
              <a:extLst>
                <a:ext uri="{FF2B5EF4-FFF2-40B4-BE49-F238E27FC236}">
                  <a16:creationId xmlns:a16="http://schemas.microsoft.com/office/drawing/2014/main" id="{4A44054B-7D95-8443-FD57-9397C5ACF45B}"/>
                </a:ext>
              </a:extLst>
            </p:cNvPr>
            <p:cNvGrpSpPr/>
            <p:nvPr/>
          </p:nvGrpSpPr>
          <p:grpSpPr>
            <a:xfrm>
              <a:off x="1487557" y="2344071"/>
              <a:ext cx="355837" cy="1890263"/>
              <a:chOff x="1487557" y="2344071"/>
              <a:chExt cx="355837" cy="1890263"/>
            </a:xfrm>
            <a:grpFill/>
          </p:grpSpPr>
          <p:sp>
            <p:nvSpPr>
              <p:cNvPr id="52" name="Rectangle 51">
                <a:extLst>
                  <a:ext uri="{FF2B5EF4-FFF2-40B4-BE49-F238E27FC236}">
                    <a16:creationId xmlns:a16="http://schemas.microsoft.com/office/drawing/2014/main" id="{D890B1F3-5C05-67CB-8B25-18E3ABFA865D}"/>
                  </a:ext>
                </a:extLst>
              </p:cNvPr>
              <p:cNvSpPr/>
              <p:nvPr/>
            </p:nvSpPr>
            <p:spPr>
              <a:xfrm>
                <a:off x="1487557" y="2344071"/>
                <a:ext cx="355837" cy="215444"/>
              </a:xfrm>
              <a:prstGeom prst="rect">
                <a:avLst/>
              </a:prstGeom>
              <a:grpFill/>
            </p:spPr>
            <p:txBody>
              <a:bodyPr wrap="none">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00000"/>
                    </a:solidFill>
                    <a:effectLst/>
                    <a:uLnTx/>
                    <a:uFillTx/>
                    <a:latin typeface="Arial"/>
                  </a:rPr>
                  <a:t>100</a:t>
                </a:r>
              </a:p>
            </p:txBody>
          </p:sp>
          <p:sp>
            <p:nvSpPr>
              <p:cNvPr id="53" name="Rectangle 52">
                <a:extLst>
                  <a:ext uri="{FF2B5EF4-FFF2-40B4-BE49-F238E27FC236}">
                    <a16:creationId xmlns:a16="http://schemas.microsoft.com/office/drawing/2014/main" id="{F9F7978D-7DE2-CE92-C293-B5D2D72E1D20}"/>
                  </a:ext>
                </a:extLst>
              </p:cNvPr>
              <p:cNvSpPr/>
              <p:nvPr/>
            </p:nvSpPr>
            <p:spPr>
              <a:xfrm>
                <a:off x="1544614" y="3013999"/>
                <a:ext cx="298780" cy="215444"/>
              </a:xfrm>
              <a:prstGeom prst="rect">
                <a:avLst/>
              </a:prstGeom>
              <a:grpFill/>
            </p:spPr>
            <p:txBody>
              <a:bodyPr wrap="none">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00000"/>
                    </a:solidFill>
                    <a:effectLst/>
                    <a:uLnTx/>
                    <a:uFillTx/>
                    <a:latin typeface="Arial"/>
                  </a:rPr>
                  <a:t>60</a:t>
                </a:r>
              </a:p>
            </p:txBody>
          </p:sp>
          <p:sp>
            <p:nvSpPr>
              <p:cNvPr id="54" name="Rectangle 53">
                <a:extLst>
                  <a:ext uri="{FF2B5EF4-FFF2-40B4-BE49-F238E27FC236}">
                    <a16:creationId xmlns:a16="http://schemas.microsoft.com/office/drawing/2014/main" id="{D43E3CBB-E692-718C-FD98-27A2111EBB92}"/>
                  </a:ext>
                </a:extLst>
              </p:cNvPr>
              <p:cNvSpPr/>
              <p:nvPr/>
            </p:nvSpPr>
            <p:spPr>
              <a:xfrm>
                <a:off x="1544614" y="3683927"/>
                <a:ext cx="298780" cy="215444"/>
              </a:xfrm>
              <a:prstGeom prst="rect">
                <a:avLst/>
              </a:prstGeom>
              <a:grpFill/>
            </p:spPr>
            <p:txBody>
              <a:bodyPr wrap="none">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00000"/>
                    </a:solidFill>
                    <a:effectLst/>
                    <a:uLnTx/>
                    <a:uFillTx/>
                    <a:latin typeface="Arial"/>
                  </a:rPr>
                  <a:t>20</a:t>
                </a:r>
              </a:p>
            </p:txBody>
          </p:sp>
          <p:sp>
            <p:nvSpPr>
              <p:cNvPr id="55" name="Rectangle 54">
                <a:extLst>
                  <a:ext uri="{FF2B5EF4-FFF2-40B4-BE49-F238E27FC236}">
                    <a16:creationId xmlns:a16="http://schemas.microsoft.com/office/drawing/2014/main" id="{508AB1BB-CDC1-7397-8371-BF6EA37A10E7}"/>
                  </a:ext>
                </a:extLst>
              </p:cNvPr>
              <p:cNvSpPr/>
              <p:nvPr/>
            </p:nvSpPr>
            <p:spPr>
              <a:xfrm>
                <a:off x="1601671" y="4018890"/>
                <a:ext cx="241723" cy="215444"/>
              </a:xfrm>
              <a:prstGeom prst="rect">
                <a:avLst/>
              </a:prstGeom>
              <a:grpFill/>
            </p:spPr>
            <p:txBody>
              <a:bodyPr wrap="none">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00000"/>
                    </a:solidFill>
                    <a:effectLst/>
                    <a:uLnTx/>
                    <a:uFillTx/>
                    <a:latin typeface="Arial"/>
                  </a:rPr>
                  <a:t>0</a:t>
                </a:r>
              </a:p>
            </p:txBody>
          </p:sp>
          <p:sp>
            <p:nvSpPr>
              <p:cNvPr id="56" name="Rectangle 55">
                <a:extLst>
                  <a:ext uri="{FF2B5EF4-FFF2-40B4-BE49-F238E27FC236}">
                    <a16:creationId xmlns:a16="http://schemas.microsoft.com/office/drawing/2014/main" id="{D38EB90E-0408-0837-2C50-DCB6AB69AAF8}"/>
                  </a:ext>
                </a:extLst>
              </p:cNvPr>
              <p:cNvSpPr/>
              <p:nvPr/>
            </p:nvSpPr>
            <p:spPr>
              <a:xfrm>
                <a:off x="1544614" y="3348963"/>
                <a:ext cx="298780" cy="215444"/>
              </a:xfrm>
              <a:prstGeom prst="rect">
                <a:avLst/>
              </a:prstGeom>
              <a:grpFill/>
            </p:spPr>
            <p:txBody>
              <a:bodyPr wrap="none">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00000"/>
                    </a:solidFill>
                    <a:effectLst/>
                    <a:uLnTx/>
                    <a:uFillTx/>
                    <a:latin typeface="Arial"/>
                  </a:rPr>
                  <a:t>40</a:t>
                </a:r>
              </a:p>
            </p:txBody>
          </p:sp>
          <p:sp>
            <p:nvSpPr>
              <p:cNvPr id="57" name="Rectangle 56">
                <a:extLst>
                  <a:ext uri="{FF2B5EF4-FFF2-40B4-BE49-F238E27FC236}">
                    <a16:creationId xmlns:a16="http://schemas.microsoft.com/office/drawing/2014/main" id="{C9E656F1-1526-C25D-1852-62455CD97182}"/>
                  </a:ext>
                </a:extLst>
              </p:cNvPr>
              <p:cNvSpPr/>
              <p:nvPr/>
            </p:nvSpPr>
            <p:spPr>
              <a:xfrm>
                <a:off x="1544614" y="2511553"/>
                <a:ext cx="298780" cy="215444"/>
              </a:xfrm>
              <a:prstGeom prst="rect">
                <a:avLst/>
              </a:prstGeom>
              <a:grpFill/>
            </p:spPr>
            <p:txBody>
              <a:bodyPr wrap="none">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00000"/>
                    </a:solidFill>
                    <a:effectLst/>
                    <a:uLnTx/>
                    <a:uFillTx/>
                    <a:latin typeface="Arial"/>
                  </a:rPr>
                  <a:t>90</a:t>
                </a:r>
              </a:p>
            </p:txBody>
          </p:sp>
          <p:sp>
            <p:nvSpPr>
              <p:cNvPr id="58" name="Rectangle 57">
                <a:extLst>
                  <a:ext uri="{FF2B5EF4-FFF2-40B4-BE49-F238E27FC236}">
                    <a16:creationId xmlns:a16="http://schemas.microsoft.com/office/drawing/2014/main" id="{C0AFAB35-F3F6-E6DE-6965-A180B5E969BB}"/>
                  </a:ext>
                </a:extLst>
              </p:cNvPr>
              <p:cNvSpPr/>
              <p:nvPr/>
            </p:nvSpPr>
            <p:spPr>
              <a:xfrm>
                <a:off x="1544614" y="2679035"/>
                <a:ext cx="298780" cy="215444"/>
              </a:xfrm>
              <a:prstGeom prst="rect">
                <a:avLst/>
              </a:prstGeom>
              <a:grpFill/>
            </p:spPr>
            <p:txBody>
              <a:bodyPr wrap="none">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00000"/>
                    </a:solidFill>
                    <a:effectLst/>
                    <a:uLnTx/>
                    <a:uFillTx/>
                    <a:latin typeface="Arial"/>
                  </a:rPr>
                  <a:t>80</a:t>
                </a:r>
              </a:p>
            </p:txBody>
          </p:sp>
          <p:sp>
            <p:nvSpPr>
              <p:cNvPr id="59" name="Rectangle 58">
                <a:extLst>
                  <a:ext uri="{FF2B5EF4-FFF2-40B4-BE49-F238E27FC236}">
                    <a16:creationId xmlns:a16="http://schemas.microsoft.com/office/drawing/2014/main" id="{993C28D7-0E81-7141-0A4B-BD166472E94A}"/>
                  </a:ext>
                </a:extLst>
              </p:cNvPr>
              <p:cNvSpPr/>
              <p:nvPr/>
            </p:nvSpPr>
            <p:spPr>
              <a:xfrm>
                <a:off x="1544614" y="2846517"/>
                <a:ext cx="298780" cy="215444"/>
              </a:xfrm>
              <a:prstGeom prst="rect">
                <a:avLst/>
              </a:prstGeom>
              <a:grpFill/>
            </p:spPr>
            <p:txBody>
              <a:bodyPr wrap="none">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00000"/>
                    </a:solidFill>
                    <a:effectLst/>
                    <a:uLnTx/>
                    <a:uFillTx/>
                    <a:latin typeface="Arial"/>
                  </a:rPr>
                  <a:t>70</a:t>
                </a:r>
              </a:p>
            </p:txBody>
          </p:sp>
          <p:sp>
            <p:nvSpPr>
              <p:cNvPr id="60" name="Rectangle 59">
                <a:extLst>
                  <a:ext uri="{FF2B5EF4-FFF2-40B4-BE49-F238E27FC236}">
                    <a16:creationId xmlns:a16="http://schemas.microsoft.com/office/drawing/2014/main" id="{D7CAB567-6D0B-EB82-A431-5FE62ECF1094}"/>
                  </a:ext>
                </a:extLst>
              </p:cNvPr>
              <p:cNvSpPr/>
              <p:nvPr/>
            </p:nvSpPr>
            <p:spPr>
              <a:xfrm>
                <a:off x="1544614" y="3181481"/>
                <a:ext cx="298780" cy="215444"/>
              </a:xfrm>
              <a:prstGeom prst="rect">
                <a:avLst/>
              </a:prstGeom>
              <a:grpFill/>
            </p:spPr>
            <p:txBody>
              <a:bodyPr wrap="none">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00000"/>
                    </a:solidFill>
                    <a:effectLst/>
                    <a:uLnTx/>
                    <a:uFillTx/>
                    <a:latin typeface="Arial"/>
                  </a:rPr>
                  <a:t>50</a:t>
                </a:r>
              </a:p>
            </p:txBody>
          </p:sp>
          <p:sp>
            <p:nvSpPr>
              <p:cNvPr id="61" name="Rectangle 60">
                <a:extLst>
                  <a:ext uri="{FF2B5EF4-FFF2-40B4-BE49-F238E27FC236}">
                    <a16:creationId xmlns:a16="http://schemas.microsoft.com/office/drawing/2014/main" id="{1D19F769-AD0A-689D-BA75-F6B7056F7A31}"/>
                  </a:ext>
                </a:extLst>
              </p:cNvPr>
              <p:cNvSpPr/>
              <p:nvPr/>
            </p:nvSpPr>
            <p:spPr>
              <a:xfrm>
                <a:off x="1544614" y="3851409"/>
                <a:ext cx="298780" cy="215444"/>
              </a:xfrm>
              <a:prstGeom prst="rect">
                <a:avLst/>
              </a:prstGeom>
              <a:grpFill/>
            </p:spPr>
            <p:txBody>
              <a:bodyPr wrap="none">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00000"/>
                    </a:solidFill>
                    <a:effectLst/>
                    <a:uLnTx/>
                    <a:uFillTx/>
                    <a:latin typeface="Arial"/>
                  </a:rPr>
                  <a:t>10</a:t>
                </a:r>
              </a:p>
            </p:txBody>
          </p:sp>
          <p:sp>
            <p:nvSpPr>
              <p:cNvPr id="62" name="Rectangle 61">
                <a:extLst>
                  <a:ext uri="{FF2B5EF4-FFF2-40B4-BE49-F238E27FC236}">
                    <a16:creationId xmlns:a16="http://schemas.microsoft.com/office/drawing/2014/main" id="{0ED46D4B-970B-DF2C-45D2-2465CA341545}"/>
                  </a:ext>
                </a:extLst>
              </p:cNvPr>
              <p:cNvSpPr/>
              <p:nvPr/>
            </p:nvSpPr>
            <p:spPr>
              <a:xfrm>
                <a:off x="1544614" y="3516445"/>
                <a:ext cx="298780" cy="215444"/>
              </a:xfrm>
              <a:prstGeom prst="rect">
                <a:avLst/>
              </a:prstGeom>
              <a:grpFill/>
            </p:spPr>
            <p:txBody>
              <a:bodyPr wrap="none">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00000"/>
                    </a:solidFill>
                    <a:effectLst/>
                    <a:uLnTx/>
                    <a:uFillTx/>
                    <a:latin typeface="Arial"/>
                  </a:rPr>
                  <a:t>30</a:t>
                </a:r>
              </a:p>
            </p:txBody>
          </p:sp>
        </p:grpSp>
        <p:grpSp>
          <p:nvGrpSpPr>
            <p:cNvPr id="14" name="Group 13">
              <a:extLst>
                <a:ext uri="{FF2B5EF4-FFF2-40B4-BE49-F238E27FC236}">
                  <a16:creationId xmlns:a16="http://schemas.microsoft.com/office/drawing/2014/main" id="{98BFF178-4B97-C591-D246-7307BEA5562A}"/>
                </a:ext>
              </a:extLst>
            </p:cNvPr>
            <p:cNvGrpSpPr/>
            <p:nvPr/>
          </p:nvGrpSpPr>
          <p:grpSpPr>
            <a:xfrm>
              <a:off x="1794607" y="2461857"/>
              <a:ext cx="64008" cy="1678188"/>
              <a:chOff x="1794607" y="2461857"/>
              <a:chExt cx="64008" cy="1678188"/>
            </a:xfrm>
            <a:grpFill/>
          </p:grpSpPr>
          <p:cxnSp>
            <p:nvCxnSpPr>
              <p:cNvPr id="41" name="Straight Connector 40">
                <a:extLst>
                  <a:ext uri="{FF2B5EF4-FFF2-40B4-BE49-F238E27FC236}">
                    <a16:creationId xmlns:a16="http://schemas.microsoft.com/office/drawing/2014/main" id="{1F48F053-66B0-7936-0423-0C7CFCD7564D}"/>
                  </a:ext>
                </a:extLst>
              </p:cNvPr>
              <p:cNvCxnSpPr/>
              <p:nvPr/>
            </p:nvCxnSpPr>
            <p:spPr>
              <a:xfrm rot="5400000">
                <a:off x="1826611" y="4108041"/>
                <a:ext cx="0" cy="64008"/>
              </a:xfrm>
              <a:prstGeom prst="line">
                <a:avLst/>
              </a:prstGeom>
              <a:grpFill/>
              <a:ln w="19050" cap="flat" cmpd="sng" algn="ctr">
                <a:solidFill>
                  <a:srgbClr val="000000"/>
                </a:solidFill>
                <a:prstDash val="solid"/>
              </a:ln>
              <a:effectLst/>
            </p:spPr>
          </p:cxnSp>
          <p:cxnSp>
            <p:nvCxnSpPr>
              <p:cNvPr id="42" name="Straight Connector 41">
                <a:extLst>
                  <a:ext uri="{FF2B5EF4-FFF2-40B4-BE49-F238E27FC236}">
                    <a16:creationId xmlns:a16="http://schemas.microsoft.com/office/drawing/2014/main" id="{9F0E9480-07E1-9223-6606-6A35E16B5B28}"/>
                  </a:ext>
                </a:extLst>
              </p:cNvPr>
              <p:cNvCxnSpPr/>
              <p:nvPr/>
            </p:nvCxnSpPr>
            <p:spPr>
              <a:xfrm rot="5400000">
                <a:off x="1826611" y="3268948"/>
                <a:ext cx="0" cy="64008"/>
              </a:xfrm>
              <a:prstGeom prst="line">
                <a:avLst/>
              </a:prstGeom>
              <a:grpFill/>
              <a:ln w="19050" cap="flat" cmpd="sng" algn="ctr">
                <a:solidFill>
                  <a:srgbClr val="000000"/>
                </a:solidFill>
                <a:prstDash val="solid"/>
              </a:ln>
              <a:effectLst/>
            </p:spPr>
          </p:cxnSp>
          <p:cxnSp>
            <p:nvCxnSpPr>
              <p:cNvPr id="43" name="Straight Connector 42">
                <a:extLst>
                  <a:ext uri="{FF2B5EF4-FFF2-40B4-BE49-F238E27FC236}">
                    <a16:creationId xmlns:a16="http://schemas.microsoft.com/office/drawing/2014/main" id="{4A805BFA-3D60-9899-8272-0F386E5B078F}"/>
                  </a:ext>
                </a:extLst>
              </p:cNvPr>
              <p:cNvCxnSpPr/>
              <p:nvPr/>
            </p:nvCxnSpPr>
            <p:spPr>
              <a:xfrm rot="5400000">
                <a:off x="1826611" y="2597672"/>
                <a:ext cx="0" cy="64008"/>
              </a:xfrm>
              <a:prstGeom prst="line">
                <a:avLst/>
              </a:prstGeom>
              <a:grpFill/>
              <a:ln w="19050" cap="flat" cmpd="sng" algn="ctr">
                <a:solidFill>
                  <a:srgbClr val="000000"/>
                </a:solidFill>
                <a:prstDash val="solid"/>
              </a:ln>
              <a:effectLst/>
            </p:spPr>
          </p:cxnSp>
          <p:cxnSp>
            <p:nvCxnSpPr>
              <p:cNvPr id="44" name="Straight Connector 43">
                <a:extLst>
                  <a:ext uri="{FF2B5EF4-FFF2-40B4-BE49-F238E27FC236}">
                    <a16:creationId xmlns:a16="http://schemas.microsoft.com/office/drawing/2014/main" id="{70F915CA-6076-4462-D879-1CDCABE3A2A7}"/>
                  </a:ext>
                </a:extLst>
              </p:cNvPr>
              <p:cNvCxnSpPr/>
              <p:nvPr/>
            </p:nvCxnSpPr>
            <p:spPr>
              <a:xfrm rot="5400000">
                <a:off x="1826611" y="2933310"/>
                <a:ext cx="0" cy="64008"/>
              </a:xfrm>
              <a:prstGeom prst="line">
                <a:avLst/>
              </a:prstGeom>
              <a:grpFill/>
              <a:ln w="19050" cap="flat" cmpd="sng" algn="ctr">
                <a:solidFill>
                  <a:srgbClr val="000000"/>
                </a:solidFill>
                <a:prstDash val="solid"/>
              </a:ln>
              <a:effectLst/>
            </p:spPr>
          </p:cxnSp>
          <p:cxnSp>
            <p:nvCxnSpPr>
              <p:cNvPr id="45" name="Straight Connector 44">
                <a:extLst>
                  <a:ext uri="{FF2B5EF4-FFF2-40B4-BE49-F238E27FC236}">
                    <a16:creationId xmlns:a16="http://schemas.microsoft.com/office/drawing/2014/main" id="{EA3972A8-339D-BA3E-A7C6-3F2E718794AC}"/>
                  </a:ext>
                </a:extLst>
              </p:cNvPr>
              <p:cNvCxnSpPr/>
              <p:nvPr/>
            </p:nvCxnSpPr>
            <p:spPr>
              <a:xfrm rot="5400000">
                <a:off x="1826611" y="3772405"/>
                <a:ext cx="0" cy="64008"/>
              </a:xfrm>
              <a:prstGeom prst="line">
                <a:avLst/>
              </a:prstGeom>
              <a:grpFill/>
              <a:ln w="19050" cap="flat" cmpd="sng" algn="ctr">
                <a:solidFill>
                  <a:srgbClr val="000000"/>
                </a:solidFill>
                <a:prstDash val="solid"/>
              </a:ln>
              <a:effectLst/>
            </p:spPr>
          </p:cxnSp>
          <p:cxnSp>
            <p:nvCxnSpPr>
              <p:cNvPr id="46" name="Straight Connector 45">
                <a:extLst>
                  <a:ext uri="{FF2B5EF4-FFF2-40B4-BE49-F238E27FC236}">
                    <a16:creationId xmlns:a16="http://schemas.microsoft.com/office/drawing/2014/main" id="{0C3DD0FF-543E-3B32-867D-27DF2F5770D6}"/>
                  </a:ext>
                </a:extLst>
              </p:cNvPr>
              <p:cNvCxnSpPr/>
              <p:nvPr/>
            </p:nvCxnSpPr>
            <p:spPr>
              <a:xfrm rot="5400000">
                <a:off x="1826611" y="3940224"/>
                <a:ext cx="0" cy="64008"/>
              </a:xfrm>
              <a:prstGeom prst="line">
                <a:avLst/>
              </a:prstGeom>
              <a:grpFill/>
              <a:ln w="19050" cap="flat" cmpd="sng" algn="ctr">
                <a:solidFill>
                  <a:srgbClr val="000000"/>
                </a:solidFill>
                <a:prstDash val="solid"/>
              </a:ln>
              <a:effectLst/>
            </p:spPr>
          </p:cxnSp>
          <p:cxnSp>
            <p:nvCxnSpPr>
              <p:cNvPr id="47" name="Straight Connector 46">
                <a:extLst>
                  <a:ext uri="{FF2B5EF4-FFF2-40B4-BE49-F238E27FC236}">
                    <a16:creationId xmlns:a16="http://schemas.microsoft.com/office/drawing/2014/main" id="{386F4693-5A4F-0259-E800-9BE982CAA93F}"/>
                  </a:ext>
                </a:extLst>
              </p:cNvPr>
              <p:cNvCxnSpPr/>
              <p:nvPr/>
            </p:nvCxnSpPr>
            <p:spPr>
              <a:xfrm rot="5400000">
                <a:off x="1826611" y="3604586"/>
                <a:ext cx="0" cy="64008"/>
              </a:xfrm>
              <a:prstGeom prst="line">
                <a:avLst/>
              </a:prstGeom>
              <a:grpFill/>
              <a:ln w="19050" cap="flat" cmpd="sng" algn="ctr">
                <a:solidFill>
                  <a:srgbClr val="000000"/>
                </a:solidFill>
                <a:prstDash val="solid"/>
              </a:ln>
              <a:effectLst/>
            </p:spPr>
          </p:cxnSp>
          <p:cxnSp>
            <p:nvCxnSpPr>
              <p:cNvPr id="48" name="Straight Connector 47">
                <a:extLst>
                  <a:ext uri="{FF2B5EF4-FFF2-40B4-BE49-F238E27FC236}">
                    <a16:creationId xmlns:a16="http://schemas.microsoft.com/office/drawing/2014/main" id="{1334241C-42C8-1EFF-657B-06D79A5D572C}"/>
                  </a:ext>
                </a:extLst>
              </p:cNvPr>
              <p:cNvCxnSpPr/>
              <p:nvPr/>
            </p:nvCxnSpPr>
            <p:spPr>
              <a:xfrm rot="5400000">
                <a:off x="1826611" y="3101129"/>
                <a:ext cx="0" cy="64008"/>
              </a:xfrm>
              <a:prstGeom prst="line">
                <a:avLst/>
              </a:prstGeom>
              <a:grpFill/>
              <a:ln w="19050" cap="flat" cmpd="sng" algn="ctr">
                <a:solidFill>
                  <a:srgbClr val="000000"/>
                </a:solidFill>
                <a:prstDash val="solid"/>
              </a:ln>
              <a:effectLst/>
            </p:spPr>
          </p:cxnSp>
          <p:cxnSp>
            <p:nvCxnSpPr>
              <p:cNvPr id="49" name="Straight Connector 48">
                <a:extLst>
                  <a:ext uri="{FF2B5EF4-FFF2-40B4-BE49-F238E27FC236}">
                    <a16:creationId xmlns:a16="http://schemas.microsoft.com/office/drawing/2014/main" id="{7CBB4AA2-601B-47F6-A945-0D9627087C75}"/>
                  </a:ext>
                </a:extLst>
              </p:cNvPr>
              <p:cNvCxnSpPr/>
              <p:nvPr/>
            </p:nvCxnSpPr>
            <p:spPr>
              <a:xfrm rot="5400000">
                <a:off x="1826611" y="3436767"/>
                <a:ext cx="0" cy="64008"/>
              </a:xfrm>
              <a:prstGeom prst="line">
                <a:avLst/>
              </a:prstGeom>
              <a:grpFill/>
              <a:ln w="19050" cap="flat" cmpd="sng" algn="ctr">
                <a:solidFill>
                  <a:srgbClr val="000000"/>
                </a:solidFill>
                <a:prstDash val="solid"/>
              </a:ln>
              <a:effectLst/>
            </p:spPr>
          </p:cxnSp>
          <p:cxnSp>
            <p:nvCxnSpPr>
              <p:cNvPr id="50" name="Straight Connector 49">
                <a:extLst>
                  <a:ext uri="{FF2B5EF4-FFF2-40B4-BE49-F238E27FC236}">
                    <a16:creationId xmlns:a16="http://schemas.microsoft.com/office/drawing/2014/main" id="{73CD6EC9-2329-D122-6327-66F52CE40DBF}"/>
                  </a:ext>
                </a:extLst>
              </p:cNvPr>
              <p:cNvCxnSpPr/>
              <p:nvPr/>
            </p:nvCxnSpPr>
            <p:spPr>
              <a:xfrm rot="5400000">
                <a:off x="1826611" y="2765491"/>
                <a:ext cx="0" cy="64008"/>
              </a:xfrm>
              <a:prstGeom prst="line">
                <a:avLst/>
              </a:prstGeom>
              <a:grpFill/>
              <a:ln w="19050" cap="flat" cmpd="sng" algn="ctr">
                <a:solidFill>
                  <a:srgbClr val="000000"/>
                </a:solidFill>
                <a:prstDash val="solid"/>
              </a:ln>
              <a:effectLst/>
            </p:spPr>
          </p:cxnSp>
          <p:cxnSp>
            <p:nvCxnSpPr>
              <p:cNvPr id="51" name="Straight Connector 50">
                <a:extLst>
                  <a:ext uri="{FF2B5EF4-FFF2-40B4-BE49-F238E27FC236}">
                    <a16:creationId xmlns:a16="http://schemas.microsoft.com/office/drawing/2014/main" id="{FD744F1B-D473-0471-A496-23899B83F85F}"/>
                  </a:ext>
                </a:extLst>
              </p:cNvPr>
              <p:cNvCxnSpPr/>
              <p:nvPr/>
            </p:nvCxnSpPr>
            <p:spPr>
              <a:xfrm rot="5400000">
                <a:off x="1826611" y="2429853"/>
                <a:ext cx="0" cy="64008"/>
              </a:xfrm>
              <a:prstGeom prst="line">
                <a:avLst/>
              </a:prstGeom>
              <a:grpFill/>
              <a:ln w="19050" cap="flat" cmpd="sng" algn="ctr">
                <a:solidFill>
                  <a:srgbClr val="000000"/>
                </a:solidFill>
                <a:prstDash val="solid"/>
              </a:ln>
              <a:effectLst/>
            </p:spPr>
          </p:cxnSp>
        </p:grpSp>
        <p:grpSp>
          <p:nvGrpSpPr>
            <p:cNvPr id="15" name="Group 14">
              <a:extLst>
                <a:ext uri="{FF2B5EF4-FFF2-40B4-BE49-F238E27FC236}">
                  <a16:creationId xmlns:a16="http://schemas.microsoft.com/office/drawing/2014/main" id="{CACCBEF6-50CF-096D-6E71-FE2E0DCA0AA3}"/>
                </a:ext>
              </a:extLst>
            </p:cNvPr>
            <p:cNvGrpSpPr/>
            <p:nvPr/>
          </p:nvGrpSpPr>
          <p:grpSpPr>
            <a:xfrm>
              <a:off x="1737533" y="4216156"/>
              <a:ext cx="3489719" cy="153888"/>
              <a:chOff x="1737533" y="4216156"/>
              <a:chExt cx="3489719" cy="153888"/>
            </a:xfrm>
            <a:grpFill/>
          </p:grpSpPr>
          <p:sp>
            <p:nvSpPr>
              <p:cNvPr id="32" name="TextBox 31">
                <a:extLst>
                  <a:ext uri="{FF2B5EF4-FFF2-40B4-BE49-F238E27FC236}">
                    <a16:creationId xmlns:a16="http://schemas.microsoft.com/office/drawing/2014/main" id="{5241187C-F727-8221-E3CD-20ABA1563A6A}"/>
                  </a:ext>
                </a:extLst>
              </p:cNvPr>
              <p:cNvSpPr txBox="1"/>
              <p:nvPr/>
            </p:nvSpPr>
            <p:spPr>
              <a:xfrm>
                <a:off x="3765268" y="4216156"/>
                <a:ext cx="245343" cy="153888"/>
              </a:xfrm>
              <a:prstGeom prst="rect">
                <a:avLst/>
              </a:prstGeom>
              <a:grpFill/>
            </p:spPr>
            <p:txBody>
              <a:bodyPr wrap="none" tIns="0" bIns="0"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Arial"/>
                    <a:cs typeface="Arial"/>
                  </a:rPr>
                  <a:t>5</a:t>
                </a:r>
              </a:p>
            </p:txBody>
          </p:sp>
          <p:sp>
            <p:nvSpPr>
              <p:cNvPr id="33" name="TextBox 32">
                <a:extLst>
                  <a:ext uri="{FF2B5EF4-FFF2-40B4-BE49-F238E27FC236}">
                    <a16:creationId xmlns:a16="http://schemas.microsoft.com/office/drawing/2014/main" id="{E347A5FB-32D1-49F9-3E38-E7D15ABC46C1}"/>
                  </a:ext>
                </a:extLst>
              </p:cNvPr>
              <p:cNvSpPr txBox="1"/>
              <p:nvPr/>
            </p:nvSpPr>
            <p:spPr>
              <a:xfrm>
                <a:off x="3359721" y="4216156"/>
                <a:ext cx="245343" cy="153888"/>
              </a:xfrm>
              <a:prstGeom prst="rect">
                <a:avLst/>
              </a:prstGeom>
              <a:grpFill/>
            </p:spPr>
            <p:txBody>
              <a:bodyPr wrap="none" tIns="0" bIns="0"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Arial"/>
                    <a:cs typeface="Arial"/>
                  </a:rPr>
                  <a:t>4</a:t>
                </a:r>
              </a:p>
            </p:txBody>
          </p:sp>
          <p:sp>
            <p:nvSpPr>
              <p:cNvPr id="34" name="TextBox 33">
                <a:extLst>
                  <a:ext uri="{FF2B5EF4-FFF2-40B4-BE49-F238E27FC236}">
                    <a16:creationId xmlns:a16="http://schemas.microsoft.com/office/drawing/2014/main" id="{910D31D1-36AE-5A78-F4D8-F6C677960D4B}"/>
                  </a:ext>
                </a:extLst>
              </p:cNvPr>
              <p:cNvSpPr txBox="1"/>
              <p:nvPr/>
            </p:nvSpPr>
            <p:spPr>
              <a:xfrm>
                <a:off x="2548627" y="4216156"/>
                <a:ext cx="245343" cy="153888"/>
              </a:xfrm>
              <a:prstGeom prst="rect">
                <a:avLst/>
              </a:prstGeom>
              <a:grpFill/>
            </p:spPr>
            <p:txBody>
              <a:bodyPr wrap="none" tIns="0" bIns="0"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Arial"/>
                    <a:cs typeface="Arial"/>
                  </a:rPr>
                  <a:t>2</a:t>
                </a:r>
              </a:p>
            </p:txBody>
          </p:sp>
          <p:sp>
            <p:nvSpPr>
              <p:cNvPr id="35" name="TextBox 34">
                <a:extLst>
                  <a:ext uri="{FF2B5EF4-FFF2-40B4-BE49-F238E27FC236}">
                    <a16:creationId xmlns:a16="http://schemas.microsoft.com/office/drawing/2014/main" id="{72E59182-69BD-FF4A-49F1-5B7996F00B24}"/>
                  </a:ext>
                </a:extLst>
              </p:cNvPr>
              <p:cNvSpPr txBox="1"/>
              <p:nvPr/>
            </p:nvSpPr>
            <p:spPr>
              <a:xfrm>
                <a:off x="1737533" y="4216156"/>
                <a:ext cx="245343" cy="153888"/>
              </a:xfrm>
              <a:prstGeom prst="rect">
                <a:avLst/>
              </a:prstGeom>
              <a:grpFill/>
            </p:spPr>
            <p:txBody>
              <a:bodyPr wrap="none" tIns="0" bIns="0"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Arial"/>
                    <a:cs typeface="Arial"/>
                  </a:rPr>
                  <a:t>0</a:t>
                </a:r>
              </a:p>
            </p:txBody>
          </p:sp>
          <p:sp>
            <p:nvSpPr>
              <p:cNvPr id="36" name="TextBox 35">
                <a:extLst>
                  <a:ext uri="{FF2B5EF4-FFF2-40B4-BE49-F238E27FC236}">
                    <a16:creationId xmlns:a16="http://schemas.microsoft.com/office/drawing/2014/main" id="{C3724BF0-9564-ED7E-A3A4-FA70D9FB2F58}"/>
                  </a:ext>
                </a:extLst>
              </p:cNvPr>
              <p:cNvSpPr txBox="1"/>
              <p:nvPr/>
            </p:nvSpPr>
            <p:spPr>
              <a:xfrm>
                <a:off x="2954174" y="4216156"/>
                <a:ext cx="245343" cy="153888"/>
              </a:xfrm>
              <a:prstGeom prst="rect">
                <a:avLst/>
              </a:prstGeom>
              <a:grpFill/>
            </p:spPr>
            <p:txBody>
              <a:bodyPr wrap="none" tIns="0" bIns="0"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Arial"/>
                    <a:cs typeface="Arial"/>
                  </a:rPr>
                  <a:t>3</a:t>
                </a:r>
              </a:p>
            </p:txBody>
          </p:sp>
          <p:sp>
            <p:nvSpPr>
              <p:cNvPr id="37" name="TextBox 36">
                <a:extLst>
                  <a:ext uri="{FF2B5EF4-FFF2-40B4-BE49-F238E27FC236}">
                    <a16:creationId xmlns:a16="http://schemas.microsoft.com/office/drawing/2014/main" id="{03F109CA-79B9-8654-9CA1-91D63CA9861D}"/>
                  </a:ext>
                </a:extLst>
              </p:cNvPr>
              <p:cNvSpPr txBox="1"/>
              <p:nvPr/>
            </p:nvSpPr>
            <p:spPr>
              <a:xfrm>
                <a:off x="2143080" y="4216156"/>
                <a:ext cx="245343" cy="153888"/>
              </a:xfrm>
              <a:prstGeom prst="rect">
                <a:avLst/>
              </a:prstGeom>
              <a:grpFill/>
            </p:spPr>
            <p:txBody>
              <a:bodyPr wrap="none" tIns="0" bIns="0"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Arial"/>
                    <a:cs typeface="Arial"/>
                  </a:rPr>
                  <a:t>1</a:t>
                </a:r>
              </a:p>
            </p:txBody>
          </p:sp>
          <p:sp>
            <p:nvSpPr>
              <p:cNvPr id="38" name="TextBox 37">
                <a:extLst>
                  <a:ext uri="{FF2B5EF4-FFF2-40B4-BE49-F238E27FC236}">
                    <a16:creationId xmlns:a16="http://schemas.microsoft.com/office/drawing/2014/main" id="{DE75EEDC-122B-34C9-C06E-57B98195907F}"/>
                  </a:ext>
                </a:extLst>
              </p:cNvPr>
              <p:cNvSpPr txBox="1"/>
              <p:nvPr/>
            </p:nvSpPr>
            <p:spPr>
              <a:xfrm>
                <a:off x="4981909" y="4216156"/>
                <a:ext cx="245343" cy="153888"/>
              </a:xfrm>
              <a:prstGeom prst="rect">
                <a:avLst/>
              </a:prstGeom>
              <a:grpFill/>
            </p:spPr>
            <p:txBody>
              <a:bodyPr wrap="none" tIns="0" bIns="0"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Arial"/>
                    <a:cs typeface="Arial"/>
                  </a:rPr>
                  <a:t>8</a:t>
                </a:r>
              </a:p>
            </p:txBody>
          </p:sp>
          <p:sp>
            <p:nvSpPr>
              <p:cNvPr id="39" name="TextBox 38">
                <a:extLst>
                  <a:ext uri="{FF2B5EF4-FFF2-40B4-BE49-F238E27FC236}">
                    <a16:creationId xmlns:a16="http://schemas.microsoft.com/office/drawing/2014/main" id="{FB58DE94-4432-F8D4-E432-F35C4FBA83B8}"/>
                  </a:ext>
                </a:extLst>
              </p:cNvPr>
              <p:cNvSpPr txBox="1"/>
              <p:nvPr/>
            </p:nvSpPr>
            <p:spPr>
              <a:xfrm>
                <a:off x="4170815" y="4216156"/>
                <a:ext cx="245343" cy="153888"/>
              </a:xfrm>
              <a:prstGeom prst="rect">
                <a:avLst/>
              </a:prstGeom>
              <a:grpFill/>
            </p:spPr>
            <p:txBody>
              <a:bodyPr wrap="none" tIns="0" bIns="0"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Arial"/>
                    <a:cs typeface="Arial"/>
                  </a:rPr>
                  <a:t>6</a:t>
                </a:r>
              </a:p>
            </p:txBody>
          </p:sp>
          <p:sp>
            <p:nvSpPr>
              <p:cNvPr id="40" name="TextBox 39">
                <a:extLst>
                  <a:ext uri="{FF2B5EF4-FFF2-40B4-BE49-F238E27FC236}">
                    <a16:creationId xmlns:a16="http://schemas.microsoft.com/office/drawing/2014/main" id="{4E14C6BF-15AB-E001-A542-E9315F2F6056}"/>
                  </a:ext>
                </a:extLst>
              </p:cNvPr>
              <p:cNvSpPr txBox="1"/>
              <p:nvPr/>
            </p:nvSpPr>
            <p:spPr>
              <a:xfrm>
                <a:off x="4576362" y="4216156"/>
                <a:ext cx="245343" cy="153888"/>
              </a:xfrm>
              <a:prstGeom prst="rect">
                <a:avLst/>
              </a:prstGeom>
              <a:grpFill/>
            </p:spPr>
            <p:txBody>
              <a:bodyPr wrap="none" tIns="0" bIns="0"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Arial"/>
                    <a:cs typeface="Arial"/>
                  </a:rPr>
                  <a:t>7</a:t>
                </a:r>
              </a:p>
            </p:txBody>
          </p:sp>
        </p:grpSp>
        <p:sp>
          <p:nvSpPr>
            <p:cNvPr id="16" name="TextBox 15">
              <a:extLst>
                <a:ext uri="{FF2B5EF4-FFF2-40B4-BE49-F238E27FC236}">
                  <a16:creationId xmlns:a16="http://schemas.microsoft.com/office/drawing/2014/main" id="{353C1089-8EDB-6330-9277-857AD7AB596D}"/>
                </a:ext>
              </a:extLst>
            </p:cNvPr>
            <p:cNvSpPr txBox="1"/>
            <p:nvPr/>
          </p:nvSpPr>
          <p:spPr>
            <a:xfrm rot="16200000">
              <a:off x="1143783" y="3195338"/>
              <a:ext cx="736099" cy="215444"/>
            </a:xfrm>
            <a:prstGeom prst="rect">
              <a:avLst/>
            </a:prstGeom>
            <a:grp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prstClr val="black"/>
                  </a:solidFill>
                  <a:effectLst/>
                  <a:uLnTx/>
                  <a:uFillTx/>
                  <a:latin typeface="Arial"/>
                  <a:cs typeface="Arial"/>
                </a:rPr>
                <a:t>Survival, %</a:t>
              </a:r>
            </a:p>
          </p:txBody>
        </p:sp>
        <p:sp>
          <p:nvSpPr>
            <p:cNvPr id="17" name="TextBox 16">
              <a:extLst>
                <a:ext uri="{FF2B5EF4-FFF2-40B4-BE49-F238E27FC236}">
                  <a16:creationId xmlns:a16="http://schemas.microsoft.com/office/drawing/2014/main" id="{9045706E-E838-4E61-6F67-765D2E281E6D}"/>
                </a:ext>
              </a:extLst>
            </p:cNvPr>
            <p:cNvSpPr txBox="1"/>
            <p:nvPr/>
          </p:nvSpPr>
          <p:spPr>
            <a:xfrm>
              <a:off x="3334650" y="4316149"/>
              <a:ext cx="415498" cy="215444"/>
            </a:xfrm>
            <a:prstGeom prst="rect">
              <a:avLst/>
            </a:prstGeom>
            <a:grp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prstClr val="black"/>
                  </a:solidFill>
                  <a:effectLst/>
                  <a:uLnTx/>
                  <a:uFillTx/>
                  <a:latin typeface="Arial"/>
                  <a:cs typeface="Arial"/>
                </a:rPr>
                <a:t>Year</a:t>
              </a:r>
            </a:p>
          </p:txBody>
        </p:sp>
        <p:grpSp>
          <p:nvGrpSpPr>
            <p:cNvPr id="18" name="Group 17">
              <a:extLst>
                <a:ext uri="{FF2B5EF4-FFF2-40B4-BE49-F238E27FC236}">
                  <a16:creationId xmlns:a16="http://schemas.microsoft.com/office/drawing/2014/main" id="{2A7CC464-ED2D-E993-3D76-A0524C800C23}"/>
                </a:ext>
              </a:extLst>
            </p:cNvPr>
            <p:cNvGrpSpPr/>
            <p:nvPr/>
          </p:nvGrpSpPr>
          <p:grpSpPr>
            <a:xfrm>
              <a:off x="650880" y="4468822"/>
              <a:ext cx="4566514" cy="446276"/>
              <a:chOff x="775830" y="5284804"/>
              <a:chExt cx="4566514" cy="446276"/>
            </a:xfrm>
            <a:grpFill/>
          </p:grpSpPr>
          <p:sp>
            <p:nvSpPr>
              <p:cNvPr id="22" name="TextBox 21">
                <a:extLst>
                  <a:ext uri="{FF2B5EF4-FFF2-40B4-BE49-F238E27FC236}">
                    <a16:creationId xmlns:a16="http://schemas.microsoft.com/office/drawing/2014/main" id="{1BE5AB08-2B5D-5DEB-F313-E495CBF80846}"/>
                  </a:ext>
                </a:extLst>
              </p:cNvPr>
              <p:cNvSpPr txBox="1"/>
              <p:nvPr/>
            </p:nvSpPr>
            <p:spPr>
              <a:xfrm>
                <a:off x="775830" y="5284804"/>
                <a:ext cx="1518093" cy="446276"/>
              </a:xfrm>
              <a:prstGeom prst="rect">
                <a:avLst/>
              </a:prstGeom>
              <a:grpFill/>
            </p:spPr>
            <p:txBody>
              <a:bodyPr wrap="square" rtlCol="0">
                <a:spAutoFit/>
              </a:bodyPr>
              <a:lstStyle/>
              <a:p>
                <a:pPr marL="0" marR="0" lvl="0" indent="0" defTabSz="914400" eaLnBrk="1" fontAlgn="auto" latinLnBrk="0" hangingPunct="1">
                  <a:lnSpc>
                    <a:spcPct val="100000"/>
                  </a:lnSpc>
                  <a:spcBef>
                    <a:spcPts val="0"/>
                  </a:spcBef>
                  <a:spcAft>
                    <a:spcPts val="300"/>
                  </a:spcAft>
                  <a:buClrTx/>
                  <a:buSzTx/>
                  <a:buFontTx/>
                  <a:buNone/>
                  <a:tabLst/>
                  <a:defRPr/>
                </a:pPr>
                <a:r>
                  <a:rPr kumimoji="0" lang="en-US" sz="600" b="1" i="0" u="none" strike="noStrike" kern="0" cap="none" spc="0" normalizeH="0" baseline="0" noProof="0" dirty="0">
                    <a:ln>
                      <a:noFill/>
                    </a:ln>
                    <a:solidFill>
                      <a:srgbClr val="000000"/>
                    </a:solidFill>
                    <a:effectLst/>
                    <a:uLnTx/>
                    <a:uFillTx/>
                    <a:latin typeface="Arial"/>
                    <a:cs typeface="Arial"/>
                  </a:rPr>
                  <a:t>Number at Risk </a:t>
                </a:r>
              </a:p>
              <a:p>
                <a:pPr marL="0" marR="0" lvl="0" indent="0" defTabSz="914400" eaLnBrk="1" fontAlgn="auto" latinLnBrk="0" hangingPunct="1">
                  <a:lnSpc>
                    <a:spcPct val="100000"/>
                  </a:lnSpc>
                  <a:spcBef>
                    <a:spcPts val="0"/>
                  </a:spcBef>
                  <a:spcAft>
                    <a:spcPts val="300"/>
                  </a:spcAft>
                  <a:buClrTx/>
                  <a:buSzTx/>
                  <a:buFontTx/>
                  <a:buNone/>
                  <a:tabLst/>
                  <a:defRPr/>
                </a:pPr>
                <a:r>
                  <a:rPr kumimoji="0" lang="en-US" sz="600" b="0" i="0" u="none" strike="noStrike" kern="0" cap="none" spc="0" normalizeH="0" baseline="0" noProof="0" dirty="0">
                    <a:ln>
                      <a:noFill/>
                    </a:ln>
                    <a:solidFill>
                      <a:srgbClr val="000000"/>
                    </a:solidFill>
                    <a:effectLst/>
                    <a:uLnTx/>
                    <a:uFillTx/>
                    <a:latin typeface="Arial"/>
                    <a:cs typeface="Arial"/>
                  </a:rPr>
                  <a:t>Overall Survival</a:t>
                </a:r>
              </a:p>
              <a:p>
                <a:pPr marL="0" marR="0" lvl="0" indent="0" defTabSz="914400" eaLnBrk="1" fontAlgn="auto" latinLnBrk="0" hangingPunct="1">
                  <a:lnSpc>
                    <a:spcPct val="100000"/>
                  </a:lnSpc>
                  <a:spcBef>
                    <a:spcPts val="0"/>
                  </a:spcBef>
                  <a:spcAft>
                    <a:spcPts val="300"/>
                  </a:spcAft>
                  <a:buClrTx/>
                  <a:buSzTx/>
                  <a:buFontTx/>
                  <a:buNone/>
                  <a:tabLst/>
                  <a:defRPr/>
                </a:pPr>
                <a:r>
                  <a:rPr kumimoji="0" lang="en-US" sz="600" b="0" i="0" u="none" strike="noStrike" kern="0" cap="none" spc="0" normalizeH="0" baseline="0" noProof="0" dirty="0">
                    <a:ln>
                      <a:noFill/>
                    </a:ln>
                    <a:solidFill>
                      <a:srgbClr val="000000"/>
                    </a:solidFill>
                    <a:effectLst/>
                    <a:uLnTx/>
                    <a:uFillTx/>
                    <a:latin typeface="Arial"/>
                    <a:cs typeface="Arial"/>
                  </a:rPr>
                  <a:t>Progression-free survival</a:t>
                </a:r>
              </a:p>
            </p:txBody>
          </p:sp>
          <p:sp>
            <p:nvSpPr>
              <p:cNvPr id="23" name="TextBox 22">
                <a:extLst>
                  <a:ext uri="{FF2B5EF4-FFF2-40B4-BE49-F238E27FC236}">
                    <a16:creationId xmlns:a16="http://schemas.microsoft.com/office/drawing/2014/main" id="{0AEE54F7-B4E8-2C11-6FDC-413693C5EBCE}"/>
                  </a:ext>
                </a:extLst>
              </p:cNvPr>
              <p:cNvSpPr txBox="1"/>
              <p:nvPr/>
            </p:nvSpPr>
            <p:spPr>
              <a:xfrm>
                <a:off x="1856325" y="5367290"/>
                <a:ext cx="261610" cy="315471"/>
              </a:xfrm>
              <a:prstGeom prst="rect">
                <a:avLst/>
              </a:prstGeom>
              <a:grpFill/>
            </p:spPr>
            <p:txBody>
              <a:bodyPr wrap="none" rtlCol="0">
                <a:spAutoFit/>
              </a:bodyPr>
              <a:lstStyle/>
              <a:p>
                <a:pPr marL="0" marR="0" lvl="0" indent="0" algn="r" defTabSz="914400" eaLnBrk="1" fontAlgn="auto" latinLnBrk="0" hangingPunct="1">
                  <a:lnSpc>
                    <a:spcPct val="100000"/>
                  </a:lnSpc>
                  <a:spcBef>
                    <a:spcPts val="0"/>
                  </a:spcBef>
                  <a:spcAft>
                    <a:spcPts val="300"/>
                  </a:spcAft>
                  <a:buClrTx/>
                  <a:buSzTx/>
                  <a:buFontTx/>
                  <a:buNone/>
                  <a:tabLst/>
                  <a:defRPr/>
                </a:pPr>
                <a:r>
                  <a:rPr kumimoji="0" lang="en-US" sz="600" b="0" i="0" u="none" strike="noStrike" kern="0" cap="none" spc="0" normalizeH="0" baseline="0" noProof="0" dirty="0">
                    <a:ln>
                      <a:noFill/>
                    </a:ln>
                    <a:solidFill>
                      <a:srgbClr val="000000"/>
                    </a:solidFill>
                    <a:effectLst/>
                    <a:uLnTx/>
                    <a:uFillTx/>
                    <a:latin typeface="Arial Narrow"/>
                    <a:cs typeface="Arial Narrow"/>
                  </a:rPr>
                  <a:t>34</a:t>
                </a:r>
              </a:p>
              <a:p>
                <a:pPr marL="0" marR="0" lvl="0" indent="0" algn="r" defTabSz="914400" eaLnBrk="1" fontAlgn="auto" latinLnBrk="0" hangingPunct="1">
                  <a:lnSpc>
                    <a:spcPct val="100000"/>
                  </a:lnSpc>
                  <a:spcBef>
                    <a:spcPts val="0"/>
                  </a:spcBef>
                  <a:spcAft>
                    <a:spcPts val="300"/>
                  </a:spcAft>
                  <a:buClrTx/>
                  <a:buSzTx/>
                  <a:buFontTx/>
                  <a:buNone/>
                  <a:tabLst/>
                  <a:defRPr/>
                </a:pPr>
                <a:r>
                  <a:rPr kumimoji="0" lang="en-US" sz="600" b="0" i="0" u="none" strike="noStrike" kern="0" cap="none" spc="0" normalizeH="0" baseline="0" noProof="0" dirty="0">
                    <a:ln>
                      <a:noFill/>
                    </a:ln>
                    <a:solidFill>
                      <a:srgbClr val="000000"/>
                    </a:solidFill>
                    <a:effectLst/>
                    <a:uLnTx/>
                    <a:uFillTx/>
                    <a:latin typeface="Arial Narrow"/>
                    <a:cs typeface="Arial Narrow"/>
                  </a:rPr>
                  <a:t>34</a:t>
                </a:r>
              </a:p>
            </p:txBody>
          </p:sp>
          <p:sp>
            <p:nvSpPr>
              <p:cNvPr id="24" name="TextBox 23">
                <a:extLst>
                  <a:ext uri="{FF2B5EF4-FFF2-40B4-BE49-F238E27FC236}">
                    <a16:creationId xmlns:a16="http://schemas.microsoft.com/office/drawing/2014/main" id="{321780B3-04D0-9840-320E-0E5EA3861460}"/>
                  </a:ext>
                </a:extLst>
              </p:cNvPr>
              <p:cNvSpPr txBox="1"/>
              <p:nvPr/>
            </p:nvSpPr>
            <p:spPr>
              <a:xfrm>
                <a:off x="2247691" y="5367290"/>
                <a:ext cx="261610" cy="315471"/>
              </a:xfrm>
              <a:prstGeom prst="rect">
                <a:avLst/>
              </a:prstGeom>
              <a:grpFill/>
            </p:spPr>
            <p:txBody>
              <a:bodyPr wrap="none" rtlCol="0">
                <a:spAutoFit/>
              </a:bodyPr>
              <a:lstStyle/>
              <a:p>
                <a:pPr marL="0" marR="0" lvl="0" indent="0" algn="r" defTabSz="914400" eaLnBrk="1" fontAlgn="auto" latinLnBrk="0" hangingPunct="1">
                  <a:lnSpc>
                    <a:spcPct val="100000"/>
                  </a:lnSpc>
                  <a:spcBef>
                    <a:spcPts val="0"/>
                  </a:spcBef>
                  <a:spcAft>
                    <a:spcPts val="300"/>
                  </a:spcAft>
                  <a:buClrTx/>
                  <a:buSzTx/>
                  <a:buFontTx/>
                  <a:buNone/>
                  <a:tabLst/>
                  <a:defRPr/>
                </a:pPr>
                <a:r>
                  <a:rPr kumimoji="0" lang="en-US" sz="600" b="0" i="0" u="none" strike="noStrike" kern="0" cap="none" spc="0" normalizeH="0" baseline="0" noProof="0" dirty="0">
                    <a:ln>
                      <a:noFill/>
                    </a:ln>
                    <a:solidFill>
                      <a:srgbClr val="000000"/>
                    </a:solidFill>
                    <a:effectLst/>
                    <a:uLnTx/>
                    <a:uFillTx/>
                    <a:latin typeface="Arial Narrow"/>
                    <a:cs typeface="Arial Narrow"/>
                  </a:rPr>
                  <a:t>31</a:t>
                </a:r>
              </a:p>
              <a:p>
                <a:pPr marL="0" marR="0" lvl="0" indent="0" algn="r" defTabSz="914400" eaLnBrk="1" fontAlgn="auto" latinLnBrk="0" hangingPunct="1">
                  <a:lnSpc>
                    <a:spcPct val="100000"/>
                  </a:lnSpc>
                  <a:spcBef>
                    <a:spcPts val="0"/>
                  </a:spcBef>
                  <a:spcAft>
                    <a:spcPts val="300"/>
                  </a:spcAft>
                  <a:buClrTx/>
                  <a:buSzTx/>
                  <a:buFontTx/>
                  <a:buNone/>
                  <a:tabLst/>
                  <a:defRPr/>
                </a:pPr>
                <a:r>
                  <a:rPr kumimoji="0" lang="en-US" sz="600" b="0" i="0" u="none" strike="noStrike" kern="0" cap="none" spc="0" normalizeH="0" baseline="0" noProof="0" dirty="0">
                    <a:ln>
                      <a:noFill/>
                    </a:ln>
                    <a:solidFill>
                      <a:srgbClr val="000000"/>
                    </a:solidFill>
                    <a:effectLst/>
                    <a:uLnTx/>
                    <a:uFillTx/>
                    <a:latin typeface="Arial Narrow"/>
                    <a:cs typeface="Arial Narrow"/>
                  </a:rPr>
                  <a:t>31</a:t>
                </a:r>
              </a:p>
            </p:txBody>
          </p:sp>
          <p:sp>
            <p:nvSpPr>
              <p:cNvPr id="25" name="TextBox 24">
                <a:extLst>
                  <a:ext uri="{FF2B5EF4-FFF2-40B4-BE49-F238E27FC236}">
                    <a16:creationId xmlns:a16="http://schemas.microsoft.com/office/drawing/2014/main" id="{A55741CE-D700-ADA4-AD91-8C4E86BD1A45}"/>
                  </a:ext>
                </a:extLst>
              </p:cNvPr>
              <p:cNvSpPr txBox="1"/>
              <p:nvPr/>
            </p:nvSpPr>
            <p:spPr>
              <a:xfrm>
                <a:off x="2667267" y="5367290"/>
                <a:ext cx="261610" cy="315471"/>
              </a:xfrm>
              <a:prstGeom prst="rect">
                <a:avLst/>
              </a:prstGeom>
              <a:grpFill/>
            </p:spPr>
            <p:txBody>
              <a:bodyPr wrap="none" rtlCol="0">
                <a:spAutoFit/>
              </a:bodyPr>
              <a:lstStyle/>
              <a:p>
                <a:pPr marL="0" marR="0" lvl="0" indent="0" algn="r" defTabSz="914400" eaLnBrk="1" fontAlgn="auto" latinLnBrk="0" hangingPunct="1">
                  <a:lnSpc>
                    <a:spcPct val="100000"/>
                  </a:lnSpc>
                  <a:spcBef>
                    <a:spcPts val="0"/>
                  </a:spcBef>
                  <a:spcAft>
                    <a:spcPts val="300"/>
                  </a:spcAft>
                  <a:buClrTx/>
                  <a:buSzTx/>
                  <a:buFontTx/>
                  <a:buNone/>
                  <a:tabLst/>
                  <a:defRPr/>
                </a:pPr>
                <a:r>
                  <a:rPr kumimoji="0" lang="en-US" sz="600" b="0" i="0" u="none" strike="noStrike" kern="0" cap="none" spc="0" normalizeH="0" baseline="0" noProof="0" dirty="0">
                    <a:ln>
                      <a:noFill/>
                    </a:ln>
                    <a:solidFill>
                      <a:srgbClr val="000000"/>
                    </a:solidFill>
                    <a:effectLst/>
                    <a:uLnTx/>
                    <a:uFillTx/>
                    <a:latin typeface="Arial Narrow"/>
                    <a:cs typeface="Arial Narrow"/>
                  </a:rPr>
                  <a:t>30</a:t>
                </a:r>
              </a:p>
              <a:p>
                <a:pPr marL="0" marR="0" lvl="0" indent="0" algn="r" defTabSz="914400" eaLnBrk="1" fontAlgn="auto" latinLnBrk="0" hangingPunct="1">
                  <a:lnSpc>
                    <a:spcPct val="100000"/>
                  </a:lnSpc>
                  <a:spcBef>
                    <a:spcPts val="0"/>
                  </a:spcBef>
                  <a:spcAft>
                    <a:spcPts val="300"/>
                  </a:spcAft>
                  <a:buClrTx/>
                  <a:buSzTx/>
                  <a:buFontTx/>
                  <a:buNone/>
                  <a:tabLst/>
                  <a:defRPr/>
                </a:pPr>
                <a:r>
                  <a:rPr kumimoji="0" lang="en-US" sz="600" b="0" i="0" u="none" strike="noStrike" kern="0" cap="none" spc="0" normalizeH="0" baseline="0" noProof="0" dirty="0">
                    <a:ln>
                      <a:noFill/>
                    </a:ln>
                    <a:solidFill>
                      <a:srgbClr val="000000"/>
                    </a:solidFill>
                    <a:effectLst/>
                    <a:uLnTx/>
                    <a:uFillTx/>
                    <a:latin typeface="Arial Narrow"/>
                    <a:cs typeface="Arial Narrow"/>
                  </a:rPr>
                  <a:t>29</a:t>
                </a:r>
              </a:p>
            </p:txBody>
          </p:sp>
          <p:sp>
            <p:nvSpPr>
              <p:cNvPr id="26" name="TextBox 25">
                <a:extLst>
                  <a:ext uri="{FF2B5EF4-FFF2-40B4-BE49-F238E27FC236}">
                    <a16:creationId xmlns:a16="http://schemas.microsoft.com/office/drawing/2014/main" id="{E4D9E546-FCE7-5FE7-1FF0-34AAB85053F0}"/>
                  </a:ext>
                </a:extLst>
              </p:cNvPr>
              <p:cNvSpPr txBox="1"/>
              <p:nvPr/>
            </p:nvSpPr>
            <p:spPr>
              <a:xfrm>
                <a:off x="3070884" y="5367290"/>
                <a:ext cx="261610" cy="315471"/>
              </a:xfrm>
              <a:prstGeom prst="rect">
                <a:avLst/>
              </a:prstGeom>
              <a:grpFill/>
            </p:spPr>
            <p:txBody>
              <a:bodyPr wrap="none" rtlCol="0">
                <a:spAutoFit/>
              </a:bodyPr>
              <a:lstStyle/>
              <a:p>
                <a:pPr marL="0" marR="0" lvl="0" indent="0" algn="r" defTabSz="914400" eaLnBrk="1" fontAlgn="auto" latinLnBrk="0" hangingPunct="1">
                  <a:lnSpc>
                    <a:spcPct val="100000"/>
                  </a:lnSpc>
                  <a:spcBef>
                    <a:spcPts val="0"/>
                  </a:spcBef>
                  <a:spcAft>
                    <a:spcPts val="300"/>
                  </a:spcAft>
                  <a:buClrTx/>
                  <a:buSzTx/>
                  <a:buFontTx/>
                  <a:buNone/>
                  <a:tabLst/>
                  <a:defRPr/>
                </a:pPr>
                <a:r>
                  <a:rPr kumimoji="0" lang="en-US" sz="600" b="0" i="0" u="none" strike="noStrike" kern="0" cap="none" spc="0" normalizeH="0" baseline="0" noProof="0" dirty="0">
                    <a:ln>
                      <a:noFill/>
                    </a:ln>
                    <a:solidFill>
                      <a:srgbClr val="000000"/>
                    </a:solidFill>
                    <a:effectLst/>
                    <a:uLnTx/>
                    <a:uFillTx/>
                    <a:latin typeface="Arial Narrow"/>
                    <a:cs typeface="Arial Narrow"/>
                  </a:rPr>
                  <a:t>30</a:t>
                </a:r>
              </a:p>
              <a:p>
                <a:pPr marL="0" marR="0" lvl="0" indent="0" algn="r" defTabSz="914400" eaLnBrk="1" fontAlgn="auto" latinLnBrk="0" hangingPunct="1">
                  <a:lnSpc>
                    <a:spcPct val="100000"/>
                  </a:lnSpc>
                  <a:spcBef>
                    <a:spcPts val="0"/>
                  </a:spcBef>
                  <a:spcAft>
                    <a:spcPts val="300"/>
                  </a:spcAft>
                  <a:buClrTx/>
                  <a:buSzTx/>
                  <a:buFontTx/>
                  <a:buNone/>
                  <a:tabLst/>
                  <a:defRPr/>
                </a:pPr>
                <a:r>
                  <a:rPr kumimoji="0" lang="en-US" sz="600" b="0" i="0" u="none" strike="noStrike" kern="0" cap="none" spc="0" normalizeH="0" baseline="0" noProof="0" dirty="0">
                    <a:ln>
                      <a:noFill/>
                    </a:ln>
                    <a:solidFill>
                      <a:srgbClr val="000000"/>
                    </a:solidFill>
                    <a:effectLst/>
                    <a:uLnTx/>
                    <a:uFillTx/>
                    <a:latin typeface="Arial Narrow"/>
                    <a:cs typeface="Arial Narrow"/>
                  </a:rPr>
                  <a:t>28</a:t>
                </a:r>
              </a:p>
            </p:txBody>
          </p:sp>
          <p:sp>
            <p:nvSpPr>
              <p:cNvPr id="27" name="TextBox 26">
                <a:extLst>
                  <a:ext uri="{FF2B5EF4-FFF2-40B4-BE49-F238E27FC236}">
                    <a16:creationId xmlns:a16="http://schemas.microsoft.com/office/drawing/2014/main" id="{2BF77450-93F7-9EA0-0A24-81E09684233D}"/>
                  </a:ext>
                </a:extLst>
              </p:cNvPr>
              <p:cNvSpPr txBox="1"/>
              <p:nvPr/>
            </p:nvSpPr>
            <p:spPr>
              <a:xfrm>
                <a:off x="4278904" y="5367290"/>
                <a:ext cx="261610" cy="315471"/>
              </a:xfrm>
              <a:prstGeom prst="rect">
                <a:avLst/>
              </a:prstGeom>
              <a:grpFill/>
            </p:spPr>
            <p:txBody>
              <a:bodyPr wrap="none" rtlCol="0">
                <a:spAutoFit/>
              </a:bodyPr>
              <a:lstStyle/>
              <a:p>
                <a:pPr marL="0" marR="0" lvl="0" indent="0" algn="r" defTabSz="914400" eaLnBrk="1" fontAlgn="auto" latinLnBrk="0" hangingPunct="1">
                  <a:lnSpc>
                    <a:spcPct val="100000"/>
                  </a:lnSpc>
                  <a:spcBef>
                    <a:spcPts val="0"/>
                  </a:spcBef>
                  <a:spcAft>
                    <a:spcPts val="300"/>
                  </a:spcAft>
                  <a:buClrTx/>
                  <a:buSzTx/>
                  <a:buFontTx/>
                  <a:buNone/>
                  <a:tabLst/>
                  <a:defRPr/>
                </a:pPr>
                <a:r>
                  <a:rPr kumimoji="0" lang="en-US" sz="600" b="0" i="0" u="none" strike="noStrike" kern="0" cap="none" spc="0" normalizeH="0" baseline="0" noProof="0" dirty="0">
                    <a:ln>
                      <a:noFill/>
                    </a:ln>
                    <a:solidFill>
                      <a:srgbClr val="000000"/>
                    </a:solidFill>
                    <a:effectLst/>
                    <a:uLnTx/>
                    <a:uFillTx/>
                    <a:latin typeface="Arial Narrow"/>
                    <a:cs typeface="Arial Narrow"/>
                  </a:rPr>
                  <a:t>26</a:t>
                </a:r>
              </a:p>
              <a:p>
                <a:pPr marL="0" marR="0" lvl="0" indent="0" algn="r" defTabSz="914400" eaLnBrk="1" fontAlgn="auto" latinLnBrk="0" hangingPunct="1">
                  <a:lnSpc>
                    <a:spcPct val="100000"/>
                  </a:lnSpc>
                  <a:spcBef>
                    <a:spcPts val="0"/>
                  </a:spcBef>
                  <a:spcAft>
                    <a:spcPts val="300"/>
                  </a:spcAft>
                  <a:buClrTx/>
                  <a:buSzTx/>
                  <a:buFontTx/>
                  <a:buNone/>
                  <a:tabLst/>
                  <a:defRPr/>
                </a:pPr>
                <a:r>
                  <a:rPr kumimoji="0" lang="en-US" sz="600" b="0" i="0" u="none" strike="noStrike" kern="0" cap="none" spc="0" normalizeH="0" baseline="0" noProof="0" dirty="0">
                    <a:ln>
                      <a:noFill/>
                    </a:ln>
                    <a:solidFill>
                      <a:srgbClr val="000000"/>
                    </a:solidFill>
                    <a:effectLst/>
                    <a:uLnTx/>
                    <a:uFillTx/>
                    <a:latin typeface="Arial Narrow"/>
                    <a:cs typeface="Arial Narrow"/>
                  </a:rPr>
                  <a:t>19</a:t>
                </a:r>
              </a:p>
            </p:txBody>
          </p:sp>
          <p:sp>
            <p:nvSpPr>
              <p:cNvPr id="28" name="TextBox 27">
                <a:extLst>
                  <a:ext uri="{FF2B5EF4-FFF2-40B4-BE49-F238E27FC236}">
                    <a16:creationId xmlns:a16="http://schemas.microsoft.com/office/drawing/2014/main" id="{ED8347CF-27A9-D6F8-1179-26D5FA9F5AC5}"/>
                  </a:ext>
                </a:extLst>
              </p:cNvPr>
              <p:cNvSpPr txBox="1"/>
              <p:nvPr/>
            </p:nvSpPr>
            <p:spPr>
              <a:xfrm>
                <a:off x="4707633" y="5367290"/>
                <a:ext cx="223138" cy="315471"/>
              </a:xfrm>
              <a:prstGeom prst="rect">
                <a:avLst/>
              </a:prstGeom>
              <a:grpFill/>
            </p:spPr>
            <p:txBody>
              <a:bodyPr wrap="none" rtlCol="0">
                <a:spAutoFit/>
              </a:bodyPr>
              <a:lstStyle/>
              <a:p>
                <a:pPr marL="0" marR="0" lvl="0" indent="0" algn="r" defTabSz="914400" eaLnBrk="1" fontAlgn="auto" latinLnBrk="0" hangingPunct="1">
                  <a:lnSpc>
                    <a:spcPct val="100000"/>
                  </a:lnSpc>
                  <a:spcBef>
                    <a:spcPts val="0"/>
                  </a:spcBef>
                  <a:spcAft>
                    <a:spcPts val="300"/>
                  </a:spcAft>
                  <a:buClrTx/>
                  <a:buSzTx/>
                  <a:buFontTx/>
                  <a:buNone/>
                  <a:tabLst/>
                  <a:defRPr/>
                </a:pPr>
                <a:r>
                  <a:rPr kumimoji="0" lang="en-US" sz="600" b="0" i="0" u="none" strike="noStrike" kern="0" cap="none" spc="0" normalizeH="0" baseline="0" noProof="0" dirty="0">
                    <a:ln>
                      <a:noFill/>
                    </a:ln>
                    <a:solidFill>
                      <a:srgbClr val="000000"/>
                    </a:solidFill>
                    <a:effectLst/>
                    <a:uLnTx/>
                    <a:uFillTx/>
                    <a:latin typeface="Arial Narrow"/>
                    <a:cs typeface="Arial Narrow"/>
                  </a:rPr>
                  <a:t>7</a:t>
                </a:r>
              </a:p>
              <a:p>
                <a:pPr marL="0" marR="0" lvl="0" indent="0" algn="r" defTabSz="914400" eaLnBrk="1" fontAlgn="auto" latinLnBrk="0" hangingPunct="1">
                  <a:lnSpc>
                    <a:spcPct val="100000"/>
                  </a:lnSpc>
                  <a:spcBef>
                    <a:spcPts val="0"/>
                  </a:spcBef>
                  <a:spcAft>
                    <a:spcPts val="300"/>
                  </a:spcAft>
                  <a:buClrTx/>
                  <a:buSzTx/>
                  <a:buFontTx/>
                  <a:buNone/>
                  <a:tabLst/>
                  <a:defRPr/>
                </a:pPr>
                <a:r>
                  <a:rPr kumimoji="0" lang="en-US" sz="600" b="0" i="0" u="none" strike="noStrike" kern="0" cap="none" spc="0" normalizeH="0" baseline="0" noProof="0" dirty="0">
                    <a:ln>
                      <a:noFill/>
                    </a:ln>
                    <a:solidFill>
                      <a:srgbClr val="000000"/>
                    </a:solidFill>
                    <a:effectLst/>
                    <a:uLnTx/>
                    <a:uFillTx/>
                    <a:latin typeface="Arial Narrow"/>
                    <a:cs typeface="Arial Narrow"/>
                  </a:rPr>
                  <a:t>6</a:t>
                </a:r>
              </a:p>
            </p:txBody>
          </p:sp>
          <p:sp>
            <p:nvSpPr>
              <p:cNvPr id="29" name="TextBox 28">
                <a:extLst>
                  <a:ext uri="{FF2B5EF4-FFF2-40B4-BE49-F238E27FC236}">
                    <a16:creationId xmlns:a16="http://schemas.microsoft.com/office/drawing/2014/main" id="{5FCF170E-6C96-41AB-BA88-3F6CDE9F75F3}"/>
                  </a:ext>
                </a:extLst>
              </p:cNvPr>
              <p:cNvSpPr txBox="1"/>
              <p:nvPr/>
            </p:nvSpPr>
            <p:spPr>
              <a:xfrm>
                <a:off x="5119206" y="5367290"/>
                <a:ext cx="223138" cy="315471"/>
              </a:xfrm>
              <a:prstGeom prst="rect">
                <a:avLst/>
              </a:prstGeom>
              <a:grpFill/>
            </p:spPr>
            <p:txBody>
              <a:bodyPr wrap="none" rtlCol="0">
                <a:spAutoFit/>
              </a:bodyPr>
              <a:lstStyle/>
              <a:p>
                <a:pPr marL="0" marR="0" lvl="0" indent="0" algn="r" defTabSz="914400" eaLnBrk="1" fontAlgn="auto" latinLnBrk="0" hangingPunct="1">
                  <a:lnSpc>
                    <a:spcPct val="100000"/>
                  </a:lnSpc>
                  <a:spcBef>
                    <a:spcPts val="0"/>
                  </a:spcBef>
                  <a:spcAft>
                    <a:spcPts val="300"/>
                  </a:spcAft>
                  <a:buClrTx/>
                  <a:buSzTx/>
                  <a:buFontTx/>
                  <a:buNone/>
                  <a:tabLst/>
                  <a:defRPr/>
                </a:pPr>
                <a:r>
                  <a:rPr kumimoji="0" lang="en-US" sz="600" b="0" i="0" u="none" strike="noStrike" kern="0" cap="none" spc="0" normalizeH="0" baseline="0" noProof="0" dirty="0">
                    <a:ln>
                      <a:noFill/>
                    </a:ln>
                    <a:solidFill>
                      <a:srgbClr val="000000"/>
                    </a:solidFill>
                    <a:effectLst/>
                    <a:uLnTx/>
                    <a:uFillTx/>
                    <a:latin typeface="Arial Narrow"/>
                    <a:cs typeface="Arial Narrow"/>
                  </a:rPr>
                  <a:t>0</a:t>
                </a:r>
              </a:p>
              <a:p>
                <a:pPr marL="0" marR="0" lvl="0" indent="0" algn="r" defTabSz="914400" eaLnBrk="1" fontAlgn="auto" latinLnBrk="0" hangingPunct="1">
                  <a:lnSpc>
                    <a:spcPct val="100000"/>
                  </a:lnSpc>
                  <a:spcBef>
                    <a:spcPts val="0"/>
                  </a:spcBef>
                  <a:spcAft>
                    <a:spcPts val="300"/>
                  </a:spcAft>
                  <a:buClrTx/>
                  <a:buSzTx/>
                  <a:buFontTx/>
                  <a:buNone/>
                  <a:tabLst/>
                  <a:defRPr/>
                </a:pPr>
                <a:r>
                  <a:rPr kumimoji="0" lang="en-US" sz="600" b="0" i="0" u="none" strike="noStrike" kern="0" cap="none" spc="0" normalizeH="0" baseline="0" noProof="0" dirty="0">
                    <a:ln>
                      <a:noFill/>
                    </a:ln>
                    <a:solidFill>
                      <a:srgbClr val="000000"/>
                    </a:solidFill>
                    <a:effectLst/>
                    <a:uLnTx/>
                    <a:uFillTx/>
                    <a:latin typeface="Arial Narrow"/>
                    <a:cs typeface="Arial Narrow"/>
                  </a:rPr>
                  <a:t>0</a:t>
                </a:r>
              </a:p>
            </p:txBody>
          </p:sp>
          <p:sp>
            <p:nvSpPr>
              <p:cNvPr id="30" name="TextBox 29">
                <a:extLst>
                  <a:ext uri="{FF2B5EF4-FFF2-40B4-BE49-F238E27FC236}">
                    <a16:creationId xmlns:a16="http://schemas.microsoft.com/office/drawing/2014/main" id="{CCCB89B1-591E-649E-C201-D5A3A83CBD70}"/>
                  </a:ext>
                </a:extLst>
              </p:cNvPr>
              <p:cNvSpPr txBox="1"/>
              <p:nvPr/>
            </p:nvSpPr>
            <p:spPr>
              <a:xfrm>
                <a:off x="3468658" y="5367290"/>
                <a:ext cx="261610" cy="315471"/>
              </a:xfrm>
              <a:prstGeom prst="rect">
                <a:avLst/>
              </a:prstGeom>
              <a:grpFill/>
            </p:spPr>
            <p:txBody>
              <a:bodyPr wrap="none" rtlCol="0">
                <a:spAutoFit/>
              </a:bodyPr>
              <a:lstStyle/>
              <a:p>
                <a:pPr marL="0" marR="0" lvl="0" indent="0" algn="r" defTabSz="914400" eaLnBrk="1" fontAlgn="auto" latinLnBrk="0" hangingPunct="1">
                  <a:lnSpc>
                    <a:spcPct val="100000"/>
                  </a:lnSpc>
                  <a:spcBef>
                    <a:spcPts val="0"/>
                  </a:spcBef>
                  <a:spcAft>
                    <a:spcPts val="300"/>
                  </a:spcAft>
                  <a:buClrTx/>
                  <a:buSzTx/>
                  <a:buFontTx/>
                  <a:buNone/>
                  <a:tabLst/>
                  <a:defRPr/>
                </a:pPr>
                <a:r>
                  <a:rPr kumimoji="0" lang="en-US" sz="600" b="0" i="0" u="none" strike="noStrike" kern="0" cap="none" spc="0" normalizeH="0" baseline="0" noProof="0" dirty="0">
                    <a:ln>
                      <a:noFill/>
                    </a:ln>
                    <a:solidFill>
                      <a:srgbClr val="000000"/>
                    </a:solidFill>
                    <a:effectLst/>
                    <a:uLnTx/>
                    <a:uFillTx/>
                    <a:latin typeface="Arial Narrow"/>
                    <a:cs typeface="Arial Narrow"/>
                  </a:rPr>
                  <a:t>29</a:t>
                </a:r>
              </a:p>
              <a:p>
                <a:pPr marL="0" marR="0" lvl="0" indent="0" algn="r" defTabSz="914400" eaLnBrk="1" fontAlgn="auto" latinLnBrk="0" hangingPunct="1">
                  <a:lnSpc>
                    <a:spcPct val="100000"/>
                  </a:lnSpc>
                  <a:spcBef>
                    <a:spcPts val="0"/>
                  </a:spcBef>
                  <a:spcAft>
                    <a:spcPts val="300"/>
                  </a:spcAft>
                  <a:buClrTx/>
                  <a:buSzTx/>
                  <a:buFontTx/>
                  <a:buNone/>
                  <a:tabLst/>
                  <a:defRPr/>
                </a:pPr>
                <a:r>
                  <a:rPr kumimoji="0" lang="en-US" sz="600" b="0" i="0" u="none" strike="noStrike" kern="0" cap="none" spc="0" normalizeH="0" baseline="0" noProof="0" dirty="0">
                    <a:ln>
                      <a:noFill/>
                    </a:ln>
                    <a:solidFill>
                      <a:srgbClr val="000000"/>
                    </a:solidFill>
                    <a:effectLst/>
                    <a:uLnTx/>
                    <a:uFillTx/>
                    <a:latin typeface="Arial Narrow"/>
                    <a:cs typeface="Arial Narrow"/>
                  </a:rPr>
                  <a:t>26</a:t>
                </a:r>
              </a:p>
            </p:txBody>
          </p:sp>
          <p:sp>
            <p:nvSpPr>
              <p:cNvPr id="31" name="TextBox 30">
                <a:extLst>
                  <a:ext uri="{FF2B5EF4-FFF2-40B4-BE49-F238E27FC236}">
                    <a16:creationId xmlns:a16="http://schemas.microsoft.com/office/drawing/2014/main" id="{CFC3B89C-5048-4F45-98B6-630386E4C7A9}"/>
                  </a:ext>
                </a:extLst>
              </p:cNvPr>
              <p:cNvSpPr txBox="1"/>
              <p:nvPr/>
            </p:nvSpPr>
            <p:spPr>
              <a:xfrm>
                <a:off x="3885602" y="5367290"/>
                <a:ext cx="261610" cy="315471"/>
              </a:xfrm>
              <a:prstGeom prst="rect">
                <a:avLst/>
              </a:prstGeom>
              <a:grpFill/>
            </p:spPr>
            <p:txBody>
              <a:bodyPr wrap="none" rtlCol="0">
                <a:spAutoFit/>
              </a:bodyPr>
              <a:lstStyle/>
              <a:p>
                <a:pPr marL="0" marR="0" lvl="0" indent="0" algn="r" defTabSz="914400" eaLnBrk="1" fontAlgn="auto" latinLnBrk="0" hangingPunct="1">
                  <a:lnSpc>
                    <a:spcPct val="100000"/>
                  </a:lnSpc>
                  <a:spcBef>
                    <a:spcPts val="0"/>
                  </a:spcBef>
                  <a:spcAft>
                    <a:spcPts val="300"/>
                  </a:spcAft>
                  <a:buClrTx/>
                  <a:buSzTx/>
                  <a:buFontTx/>
                  <a:buNone/>
                  <a:tabLst/>
                  <a:defRPr/>
                </a:pPr>
                <a:r>
                  <a:rPr kumimoji="0" lang="en-US" sz="600" b="0" i="0" u="none" strike="noStrike" kern="0" cap="none" spc="0" normalizeH="0" baseline="0" noProof="0" dirty="0">
                    <a:ln>
                      <a:noFill/>
                    </a:ln>
                    <a:solidFill>
                      <a:srgbClr val="000000"/>
                    </a:solidFill>
                    <a:effectLst/>
                    <a:uLnTx/>
                    <a:uFillTx/>
                    <a:latin typeface="Arial Narrow"/>
                    <a:cs typeface="Arial Narrow"/>
                  </a:rPr>
                  <a:t>29</a:t>
                </a:r>
              </a:p>
              <a:p>
                <a:pPr marL="0" marR="0" lvl="0" indent="0" algn="r" defTabSz="914400" eaLnBrk="1" fontAlgn="auto" latinLnBrk="0" hangingPunct="1">
                  <a:lnSpc>
                    <a:spcPct val="100000"/>
                  </a:lnSpc>
                  <a:spcBef>
                    <a:spcPts val="0"/>
                  </a:spcBef>
                  <a:spcAft>
                    <a:spcPts val="300"/>
                  </a:spcAft>
                  <a:buClrTx/>
                  <a:buSzTx/>
                  <a:buFontTx/>
                  <a:buNone/>
                  <a:tabLst/>
                  <a:defRPr/>
                </a:pPr>
                <a:r>
                  <a:rPr kumimoji="0" lang="en-US" sz="600" b="0" i="0" u="none" strike="noStrike" kern="0" cap="none" spc="0" normalizeH="0" baseline="0" noProof="0" dirty="0">
                    <a:ln>
                      <a:noFill/>
                    </a:ln>
                    <a:solidFill>
                      <a:srgbClr val="000000"/>
                    </a:solidFill>
                    <a:effectLst/>
                    <a:uLnTx/>
                    <a:uFillTx/>
                    <a:latin typeface="Arial Narrow"/>
                    <a:cs typeface="Arial Narrow"/>
                  </a:rPr>
                  <a:t>23</a:t>
                </a:r>
              </a:p>
            </p:txBody>
          </p:sp>
        </p:grpSp>
        <p:sp>
          <p:nvSpPr>
            <p:cNvPr id="19" name="TextBox 18">
              <a:extLst>
                <a:ext uri="{FF2B5EF4-FFF2-40B4-BE49-F238E27FC236}">
                  <a16:creationId xmlns:a16="http://schemas.microsoft.com/office/drawing/2014/main" id="{A8828408-4CE7-317C-E60B-96236F104E20}"/>
                </a:ext>
              </a:extLst>
            </p:cNvPr>
            <p:cNvSpPr txBox="1"/>
            <p:nvPr/>
          </p:nvSpPr>
          <p:spPr>
            <a:xfrm>
              <a:off x="3307096" y="3282182"/>
              <a:ext cx="2343911" cy="307777"/>
            </a:xfrm>
            <a:prstGeom prst="rect">
              <a:avLst/>
            </a:prstGeom>
            <a:grpFill/>
          </p:spPr>
          <p:txBody>
            <a:bodyPr wrap="none" rtlCol="0">
              <a:spAutoFit/>
            </a:bodyPr>
            <a:lstStyle/>
            <a:p>
              <a:pPr marL="0" marR="0" lvl="0" indent="0" algn="r" defTabSz="914400" eaLnBrk="1" fontAlgn="auto" latinLnBrk="0" hangingPunct="1">
                <a:lnSpc>
                  <a:spcPct val="100000"/>
                </a:lnSpc>
                <a:spcBef>
                  <a:spcPts val="0"/>
                </a:spcBef>
                <a:spcAft>
                  <a:spcPts val="200"/>
                </a:spcAft>
                <a:buClrTx/>
                <a:buSzTx/>
                <a:buFontTx/>
                <a:buNone/>
                <a:tabLst/>
                <a:defRPr/>
              </a:pPr>
              <a:r>
                <a:rPr kumimoji="0" lang="en-US" sz="1400" b="1" i="0" u="none" strike="noStrike" kern="0" cap="none" spc="0" normalizeH="0" baseline="0" noProof="0" dirty="0">
                  <a:ln>
                    <a:noFill/>
                  </a:ln>
                  <a:solidFill>
                    <a:srgbClr val="FF8021">
                      <a:lumMod val="75000"/>
                    </a:srgbClr>
                  </a:solidFill>
                  <a:effectLst/>
                  <a:uLnTx/>
                  <a:uFillTx/>
                  <a:latin typeface="Arial"/>
                  <a:cs typeface="Arial"/>
                </a:rPr>
                <a:t>Progression-free survival</a:t>
              </a:r>
            </a:p>
          </p:txBody>
        </p:sp>
        <p:sp>
          <p:nvSpPr>
            <p:cNvPr id="20" name="Freeform 123">
              <a:extLst>
                <a:ext uri="{FF2B5EF4-FFF2-40B4-BE49-F238E27FC236}">
                  <a16:creationId xmlns:a16="http://schemas.microsoft.com/office/drawing/2014/main" id="{6DED78F2-9C11-1C54-B315-BD47539DE1CD}"/>
                </a:ext>
              </a:extLst>
            </p:cNvPr>
            <p:cNvSpPr/>
            <p:nvPr/>
          </p:nvSpPr>
          <p:spPr>
            <a:xfrm>
              <a:off x="1849887" y="2511245"/>
              <a:ext cx="3191773" cy="297132"/>
            </a:xfrm>
            <a:custGeom>
              <a:avLst/>
              <a:gdLst>
                <a:gd name="connsiteX0" fmla="*/ 0 w 3191773"/>
                <a:gd name="connsiteY0" fmla="*/ 0 h 297132"/>
                <a:gd name="connsiteX1" fmla="*/ 71887 w 3191773"/>
                <a:gd name="connsiteY1" fmla="*/ 4793 h 297132"/>
                <a:gd name="connsiteX2" fmla="*/ 71887 w 3191773"/>
                <a:gd name="connsiteY2" fmla="*/ 47925 h 297132"/>
                <a:gd name="connsiteX3" fmla="*/ 263585 w 3191773"/>
                <a:gd name="connsiteY3" fmla="*/ 57510 h 297132"/>
                <a:gd name="connsiteX4" fmla="*/ 263585 w 3191773"/>
                <a:gd name="connsiteY4" fmla="*/ 100642 h 297132"/>
                <a:gd name="connsiteX5" fmla="*/ 771585 w 3191773"/>
                <a:gd name="connsiteY5" fmla="*/ 105434 h 297132"/>
                <a:gd name="connsiteX6" fmla="*/ 771585 w 3191773"/>
                <a:gd name="connsiteY6" fmla="*/ 148566 h 297132"/>
                <a:gd name="connsiteX7" fmla="*/ 1495245 w 3191773"/>
                <a:gd name="connsiteY7" fmla="*/ 158151 h 297132"/>
                <a:gd name="connsiteX8" fmla="*/ 1504830 w 3191773"/>
                <a:gd name="connsiteY8" fmla="*/ 201283 h 297132"/>
                <a:gd name="connsiteX9" fmla="*/ 2123056 w 3191773"/>
                <a:gd name="connsiteY9" fmla="*/ 206076 h 297132"/>
                <a:gd name="connsiteX10" fmla="*/ 2147019 w 3191773"/>
                <a:gd name="connsiteY10" fmla="*/ 249208 h 297132"/>
                <a:gd name="connsiteX11" fmla="*/ 2309962 w 3191773"/>
                <a:gd name="connsiteY11" fmla="*/ 254000 h 297132"/>
                <a:gd name="connsiteX12" fmla="*/ 2309962 w 3191773"/>
                <a:gd name="connsiteY12" fmla="*/ 297132 h 297132"/>
                <a:gd name="connsiteX13" fmla="*/ 3191773 w 3191773"/>
                <a:gd name="connsiteY13" fmla="*/ 297132 h 297132"/>
                <a:gd name="connsiteX0" fmla="*/ 0 w 3191773"/>
                <a:gd name="connsiteY0" fmla="*/ 0 h 297132"/>
                <a:gd name="connsiteX1" fmla="*/ 71887 w 3191773"/>
                <a:gd name="connsiteY1" fmla="*/ 4793 h 297132"/>
                <a:gd name="connsiteX2" fmla="*/ 71887 w 3191773"/>
                <a:gd name="connsiteY2" fmla="*/ 47925 h 297132"/>
                <a:gd name="connsiteX3" fmla="*/ 263585 w 3191773"/>
                <a:gd name="connsiteY3" fmla="*/ 57510 h 297132"/>
                <a:gd name="connsiteX4" fmla="*/ 263585 w 3191773"/>
                <a:gd name="connsiteY4" fmla="*/ 100642 h 297132"/>
                <a:gd name="connsiteX5" fmla="*/ 771585 w 3191773"/>
                <a:gd name="connsiteY5" fmla="*/ 105434 h 297132"/>
                <a:gd name="connsiteX6" fmla="*/ 771585 w 3191773"/>
                <a:gd name="connsiteY6" fmla="*/ 148566 h 297132"/>
                <a:gd name="connsiteX7" fmla="*/ 1495245 w 3191773"/>
                <a:gd name="connsiteY7" fmla="*/ 158151 h 297132"/>
                <a:gd name="connsiteX8" fmla="*/ 1504830 w 3191773"/>
                <a:gd name="connsiteY8" fmla="*/ 201283 h 297132"/>
                <a:gd name="connsiteX9" fmla="*/ 2147018 w 3191773"/>
                <a:gd name="connsiteY9" fmla="*/ 206076 h 297132"/>
                <a:gd name="connsiteX10" fmla="*/ 2147019 w 3191773"/>
                <a:gd name="connsiteY10" fmla="*/ 249208 h 297132"/>
                <a:gd name="connsiteX11" fmla="*/ 2309962 w 3191773"/>
                <a:gd name="connsiteY11" fmla="*/ 254000 h 297132"/>
                <a:gd name="connsiteX12" fmla="*/ 2309962 w 3191773"/>
                <a:gd name="connsiteY12" fmla="*/ 297132 h 297132"/>
                <a:gd name="connsiteX13" fmla="*/ 3191773 w 3191773"/>
                <a:gd name="connsiteY13" fmla="*/ 297132 h 297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91773" h="297132">
                  <a:moveTo>
                    <a:pt x="0" y="0"/>
                  </a:moveTo>
                  <a:lnTo>
                    <a:pt x="71887" y="4793"/>
                  </a:lnTo>
                  <a:lnTo>
                    <a:pt x="71887" y="47925"/>
                  </a:lnTo>
                  <a:lnTo>
                    <a:pt x="263585" y="57510"/>
                  </a:lnTo>
                  <a:lnTo>
                    <a:pt x="263585" y="100642"/>
                  </a:lnTo>
                  <a:lnTo>
                    <a:pt x="771585" y="105434"/>
                  </a:lnTo>
                  <a:lnTo>
                    <a:pt x="771585" y="148566"/>
                  </a:lnTo>
                  <a:lnTo>
                    <a:pt x="1495245" y="158151"/>
                  </a:lnTo>
                  <a:lnTo>
                    <a:pt x="1504830" y="201283"/>
                  </a:lnTo>
                  <a:lnTo>
                    <a:pt x="2147018" y="206076"/>
                  </a:lnTo>
                  <a:cubicBezTo>
                    <a:pt x="2147018" y="220453"/>
                    <a:pt x="2147019" y="234831"/>
                    <a:pt x="2147019" y="249208"/>
                  </a:cubicBezTo>
                  <a:lnTo>
                    <a:pt x="2309962" y="254000"/>
                  </a:lnTo>
                  <a:lnTo>
                    <a:pt x="2309962" y="297132"/>
                  </a:lnTo>
                  <a:lnTo>
                    <a:pt x="3191773" y="297132"/>
                  </a:lnTo>
                </a:path>
              </a:pathLst>
            </a:custGeom>
            <a:grpFill/>
            <a:ln w="28575" cap="flat" cmpd="sng" algn="ctr">
              <a:solidFill>
                <a:srgbClr val="34669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a typeface="+mn-ea"/>
                <a:cs typeface="+mn-cs"/>
              </a:endParaRPr>
            </a:p>
          </p:txBody>
        </p:sp>
        <p:sp>
          <p:nvSpPr>
            <p:cNvPr id="21" name="Freeform 125">
              <a:extLst>
                <a:ext uri="{FF2B5EF4-FFF2-40B4-BE49-F238E27FC236}">
                  <a16:creationId xmlns:a16="http://schemas.microsoft.com/office/drawing/2014/main" id="{08734494-C5E2-1ACD-60E9-980EBF7C147C}"/>
                </a:ext>
              </a:extLst>
            </p:cNvPr>
            <p:cNvSpPr/>
            <p:nvPr/>
          </p:nvSpPr>
          <p:spPr>
            <a:xfrm>
              <a:off x="1859472" y="2506453"/>
              <a:ext cx="3129471" cy="675736"/>
            </a:xfrm>
            <a:custGeom>
              <a:avLst/>
              <a:gdLst>
                <a:gd name="connsiteX0" fmla="*/ 0 w 3129471"/>
                <a:gd name="connsiteY0" fmla="*/ 0 h 675736"/>
                <a:gd name="connsiteX1" fmla="*/ 0 w 3129471"/>
                <a:gd name="connsiteY1" fmla="*/ 57509 h 675736"/>
                <a:gd name="connsiteX2" fmla="*/ 249207 w 3129471"/>
                <a:gd name="connsiteY2" fmla="*/ 67094 h 675736"/>
                <a:gd name="connsiteX3" fmla="*/ 249207 w 3129471"/>
                <a:gd name="connsiteY3" fmla="*/ 67094 h 675736"/>
                <a:gd name="connsiteX4" fmla="*/ 201283 w 3129471"/>
                <a:gd name="connsiteY4" fmla="*/ 321094 h 675736"/>
                <a:gd name="connsiteX5" fmla="*/ 517585 w 3129471"/>
                <a:gd name="connsiteY5" fmla="*/ 105434 h 675736"/>
                <a:gd name="connsiteX6" fmla="*/ 512792 w 3129471"/>
                <a:gd name="connsiteY6" fmla="*/ 162943 h 675736"/>
                <a:gd name="connsiteX7" fmla="*/ 800339 w 3129471"/>
                <a:gd name="connsiteY7" fmla="*/ 162943 h 675736"/>
                <a:gd name="connsiteX8" fmla="*/ 805132 w 3129471"/>
                <a:gd name="connsiteY8" fmla="*/ 206075 h 675736"/>
                <a:gd name="connsiteX9" fmla="*/ 1437736 w 3129471"/>
                <a:gd name="connsiteY9" fmla="*/ 210868 h 675736"/>
                <a:gd name="connsiteX10" fmla="*/ 1437736 w 3129471"/>
                <a:gd name="connsiteY10" fmla="*/ 254000 h 675736"/>
                <a:gd name="connsiteX11" fmla="*/ 1490453 w 3129471"/>
                <a:gd name="connsiteY11" fmla="*/ 254000 h 675736"/>
                <a:gd name="connsiteX12" fmla="*/ 1500037 w 3129471"/>
                <a:gd name="connsiteY12" fmla="*/ 306717 h 675736"/>
                <a:gd name="connsiteX13" fmla="*/ 1739660 w 3129471"/>
                <a:gd name="connsiteY13" fmla="*/ 306717 h 675736"/>
                <a:gd name="connsiteX14" fmla="*/ 1739660 w 3129471"/>
                <a:gd name="connsiteY14" fmla="*/ 359434 h 675736"/>
                <a:gd name="connsiteX15" fmla="*/ 1845094 w 3129471"/>
                <a:gd name="connsiteY15" fmla="*/ 359434 h 675736"/>
                <a:gd name="connsiteX16" fmla="*/ 1845094 w 3129471"/>
                <a:gd name="connsiteY16" fmla="*/ 412151 h 675736"/>
                <a:gd name="connsiteX17" fmla="*/ 2017622 w 3129471"/>
                <a:gd name="connsiteY17" fmla="*/ 402566 h 675736"/>
                <a:gd name="connsiteX18" fmla="*/ 2022415 w 3129471"/>
                <a:gd name="connsiteY18" fmla="*/ 460075 h 675736"/>
                <a:gd name="connsiteX19" fmla="*/ 2262037 w 3129471"/>
                <a:gd name="connsiteY19" fmla="*/ 464868 h 675736"/>
                <a:gd name="connsiteX20" fmla="*/ 2266830 w 3129471"/>
                <a:gd name="connsiteY20" fmla="*/ 512792 h 675736"/>
                <a:gd name="connsiteX21" fmla="*/ 2276415 w 3129471"/>
                <a:gd name="connsiteY21" fmla="*/ 560717 h 675736"/>
                <a:gd name="connsiteX22" fmla="*/ 2405811 w 3129471"/>
                <a:gd name="connsiteY22" fmla="*/ 560717 h 675736"/>
                <a:gd name="connsiteX23" fmla="*/ 2405811 w 3129471"/>
                <a:gd name="connsiteY23" fmla="*/ 618226 h 675736"/>
                <a:gd name="connsiteX24" fmla="*/ 2511245 w 3129471"/>
                <a:gd name="connsiteY24" fmla="*/ 618226 h 675736"/>
                <a:gd name="connsiteX25" fmla="*/ 2520830 w 3129471"/>
                <a:gd name="connsiteY25" fmla="*/ 675736 h 675736"/>
                <a:gd name="connsiteX26" fmla="*/ 3129471 w 3129471"/>
                <a:gd name="connsiteY26" fmla="*/ 675736 h 675736"/>
                <a:gd name="connsiteX0" fmla="*/ 0 w 3129471"/>
                <a:gd name="connsiteY0" fmla="*/ 0 h 675736"/>
                <a:gd name="connsiteX1" fmla="*/ 0 w 3129471"/>
                <a:gd name="connsiteY1" fmla="*/ 57509 h 675736"/>
                <a:gd name="connsiteX2" fmla="*/ 249207 w 3129471"/>
                <a:gd name="connsiteY2" fmla="*/ 67094 h 675736"/>
                <a:gd name="connsiteX3" fmla="*/ 249207 w 3129471"/>
                <a:gd name="connsiteY3" fmla="*/ 67094 h 675736"/>
                <a:gd name="connsiteX4" fmla="*/ 244415 w 3129471"/>
                <a:gd name="connsiteY4" fmla="*/ 105434 h 675736"/>
                <a:gd name="connsiteX5" fmla="*/ 517585 w 3129471"/>
                <a:gd name="connsiteY5" fmla="*/ 105434 h 675736"/>
                <a:gd name="connsiteX6" fmla="*/ 512792 w 3129471"/>
                <a:gd name="connsiteY6" fmla="*/ 162943 h 675736"/>
                <a:gd name="connsiteX7" fmla="*/ 800339 w 3129471"/>
                <a:gd name="connsiteY7" fmla="*/ 162943 h 675736"/>
                <a:gd name="connsiteX8" fmla="*/ 805132 w 3129471"/>
                <a:gd name="connsiteY8" fmla="*/ 206075 h 675736"/>
                <a:gd name="connsiteX9" fmla="*/ 1437736 w 3129471"/>
                <a:gd name="connsiteY9" fmla="*/ 210868 h 675736"/>
                <a:gd name="connsiteX10" fmla="*/ 1437736 w 3129471"/>
                <a:gd name="connsiteY10" fmla="*/ 254000 h 675736"/>
                <a:gd name="connsiteX11" fmla="*/ 1490453 w 3129471"/>
                <a:gd name="connsiteY11" fmla="*/ 254000 h 675736"/>
                <a:gd name="connsiteX12" fmla="*/ 1500037 w 3129471"/>
                <a:gd name="connsiteY12" fmla="*/ 306717 h 675736"/>
                <a:gd name="connsiteX13" fmla="*/ 1739660 w 3129471"/>
                <a:gd name="connsiteY13" fmla="*/ 306717 h 675736"/>
                <a:gd name="connsiteX14" fmla="*/ 1739660 w 3129471"/>
                <a:gd name="connsiteY14" fmla="*/ 359434 h 675736"/>
                <a:gd name="connsiteX15" fmla="*/ 1845094 w 3129471"/>
                <a:gd name="connsiteY15" fmla="*/ 359434 h 675736"/>
                <a:gd name="connsiteX16" fmla="*/ 1845094 w 3129471"/>
                <a:gd name="connsiteY16" fmla="*/ 412151 h 675736"/>
                <a:gd name="connsiteX17" fmla="*/ 2017622 w 3129471"/>
                <a:gd name="connsiteY17" fmla="*/ 402566 h 675736"/>
                <a:gd name="connsiteX18" fmla="*/ 2022415 w 3129471"/>
                <a:gd name="connsiteY18" fmla="*/ 460075 h 675736"/>
                <a:gd name="connsiteX19" fmla="*/ 2262037 w 3129471"/>
                <a:gd name="connsiteY19" fmla="*/ 464868 h 675736"/>
                <a:gd name="connsiteX20" fmla="*/ 2266830 w 3129471"/>
                <a:gd name="connsiteY20" fmla="*/ 512792 h 675736"/>
                <a:gd name="connsiteX21" fmla="*/ 2276415 w 3129471"/>
                <a:gd name="connsiteY21" fmla="*/ 560717 h 675736"/>
                <a:gd name="connsiteX22" fmla="*/ 2405811 w 3129471"/>
                <a:gd name="connsiteY22" fmla="*/ 560717 h 675736"/>
                <a:gd name="connsiteX23" fmla="*/ 2405811 w 3129471"/>
                <a:gd name="connsiteY23" fmla="*/ 618226 h 675736"/>
                <a:gd name="connsiteX24" fmla="*/ 2511245 w 3129471"/>
                <a:gd name="connsiteY24" fmla="*/ 618226 h 675736"/>
                <a:gd name="connsiteX25" fmla="*/ 2520830 w 3129471"/>
                <a:gd name="connsiteY25" fmla="*/ 675736 h 675736"/>
                <a:gd name="connsiteX26" fmla="*/ 3129471 w 3129471"/>
                <a:gd name="connsiteY26" fmla="*/ 675736 h 675736"/>
                <a:gd name="connsiteX0" fmla="*/ 0 w 3129471"/>
                <a:gd name="connsiteY0" fmla="*/ 0 h 675736"/>
                <a:gd name="connsiteX1" fmla="*/ 0 w 3129471"/>
                <a:gd name="connsiteY1" fmla="*/ 57509 h 675736"/>
                <a:gd name="connsiteX2" fmla="*/ 249207 w 3129471"/>
                <a:gd name="connsiteY2" fmla="*/ 67094 h 675736"/>
                <a:gd name="connsiteX3" fmla="*/ 249207 w 3129471"/>
                <a:gd name="connsiteY3" fmla="*/ 67094 h 675736"/>
                <a:gd name="connsiteX4" fmla="*/ 244415 w 3129471"/>
                <a:gd name="connsiteY4" fmla="*/ 105434 h 675736"/>
                <a:gd name="connsiteX5" fmla="*/ 517585 w 3129471"/>
                <a:gd name="connsiteY5" fmla="*/ 105434 h 675736"/>
                <a:gd name="connsiteX6" fmla="*/ 512792 w 3129471"/>
                <a:gd name="connsiteY6" fmla="*/ 162943 h 675736"/>
                <a:gd name="connsiteX7" fmla="*/ 800339 w 3129471"/>
                <a:gd name="connsiteY7" fmla="*/ 162943 h 675736"/>
                <a:gd name="connsiteX8" fmla="*/ 805132 w 3129471"/>
                <a:gd name="connsiteY8" fmla="*/ 206075 h 675736"/>
                <a:gd name="connsiteX9" fmla="*/ 1437736 w 3129471"/>
                <a:gd name="connsiteY9" fmla="*/ 210868 h 675736"/>
                <a:gd name="connsiteX10" fmla="*/ 1437736 w 3129471"/>
                <a:gd name="connsiteY10" fmla="*/ 254000 h 675736"/>
                <a:gd name="connsiteX11" fmla="*/ 1490453 w 3129471"/>
                <a:gd name="connsiteY11" fmla="*/ 254000 h 675736"/>
                <a:gd name="connsiteX12" fmla="*/ 1500037 w 3129471"/>
                <a:gd name="connsiteY12" fmla="*/ 306717 h 675736"/>
                <a:gd name="connsiteX13" fmla="*/ 1739660 w 3129471"/>
                <a:gd name="connsiteY13" fmla="*/ 306717 h 675736"/>
                <a:gd name="connsiteX14" fmla="*/ 1739660 w 3129471"/>
                <a:gd name="connsiteY14" fmla="*/ 359434 h 675736"/>
                <a:gd name="connsiteX15" fmla="*/ 1845094 w 3129471"/>
                <a:gd name="connsiteY15" fmla="*/ 359434 h 675736"/>
                <a:gd name="connsiteX16" fmla="*/ 1845094 w 3129471"/>
                <a:gd name="connsiteY16" fmla="*/ 412151 h 675736"/>
                <a:gd name="connsiteX17" fmla="*/ 2017622 w 3129471"/>
                <a:gd name="connsiteY17" fmla="*/ 402566 h 675736"/>
                <a:gd name="connsiteX18" fmla="*/ 2022415 w 3129471"/>
                <a:gd name="connsiteY18" fmla="*/ 460075 h 675736"/>
                <a:gd name="connsiteX19" fmla="*/ 2262037 w 3129471"/>
                <a:gd name="connsiteY19" fmla="*/ 464868 h 675736"/>
                <a:gd name="connsiteX20" fmla="*/ 2266830 w 3129471"/>
                <a:gd name="connsiteY20" fmla="*/ 512792 h 675736"/>
                <a:gd name="connsiteX21" fmla="*/ 2276415 w 3129471"/>
                <a:gd name="connsiteY21" fmla="*/ 560717 h 675736"/>
                <a:gd name="connsiteX22" fmla="*/ 2405811 w 3129471"/>
                <a:gd name="connsiteY22" fmla="*/ 560717 h 675736"/>
                <a:gd name="connsiteX23" fmla="*/ 2405811 w 3129471"/>
                <a:gd name="connsiteY23" fmla="*/ 618226 h 675736"/>
                <a:gd name="connsiteX24" fmla="*/ 2511245 w 3129471"/>
                <a:gd name="connsiteY24" fmla="*/ 618226 h 675736"/>
                <a:gd name="connsiteX25" fmla="*/ 2520830 w 3129471"/>
                <a:gd name="connsiteY25" fmla="*/ 675736 h 675736"/>
                <a:gd name="connsiteX26" fmla="*/ 3129471 w 3129471"/>
                <a:gd name="connsiteY26" fmla="*/ 675736 h 675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129471" h="675736">
                  <a:moveTo>
                    <a:pt x="0" y="0"/>
                  </a:moveTo>
                  <a:lnTo>
                    <a:pt x="0" y="57509"/>
                  </a:lnTo>
                  <a:lnTo>
                    <a:pt x="249207" y="67094"/>
                  </a:lnTo>
                  <a:lnTo>
                    <a:pt x="249207" y="67094"/>
                  </a:lnTo>
                  <a:lnTo>
                    <a:pt x="244415" y="105434"/>
                  </a:lnTo>
                  <a:lnTo>
                    <a:pt x="517585" y="105434"/>
                  </a:lnTo>
                  <a:lnTo>
                    <a:pt x="512792" y="162943"/>
                  </a:lnTo>
                  <a:lnTo>
                    <a:pt x="800339" y="162943"/>
                  </a:lnTo>
                  <a:lnTo>
                    <a:pt x="805132" y="206075"/>
                  </a:lnTo>
                  <a:lnTo>
                    <a:pt x="1437736" y="210868"/>
                  </a:lnTo>
                  <a:lnTo>
                    <a:pt x="1437736" y="254000"/>
                  </a:lnTo>
                  <a:lnTo>
                    <a:pt x="1490453" y="254000"/>
                  </a:lnTo>
                  <a:lnTo>
                    <a:pt x="1500037" y="306717"/>
                  </a:lnTo>
                  <a:lnTo>
                    <a:pt x="1739660" y="306717"/>
                  </a:lnTo>
                  <a:lnTo>
                    <a:pt x="1739660" y="359434"/>
                  </a:lnTo>
                  <a:lnTo>
                    <a:pt x="1845094" y="359434"/>
                  </a:lnTo>
                  <a:lnTo>
                    <a:pt x="1845094" y="412151"/>
                  </a:lnTo>
                  <a:lnTo>
                    <a:pt x="2017622" y="402566"/>
                  </a:lnTo>
                  <a:lnTo>
                    <a:pt x="2022415" y="460075"/>
                  </a:lnTo>
                  <a:lnTo>
                    <a:pt x="2262037" y="464868"/>
                  </a:lnTo>
                  <a:lnTo>
                    <a:pt x="2266830" y="512792"/>
                  </a:lnTo>
                  <a:cubicBezTo>
                    <a:pt x="2271871" y="558170"/>
                    <a:pt x="2261393" y="545695"/>
                    <a:pt x="2276415" y="560717"/>
                  </a:cubicBezTo>
                  <a:lnTo>
                    <a:pt x="2405811" y="560717"/>
                  </a:lnTo>
                  <a:lnTo>
                    <a:pt x="2405811" y="618226"/>
                  </a:lnTo>
                  <a:lnTo>
                    <a:pt x="2511245" y="618226"/>
                  </a:lnTo>
                  <a:lnTo>
                    <a:pt x="2520830" y="675736"/>
                  </a:lnTo>
                  <a:lnTo>
                    <a:pt x="3129471" y="675736"/>
                  </a:lnTo>
                </a:path>
              </a:pathLst>
            </a:custGeom>
            <a:grpFill/>
            <a:ln w="28575" cap="flat" cmpd="sng" algn="ctr">
              <a:solidFill>
                <a:srgbClr val="D85C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a typeface="+mn-ea"/>
                <a:cs typeface="+mn-cs"/>
              </a:endParaRPr>
            </a:p>
          </p:txBody>
        </p:sp>
      </p:grpSp>
    </p:spTree>
    <p:extLst>
      <p:ext uri="{BB962C8B-B14F-4D97-AF65-F5344CB8AC3E}">
        <p14:creationId xmlns:p14="http://schemas.microsoft.com/office/powerpoint/2010/main" val="7466366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up of a dna structure&#10;&#10;Description automatically generated">
            <a:extLst>
              <a:ext uri="{FF2B5EF4-FFF2-40B4-BE49-F238E27FC236}">
                <a16:creationId xmlns:a16="http://schemas.microsoft.com/office/drawing/2014/main" id="{9DA99806-8031-9E8C-76BC-8613337C3E59}"/>
              </a:ext>
            </a:extLst>
          </p:cNvPr>
          <p:cNvPicPr>
            <a:picLocks noChangeAspect="1"/>
          </p:cNvPicPr>
          <p:nvPr/>
        </p:nvPicPr>
        <p:blipFill>
          <a:blip r:embed="rId2"/>
          <a:stretch>
            <a:fillRect/>
          </a:stretch>
        </p:blipFill>
        <p:spPr>
          <a:xfrm>
            <a:off x="-1" y="0"/>
            <a:ext cx="12192001" cy="6858000"/>
          </a:xfrm>
          <a:prstGeom prst="rect">
            <a:avLst/>
          </a:prstGeom>
        </p:spPr>
      </p:pic>
    </p:spTree>
    <p:extLst>
      <p:ext uri="{BB962C8B-B14F-4D97-AF65-F5344CB8AC3E}">
        <p14:creationId xmlns:p14="http://schemas.microsoft.com/office/powerpoint/2010/main" val="40607898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0A8C7-F56D-423F-B096-A824AB4102D2}"/>
              </a:ext>
            </a:extLst>
          </p:cNvPr>
          <p:cNvSpPr>
            <a:spLocks noGrp="1"/>
          </p:cNvSpPr>
          <p:nvPr>
            <p:ph type="title"/>
          </p:nvPr>
        </p:nvSpPr>
        <p:spPr>
          <a:xfrm>
            <a:off x="626301" y="69939"/>
            <a:ext cx="11367767" cy="942303"/>
          </a:xfrm>
        </p:spPr>
        <p:txBody>
          <a:bodyPr>
            <a:noAutofit/>
          </a:bodyPr>
          <a:lstStyle/>
          <a:p>
            <a:r>
              <a:rPr lang="en-US" sz="2800" dirty="0"/>
              <a:t>Acalabrutinib ± Obinutuzumab vs Chlorambucil + Obinutuzumab in Treatment-Naive CLL: 6-Year Follow-Up from ELEVATE-TN Trial</a:t>
            </a:r>
          </a:p>
        </p:txBody>
      </p:sp>
      <p:sp>
        <p:nvSpPr>
          <p:cNvPr id="4" name="Footer Placeholder 3">
            <a:extLst>
              <a:ext uri="{FF2B5EF4-FFF2-40B4-BE49-F238E27FC236}">
                <a16:creationId xmlns:a16="http://schemas.microsoft.com/office/drawing/2014/main" id="{86A5AC7B-89E2-0E91-D0C9-45EAF9D9A6CF}"/>
              </a:ext>
            </a:extLst>
          </p:cNvPr>
          <p:cNvSpPr>
            <a:spLocks noGrp="1"/>
          </p:cNvSpPr>
          <p:nvPr>
            <p:ph type="ftr" sz="quarter" idx="10"/>
          </p:nvPr>
        </p:nvSpPr>
        <p:spPr>
          <a:xfrm>
            <a:off x="1416735" y="6054437"/>
            <a:ext cx="10651322" cy="803564"/>
          </a:xfrm>
        </p:spPr>
        <p:txBody>
          <a:bodyPr/>
          <a:lstStyle/>
          <a:p>
            <a:r>
              <a:rPr lang="en-US" dirty="0"/>
              <a:t>Sharman, et al. ASH 2023. Abstract 636.</a:t>
            </a:r>
            <a:br>
              <a:rPr lang="en-US" dirty="0"/>
            </a:br>
            <a:r>
              <a:rPr lang="en-US" dirty="0"/>
              <a:t>CLL, chronic lymphocytic leukemia; IGHV, immunoglobulin heavy-chain variable region gene; PFS, progression-free survival; TN, treatment-naive.</a:t>
            </a:r>
          </a:p>
        </p:txBody>
      </p:sp>
      <p:pic>
        <p:nvPicPr>
          <p:cNvPr id="13" name="Picture 12">
            <a:extLst>
              <a:ext uri="{FF2B5EF4-FFF2-40B4-BE49-F238E27FC236}">
                <a16:creationId xmlns:a16="http://schemas.microsoft.com/office/drawing/2014/main" id="{06B11BA4-39E4-5986-6223-E54A1869B5EB}"/>
              </a:ext>
            </a:extLst>
          </p:cNvPr>
          <p:cNvPicPr>
            <a:picLocks noChangeAspect="1"/>
          </p:cNvPicPr>
          <p:nvPr/>
        </p:nvPicPr>
        <p:blipFill>
          <a:blip r:embed="rId3"/>
          <a:stretch>
            <a:fillRect/>
          </a:stretch>
        </p:blipFill>
        <p:spPr>
          <a:xfrm>
            <a:off x="626301" y="1337759"/>
            <a:ext cx="5029357" cy="2390907"/>
          </a:xfrm>
          <a:prstGeom prst="rect">
            <a:avLst/>
          </a:prstGeom>
        </p:spPr>
      </p:pic>
      <p:pic>
        <p:nvPicPr>
          <p:cNvPr id="16" name="Picture 15">
            <a:extLst>
              <a:ext uri="{FF2B5EF4-FFF2-40B4-BE49-F238E27FC236}">
                <a16:creationId xmlns:a16="http://schemas.microsoft.com/office/drawing/2014/main" id="{201D76BA-2E6C-1FFE-BDC1-5B08340D33FC}"/>
              </a:ext>
            </a:extLst>
          </p:cNvPr>
          <p:cNvPicPr>
            <a:picLocks noChangeAspect="1"/>
          </p:cNvPicPr>
          <p:nvPr/>
        </p:nvPicPr>
        <p:blipFill>
          <a:blip r:embed="rId4"/>
          <a:stretch>
            <a:fillRect/>
          </a:stretch>
        </p:blipFill>
        <p:spPr>
          <a:xfrm>
            <a:off x="6536344" y="1232994"/>
            <a:ext cx="5235066" cy="2390907"/>
          </a:xfrm>
          <a:prstGeom prst="rect">
            <a:avLst/>
          </a:prstGeom>
        </p:spPr>
      </p:pic>
      <p:pic>
        <p:nvPicPr>
          <p:cNvPr id="18" name="Picture 17">
            <a:extLst>
              <a:ext uri="{FF2B5EF4-FFF2-40B4-BE49-F238E27FC236}">
                <a16:creationId xmlns:a16="http://schemas.microsoft.com/office/drawing/2014/main" id="{B4B797D2-32A4-EE63-533F-BFE04B8A49B2}"/>
              </a:ext>
            </a:extLst>
          </p:cNvPr>
          <p:cNvPicPr>
            <a:picLocks noChangeAspect="1"/>
          </p:cNvPicPr>
          <p:nvPr/>
        </p:nvPicPr>
        <p:blipFill>
          <a:blip r:embed="rId5"/>
          <a:stretch>
            <a:fillRect/>
          </a:stretch>
        </p:blipFill>
        <p:spPr>
          <a:xfrm>
            <a:off x="3440007" y="4025218"/>
            <a:ext cx="4995003" cy="2205455"/>
          </a:xfrm>
          <a:prstGeom prst="rect">
            <a:avLst/>
          </a:prstGeom>
        </p:spPr>
      </p:pic>
      <p:sp>
        <p:nvSpPr>
          <p:cNvPr id="19" name="TextBox 18">
            <a:extLst>
              <a:ext uri="{FF2B5EF4-FFF2-40B4-BE49-F238E27FC236}">
                <a16:creationId xmlns:a16="http://schemas.microsoft.com/office/drawing/2014/main" id="{D778FCC0-18AC-B551-4BB9-79D46295054F}"/>
              </a:ext>
            </a:extLst>
          </p:cNvPr>
          <p:cNvSpPr txBox="1"/>
          <p:nvPr/>
        </p:nvSpPr>
        <p:spPr>
          <a:xfrm>
            <a:off x="626299" y="1041207"/>
            <a:ext cx="5029357" cy="380620"/>
          </a:xfrm>
          <a:prstGeom prst="rect">
            <a:avLst/>
          </a:prstGeom>
          <a:noFill/>
        </p:spPr>
        <p:txBody>
          <a:bodyPr wrap="square" rtlCol="0">
            <a:spAutoFit/>
          </a:bodyPr>
          <a:lstStyle/>
          <a:p>
            <a:pPr algn="ctr"/>
            <a:r>
              <a:rPr lang="en-US" b="1" dirty="0">
                <a:solidFill>
                  <a:schemeClr val="accent1"/>
                </a:solidFill>
                <a:latin typeface="Arial" panose="020B0604020202020204" pitchFamily="34" charset="0"/>
                <a:cs typeface="Arial" panose="020B0604020202020204" pitchFamily="34" charset="0"/>
              </a:rPr>
              <a:t>PFS for Overall Population</a:t>
            </a:r>
          </a:p>
        </p:txBody>
      </p:sp>
      <p:sp>
        <p:nvSpPr>
          <p:cNvPr id="20" name="TextBox 19">
            <a:extLst>
              <a:ext uri="{FF2B5EF4-FFF2-40B4-BE49-F238E27FC236}">
                <a16:creationId xmlns:a16="http://schemas.microsoft.com/office/drawing/2014/main" id="{32938848-FF7D-7791-32F2-BA62100D9CD1}"/>
              </a:ext>
            </a:extLst>
          </p:cNvPr>
          <p:cNvSpPr txBox="1"/>
          <p:nvPr/>
        </p:nvSpPr>
        <p:spPr>
          <a:xfrm>
            <a:off x="6536343" y="992632"/>
            <a:ext cx="5235065" cy="380620"/>
          </a:xfrm>
          <a:prstGeom prst="rect">
            <a:avLst/>
          </a:prstGeom>
          <a:noFill/>
        </p:spPr>
        <p:txBody>
          <a:bodyPr wrap="square" rtlCol="0">
            <a:spAutoFit/>
          </a:bodyPr>
          <a:lstStyle/>
          <a:p>
            <a:pPr algn="ctr"/>
            <a:r>
              <a:rPr lang="en-US" b="1" dirty="0">
                <a:solidFill>
                  <a:schemeClr val="accent1"/>
                </a:solidFill>
                <a:latin typeface="Arial" panose="020B0604020202020204" pitchFamily="34" charset="0"/>
                <a:cs typeface="Arial" panose="020B0604020202020204" pitchFamily="34" charset="0"/>
              </a:rPr>
              <a:t>PFS by IGHV status</a:t>
            </a:r>
          </a:p>
        </p:txBody>
      </p:sp>
      <p:sp>
        <p:nvSpPr>
          <p:cNvPr id="21" name="TextBox 20">
            <a:extLst>
              <a:ext uri="{FF2B5EF4-FFF2-40B4-BE49-F238E27FC236}">
                <a16:creationId xmlns:a16="http://schemas.microsoft.com/office/drawing/2014/main" id="{2CAEDB68-C3EC-22E7-1B75-D2F22921475E}"/>
              </a:ext>
            </a:extLst>
          </p:cNvPr>
          <p:cNvSpPr txBox="1"/>
          <p:nvPr/>
        </p:nvSpPr>
        <p:spPr>
          <a:xfrm>
            <a:off x="3440006" y="3749363"/>
            <a:ext cx="4995003" cy="380620"/>
          </a:xfrm>
          <a:prstGeom prst="rect">
            <a:avLst/>
          </a:prstGeom>
          <a:noFill/>
        </p:spPr>
        <p:txBody>
          <a:bodyPr wrap="square" rtlCol="0">
            <a:spAutoFit/>
          </a:bodyPr>
          <a:lstStyle/>
          <a:p>
            <a:pPr algn="ctr"/>
            <a:r>
              <a:rPr lang="en-US" b="1" dirty="0">
                <a:solidFill>
                  <a:schemeClr val="accent1"/>
                </a:solidFill>
                <a:latin typeface="Arial" panose="020B0604020202020204" pitchFamily="34" charset="0"/>
                <a:cs typeface="Arial" panose="020B0604020202020204" pitchFamily="34" charset="0"/>
              </a:rPr>
              <a:t>PFS by </a:t>
            </a:r>
            <a:r>
              <a:rPr lang="en-US" b="1" i="1" dirty="0">
                <a:solidFill>
                  <a:schemeClr val="accent1"/>
                </a:solidFill>
                <a:latin typeface="Arial" panose="020B0604020202020204" pitchFamily="34" charset="0"/>
                <a:cs typeface="Arial" panose="020B0604020202020204" pitchFamily="34" charset="0"/>
              </a:rPr>
              <a:t>TP53</a:t>
            </a:r>
            <a:r>
              <a:rPr lang="en-US" b="1" dirty="0">
                <a:solidFill>
                  <a:schemeClr val="accent1"/>
                </a:solidFill>
                <a:latin typeface="Arial" panose="020B0604020202020204" pitchFamily="34" charset="0"/>
                <a:cs typeface="Arial" panose="020B0604020202020204" pitchFamily="34" charset="0"/>
              </a:rPr>
              <a:t> status</a:t>
            </a:r>
          </a:p>
        </p:txBody>
      </p:sp>
    </p:spTree>
    <p:extLst>
      <p:ext uri="{BB962C8B-B14F-4D97-AF65-F5344CB8AC3E}">
        <p14:creationId xmlns:p14="http://schemas.microsoft.com/office/powerpoint/2010/main" val="30407315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A7D87-7A52-0184-42B1-7042E5FF10CB}"/>
              </a:ext>
            </a:extLst>
          </p:cNvPr>
          <p:cNvSpPr>
            <a:spLocks noGrp="1"/>
          </p:cNvSpPr>
          <p:nvPr>
            <p:ph type="title"/>
          </p:nvPr>
        </p:nvSpPr>
        <p:spPr>
          <a:xfrm>
            <a:off x="789139" y="365125"/>
            <a:ext cx="11278917" cy="1325563"/>
          </a:xfrm>
        </p:spPr>
        <p:txBody>
          <a:bodyPr>
            <a:noAutofit/>
          </a:bodyPr>
          <a:lstStyle/>
          <a:p>
            <a:r>
              <a:rPr lang="en-US" sz="3400" dirty="0"/>
              <a:t>Efficacy Data from Phase 3 Open-Label SEQUOIA Study</a:t>
            </a:r>
            <a:br>
              <a:rPr lang="en-US" sz="3400" dirty="0"/>
            </a:br>
            <a:r>
              <a:rPr lang="en-US" sz="3400" dirty="0"/>
              <a:t>of Zanubrutinib vs. BR in Treatment-Naive CLL/SLL</a:t>
            </a:r>
          </a:p>
        </p:txBody>
      </p:sp>
      <p:sp>
        <p:nvSpPr>
          <p:cNvPr id="11" name="TextBox 10">
            <a:extLst>
              <a:ext uri="{FF2B5EF4-FFF2-40B4-BE49-F238E27FC236}">
                <a16:creationId xmlns:a16="http://schemas.microsoft.com/office/drawing/2014/main" id="{224D2959-9510-BB1F-F0B1-D47B99058B35}"/>
              </a:ext>
            </a:extLst>
          </p:cNvPr>
          <p:cNvSpPr txBox="1"/>
          <p:nvPr/>
        </p:nvSpPr>
        <p:spPr>
          <a:xfrm>
            <a:off x="456395" y="1817846"/>
            <a:ext cx="5639605" cy="400110"/>
          </a:xfrm>
          <a:prstGeom prst="rect">
            <a:avLst/>
          </a:prstGeom>
          <a:solidFill>
            <a:schemeClr val="bg1"/>
          </a:solidFill>
        </p:spPr>
        <p:txBody>
          <a:bodyPr wrap="square">
            <a:spAutoFit/>
          </a:bodyPr>
          <a:lstStyle/>
          <a:p>
            <a:pPr algn="ctr" defTabSz="685800" eaLnBrk="1" fontAlgn="auto" hangingPunct="1">
              <a:spcBef>
                <a:spcPts val="0"/>
              </a:spcBef>
              <a:spcAft>
                <a:spcPts val="0"/>
              </a:spcAft>
              <a:defRPr/>
            </a:pPr>
            <a:r>
              <a:rPr lang="en-US" sz="2000" b="1" dirty="0">
                <a:solidFill>
                  <a:schemeClr val="accent1"/>
                </a:solidFill>
                <a:latin typeface="Arial" panose="020B0604020202020204" pitchFamily="34" charset="0"/>
                <a:cs typeface="Arial" panose="020B0604020202020204" pitchFamily="34" charset="0"/>
                <a:sym typeface="Arial"/>
              </a:rPr>
              <a:t>PFS in non-del(17p)</a:t>
            </a:r>
          </a:p>
        </p:txBody>
      </p:sp>
      <p:sp>
        <p:nvSpPr>
          <p:cNvPr id="12" name="TextBox 11">
            <a:extLst>
              <a:ext uri="{FF2B5EF4-FFF2-40B4-BE49-F238E27FC236}">
                <a16:creationId xmlns:a16="http://schemas.microsoft.com/office/drawing/2014/main" id="{201E03AF-F1F5-4405-B541-945131F391AF}"/>
              </a:ext>
            </a:extLst>
          </p:cNvPr>
          <p:cNvSpPr txBox="1"/>
          <p:nvPr/>
        </p:nvSpPr>
        <p:spPr>
          <a:xfrm>
            <a:off x="6297380" y="1817846"/>
            <a:ext cx="5438224" cy="400110"/>
          </a:xfrm>
          <a:prstGeom prst="rect">
            <a:avLst/>
          </a:prstGeom>
          <a:solidFill>
            <a:schemeClr val="bg1"/>
          </a:solidFill>
        </p:spPr>
        <p:txBody>
          <a:bodyPr wrap="square">
            <a:spAutoFit/>
          </a:bodyPr>
          <a:lstStyle/>
          <a:p>
            <a:pPr algn="ctr" defTabSz="685800" eaLnBrk="1" fontAlgn="auto" hangingPunct="1">
              <a:spcBef>
                <a:spcPts val="0"/>
              </a:spcBef>
              <a:spcAft>
                <a:spcPts val="0"/>
              </a:spcAft>
              <a:defRPr/>
            </a:pPr>
            <a:r>
              <a:rPr lang="en-US" sz="2000" b="1" dirty="0">
                <a:solidFill>
                  <a:schemeClr val="accent1"/>
                </a:solidFill>
                <a:latin typeface="Arial" panose="020B0604020202020204" pitchFamily="34" charset="0"/>
                <a:cs typeface="Arial" panose="020B0604020202020204" pitchFamily="34" charset="0"/>
                <a:sym typeface="Arial"/>
              </a:rPr>
              <a:t>PFS in del(17p)</a:t>
            </a:r>
          </a:p>
        </p:txBody>
      </p:sp>
      <p:sp>
        <p:nvSpPr>
          <p:cNvPr id="4" name="Footer Placeholder 3">
            <a:extLst>
              <a:ext uri="{FF2B5EF4-FFF2-40B4-BE49-F238E27FC236}">
                <a16:creationId xmlns:a16="http://schemas.microsoft.com/office/drawing/2014/main" id="{7B0A5BFC-FC96-3EFC-55CE-584297F8A40D}"/>
              </a:ext>
            </a:extLst>
          </p:cNvPr>
          <p:cNvSpPr>
            <a:spLocks noGrp="1"/>
          </p:cNvSpPr>
          <p:nvPr>
            <p:ph type="ftr" sz="quarter" idx="10"/>
          </p:nvPr>
        </p:nvSpPr>
        <p:spPr/>
        <p:txBody>
          <a:bodyPr/>
          <a:lstStyle/>
          <a:p>
            <a:r>
              <a:rPr lang="en-US" sz="1000" dirty="0"/>
              <a:t>Tam CS, et al. </a:t>
            </a:r>
            <a:r>
              <a:rPr lang="en-US" sz="1000" i="1" dirty="0"/>
              <a:t>Lancet Oncol.</a:t>
            </a:r>
            <a:r>
              <a:rPr lang="en-US" sz="1000" dirty="0"/>
              <a:t> 2022;23(8):1031-1043. </a:t>
            </a:r>
            <a:r>
              <a:rPr lang="da-DK" sz="1000" dirty="0" err="1">
                <a:ea typeface="Geneva" pitchFamily="37" charset="-128"/>
                <a:sym typeface="Arial"/>
              </a:rPr>
              <a:t>Shadman</a:t>
            </a:r>
            <a:r>
              <a:rPr lang="da-DK" sz="1000" dirty="0">
                <a:ea typeface="Geneva" pitchFamily="37" charset="-128"/>
                <a:sym typeface="Arial"/>
              </a:rPr>
              <a:t> M, et al. ICML 2023. Abstract 154.</a:t>
            </a:r>
            <a:br>
              <a:rPr lang="da-DK" sz="1000" dirty="0">
                <a:ea typeface="Geneva" pitchFamily="37" charset="-128"/>
                <a:sym typeface="Arial"/>
              </a:rPr>
            </a:br>
            <a:r>
              <a:rPr lang="en-US" sz="1000" dirty="0"/>
              <a:t>BR, bendamustine and rituximab; </a:t>
            </a:r>
            <a:r>
              <a:rPr lang="en-US" sz="1000" dirty="0">
                <a:solidFill>
                  <a:schemeClr val="tx1"/>
                </a:solidFill>
                <a:ea typeface="Calibri" panose="020F0502020204030204" pitchFamily="34" charset="0"/>
              </a:rPr>
              <a:t>CLL, chronic lymphocytic leukemia; CR, complete response; CRi, complete response with incomplete blood recovery; PFS, progression-free survival; SLL, small lymphocytic lymphoma; TN, treatment-naive.</a:t>
            </a:r>
            <a:endParaRPr lang="en-US" sz="1000" baseline="30000" dirty="0"/>
          </a:p>
        </p:txBody>
      </p:sp>
      <p:sp>
        <p:nvSpPr>
          <p:cNvPr id="5" name="Rectangle 4">
            <a:extLst>
              <a:ext uri="{FF2B5EF4-FFF2-40B4-BE49-F238E27FC236}">
                <a16:creationId xmlns:a16="http://schemas.microsoft.com/office/drawing/2014/main" id="{CE23FBCF-B905-ED32-191F-6AE551EA6E02}"/>
              </a:ext>
            </a:extLst>
          </p:cNvPr>
          <p:cNvSpPr/>
          <p:nvPr/>
        </p:nvSpPr>
        <p:spPr>
          <a:xfrm>
            <a:off x="776876" y="5440177"/>
            <a:ext cx="4998641" cy="421685"/>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600" b="1" dirty="0">
                <a:latin typeface="Arial" panose="020B0604020202020204" pitchFamily="34" charset="0"/>
                <a:cs typeface="Arial" panose="020B0604020202020204" pitchFamily="34" charset="0"/>
              </a:rPr>
              <a:t>CR/Cri rates: Zanubrutinib, 17.4%; BR, 21.8%</a:t>
            </a:r>
          </a:p>
        </p:txBody>
      </p:sp>
      <p:sp>
        <p:nvSpPr>
          <p:cNvPr id="6" name="Rectangle 5">
            <a:extLst>
              <a:ext uri="{FF2B5EF4-FFF2-40B4-BE49-F238E27FC236}">
                <a16:creationId xmlns:a16="http://schemas.microsoft.com/office/drawing/2014/main" id="{F47EF510-E7F8-8011-407D-EF4C3A432ABE}"/>
              </a:ext>
            </a:extLst>
          </p:cNvPr>
          <p:cNvSpPr/>
          <p:nvPr/>
        </p:nvSpPr>
        <p:spPr>
          <a:xfrm>
            <a:off x="7700737" y="5440177"/>
            <a:ext cx="2631510" cy="421685"/>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600" b="1" dirty="0">
                <a:latin typeface="Arial" panose="020B0604020202020204" pitchFamily="34" charset="0"/>
                <a:cs typeface="Arial" panose="020B0604020202020204" pitchFamily="34" charset="0"/>
              </a:rPr>
              <a:t>CR/Cri rate,14.5%</a:t>
            </a:r>
          </a:p>
        </p:txBody>
      </p:sp>
      <p:pic>
        <p:nvPicPr>
          <p:cNvPr id="9" name="Picture 8" descr="A graph showing the number of months in the median&#10;&#10;Description automatically generated with medium confidence">
            <a:extLst>
              <a:ext uri="{FF2B5EF4-FFF2-40B4-BE49-F238E27FC236}">
                <a16:creationId xmlns:a16="http://schemas.microsoft.com/office/drawing/2014/main" id="{C7D18477-C82A-56E0-570B-D2C633786588}"/>
              </a:ext>
            </a:extLst>
          </p:cNvPr>
          <p:cNvPicPr>
            <a:picLocks noChangeAspect="1"/>
          </p:cNvPicPr>
          <p:nvPr/>
        </p:nvPicPr>
        <p:blipFill>
          <a:blip r:embed="rId3"/>
          <a:stretch>
            <a:fillRect/>
          </a:stretch>
        </p:blipFill>
        <p:spPr>
          <a:xfrm>
            <a:off x="456396" y="2309141"/>
            <a:ext cx="5639605" cy="2960067"/>
          </a:xfrm>
          <a:prstGeom prst="rect">
            <a:avLst/>
          </a:prstGeom>
        </p:spPr>
      </p:pic>
      <p:pic>
        <p:nvPicPr>
          <p:cNvPr id="13" name="Picture 12" descr="A graph of a number of months&#10;&#10;Description automatically generated">
            <a:extLst>
              <a:ext uri="{FF2B5EF4-FFF2-40B4-BE49-F238E27FC236}">
                <a16:creationId xmlns:a16="http://schemas.microsoft.com/office/drawing/2014/main" id="{A007ABF3-0493-A231-EBB3-7A14FD9CC920}"/>
              </a:ext>
            </a:extLst>
          </p:cNvPr>
          <p:cNvPicPr>
            <a:picLocks noChangeAspect="1"/>
          </p:cNvPicPr>
          <p:nvPr/>
        </p:nvPicPr>
        <p:blipFill>
          <a:blip r:embed="rId4"/>
          <a:stretch>
            <a:fillRect/>
          </a:stretch>
        </p:blipFill>
        <p:spPr>
          <a:xfrm>
            <a:off x="6297380" y="2309141"/>
            <a:ext cx="5438224" cy="2854368"/>
          </a:xfrm>
          <a:prstGeom prst="rect">
            <a:avLst/>
          </a:prstGeom>
        </p:spPr>
      </p:pic>
    </p:spTree>
    <p:extLst>
      <p:ext uri="{BB962C8B-B14F-4D97-AF65-F5344CB8AC3E}">
        <p14:creationId xmlns:p14="http://schemas.microsoft.com/office/powerpoint/2010/main" val="636379189"/>
      </p:ext>
    </p:extLst>
  </p:cSld>
  <p:clrMapOvr>
    <a:masterClrMapping/>
  </p:clrMapOvr>
</p:sld>
</file>

<file path=ppt/theme/theme1.xml><?xml version="1.0" encoding="utf-8"?>
<a:theme xmlns:a="http://schemas.openxmlformats.org/drawingml/2006/main" name="AXIS_ActivityPresentation2024">
  <a:themeElements>
    <a:clrScheme name="AXIS Color Palette 1">
      <a:dk1>
        <a:srgbClr val="3A3A3A"/>
      </a:dk1>
      <a:lt1>
        <a:srgbClr val="FFFFFF"/>
      </a:lt1>
      <a:dk2>
        <a:srgbClr val="15345A"/>
      </a:dk2>
      <a:lt2>
        <a:srgbClr val="EAEAEA"/>
      </a:lt2>
      <a:accent1>
        <a:srgbClr val="007DC3"/>
      </a:accent1>
      <a:accent2>
        <a:srgbClr val="1C3F93"/>
      </a:accent2>
      <a:accent3>
        <a:srgbClr val="E8931A"/>
      </a:accent3>
      <a:accent4>
        <a:srgbClr val="BF3A61"/>
      </a:accent4>
      <a:accent5>
        <a:srgbClr val="3A869B"/>
      </a:accent5>
      <a:accent6>
        <a:srgbClr val="64AB6C"/>
      </a:accent6>
      <a:hlink>
        <a:srgbClr val="8EDFDC"/>
      </a:hlink>
      <a:folHlink>
        <a:srgbClr val="007DC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XIS_ActivityPresentation2024" id="{6F6C021C-CE50-354E-B3B0-44C0FE775F31}" vid="{62888F54-133E-2B4C-9AE7-C9F04E69482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17542</TotalTime>
  <Words>24441</Words>
  <Application>Microsoft Office PowerPoint</Application>
  <PresentationFormat>Widescreen</PresentationFormat>
  <Paragraphs>1808</Paragraphs>
  <Slides>70</Slides>
  <Notes>68</Notes>
  <HiddenSlides>0</HiddenSlides>
  <MMClips>0</MMClips>
  <ScaleCrop>false</ScaleCrop>
  <HeadingPairs>
    <vt:vector size="6" baseType="variant">
      <vt:variant>
        <vt:lpstr>Fonts Used</vt:lpstr>
      </vt:variant>
      <vt:variant>
        <vt:i4>21</vt:i4>
      </vt:variant>
      <vt:variant>
        <vt:lpstr>Theme</vt:lpstr>
      </vt:variant>
      <vt:variant>
        <vt:i4>1</vt:i4>
      </vt:variant>
      <vt:variant>
        <vt:lpstr>Slide Titles</vt:lpstr>
      </vt:variant>
      <vt:variant>
        <vt:i4>70</vt:i4>
      </vt:variant>
    </vt:vector>
  </HeadingPairs>
  <TitlesOfParts>
    <vt:vector size="92" baseType="lpstr">
      <vt:lpstr>ＭＳ Ｐゴシック</vt:lpstr>
      <vt:lpstr>acumin-pro</vt:lpstr>
      <vt:lpstr>-apple-system</vt:lpstr>
      <vt:lpstr>Aptos</vt:lpstr>
      <vt:lpstr>Arial</vt:lpstr>
      <vt:lpstr>Arial Narrow</vt:lpstr>
      <vt:lpstr>BlinkMacSystemFont</vt:lpstr>
      <vt:lpstr>Calibri</vt:lpstr>
      <vt:lpstr>Calibri (Body)</vt:lpstr>
      <vt:lpstr>Cambria</vt:lpstr>
      <vt:lpstr>Courier New</vt:lpstr>
      <vt:lpstr>Geneva</vt:lpstr>
      <vt:lpstr>Helvetica</vt:lpstr>
      <vt:lpstr>Noto Sans Symbols</vt:lpstr>
      <vt:lpstr>OTNEJMQuadraat</vt:lpstr>
      <vt:lpstr>Roboto Regular</vt:lpstr>
      <vt:lpstr>System Font Regular</vt:lpstr>
      <vt:lpstr>Tahoma</vt:lpstr>
      <vt:lpstr>Times New Roman</vt:lpstr>
      <vt:lpstr>Verdana</vt:lpstr>
      <vt:lpstr>Wingdings</vt:lpstr>
      <vt:lpstr>AXIS_ActivityPresentation2024</vt:lpstr>
      <vt:lpstr>PowerPoint Presentation</vt:lpstr>
      <vt:lpstr>DISCLAIMER</vt:lpstr>
      <vt:lpstr>PowerPoint Presentation</vt:lpstr>
      <vt:lpstr>Learning Objectives</vt:lpstr>
      <vt:lpstr>Mechanisms and Advantages of BTK Inhibitors </vt:lpstr>
      <vt:lpstr>Covalent and Non-Covalent BTK Inhibitors Differ in Specificity, MOA, and Potential for Off-Target Effects</vt:lpstr>
      <vt:lpstr>Covalent BTK Inhibitors Have Revolutionized the Treatment of CLL</vt:lpstr>
      <vt:lpstr>Acalabrutinib ± Obinutuzumab vs Chlorambucil + Obinutuzumab in Treatment-Naive CLL: 6-Year Follow-Up from ELEVATE-TN Trial</vt:lpstr>
      <vt:lpstr>Efficacy Data from Phase 3 Open-Label SEQUOIA Study of Zanubrutinib vs. BR in Treatment-Naive CLL/SLL</vt:lpstr>
      <vt:lpstr>Second-Generation BTK Inhibitors a Preferred Option for 2nd Line MCL Treatment</vt:lpstr>
      <vt:lpstr>Covalent BTK Inhibitors in CLL in Frontline Setting</vt:lpstr>
      <vt:lpstr>Application in the Community-Based Setting: Resistance/Intolerance</vt:lpstr>
      <vt:lpstr>Pirtobrutinib is a Highly Selective, Noncovalent (Reversible) BTK Inhibitor</vt:lpstr>
      <vt:lpstr>How Noncovalent BTK Inhibitors Overcome Resistance </vt:lpstr>
      <vt:lpstr>BTK Inhibitors Overview</vt:lpstr>
      <vt:lpstr>Clinical Efficacy and Safety Profiles of BTK Inhibitors</vt:lpstr>
      <vt:lpstr>Resistance and Intolerance to Covalent BTK Inhibitors Affect Outcomes in CLL</vt:lpstr>
      <vt:lpstr>Limited Therapeutic Options and Poor Outcomes after Covalent BTK Inhibitor Treatment Represent a Major Unmet Medical Need in CLL/SLL</vt:lpstr>
      <vt:lpstr>Outcomes for “Double Class Resistant” CLL Are Poor</vt:lpstr>
      <vt:lpstr>Pirtobrutinib in CLL/SLL Phase 1/2 BRUIN Study:  Design, Eligibility and Enrollment</vt:lpstr>
      <vt:lpstr>BRUIN Study: Baseline Characteristics of Patients with CLL/SLL who Received Prior Covalent BTK Inhibitor</vt:lpstr>
      <vt:lpstr>BRUIN Study: Pirtobrutinib Efficacy in All Patients With CLL/SLL Who Received Prior Covalent BTK Inhibitor</vt:lpstr>
      <vt:lpstr>BRUIN Study: Pirtobrutinib Progression-Free Survival With Prior Covalent BTK Inhibitor, With or Without Prior BCL2 Inhibitor</vt:lpstr>
      <vt:lpstr>Pirtobrutinib Noncovalent Binding Inhibits Both WT and C481-Mutated BTK </vt:lpstr>
      <vt:lpstr>Acquired Mutations Were Detected at PD in 68% of Patients </vt:lpstr>
      <vt:lpstr>The Majority of BTK Acquired Mutations Were T474x and L528W</vt:lpstr>
      <vt:lpstr>Pirtobrutinib FDA Approval in CLL/SLL</vt:lpstr>
      <vt:lpstr>BELLWAVE-001: Nemtabrutinib Demonstrated Robust and Durable Clinical Responses in Pretreated CLL1,2</vt:lpstr>
      <vt:lpstr>BELLWAVE-001: Nemtabrutinib Is  Effective Against BTK Resistance Mutations1 </vt:lpstr>
      <vt:lpstr>Ongoing Phase 3 Trials With Noncovalent BTK Inhibitors in CLL</vt:lpstr>
      <vt:lpstr>Phase 3 BRUIN CLL-321 Trial</vt:lpstr>
      <vt:lpstr>Covalent BTK Inhibitor Resistance is Common and Not Well Understood in MCL</vt:lpstr>
      <vt:lpstr>In MCL, Real-World Data Confirm That Outcomes Are Poor After Progression on Covalent BTK Inhibitor Therapy</vt:lpstr>
      <vt:lpstr>Although BTK Inhibitors Are a Step Forward in MCL, More Needs to Be Done in Later-Line Care </vt:lpstr>
      <vt:lpstr>Pirtobrutinib in MCL Phase 1/2 BRUIN Study:  Design, Eligibility and Enrollment</vt:lpstr>
      <vt:lpstr>BRUIN Study: Baseline Characteristics of Patients With MCL</vt:lpstr>
      <vt:lpstr>BRUIN Study: Pirtobrutinib Efficacy in Patients With MCL Who Received Prior Covalent BTK Inhibitor</vt:lpstr>
      <vt:lpstr>BRUIN Study: Overall Response Rate in Prior Covalent BTK Inhibitor Patients With MCL, Including High-Risk Subgroups</vt:lpstr>
      <vt:lpstr>BRUIN Study: Pirtobrutinib Outcomes in Prior Covalent BTK Inhibitor Patients With MCL</vt:lpstr>
      <vt:lpstr>BRUIN Study: Pirtobrutinib Outcomes in Prior Covalent BTK Inhibitor Patients With MCL by High-Risk Subgroups</vt:lpstr>
      <vt:lpstr>BRUIN Study: Pirtobrutinib Outcomes in Covalent BTK Inhibitor-Naïve Patients With MCL</vt:lpstr>
      <vt:lpstr>Pirtobrutinib FDA Approval in MCL</vt:lpstr>
      <vt:lpstr>Ongoing Phase 3 Trials With Noncovalent BTK Inhibitors in MCL</vt:lpstr>
      <vt:lpstr>Management Strategies for Adverse Events   </vt:lpstr>
      <vt:lpstr>What Are the Implications of Covalent and Noncovalent BTKi Selectivity for Off-Target Effects?</vt:lpstr>
      <vt:lpstr>Phase I/II ACE-CL-001 Trial:  Acalabrutinib in Ibrutinib-Intolerant Cohort</vt:lpstr>
      <vt:lpstr>ELEVATE RR Trial: Lower Cumulative Incidence of Atrial Fibrillation and Hypertension With Acalabrutinib</vt:lpstr>
      <vt:lpstr>ALPINE Trial: Ibrutinib vs. Zanubrutinib in R/R CLL Most Common Adverse Events*</vt:lpstr>
      <vt:lpstr>BGB-3111-215 (BTKi Intolerance Trial): Low Recurrence of BTK Inhibitor Intolerance on Zanubrutinib</vt:lpstr>
      <vt:lpstr>BRUIN Trial: Pirtobrutinib Safety Profile of CLL Patients Who Received Prior Covalent BTK Inhibitor</vt:lpstr>
      <vt:lpstr>BRUIN Trial: Pirtobrutinib and Venetoclax Safety Profile</vt:lpstr>
      <vt:lpstr>BRUIN Trial: Pirtobrutinib and Venetoclax Plus Rituximab Safety Profile</vt:lpstr>
      <vt:lpstr>BELLWAVE-001 Trial: Nemtabrutinib Safety Profile</vt:lpstr>
      <vt:lpstr>BRUIN Trial: Pirtobrutinib Safety Profile in R/R MCL Patients</vt:lpstr>
      <vt:lpstr>Pirtobrutinib Adverse Event Summary</vt:lpstr>
      <vt:lpstr>Managing BTK Inhibitor Common and Serious AEs</vt:lpstr>
      <vt:lpstr>Additional Considerations for Optimizing BTK Inhibitor Therapy in CLL and MCL</vt:lpstr>
      <vt:lpstr>Case-Based Learning Lab </vt:lpstr>
      <vt:lpstr>Relapsed/Refractory CLL Case</vt:lpstr>
      <vt:lpstr>Relapsed/Refractory CLL Clinical Course</vt:lpstr>
      <vt:lpstr>Relapsed/Refractory CLL  Case Study Audience Question</vt:lpstr>
      <vt:lpstr>Relapsed/Refractory CLL Case Study Rationale for Best Answer</vt:lpstr>
      <vt:lpstr>Relapsed/Refractory CLL Case Study Conclusion</vt:lpstr>
      <vt:lpstr>Relapsed/Refractory MCL Case</vt:lpstr>
      <vt:lpstr>Relapsed/Refractory MCL Clinical Course</vt:lpstr>
      <vt:lpstr>Relapsed/Refractory MCL Case Study Audience Question</vt:lpstr>
      <vt:lpstr>Relapsed/Refractory MCL Case Study Rationale for Best Answer</vt:lpstr>
      <vt:lpstr>Relapsed/Refractory MCL Case Study Conclusion</vt:lpstr>
      <vt:lpstr>Key Takeaways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Olivia Marshall</dc:creator>
  <cp:lastModifiedBy>Dawn Amos</cp:lastModifiedBy>
  <cp:revision>88</cp:revision>
  <dcterms:created xsi:type="dcterms:W3CDTF">2022-06-02T16:37:55Z</dcterms:created>
  <dcterms:modified xsi:type="dcterms:W3CDTF">2025-01-21T18:55:01Z</dcterms:modified>
</cp:coreProperties>
</file>