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6" r:id="rId4"/>
    <p:sldMasterId id="2147483679" r:id="rId5"/>
  </p:sldMasterIdLst>
  <p:sldIdLst>
    <p:sldId id="259" r:id="rId6"/>
    <p:sldId id="270" r:id="rId7"/>
    <p:sldId id="271" r:id="rId8"/>
    <p:sldId id="261" r:id="rId9"/>
    <p:sldId id="275" r:id="rId10"/>
    <p:sldId id="274" r:id="rId11"/>
    <p:sldId id="265" r:id="rId12"/>
    <p:sldId id="273" r:id="rId13"/>
    <p:sldId id="276" r:id="rId14"/>
    <p:sldId id="266" r:id="rId15"/>
    <p:sldId id="269" r:id="rId16"/>
  </p:sldIdLst>
  <p:sldSz cx="42803763" cy="302752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Crepeau, PhD" initials="RCP" lastIdx="51" clrIdx="0">
    <p:extLst>
      <p:ext uri="{19B8F6BF-5375-455C-9EA6-DF929625EA0E}">
        <p15:presenceInfo xmlns:p15="http://schemas.microsoft.com/office/powerpoint/2012/main" userId="S::Rebecca.Crepeau@aptitudehealth.com::8d929519-9827-4e14-8c47-d03a1631aaa2" providerId="AD"/>
      </p:ext>
    </p:extLst>
  </p:cmAuthor>
  <p:cmAuthor id="2" name="Iratxe Abarrategui, PhD, CMPP" initials="IAPC" lastIdx="36" clrIdx="1">
    <p:extLst>
      <p:ext uri="{19B8F6BF-5375-455C-9EA6-DF929625EA0E}">
        <p15:presenceInfo xmlns:p15="http://schemas.microsoft.com/office/powerpoint/2012/main" userId="S::iratxe.abarrategui@aptitudehealth.com::d70f5f69-1c6a-4c77-a4e5-07d19fc49286" providerId="AD"/>
      </p:ext>
    </p:extLst>
  </p:cmAuthor>
  <p:cmAuthor id="3" name="Marcello Riggi" initials="MR" lastIdx="18" clrIdx="2">
    <p:extLst>
      <p:ext uri="{19B8F6BF-5375-455C-9EA6-DF929625EA0E}">
        <p15:presenceInfo xmlns:p15="http://schemas.microsoft.com/office/powerpoint/2012/main" userId="Marcello Riggi" providerId="None"/>
      </p:ext>
    </p:extLst>
  </p:cmAuthor>
  <p:cmAuthor id="4" name="Marianne Parnelle" initials="MP" lastIdx="3" clrIdx="3">
    <p:extLst>
      <p:ext uri="{19B8F6BF-5375-455C-9EA6-DF929625EA0E}">
        <p15:presenceInfo xmlns:p15="http://schemas.microsoft.com/office/powerpoint/2012/main" userId="Marianne Parnelle" providerId="None"/>
      </p:ext>
    </p:extLst>
  </p:cmAuthor>
  <p:cmAuthor id="5" name="Microsoft Office User" initials="MOU" lastIdx="6" clrIdx="4">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8A6"/>
    <a:srgbClr val="0085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D89ED-82CA-4A88-9FEC-F8539301E7C1}" v="1" dt="2022-05-27T10:43:04.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5" d="100"/>
          <a:sy n="15" d="100"/>
        </p:scale>
        <p:origin x="1236" y="128"/>
      </p:cViewPr>
      <p:guideLst/>
    </p:cSldViewPr>
  </p:slideViewPr>
  <p:notesTextViewPr>
    <p:cViewPr>
      <p:scale>
        <a:sx n="1" d="1"/>
        <a:sy n="1" d="1"/>
      </p:scale>
      <p:origin x="0" y="0"/>
    </p:cViewPr>
  </p:notesTextViewPr>
  <p:sorterViewPr>
    <p:cViewPr>
      <p:scale>
        <a:sx n="30" d="100"/>
        <a:sy n="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6958-98BB-4A8A-B462-E43CB6A267B3}"/>
              </a:ext>
            </a:extLst>
          </p:cNvPr>
          <p:cNvSpPr>
            <a:spLocks noGrp="1"/>
          </p:cNvSpPr>
          <p:nvPr>
            <p:ph type="ctrTitle"/>
          </p:nvPr>
        </p:nvSpPr>
        <p:spPr>
          <a:xfrm>
            <a:off x="5349875" y="4954588"/>
            <a:ext cx="32104013" cy="10541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E0FA76-0CB4-48C7-AE4C-E1BD31E01A16}"/>
              </a:ext>
            </a:extLst>
          </p:cNvPr>
          <p:cNvSpPr>
            <a:spLocks noGrp="1"/>
          </p:cNvSpPr>
          <p:nvPr>
            <p:ph type="subTitle" idx="1"/>
          </p:nvPr>
        </p:nvSpPr>
        <p:spPr>
          <a:xfrm>
            <a:off x="5349875" y="15901988"/>
            <a:ext cx="32104013" cy="73088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71665C-0307-4623-A0BB-E95D9FC9BFDF}"/>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EA8543F4-FED0-48EE-A71A-A17E66F2B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C08AB-E1F5-4264-85C2-27D8F832FF01}"/>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377797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36AB-4D80-4E9F-ABDC-57E94A00E8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0AAE54-9F91-456E-9932-96A8D1AA6F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ECD21-1E91-4215-83B5-2D0B34BDA517}"/>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714A477D-3513-4965-A029-0AD8AFC45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3801A8-020B-4357-BD0F-61EA38482D5D}"/>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178195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B7296-5701-45C2-AFC0-AC93D194D9CB}"/>
              </a:ext>
            </a:extLst>
          </p:cNvPr>
          <p:cNvSpPr>
            <a:spLocks noGrp="1"/>
          </p:cNvSpPr>
          <p:nvPr>
            <p:ph type="title" orient="vert"/>
          </p:nvPr>
        </p:nvSpPr>
        <p:spPr>
          <a:xfrm>
            <a:off x="30632400" y="1611313"/>
            <a:ext cx="9228138" cy="256571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415BB-28FD-4D5E-824F-9A9231F92442}"/>
              </a:ext>
            </a:extLst>
          </p:cNvPr>
          <p:cNvSpPr>
            <a:spLocks noGrp="1"/>
          </p:cNvSpPr>
          <p:nvPr>
            <p:ph type="body" orient="vert" idx="1"/>
          </p:nvPr>
        </p:nvSpPr>
        <p:spPr>
          <a:xfrm>
            <a:off x="2943225" y="1611313"/>
            <a:ext cx="27536775" cy="2565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3324F-287D-42E8-9B02-606E6BCD10A8}"/>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DCD9D7DC-F019-4594-9211-A594572E6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966AC-3A8D-4A87-A1DD-44A2E764EA91}"/>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3398996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10281" y="9385315"/>
            <a:ext cx="36383201" cy="7386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420565" y="16954119"/>
            <a:ext cx="2996263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58003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751525" y="958579"/>
            <a:ext cx="27454705" cy="1572738"/>
          </a:xfrm>
        </p:spPr>
        <p:txBody>
          <a:bodyPr lIns="0" tIns="0" rIns="0" bIns="0"/>
          <a:lstStyle>
            <a:lvl1pPr>
              <a:defRPr sz="10220" b="1" i="0">
                <a:solidFill>
                  <a:schemeClr val="bg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89139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751525" y="958579"/>
            <a:ext cx="27454705" cy="1572738"/>
          </a:xfrm>
        </p:spPr>
        <p:txBody>
          <a:bodyPr lIns="0" tIns="0" rIns="0" bIns="0"/>
          <a:lstStyle>
            <a:lvl1pPr>
              <a:defRPr sz="10220" b="1" i="0">
                <a:solidFill>
                  <a:schemeClr val="bg1"/>
                </a:solidFill>
                <a:latin typeface="Tahoma"/>
                <a:cs typeface="Tahoma"/>
              </a:defRPr>
            </a:lvl1pPr>
          </a:lstStyle>
          <a:p>
            <a:endParaRPr/>
          </a:p>
        </p:txBody>
      </p:sp>
      <p:sp>
        <p:nvSpPr>
          <p:cNvPr id="3" name="Holder 3"/>
          <p:cNvSpPr>
            <a:spLocks noGrp="1"/>
          </p:cNvSpPr>
          <p:nvPr>
            <p:ph sz="half" idx="2"/>
          </p:nvPr>
        </p:nvSpPr>
        <p:spPr>
          <a:xfrm>
            <a:off x="2140188" y="6963299"/>
            <a:ext cx="1861963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2043937" y="6963299"/>
            <a:ext cx="18619638"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2464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751525" y="958579"/>
            <a:ext cx="27454705" cy="1572738"/>
          </a:xfrm>
        </p:spPr>
        <p:txBody>
          <a:bodyPr lIns="0" tIns="0" rIns="0" bIns="0"/>
          <a:lstStyle>
            <a:lvl1pPr>
              <a:defRPr sz="10220" b="1" i="0">
                <a:solidFill>
                  <a:schemeClr val="bg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10567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56001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4EB93-483F-4251-A687-0C517017E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D603B6-6E9A-4205-80DE-0107A37367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A998F-ABF6-48A0-9F78-4F84BAA992AE}"/>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A1F2BD02-C107-412A-B490-82929B5F3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AF81E-25AD-4D8E-ABD8-B9B757CCFB62}"/>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423330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8168-894D-4283-B2C4-7C3E205558D2}"/>
              </a:ext>
            </a:extLst>
          </p:cNvPr>
          <p:cNvSpPr>
            <a:spLocks noGrp="1"/>
          </p:cNvSpPr>
          <p:nvPr>
            <p:ph type="title"/>
          </p:nvPr>
        </p:nvSpPr>
        <p:spPr>
          <a:xfrm>
            <a:off x="2921000" y="7548563"/>
            <a:ext cx="36917313" cy="125936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9BAE0B-539F-4FC7-8D0D-76C1CD1AF49F}"/>
              </a:ext>
            </a:extLst>
          </p:cNvPr>
          <p:cNvSpPr>
            <a:spLocks noGrp="1"/>
          </p:cNvSpPr>
          <p:nvPr>
            <p:ph type="body" idx="1"/>
          </p:nvPr>
        </p:nvSpPr>
        <p:spPr>
          <a:xfrm>
            <a:off x="2921000" y="20261263"/>
            <a:ext cx="36917313" cy="662146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C93FEE-D2EF-420E-AA3C-C38904840236}"/>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E3F0721E-8E8F-4911-A67A-1ED5C02FB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6E4CB-6A3E-475E-A5F4-84A518B28535}"/>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346706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B8DE-8A44-48FD-9C1B-F048BBD122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6644A6-9CEE-4710-A3BE-AE6063908B5E}"/>
              </a:ext>
            </a:extLst>
          </p:cNvPr>
          <p:cNvSpPr>
            <a:spLocks noGrp="1"/>
          </p:cNvSpPr>
          <p:nvPr>
            <p:ph sz="half" idx="1"/>
          </p:nvPr>
        </p:nvSpPr>
        <p:spPr>
          <a:xfrm>
            <a:off x="2943225" y="8059738"/>
            <a:ext cx="18381663" cy="1920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B7D926-FF1D-4DAB-86DE-1B0C75CF75BE}"/>
              </a:ext>
            </a:extLst>
          </p:cNvPr>
          <p:cNvSpPr>
            <a:spLocks noGrp="1"/>
          </p:cNvSpPr>
          <p:nvPr>
            <p:ph sz="half" idx="2"/>
          </p:nvPr>
        </p:nvSpPr>
        <p:spPr>
          <a:xfrm>
            <a:off x="21477288" y="8059738"/>
            <a:ext cx="18383250" cy="1920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62923-11A6-4EE2-A953-7140B18F0493}"/>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6" name="Footer Placeholder 5">
            <a:extLst>
              <a:ext uri="{FF2B5EF4-FFF2-40B4-BE49-F238E27FC236}">
                <a16:creationId xmlns:a16="http://schemas.microsoft.com/office/drawing/2014/main" id="{8F745E05-E012-409C-8253-027A12E216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C26921-3DA1-4250-95D4-523C01B0D1E4}"/>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126172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CDB08-001C-4F81-B8CA-63A48405D229}"/>
              </a:ext>
            </a:extLst>
          </p:cNvPr>
          <p:cNvSpPr>
            <a:spLocks noGrp="1"/>
          </p:cNvSpPr>
          <p:nvPr>
            <p:ph type="title"/>
          </p:nvPr>
        </p:nvSpPr>
        <p:spPr>
          <a:xfrm>
            <a:off x="2947988" y="1611313"/>
            <a:ext cx="36918900" cy="58531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9C81F8-0B71-460B-9B9E-D0513C0CE544}"/>
              </a:ext>
            </a:extLst>
          </p:cNvPr>
          <p:cNvSpPr>
            <a:spLocks noGrp="1"/>
          </p:cNvSpPr>
          <p:nvPr>
            <p:ph type="body" idx="1"/>
          </p:nvPr>
        </p:nvSpPr>
        <p:spPr>
          <a:xfrm>
            <a:off x="2947988" y="7421563"/>
            <a:ext cx="18108612"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CDA7E-214D-4BCF-BCAD-3EC70CFB9F4A}"/>
              </a:ext>
            </a:extLst>
          </p:cNvPr>
          <p:cNvSpPr>
            <a:spLocks noGrp="1"/>
          </p:cNvSpPr>
          <p:nvPr>
            <p:ph sz="half" idx="2"/>
          </p:nvPr>
        </p:nvSpPr>
        <p:spPr>
          <a:xfrm>
            <a:off x="2947988" y="11058525"/>
            <a:ext cx="18108612" cy="162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3F9AC8-FCF8-4138-8BA3-3D0D203E38C3}"/>
              </a:ext>
            </a:extLst>
          </p:cNvPr>
          <p:cNvSpPr>
            <a:spLocks noGrp="1"/>
          </p:cNvSpPr>
          <p:nvPr>
            <p:ph type="body" sz="quarter" idx="3"/>
          </p:nvPr>
        </p:nvSpPr>
        <p:spPr>
          <a:xfrm>
            <a:off x="21669375" y="7421563"/>
            <a:ext cx="18197513"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32803A-AF7B-4B5F-8548-E1B1B77AA82D}"/>
              </a:ext>
            </a:extLst>
          </p:cNvPr>
          <p:cNvSpPr>
            <a:spLocks noGrp="1"/>
          </p:cNvSpPr>
          <p:nvPr>
            <p:ph sz="quarter" idx="4"/>
          </p:nvPr>
        </p:nvSpPr>
        <p:spPr>
          <a:xfrm>
            <a:off x="21669375" y="11058525"/>
            <a:ext cx="18197513" cy="162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4A2C4D-2BAE-4E24-8F72-F512BE750946}"/>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8" name="Footer Placeholder 7">
            <a:extLst>
              <a:ext uri="{FF2B5EF4-FFF2-40B4-BE49-F238E27FC236}">
                <a16:creationId xmlns:a16="http://schemas.microsoft.com/office/drawing/2014/main" id="{7DE8BF7B-3BC5-4D9C-A4BB-E7025662F4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25DFAD-460F-4BBB-8AF5-560DFB158466}"/>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307429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19DC3-D8FE-4B2E-AAB7-59F8CB34BC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58A26-871C-49D7-821A-689F58D2C0FC}"/>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4" name="Footer Placeholder 3">
            <a:extLst>
              <a:ext uri="{FF2B5EF4-FFF2-40B4-BE49-F238E27FC236}">
                <a16:creationId xmlns:a16="http://schemas.microsoft.com/office/drawing/2014/main" id="{A352246A-B47B-49E9-B731-A2B720178A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F3CD25-C62D-4295-9852-A8574F1019D0}"/>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276069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5B0DE-0236-4CF1-ADCC-B64DCFE14537}"/>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3" name="Footer Placeholder 2">
            <a:extLst>
              <a:ext uri="{FF2B5EF4-FFF2-40B4-BE49-F238E27FC236}">
                <a16:creationId xmlns:a16="http://schemas.microsoft.com/office/drawing/2014/main" id="{B86A4122-98C0-44A1-9C1F-9B88A015BC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6058E7-D074-4844-9127-E62FB01E1D78}"/>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403562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D5B4D-BAAD-4EB9-A142-DA83B4CF7B3D}"/>
              </a:ext>
            </a:extLst>
          </p:cNvPr>
          <p:cNvSpPr>
            <a:spLocks noGrp="1"/>
          </p:cNvSpPr>
          <p:nvPr>
            <p:ph type="title"/>
          </p:nvPr>
        </p:nvSpPr>
        <p:spPr>
          <a:xfrm>
            <a:off x="2947988" y="2017713"/>
            <a:ext cx="13804900" cy="70643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3659B4-4348-4B4E-80E4-B5DA8951EC50}"/>
              </a:ext>
            </a:extLst>
          </p:cNvPr>
          <p:cNvSpPr>
            <a:spLocks noGrp="1"/>
          </p:cNvSpPr>
          <p:nvPr>
            <p:ph idx="1"/>
          </p:nvPr>
        </p:nvSpPr>
        <p:spPr>
          <a:xfrm>
            <a:off x="18197513" y="4359275"/>
            <a:ext cx="21669375" cy="215153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E4DFC0-6ECA-4C84-872B-B6DE89F9E1B5}"/>
              </a:ext>
            </a:extLst>
          </p:cNvPr>
          <p:cNvSpPr>
            <a:spLocks noGrp="1"/>
          </p:cNvSpPr>
          <p:nvPr>
            <p:ph type="body" sz="half" idx="2"/>
          </p:nvPr>
        </p:nvSpPr>
        <p:spPr>
          <a:xfrm>
            <a:off x="2947988" y="9082088"/>
            <a:ext cx="138049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E9D7C-AD1A-44C6-A4FC-B0CDBCE6D20D}"/>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6" name="Footer Placeholder 5">
            <a:extLst>
              <a:ext uri="{FF2B5EF4-FFF2-40B4-BE49-F238E27FC236}">
                <a16:creationId xmlns:a16="http://schemas.microsoft.com/office/drawing/2014/main" id="{A12990B3-CDDE-4184-B28D-46C14BCAC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A1B1A-1B93-4926-B980-F9A0C0FE5B33}"/>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287220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366E-2904-469B-BC09-B6C717B22815}"/>
              </a:ext>
            </a:extLst>
          </p:cNvPr>
          <p:cNvSpPr>
            <a:spLocks noGrp="1"/>
          </p:cNvSpPr>
          <p:nvPr>
            <p:ph type="title"/>
          </p:nvPr>
        </p:nvSpPr>
        <p:spPr>
          <a:xfrm>
            <a:off x="2947988" y="2017713"/>
            <a:ext cx="13804900" cy="70643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343DF4-C02C-4004-9D68-FD839684B5CE}"/>
              </a:ext>
            </a:extLst>
          </p:cNvPr>
          <p:cNvSpPr>
            <a:spLocks noGrp="1"/>
          </p:cNvSpPr>
          <p:nvPr>
            <p:ph type="pic" idx="1"/>
          </p:nvPr>
        </p:nvSpPr>
        <p:spPr>
          <a:xfrm>
            <a:off x="18197513" y="4359275"/>
            <a:ext cx="21669375" cy="21515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7D1E96-B8E5-4A44-A4CE-1C019B0E2C67}"/>
              </a:ext>
            </a:extLst>
          </p:cNvPr>
          <p:cNvSpPr>
            <a:spLocks noGrp="1"/>
          </p:cNvSpPr>
          <p:nvPr>
            <p:ph type="body" sz="half" idx="2"/>
          </p:nvPr>
        </p:nvSpPr>
        <p:spPr>
          <a:xfrm>
            <a:off x="2947988" y="9082088"/>
            <a:ext cx="138049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8371B-C092-4EFC-8C8F-66ECBD4A1C80}"/>
              </a:ext>
            </a:extLst>
          </p:cNvPr>
          <p:cNvSpPr>
            <a:spLocks noGrp="1"/>
          </p:cNvSpPr>
          <p:nvPr>
            <p:ph type="dt" sz="half" idx="10"/>
          </p:nvPr>
        </p:nvSpPr>
        <p:spPr/>
        <p:txBody>
          <a:bodyPr/>
          <a:lstStyle/>
          <a:p>
            <a:fld id="{5312AEE1-D993-44BF-B54C-2540574E16DB}" type="datetimeFigureOut">
              <a:rPr lang="en-US" smtClean="0"/>
              <a:t>11/21/2022</a:t>
            </a:fld>
            <a:endParaRPr lang="en-US"/>
          </a:p>
        </p:txBody>
      </p:sp>
      <p:sp>
        <p:nvSpPr>
          <p:cNvPr id="6" name="Footer Placeholder 5">
            <a:extLst>
              <a:ext uri="{FF2B5EF4-FFF2-40B4-BE49-F238E27FC236}">
                <a16:creationId xmlns:a16="http://schemas.microsoft.com/office/drawing/2014/main" id="{2C3C6F62-B549-41CC-B39A-8BE59D1F39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26AED9-70D7-4946-952B-177E80BD133F}"/>
              </a:ext>
            </a:extLst>
          </p:cNvPr>
          <p:cNvSpPr>
            <a:spLocks noGrp="1"/>
          </p:cNvSpPr>
          <p:nvPr>
            <p:ph type="sldNum" sz="quarter" idx="12"/>
          </p:nvPr>
        </p:nvSpPr>
        <p:spPr/>
        <p:txBody>
          <a:bodyPr/>
          <a:lstStyle/>
          <a:p>
            <a:fld id="{F5D9503E-5A07-4BAF-AAA9-10A685536FA9}" type="slidenum">
              <a:rPr lang="en-US" smtClean="0"/>
              <a:t>‹#›</a:t>
            </a:fld>
            <a:endParaRPr lang="en-US"/>
          </a:p>
        </p:txBody>
      </p:sp>
    </p:spTree>
    <p:extLst>
      <p:ext uri="{BB962C8B-B14F-4D97-AF65-F5344CB8AC3E}">
        <p14:creationId xmlns:p14="http://schemas.microsoft.com/office/powerpoint/2010/main" val="94289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D83437-F7B4-40BD-AA5A-4640CCCB9CAF}"/>
              </a:ext>
            </a:extLst>
          </p:cNvPr>
          <p:cNvSpPr>
            <a:spLocks noGrp="1"/>
          </p:cNvSpPr>
          <p:nvPr>
            <p:ph type="title"/>
          </p:nvPr>
        </p:nvSpPr>
        <p:spPr>
          <a:xfrm>
            <a:off x="2943225" y="1611313"/>
            <a:ext cx="36917313" cy="585311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7E0703-436E-4879-9A1B-ACA3C6BA3229}"/>
              </a:ext>
            </a:extLst>
          </p:cNvPr>
          <p:cNvSpPr>
            <a:spLocks noGrp="1"/>
          </p:cNvSpPr>
          <p:nvPr>
            <p:ph type="body" idx="1"/>
          </p:nvPr>
        </p:nvSpPr>
        <p:spPr>
          <a:xfrm>
            <a:off x="2943225" y="8059738"/>
            <a:ext cx="36917313" cy="19208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9347D-D122-4A51-B6F9-41708DA10C45}"/>
              </a:ext>
            </a:extLst>
          </p:cNvPr>
          <p:cNvSpPr>
            <a:spLocks noGrp="1"/>
          </p:cNvSpPr>
          <p:nvPr>
            <p:ph type="dt" sz="half" idx="2"/>
          </p:nvPr>
        </p:nvSpPr>
        <p:spPr>
          <a:xfrm>
            <a:off x="2943225" y="28060650"/>
            <a:ext cx="9629775" cy="1611313"/>
          </a:xfrm>
          <a:prstGeom prst="rect">
            <a:avLst/>
          </a:prstGeom>
        </p:spPr>
        <p:txBody>
          <a:bodyPr vert="horz" lIns="91440" tIns="45720" rIns="91440" bIns="45720" rtlCol="0" anchor="ctr"/>
          <a:lstStyle>
            <a:lvl1pPr algn="l">
              <a:defRPr sz="1200">
                <a:solidFill>
                  <a:schemeClr val="tx1">
                    <a:tint val="75000"/>
                  </a:schemeClr>
                </a:solidFill>
              </a:defRPr>
            </a:lvl1pPr>
          </a:lstStyle>
          <a:p>
            <a:fld id="{5312AEE1-D993-44BF-B54C-2540574E16DB}" type="datetimeFigureOut">
              <a:rPr lang="en-US" smtClean="0"/>
              <a:t>11/21/2022</a:t>
            </a:fld>
            <a:endParaRPr lang="en-US"/>
          </a:p>
        </p:txBody>
      </p:sp>
      <p:sp>
        <p:nvSpPr>
          <p:cNvPr id="5" name="Footer Placeholder 4">
            <a:extLst>
              <a:ext uri="{FF2B5EF4-FFF2-40B4-BE49-F238E27FC236}">
                <a16:creationId xmlns:a16="http://schemas.microsoft.com/office/drawing/2014/main" id="{55DECF9C-8651-463A-9D67-08395D9777EF}"/>
              </a:ext>
            </a:extLst>
          </p:cNvPr>
          <p:cNvSpPr>
            <a:spLocks noGrp="1"/>
          </p:cNvSpPr>
          <p:nvPr>
            <p:ph type="ftr" sz="quarter" idx="3"/>
          </p:nvPr>
        </p:nvSpPr>
        <p:spPr>
          <a:xfrm>
            <a:off x="14177963" y="28060650"/>
            <a:ext cx="14447837" cy="16113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648EAB-9922-4D12-ACDA-AB2ACA79F8F3}"/>
              </a:ext>
            </a:extLst>
          </p:cNvPr>
          <p:cNvSpPr>
            <a:spLocks noGrp="1"/>
          </p:cNvSpPr>
          <p:nvPr>
            <p:ph type="sldNum" sz="quarter" idx="4"/>
          </p:nvPr>
        </p:nvSpPr>
        <p:spPr>
          <a:xfrm>
            <a:off x="30230763" y="28060650"/>
            <a:ext cx="9629775" cy="1611313"/>
          </a:xfrm>
          <a:prstGeom prst="rect">
            <a:avLst/>
          </a:prstGeom>
        </p:spPr>
        <p:txBody>
          <a:bodyPr vert="horz" lIns="91440" tIns="45720" rIns="91440" bIns="45720" rtlCol="0" anchor="ctr"/>
          <a:lstStyle>
            <a:lvl1pPr algn="r">
              <a:defRPr sz="1200">
                <a:solidFill>
                  <a:schemeClr val="tx1">
                    <a:tint val="75000"/>
                  </a:schemeClr>
                </a:solidFill>
              </a:defRPr>
            </a:lvl1pPr>
          </a:lstStyle>
          <a:p>
            <a:fld id="{F5D9503E-5A07-4BAF-AAA9-10A685536FA9}" type="slidenum">
              <a:rPr lang="en-US" smtClean="0"/>
              <a:t>‹#›</a:t>
            </a:fld>
            <a:endParaRPr lang="en-US"/>
          </a:p>
        </p:txBody>
      </p:sp>
    </p:spTree>
    <p:extLst>
      <p:ext uri="{BB962C8B-B14F-4D97-AF65-F5344CB8AC3E}">
        <p14:creationId xmlns:p14="http://schemas.microsoft.com/office/powerpoint/2010/main" val="162606291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 y="2"/>
            <a:ext cx="42803761" cy="5797565"/>
          </a:xfrm>
          <a:prstGeom prst="rect">
            <a:avLst/>
          </a:prstGeom>
        </p:spPr>
      </p:pic>
      <p:pic>
        <p:nvPicPr>
          <p:cNvPr id="17" name="bg object 17"/>
          <p:cNvPicPr/>
          <p:nvPr/>
        </p:nvPicPr>
        <p:blipFill>
          <a:blip r:embed="rId8" cstate="print"/>
          <a:stretch>
            <a:fillRect/>
          </a:stretch>
        </p:blipFill>
        <p:spPr>
          <a:xfrm>
            <a:off x="29260066" y="1"/>
            <a:ext cx="13543685" cy="5797568"/>
          </a:xfrm>
          <a:prstGeom prst="rect">
            <a:avLst/>
          </a:prstGeom>
        </p:spPr>
      </p:pic>
      <p:sp>
        <p:nvSpPr>
          <p:cNvPr id="18" name="bg object 18"/>
          <p:cNvSpPr/>
          <p:nvPr/>
        </p:nvSpPr>
        <p:spPr>
          <a:xfrm>
            <a:off x="919184" y="1020599"/>
            <a:ext cx="2222659" cy="691146"/>
          </a:xfrm>
          <a:custGeom>
            <a:avLst/>
            <a:gdLst/>
            <a:ahLst/>
            <a:cxnLst/>
            <a:rect l="l" t="t" r="r" b="b"/>
            <a:pathLst>
              <a:path w="1043940" h="292100">
                <a:moveTo>
                  <a:pt x="208661" y="83820"/>
                </a:moveTo>
                <a:lnTo>
                  <a:pt x="83464" y="83820"/>
                </a:lnTo>
                <a:lnTo>
                  <a:pt x="83464" y="125730"/>
                </a:lnTo>
                <a:lnTo>
                  <a:pt x="83464" y="209550"/>
                </a:lnTo>
                <a:lnTo>
                  <a:pt x="208661" y="209550"/>
                </a:lnTo>
                <a:lnTo>
                  <a:pt x="208661" y="125730"/>
                </a:lnTo>
                <a:lnTo>
                  <a:pt x="208661" y="83820"/>
                </a:lnTo>
                <a:close/>
              </a:path>
              <a:path w="1043940" h="292100">
                <a:moveTo>
                  <a:pt x="292138" y="0"/>
                </a:moveTo>
                <a:lnTo>
                  <a:pt x="0" y="0"/>
                </a:lnTo>
                <a:lnTo>
                  <a:pt x="0" y="41910"/>
                </a:lnTo>
                <a:lnTo>
                  <a:pt x="0" y="250190"/>
                </a:lnTo>
                <a:lnTo>
                  <a:pt x="0" y="292100"/>
                </a:lnTo>
                <a:lnTo>
                  <a:pt x="292138" y="292100"/>
                </a:lnTo>
                <a:lnTo>
                  <a:pt x="292138" y="250799"/>
                </a:lnTo>
                <a:lnTo>
                  <a:pt x="292138" y="250190"/>
                </a:lnTo>
                <a:lnTo>
                  <a:pt x="292138" y="42125"/>
                </a:lnTo>
                <a:lnTo>
                  <a:pt x="250405" y="42125"/>
                </a:lnTo>
                <a:lnTo>
                  <a:pt x="250405" y="250190"/>
                </a:lnTo>
                <a:lnTo>
                  <a:pt x="41732" y="250190"/>
                </a:lnTo>
                <a:lnTo>
                  <a:pt x="41732" y="41910"/>
                </a:lnTo>
                <a:lnTo>
                  <a:pt x="292138" y="41910"/>
                </a:lnTo>
                <a:lnTo>
                  <a:pt x="292138" y="0"/>
                </a:lnTo>
                <a:close/>
              </a:path>
              <a:path w="1043940" h="292100">
                <a:moveTo>
                  <a:pt x="625995" y="83858"/>
                </a:moveTo>
                <a:lnTo>
                  <a:pt x="584263" y="83858"/>
                </a:lnTo>
                <a:lnTo>
                  <a:pt x="584263" y="125590"/>
                </a:lnTo>
                <a:lnTo>
                  <a:pt x="625995" y="125590"/>
                </a:lnTo>
                <a:lnTo>
                  <a:pt x="625995" y="83858"/>
                </a:lnTo>
                <a:close/>
              </a:path>
              <a:path w="1043940" h="292100">
                <a:moveTo>
                  <a:pt x="709472" y="167640"/>
                </a:moveTo>
                <a:lnTo>
                  <a:pt x="667740" y="167640"/>
                </a:lnTo>
                <a:lnTo>
                  <a:pt x="667740" y="125730"/>
                </a:lnTo>
                <a:lnTo>
                  <a:pt x="625995" y="125730"/>
                </a:lnTo>
                <a:lnTo>
                  <a:pt x="625995" y="167640"/>
                </a:lnTo>
                <a:lnTo>
                  <a:pt x="584263" y="167640"/>
                </a:lnTo>
                <a:lnTo>
                  <a:pt x="584263" y="209550"/>
                </a:lnTo>
                <a:lnTo>
                  <a:pt x="667740" y="209550"/>
                </a:lnTo>
                <a:lnTo>
                  <a:pt x="667740" y="292100"/>
                </a:lnTo>
                <a:lnTo>
                  <a:pt x="709472" y="292100"/>
                </a:lnTo>
                <a:lnTo>
                  <a:pt x="709472" y="209550"/>
                </a:lnTo>
                <a:lnTo>
                  <a:pt x="709472" y="167640"/>
                </a:lnTo>
                <a:close/>
              </a:path>
              <a:path w="1043940" h="292100">
                <a:moveTo>
                  <a:pt x="709472" y="83858"/>
                </a:moveTo>
                <a:lnTo>
                  <a:pt x="667740" y="83858"/>
                </a:lnTo>
                <a:lnTo>
                  <a:pt x="667740" y="125590"/>
                </a:lnTo>
                <a:lnTo>
                  <a:pt x="709472" y="125590"/>
                </a:lnTo>
                <a:lnTo>
                  <a:pt x="709472" y="83858"/>
                </a:lnTo>
                <a:close/>
              </a:path>
              <a:path w="1043940" h="292100">
                <a:moveTo>
                  <a:pt x="709472" y="393"/>
                </a:moveTo>
                <a:lnTo>
                  <a:pt x="542531" y="393"/>
                </a:lnTo>
                <a:lnTo>
                  <a:pt x="542531" y="41910"/>
                </a:lnTo>
                <a:lnTo>
                  <a:pt x="459066" y="41910"/>
                </a:lnTo>
                <a:lnTo>
                  <a:pt x="459066" y="83820"/>
                </a:lnTo>
                <a:lnTo>
                  <a:pt x="500799" y="83820"/>
                </a:lnTo>
                <a:lnTo>
                  <a:pt x="500799" y="125730"/>
                </a:lnTo>
                <a:lnTo>
                  <a:pt x="500799" y="167640"/>
                </a:lnTo>
                <a:lnTo>
                  <a:pt x="500799" y="209550"/>
                </a:lnTo>
                <a:lnTo>
                  <a:pt x="542531" y="209550"/>
                </a:lnTo>
                <a:lnTo>
                  <a:pt x="542531" y="167640"/>
                </a:lnTo>
                <a:lnTo>
                  <a:pt x="584263" y="167640"/>
                </a:lnTo>
                <a:lnTo>
                  <a:pt x="584263" y="125730"/>
                </a:lnTo>
                <a:lnTo>
                  <a:pt x="542531" y="125730"/>
                </a:lnTo>
                <a:lnTo>
                  <a:pt x="542531" y="83820"/>
                </a:lnTo>
                <a:lnTo>
                  <a:pt x="542531" y="42125"/>
                </a:lnTo>
                <a:lnTo>
                  <a:pt x="709472" y="42125"/>
                </a:lnTo>
                <a:lnTo>
                  <a:pt x="709472" y="393"/>
                </a:lnTo>
                <a:close/>
              </a:path>
              <a:path w="1043940" h="292100">
                <a:moveTo>
                  <a:pt x="959866" y="83820"/>
                </a:moveTo>
                <a:lnTo>
                  <a:pt x="834669" y="83820"/>
                </a:lnTo>
                <a:lnTo>
                  <a:pt x="834669" y="167640"/>
                </a:lnTo>
                <a:lnTo>
                  <a:pt x="834669" y="209550"/>
                </a:lnTo>
                <a:lnTo>
                  <a:pt x="959866" y="209550"/>
                </a:lnTo>
                <a:lnTo>
                  <a:pt x="959866" y="167640"/>
                </a:lnTo>
                <a:lnTo>
                  <a:pt x="959866" y="83820"/>
                </a:lnTo>
                <a:close/>
              </a:path>
              <a:path w="1043940" h="292100">
                <a:moveTo>
                  <a:pt x="1043330" y="0"/>
                </a:moveTo>
                <a:lnTo>
                  <a:pt x="751205" y="0"/>
                </a:lnTo>
                <a:lnTo>
                  <a:pt x="751205" y="41910"/>
                </a:lnTo>
                <a:lnTo>
                  <a:pt x="751205" y="250190"/>
                </a:lnTo>
                <a:lnTo>
                  <a:pt x="751205" y="292100"/>
                </a:lnTo>
                <a:lnTo>
                  <a:pt x="1043330" y="292100"/>
                </a:lnTo>
                <a:lnTo>
                  <a:pt x="1043330" y="250799"/>
                </a:lnTo>
                <a:lnTo>
                  <a:pt x="1043330" y="250190"/>
                </a:lnTo>
                <a:lnTo>
                  <a:pt x="1043330" y="42125"/>
                </a:lnTo>
                <a:lnTo>
                  <a:pt x="1001610" y="42125"/>
                </a:lnTo>
                <a:lnTo>
                  <a:pt x="1001610" y="250190"/>
                </a:lnTo>
                <a:lnTo>
                  <a:pt x="792937" y="250190"/>
                </a:lnTo>
                <a:lnTo>
                  <a:pt x="792937" y="41910"/>
                </a:lnTo>
                <a:lnTo>
                  <a:pt x="1043330" y="41910"/>
                </a:lnTo>
                <a:lnTo>
                  <a:pt x="1043330" y="0"/>
                </a:lnTo>
                <a:close/>
              </a:path>
            </a:pathLst>
          </a:custGeom>
          <a:solidFill>
            <a:srgbClr val="FFFFFF"/>
          </a:solidFill>
        </p:spPr>
        <p:txBody>
          <a:bodyPr wrap="square" lIns="0" tIns="0" rIns="0" bIns="0" rtlCol="0"/>
          <a:lstStyle/>
          <a:p>
            <a:endParaRPr sz="3832"/>
          </a:p>
        </p:txBody>
      </p:sp>
      <p:pic>
        <p:nvPicPr>
          <p:cNvPr id="19" name="bg object 19"/>
          <p:cNvPicPr/>
          <p:nvPr/>
        </p:nvPicPr>
        <p:blipFill>
          <a:blip r:embed="rId9" cstate="print"/>
          <a:stretch>
            <a:fillRect/>
          </a:stretch>
        </p:blipFill>
        <p:spPr>
          <a:xfrm>
            <a:off x="1630041" y="1020603"/>
            <a:ext cx="621982" cy="988391"/>
          </a:xfrm>
          <a:prstGeom prst="rect">
            <a:avLst/>
          </a:prstGeom>
        </p:spPr>
      </p:pic>
      <p:sp>
        <p:nvSpPr>
          <p:cNvPr id="20" name="bg object 20"/>
          <p:cNvSpPr/>
          <p:nvPr/>
        </p:nvSpPr>
        <p:spPr>
          <a:xfrm>
            <a:off x="919184" y="1810910"/>
            <a:ext cx="2222659" cy="1679786"/>
          </a:xfrm>
          <a:custGeom>
            <a:avLst/>
            <a:gdLst/>
            <a:ahLst/>
            <a:cxnLst/>
            <a:rect l="l" t="t" r="r" b="b"/>
            <a:pathLst>
              <a:path w="1043940" h="709930">
                <a:moveTo>
                  <a:pt x="41732" y="208927"/>
                </a:moveTo>
                <a:lnTo>
                  <a:pt x="0" y="208927"/>
                </a:lnTo>
                <a:lnTo>
                  <a:pt x="0" y="250659"/>
                </a:lnTo>
                <a:lnTo>
                  <a:pt x="41732" y="250659"/>
                </a:lnTo>
                <a:lnTo>
                  <a:pt x="41732" y="208927"/>
                </a:lnTo>
                <a:close/>
              </a:path>
              <a:path w="1043940" h="709930">
                <a:moveTo>
                  <a:pt x="41732" y="83731"/>
                </a:moveTo>
                <a:lnTo>
                  <a:pt x="0" y="83731"/>
                </a:lnTo>
                <a:lnTo>
                  <a:pt x="0" y="125463"/>
                </a:lnTo>
                <a:lnTo>
                  <a:pt x="0" y="167182"/>
                </a:lnTo>
                <a:lnTo>
                  <a:pt x="41732" y="167182"/>
                </a:lnTo>
                <a:lnTo>
                  <a:pt x="41732" y="83731"/>
                </a:lnTo>
                <a:close/>
              </a:path>
              <a:path w="1043940" h="709930">
                <a:moveTo>
                  <a:pt x="166928" y="334124"/>
                </a:moveTo>
                <a:lnTo>
                  <a:pt x="125196" y="334124"/>
                </a:lnTo>
                <a:lnTo>
                  <a:pt x="125196" y="375856"/>
                </a:lnTo>
                <a:lnTo>
                  <a:pt x="166928" y="375856"/>
                </a:lnTo>
                <a:lnTo>
                  <a:pt x="166928" y="334124"/>
                </a:lnTo>
                <a:close/>
              </a:path>
              <a:path w="1043940" h="709930">
                <a:moveTo>
                  <a:pt x="292125" y="250659"/>
                </a:moveTo>
                <a:lnTo>
                  <a:pt x="250393" y="250659"/>
                </a:lnTo>
                <a:lnTo>
                  <a:pt x="250393" y="292100"/>
                </a:lnTo>
                <a:lnTo>
                  <a:pt x="208661" y="292100"/>
                </a:lnTo>
                <a:lnTo>
                  <a:pt x="208661" y="250659"/>
                </a:lnTo>
                <a:lnTo>
                  <a:pt x="250393" y="250659"/>
                </a:lnTo>
                <a:lnTo>
                  <a:pt x="250393" y="208927"/>
                </a:lnTo>
                <a:lnTo>
                  <a:pt x="208661" y="208927"/>
                </a:lnTo>
                <a:lnTo>
                  <a:pt x="208661" y="167195"/>
                </a:lnTo>
                <a:lnTo>
                  <a:pt x="166928" y="167195"/>
                </a:lnTo>
                <a:lnTo>
                  <a:pt x="166928" y="208927"/>
                </a:lnTo>
                <a:lnTo>
                  <a:pt x="166928" y="250659"/>
                </a:lnTo>
                <a:lnTo>
                  <a:pt x="166928" y="292100"/>
                </a:lnTo>
                <a:lnTo>
                  <a:pt x="125196" y="292100"/>
                </a:lnTo>
                <a:lnTo>
                  <a:pt x="125196" y="250659"/>
                </a:lnTo>
                <a:lnTo>
                  <a:pt x="166928" y="250659"/>
                </a:lnTo>
                <a:lnTo>
                  <a:pt x="166928" y="208927"/>
                </a:lnTo>
                <a:lnTo>
                  <a:pt x="125196" y="208927"/>
                </a:lnTo>
                <a:lnTo>
                  <a:pt x="125196" y="250190"/>
                </a:lnTo>
                <a:lnTo>
                  <a:pt x="83464" y="250190"/>
                </a:lnTo>
                <a:lnTo>
                  <a:pt x="83464" y="292100"/>
                </a:lnTo>
                <a:lnTo>
                  <a:pt x="83464" y="334010"/>
                </a:lnTo>
                <a:lnTo>
                  <a:pt x="250393" y="334010"/>
                </a:lnTo>
                <a:lnTo>
                  <a:pt x="250393" y="292392"/>
                </a:lnTo>
                <a:lnTo>
                  <a:pt x="292125" y="292392"/>
                </a:lnTo>
                <a:lnTo>
                  <a:pt x="292125" y="250659"/>
                </a:lnTo>
                <a:close/>
              </a:path>
              <a:path w="1043940" h="709930">
                <a:moveTo>
                  <a:pt x="333870" y="208927"/>
                </a:moveTo>
                <a:lnTo>
                  <a:pt x="292138" y="208927"/>
                </a:lnTo>
                <a:lnTo>
                  <a:pt x="292138" y="250659"/>
                </a:lnTo>
                <a:lnTo>
                  <a:pt x="333870" y="250659"/>
                </a:lnTo>
                <a:lnTo>
                  <a:pt x="333870" y="208927"/>
                </a:lnTo>
                <a:close/>
              </a:path>
              <a:path w="1043940" h="709930">
                <a:moveTo>
                  <a:pt x="375602" y="334124"/>
                </a:moveTo>
                <a:lnTo>
                  <a:pt x="333870" y="334124"/>
                </a:lnTo>
                <a:lnTo>
                  <a:pt x="333870" y="292392"/>
                </a:lnTo>
                <a:lnTo>
                  <a:pt x="292125" y="292392"/>
                </a:lnTo>
                <a:lnTo>
                  <a:pt x="292125" y="334124"/>
                </a:lnTo>
                <a:lnTo>
                  <a:pt x="250393" y="334124"/>
                </a:lnTo>
                <a:lnTo>
                  <a:pt x="250393" y="375856"/>
                </a:lnTo>
                <a:lnTo>
                  <a:pt x="375602" y="375856"/>
                </a:lnTo>
                <a:lnTo>
                  <a:pt x="375602" y="334124"/>
                </a:lnTo>
                <a:close/>
              </a:path>
              <a:path w="1043940" h="709930">
                <a:moveTo>
                  <a:pt x="459066" y="501650"/>
                </a:moveTo>
                <a:lnTo>
                  <a:pt x="375602" y="501650"/>
                </a:lnTo>
                <a:lnTo>
                  <a:pt x="375602" y="459740"/>
                </a:lnTo>
                <a:lnTo>
                  <a:pt x="333870" y="459740"/>
                </a:lnTo>
                <a:lnTo>
                  <a:pt x="333870" y="501650"/>
                </a:lnTo>
                <a:lnTo>
                  <a:pt x="333870" y="542290"/>
                </a:lnTo>
                <a:lnTo>
                  <a:pt x="459066" y="542290"/>
                </a:lnTo>
                <a:lnTo>
                  <a:pt x="459066" y="501650"/>
                </a:lnTo>
                <a:close/>
              </a:path>
              <a:path w="1043940" h="709930">
                <a:moveTo>
                  <a:pt x="542531" y="668020"/>
                </a:moveTo>
                <a:lnTo>
                  <a:pt x="375602" y="668020"/>
                </a:lnTo>
                <a:lnTo>
                  <a:pt x="375602" y="626110"/>
                </a:lnTo>
                <a:lnTo>
                  <a:pt x="333870" y="626110"/>
                </a:lnTo>
                <a:lnTo>
                  <a:pt x="333870" y="668020"/>
                </a:lnTo>
                <a:lnTo>
                  <a:pt x="333870" y="709930"/>
                </a:lnTo>
                <a:lnTo>
                  <a:pt x="542531" y="709930"/>
                </a:lnTo>
                <a:lnTo>
                  <a:pt x="542531" y="668020"/>
                </a:lnTo>
                <a:close/>
              </a:path>
              <a:path w="1043940" h="709930">
                <a:moveTo>
                  <a:pt x="542531" y="626262"/>
                </a:moveTo>
                <a:lnTo>
                  <a:pt x="500799" y="626262"/>
                </a:lnTo>
                <a:lnTo>
                  <a:pt x="500799" y="667994"/>
                </a:lnTo>
                <a:lnTo>
                  <a:pt x="542531" y="667994"/>
                </a:lnTo>
                <a:lnTo>
                  <a:pt x="542531" y="626262"/>
                </a:lnTo>
                <a:close/>
              </a:path>
              <a:path w="1043940" h="709930">
                <a:moveTo>
                  <a:pt x="542531" y="125463"/>
                </a:moveTo>
                <a:lnTo>
                  <a:pt x="500799" y="125463"/>
                </a:lnTo>
                <a:lnTo>
                  <a:pt x="500799" y="167195"/>
                </a:lnTo>
                <a:lnTo>
                  <a:pt x="542531" y="167195"/>
                </a:lnTo>
                <a:lnTo>
                  <a:pt x="542531" y="125463"/>
                </a:lnTo>
                <a:close/>
              </a:path>
              <a:path w="1043940" h="709930">
                <a:moveTo>
                  <a:pt x="584263" y="167640"/>
                </a:moveTo>
                <a:lnTo>
                  <a:pt x="500799" y="167640"/>
                </a:lnTo>
                <a:lnTo>
                  <a:pt x="500799" y="209550"/>
                </a:lnTo>
                <a:lnTo>
                  <a:pt x="500799" y="250190"/>
                </a:lnTo>
                <a:lnTo>
                  <a:pt x="459066" y="250190"/>
                </a:lnTo>
                <a:lnTo>
                  <a:pt x="459066" y="209550"/>
                </a:lnTo>
                <a:lnTo>
                  <a:pt x="500799" y="209550"/>
                </a:lnTo>
                <a:lnTo>
                  <a:pt x="500799" y="167640"/>
                </a:lnTo>
                <a:lnTo>
                  <a:pt x="459066" y="167640"/>
                </a:lnTo>
                <a:lnTo>
                  <a:pt x="459066" y="208927"/>
                </a:lnTo>
                <a:lnTo>
                  <a:pt x="375602" y="208927"/>
                </a:lnTo>
                <a:lnTo>
                  <a:pt x="375602" y="250659"/>
                </a:lnTo>
                <a:lnTo>
                  <a:pt x="417334" y="250659"/>
                </a:lnTo>
                <a:lnTo>
                  <a:pt x="417334" y="292100"/>
                </a:lnTo>
                <a:lnTo>
                  <a:pt x="459066" y="292100"/>
                </a:lnTo>
                <a:lnTo>
                  <a:pt x="459066" y="334010"/>
                </a:lnTo>
                <a:lnTo>
                  <a:pt x="500799" y="334010"/>
                </a:lnTo>
                <a:lnTo>
                  <a:pt x="500799" y="375920"/>
                </a:lnTo>
                <a:lnTo>
                  <a:pt x="542531" y="375920"/>
                </a:lnTo>
                <a:lnTo>
                  <a:pt x="542531" y="334010"/>
                </a:lnTo>
                <a:lnTo>
                  <a:pt x="542531" y="292100"/>
                </a:lnTo>
                <a:lnTo>
                  <a:pt x="584263" y="292100"/>
                </a:lnTo>
                <a:lnTo>
                  <a:pt x="584263" y="250190"/>
                </a:lnTo>
                <a:lnTo>
                  <a:pt x="584263" y="209550"/>
                </a:lnTo>
                <a:lnTo>
                  <a:pt x="584263" y="167640"/>
                </a:lnTo>
                <a:close/>
              </a:path>
              <a:path w="1043940" h="709930">
                <a:moveTo>
                  <a:pt x="709472" y="584530"/>
                </a:moveTo>
                <a:lnTo>
                  <a:pt x="667740" y="584530"/>
                </a:lnTo>
                <a:lnTo>
                  <a:pt x="667740" y="626262"/>
                </a:lnTo>
                <a:lnTo>
                  <a:pt x="709472" y="626262"/>
                </a:lnTo>
                <a:lnTo>
                  <a:pt x="709472" y="584530"/>
                </a:lnTo>
                <a:close/>
              </a:path>
              <a:path w="1043940" h="709930">
                <a:moveTo>
                  <a:pt x="709472" y="41910"/>
                </a:moveTo>
                <a:lnTo>
                  <a:pt x="667740" y="41910"/>
                </a:lnTo>
                <a:lnTo>
                  <a:pt x="667740" y="0"/>
                </a:lnTo>
                <a:lnTo>
                  <a:pt x="625995" y="0"/>
                </a:lnTo>
                <a:lnTo>
                  <a:pt x="625995" y="41910"/>
                </a:lnTo>
                <a:lnTo>
                  <a:pt x="625995" y="83820"/>
                </a:lnTo>
                <a:lnTo>
                  <a:pt x="625995" y="125463"/>
                </a:lnTo>
                <a:lnTo>
                  <a:pt x="584263" y="125463"/>
                </a:lnTo>
                <a:lnTo>
                  <a:pt x="584263" y="167182"/>
                </a:lnTo>
                <a:lnTo>
                  <a:pt x="625995" y="167182"/>
                </a:lnTo>
                <a:lnTo>
                  <a:pt x="625995" y="125730"/>
                </a:lnTo>
                <a:lnTo>
                  <a:pt x="709472" y="125730"/>
                </a:lnTo>
                <a:lnTo>
                  <a:pt x="709472" y="83820"/>
                </a:lnTo>
                <a:lnTo>
                  <a:pt x="709472" y="41910"/>
                </a:lnTo>
                <a:close/>
              </a:path>
              <a:path w="1043940" h="709930">
                <a:moveTo>
                  <a:pt x="1043343" y="254"/>
                </a:moveTo>
                <a:lnTo>
                  <a:pt x="876401" y="254"/>
                </a:lnTo>
                <a:lnTo>
                  <a:pt x="876401" y="41910"/>
                </a:lnTo>
                <a:lnTo>
                  <a:pt x="834669" y="41910"/>
                </a:lnTo>
                <a:lnTo>
                  <a:pt x="834669" y="0"/>
                </a:lnTo>
                <a:lnTo>
                  <a:pt x="792937" y="0"/>
                </a:lnTo>
                <a:lnTo>
                  <a:pt x="792937" y="41910"/>
                </a:lnTo>
                <a:lnTo>
                  <a:pt x="792937" y="83820"/>
                </a:lnTo>
                <a:lnTo>
                  <a:pt x="751205" y="83820"/>
                </a:lnTo>
                <a:lnTo>
                  <a:pt x="751205" y="125730"/>
                </a:lnTo>
                <a:lnTo>
                  <a:pt x="709472" y="125730"/>
                </a:lnTo>
                <a:lnTo>
                  <a:pt x="709472" y="209550"/>
                </a:lnTo>
                <a:lnTo>
                  <a:pt x="709472" y="250190"/>
                </a:lnTo>
                <a:lnTo>
                  <a:pt x="667740" y="250190"/>
                </a:lnTo>
                <a:lnTo>
                  <a:pt x="667740" y="167640"/>
                </a:lnTo>
                <a:lnTo>
                  <a:pt x="625995" y="167640"/>
                </a:lnTo>
                <a:lnTo>
                  <a:pt x="625995" y="250190"/>
                </a:lnTo>
                <a:lnTo>
                  <a:pt x="625995" y="292100"/>
                </a:lnTo>
                <a:lnTo>
                  <a:pt x="625995" y="334010"/>
                </a:lnTo>
                <a:lnTo>
                  <a:pt x="667740" y="334010"/>
                </a:lnTo>
                <a:lnTo>
                  <a:pt x="667740" y="375920"/>
                </a:lnTo>
                <a:lnTo>
                  <a:pt x="667740" y="417830"/>
                </a:lnTo>
                <a:lnTo>
                  <a:pt x="667740" y="501650"/>
                </a:lnTo>
                <a:lnTo>
                  <a:pt x="667740" y="542290"/>
                </a:lnTo>
                <a:lnTo>
                  <a:pt x="584263" y="542290"/>
                </a:lnTo>
                <a:lnTo>
                  <a:pt x="584263" y="501650"/>
                </a:lnTo>
                <a:lnTo>
                  <a:pt x="625995" y="501650"/>
                </a:lnTo>
                <a:lnTo>
                  <a:pt x="625995" y="417830"/>
                </a:lnTo>
                <a:lnTo>
                  <a:pt x="667740" y="417830"/>
                </a:lnTo>
                <a:lnTo>
                  <a:pt x="667740" y="375920"/>
                </a:lnTo>
                <a:lnTo>
                  <a:pt x="625995" y="375920"/>
                </a:lnTo>
                <a:lnTo>
                  <a:pt x="625995" y="334010"/>
                </a:lnTo>
                <a:lnTo>
                  <a:pt x="584263" y="334010"/>
                </a:lnTo>
                <a:lnTo>
                  <a:pt x="584263" y="375920"/>
                </a:lnTo>
                <a:lnTo>
                  <a:pt x="584263" y="417830"/>
                </a:lnTo>
                <a:lnTo>
                  <a:pt x="584263" y="501065"/>
                </a:lnTo>
                <a:lnTo>
                  <a:pt x="542531" y="501065"/>
                </a:lnTo>
                <a:lnTo>
                  <a:pt x="542531" y="542798"/>
                </a:lnTo>
                <a:lnTo>
                  <a:pt x="542531" y="584200"/>
                </a:lnTo>
                <a:lnTo>
                  <a:pt x="500799" y="584200"/>
                </a:lnTo>
                <a:lnTo>
                  <a:pt x="500799" y="542798"/>
                </a:lnTo>
                <a:lnTo>
                  <a:pt x="542531" y="542798"/>
                </a:lnTo>
                <a:lnTo>
                  <a:pt x="542531" y="501065"/>
                </a:lnTo>
                <a:lnTo>
                  <a:pt x="542531" y="459333"/>
                </a:lnTo>
                <a:lnTo>
                  <a:pt x="500799" y="459333"/>
                </a:lnTo>
                <a:lnTo>
                  <a:pt x="500799" y="417830"/>
                </a:lnTo>
                <a:lnTo>
                  <a:pt x="500799" y="375920"/>
                </a:lnTo>
                <a:lnTo>
                  <a:pt x="333870" y="375920"/>
                </a:lnTo>
                <a:lnTo>
                  <a:pt x="333870" y="417830"/>
                </a:lnTo>
                <a:lnTo>
                  <a:pt x="375602" y="417830"/>
                </a:lnTo>
                <a:lnTo>
                  <a:pt x="375602" y="459333"/>
                </a:lnTo>
                <a:lnTo>
                  <a:pt x="417334" y="459333"/>
                </a:lnTo>
                <a:lnTo>
                  <a:pt x="417334" y="417830"/>
                </a:lnTo>
                <a:lnTo>
                  <a:pt x="459066" y="417830"/>
                </a:lnTo>
                <a:lnTo>
                  <a:pt x="459066" y="459333"/>
                </a:lnTo>
                <a:lnTo>
                  <a:pt x="417334" y="459333"/>
                </a:lnTo>
                <a:lnTo>
                  <a:pt x="417334" y="501065"/>
                </a:lnTo>
                <a:lnTo>
                  <a:pt x="500799" y="501065"/>
                </a:lnTo>
                <a:lnTo>
                  <a:pt x="500799" y="542290"/>
                </a:lnTo>
                <a:lnTo>
                  <a:pt x="459066" y="542290"/>
                </a:lnTo>
                <a:lnTo>
                  <a:pt x="459066" y="584200"/>
                </a:lnTo>
                <a:lnTo>
                  <a:pt x="459066" y="626110"/>
                </a:lnTo>
                <a:lnTo>
                  <a:pt x="584263" y="626110"/>
                </a:lnTo>
                <a:lnTo>
                  <a:pt x="584263" y="584200"/>
                </a:lnTo>
                <a:lnTo>
                  <a:pt x="751205" y="584200"/>
                </a:lnTo>
                <a:lnTo>
                  <a:pt x="751205" y="626110"/>
                </a:lnTo>
                <a:lnTo>
                  <a:pt x="792937" y="626110"/>
                </a:lnTo>
                <a:lnTo>
                  <a:pt x="792937" y="668020"/>
                </a:lnTo>
                <a:lnTo>
                  <a:pt x="918133" y="668020"/>
                </a:lnTo>
                <a:lnTo>
                  <a:pt x="918133" y="709726"/>
                </a:lnTo>
                <a:lnTo>
                  <a:pt x="1043343" y="709726"/>
                </a:lnTo>
                <a:lnTo>
                  <a:pt x="1043343" y="667994"/>
                </a:lnTo>
                <a:lnTo>
                  <a:pt x="1001598" y="667994"/>
                </a:lnTo>
                <a:lnTo>
                  <a:pt x="1001598" y="626110"/>
                </a:lnTo>
                <a:lnTo>
                  <a:pt x="1001598" y="584530"/>
                </a:lnTo>
                <a:lnTo>
                  <a:pt x="1043343" y="584530"/>
                </a:lnTo>
                <a:lnTo>
                  <a:pt x="1043343" y="542798"/>
                </a:lnTo>
                <a:lnTo>
                  <a:pt x="959866" y="542798"/>
                </a:lnTo>
                <a:lnTo>
                  <a:pt x="959866" y="584530"/>
                </a:lnTo>
                <a:lnTo>
                  <a:pt x="959866" y="626110"/>
                </a:lnTo>
                <a:lnTo>
                  <a:pt x="834669" y="626110"/>
                </a:lnTo>
                <a:lnTo>
                  <a:pt x="834669" y="584200"/>
                </a:lnTo>
                <a:lnTo>
                  <a:pt x="834669" y="542290"/>
                </a:lnTo>
                <a:lnTo>
                  <a:pt x="876401" y="542290"/>
                </a:lnTo>
                <a:lnTo>
                  <a:pt x="876401" y="501650"/>
                </a:lnTo>
                <a:lnTo>
                  <a:pt x="918133" y="501650"/>
                </a:lnTo>
                <a:lnTo>
                  <a:pt x="918133" y="542798"/>
                </a:lnTo>
                <a:lnTo>
                  <a:pt x="876401" y="542798"/>
                </a:lnTo>
                <a:lnTo>
                  <a:pt x="876401" y="584530"/>
                </a:lnTo>
                <a:lnTo>
                  <a:pt x="959866" y="584530"/>
                </a:lnTo>
                <a:lnTo>
                  <a:pt x="959866" y="542798"/>
                </a:lnTo>
                <a:lnTo>
                  <a:pt x="959866" y="501650"/>
                </a:lnTo>
                <a:lnTo>
                  <a:pt x="1043343" y="501650"/>
                </a:lnTo>
                <a:lnTo>
                  <a:pt x="1043343" y="459740"/>
                </a:lnTo>
                <a:lnTo>
                  <a:pt x="918133" y="459740"/>
                </a:lnTo>
                <a:lnTo>
                  <a:pt x="918133" y="417830"/>
                </a:lnTo>
                <a:lnTo>
                  <a:pt x="876401" y="417830"/>
                </a:lnTo>
                <a:lnTo>
                  <a:pt x="876401" y="375920"/>
                </a:lnTo>
                <a:lnTo>
                  <a:pt x="918133" y="375920"/>
                </a:lnTo>
                <a:lnTo>
                  <a:pt x="918133" y="417830"/>
                </a:lnTo>
                <a:lnTo>
                  <a:pt x="959866" y="417830"/>
                </a:lnTo>
                <a:lnTo>
                  <a:pt x="959866" y="375920"/>
                </a:lnTo>
                <a:lnTo>
                  <a:pt x="959866" y="334010"/>
                </a:lnTo>
                <a:lnTo>
                  <a:pt x="1001598" y="334010"/>
                </a:lnTo>
                <a:lnTo>
                  <a:pt x="1001598" y="292100"/>
                </a:lnTo>
                <a:lnTo>
                  <a:pt x="959866" y="292100"/>
                </a:lnTo>
                <a:lnTo>
                  <a:pt x="959866" y="250659"/>
                </a:lnTo>
                <a:lnTo>
                  <a:pt x="1001598" y="250659"/>
                </a:lnTo>
                <a:lnTo>
                  <a:pt x="1001598" y="208927"/>
                </a:lnTo>
                <a:lnTo>
                  <a:pt x="1043343" y="208927"/>
                </a:lnTo>
                <a:lnTo>
                  <a:pt x="1043343" y="167195"/>
                </a:lnTo>
                <a:lnTo>
                  <a:pt x="1001598" y="167195"/>
                </a:lnTo>
                <a:lnTo>
                  <a:pt x="1001598" y="125463"/>
                </a:lnTo>
                <a:lnTo>
                  <a:pt x="959866" y="125463"/>
                </a:lnTo>
                <a:lnTo>
                  <a:pt x="959866" y="208927"/>
                </a:lnTo>
                <a:lnTo>
                  <a:pt x="959866" y="250190"/>
                </a:lnTo>
                <a:lnTo>
                  <a:pt x="876401" y="250190"/>
                </a:lnTo>
                <a:lnTo>
                  <a:pt x="876401" y="250659"/>
                </a:lnTo>
                <a:lnTo>
                  <a:pt x="876401" y="292100"/>
                </a:lnTo>
                <a:lnTo>
                  <a:pt x="876401" y="334010"/>
                </a:lnTo>
                <a:lnTo>
                  <a:pt x="834669" y="334010"/>
                </a:lnTo>
                <a:lnTo>
                  <a:pt x="834669" y="375920"/>
                </a:lnTo>
                <a:lnTo>
                  <a:pt x="834669" y="417830"/>
                </a:lnTo>
                <a:lnTo>
                  <a:pt x="834669" y="459740"/>
                </a:lnTo>
                <a:lnTo>
                  <a:pt x="834669" y="501650"/>
                </a:lnTo>
                <a:lnTo>
                  <a:pt x="709472" y="501650"/>
                </a:lnTo>
                <a:lnTo>
                  <a:pt x="709472" y="417830"/>
                </a:lnTo>
                <a:lnTo>
                  <a:pt x="709472" y="375920"/>
                </a:lnTo>
                <a:lnTo>
                  <a:pt x="834669" y="375920"/>
                </a:lnTo>
                <a:lnTo>
                  <a:pt x="834669" y="334010"/>
                </a:lnTo>
                <a:lnTo>
                  <a:pt x="834669" y="292392"/>
                </a:lnTo>
                <a:lnTo>
                  <a:pt x="792937" y="292392"/>
                </a:lnTo>
                <a:lnTo>
                  <a:pt x="792937" y="334010"/>
                </a:lnTo>
                <a:lnTo>
                  <a:pt x="709472" y="334010"/>
                </a:lnTo>
                <a:lnTo>
                  <a:pt x="709472" y="292100"/>
                </a:lnTo>
                <a:lnTo>
                  <a:pt x="751205" y="292100"/>
                </a:lnTo>
                <a:lnTo>
                  <a:pt x="751205" y="250190"/>
                </a:lnTo>
                <a:lnTo>
                  <a:pt x="751205" y="209550"/>
                </a:lnTo>
                <a:lnTo>
                  <a:pt x="834669" y="209550"/>
                </a:lnTo>
                <a:lnTo>
                  <a:pt x="834669" y="250659"/>
                </a:lnTo>
                <a:lnTo>
                  <a:pt x="876401" y="250659"/>
                </a:lnTo>
                <a:lnTo>
                  <a:pt x="876401" y="250190"/>
                </a:lnTo>
                <a:lnTo>
                  <a:pt x="876401" y="208927"/>
                </a:lnTo>
                <a:lnTo>
                  <a:pt x="834669" y="208927"/>
                </a:lnTo>
                <a:lnTo>
                  <a:pt x="834669" y="125730"/>
                </a:lnTo>
                <a:lnTo>
                  <a:pt x="834669" y="83820"/>
                </a:lnTo>
                <a:lnTo>
                  <a:pt x="876401" y="83820"/>
                </a:lnTo>
                <a:lnTo>
                  <a:pt x="876401" y="125463"/>
                </a:lnTo>
                <a:lnTo>
                  <a:pt x="918133" y="125463"/>
                </a:lnTo>
                <a:lnTo>
                  <a:pt x="918133" y="167195"/>
                </a:lnTo>
                <a:lnTo>
                  <a:pt x="876401" y="167195"/>
                </a:lnTo>
                <a:lnTo>
                  <a:pt x="876401" y="208927"/>
                </a:lnTo>
                <a:lnTo>
                  <a:pt x="959866" y="208927"/>
                </a:lnTo>
                <a:lnTo>
                  <a:pt x="959866" y="125463"/>
                </a:lnTo>
                <a:lnTo>
                  <a:pt x="959866" y="83718"/>
                </a:lnTo>
                <a:lnTo>
                  <a:pt x="918133" y="83718"/>
                </a:lnTo>
                <a:lnTo>
                  <a:pt x="918133" y="41986"/>
                </a:lnTo>
                <a:lnTo>
                  <a:pt x="959866" y="41986"/>
                </a:lnTo>
                <a:lnTo>
                  <a:pt x="959866" y="83718"/>
                </a:lnTo>
                <a:lnTo>
                  <a:pt x="1001598" y="83718"/>
                </a:lnTo>
                <a:lnTo>
                  <a:pt x="1001598" y="41986"/>
                </a:lnTo>
                <a:lnTo>
                  <a:pt x="1043343" y="41986"/>
                </a:lnTo>
                <a:lnTo>
                  <a:pt x="1043343" y="254"/>
                </a:lnTo>
                <a:close/>
              </a:path>
            </a:pathLst>
          </a:custGeom>
          <a:solidFill>
            <a:srgbClr val="FFFFFF"/>
          </a:solidFill>
        </p:spPr>
        <p:txBody>
          <a:bodyPr wrap="square" lIns="0" tIns="0" rIns="0" bIns="0" rtlCol="0"/>
          <a:lstStyle/>
          <a:p>
            <a:endParaRPr sz="3832"/>
          </a:p>
        </p:txBody>
      </p:sp>
      <p:sp>
        <p:nvSpPr>
          <p:cNvPr id="21" name="bg object 21"/>
          <p:cNvSpPr/>
          <p:nvPr/>
        </p:nvSpPr>
        <p:spPr>
          <a:xfrm>
            <a:off x="919185" y="1811511"/>
            <a:ext cx="1688626" cy="1679786"/>
          </a:xfrm>
          <a:custGeom>
            <a:avLst/>
            <a:gdLst/>
            <a:ahLst/>
            <a:cxnLst/>
            <a:rect l="l" t="t" r="r" b="b"/>
            <a:pathLst>
              <a:path w="793115" h="709930">
                <a:moveTo>
                  <a:pt x="83464" y="333870"/>
                </a:moveTo>
                <a:lnTo>
                  <a:pt x="0" y="333870"/>
                </a:lnTo>
                <a:lnTo>
                  <a:pt x="0" y="375602"/>
                </a:lnTo>
                <a:lnTo>
                  <a:pt x="83464" y="375602"/>
                </a:lnTo>
                <a:lnTo>
                  <a:pt x="83464" y="333870"/>
                </a:lnTo>
                <a:close/>
              </a:path>
              <a:path w="793115" h="709930">
                <a:moveTo>
                  <a:pt x="208661" y="501396"/>
                </a:moveTo>
                <a:lnTo>
                  <a:pt x="83464" y="501396"/>
                </a:lnTo>
                <a:lnTo>
                  <a:pt x="83464" y="583946"/>
                </a:lnTo>
                <a:lnTo>
                  <a:pt x="83464" y="625856"/>
                </a:lnTo>
                <a:lnTo>
                  <a:pt x="208661" y="625856"/>
                </a:lnTo>
                <a:lnTo>
                  <a:pt x="208661" y="583946"/>
                </a:lnTo>
                <a:lnTo>
                  <a:pt x="208661" y="501396"/>
                </a:lnTo>
                <a:close/>
              </a:path>
              <a:path w="793115" h="709930">
                <a:moveTo>
                  <a:pt x="292125" y="417576"/>
                </a:moveTo>
                <a:lnTo>
                  <a:pt x="0" y="417576"/>
                </a:lnTo>
                <a:lnTo>
                  <a:pt x="0" y="459486"/>
                </a:lnTo>
                <a:lnTo>
                  <a:pt x="0" y="667766"/>
                </a:lnTo>
                <a:lnTo>
                  <a:pt x="0" y="709676"/>
                </a:lnTo>
                <a:lnTo>
                  <a:pt x="292125" y="709676"/>
                </a:lnTo>
                <a:lnTo>
                  <a:pt x="292125" y="667766"/>
                </a:lnTo>
                <a:lnTo>
                  <a:pt x="41732" y="667766"/>
                </a:lnTo>
                <a:lnTo>
                  <a:pt x="41732" y="459486"/>
                </a:lnTo>
                <a:lnTo>
                  <a:pt x="250405" y="459486"/>
                </a:lnTo>
                <a:lnTo>
                  <a:pt x="250405" y="667740"/>
                </a:lnTo>
                <a:lnTo>
                  <a:pt x="292125" y="667740"/>
                </a:lnTo>
                <a:lnTo>
                  <a:pt x="292125" y="459486"/>
                </a:lnTo>
                <a:lnTo>
                  <a:pt x="292125" y="459066"/>
                </a:lnTo>
                <a:lnTo>
                  <a:pt x="292125" y="417576"/>
                </a:lnTo>
                <a:close/>
              </a:path>
              <a:path w="793115" h="709930">
                <a:moveTo>
                  <a:pt x="375602" y="41732"/>
                </a:moveTo>
                <a:lnTo>
                  <a:pt x="292138" y="41732"/>
                </a:lnTo>
                <a:lnTo>
                  <a:pt x="292138" y="83464"/>
                </a:lnTo>
                <a:lnTo>
                  <a:pt x="375602" y="83464"/>
                </a:lnTo>
                <a:lnTo>
                  <a:pt x="375602" y="41732"/>
                </a:lnTo>
                <a:close/>
              </a:path>
              <a:path w="793115" h="709930">
                <a:moveTo>
                  <a:pt x="417334" y="292138"/>
                </a:moveTo>
                <a:lnTo>
                  <a:pt x="375602" y="292138"/>
                </a:lnTo>
                <a:lnTo>
                  <a:pt x="375602" y="333870"/>
                </a:lnTo>
                <a:lnTo>
                  <a:pt x="417334" y="333870"/>
                </a:lnTo>
                <a:lnTo>
                  <a:pt x="417334" y="292138"/>
                </a:lnTo>
                <a:close/>
              </a:path>
              <a:path w="793115" h="709930">
                <a:moveTo>
                  <a:pt x="459066" y="83566"/>
                </a:moveTo>
                <a:lnTo>
                  <a:pt x="250393" y="83566"/>
                </a:lnTo>
                <a:lnTo>
                  <a:pt x="250393" y="41732"/>
                </a:lnTo>
                <a:lnTo>
                  <a:pt x="292138" y="41732"/>
                </a:lnTo>
                <a:lnTo>
                  <a:pt x="292138" y="0"/>
                </a:lnTo>
                <a:lnTo>
                  <a:pt x="208661" y="0"/>
                </a:lnTo>
                <a:lnTo>
                  <a:pt x="208661" y="41732"/>
                </a:lnTo>
                <a:lnTo>
                  <a:pt x="208661" y="83566"/>
                </a:lnTo>
                <a:lnTo>
                  <a:pt x="208661" y="125209"/>
                </a:lnTo>
                <a:lnTo>
                  <a:pt x="166928" y="125209"/>
                </a:lnTo>
                <a:lnTo>
                  <a:pt x="166928" y="83566"/>
                </a:lnTo>
                <a:lnTo>
                  <a:pt x="166928" y="41732"/>
                </a:lnTo>
                <a:lnTo>
                  <a:pt x="208661" y="41732"/>
                </a:lnTo>
                <a:lnTo>
                  <a:pt x="208661" y="0"/>
                </a:lnTo>
                <a:lnTo>
                  <a:pt x="166928" y="0"/>
                </a:lnTo>
                <a:lnTo>
                  <a:pt x="166928" y="41656"/>
                </a:lnTo>
                <a:lnTo>
                  <a:pt x="83464" y="41656"/>
                </a:lnTo>
                <a:lnTo>
                  <a:pt x="83464" y="0"/>
                </a:lnTo>
                <a:lnTo>
                  <a:pt x="0" y="0"/>
                </a:lnTo>
                <a:lnTo>
                  <a:pt x="0" y="41732"/>
                </a:lnTo>
                <a:lnTo>
                  <a:pt x="41732" y="41732"/>
                </a:lnTo>
                <a:lnTo>
                  <a:pt x="41732" y="83566"/>
                </a:lnTo>
                <a:lnTo>
                  <a:pt x="125196" y="83566"/>
                </a:lnTo>
                <a:lnTo>
                  <a:pt x="125196" y="125209"/>
                </a:lnTo>
                <a:lnTo>
                  <a:pt x="83464" y="125209"/>
                </a:lnTo>
                <a:lnTo>
                  <a:pt x="83464" y="166941"/>
                </a:lnTo>
                <a:lnTo>
                  <a:pt x="166928" y="166941"/>
                </a:lnTo>
                <a:lnTo>
                  <a:pt x="166928" y="208673"/>
                </a:lnTo>
                <a:lnTo>
                  <a:pt x="208661" y="208673"/>
                </a:lnTo>
                <a:lnTo>
                  <a:pt x="208661" y="166941"/>
                </a:lnTo>
                <a:lnTo>
                  <a:pt x="250393" y="166941"/>
                </a:lnTo>
                <a:lnTo>
                  <a:pt x="250393" y="125476"/>
                </a:lnTo>
                <a:lnTo>
                  <a:pt x="292138" y="125476"/>
                </a:lnTo>
                <a:lnTo>
                  <a:pt x="292138" y="166941"/>
                </a:lnTo>
                <a:lnTo>
                  <a:pt x="250393" y="166941"/>
                </a:lnTo>
                <a:lnTo>
                  <a:pt x="250393" y="208673"/>
                </a:lnTo>
                <a:lnTo>
                  <a:pt x="375602" y="208673"/>
                </a:lnTo>
                <a:lnTo>
                  <a:pt x="375602" y="166941"/>
                </a:lnTo>
                <a:lnTo>
                  <a:pt x="417334" y="166941"/>
                </a:lnTo>
                <a:lnTo>
                  <a:pt x="417334" y="125476"/>
                </a:lnTo>
                <a:lnTo>
                  <a:pt x="459066" y="125476"/>
                </a:lnTo>
                <a:lnTo>
                  <a:pt x="459066" y="83566"/>
                </a:lnTo>
                <a:close/>
              </a:path>
              <a:path w="793115" h="709930">
                <a:moveTo>
                  <a:pt x="625995" y="626008"/>
                </a:moveTo>
                <a:lnTo>
                  <a:pt x="584263" y="626008"/>
                </a:lnTo>
                <a:lnTo>
                  <a:pt x="584263" y="667740"/>
                </a:lnTo>
                <a:lnTo>
                  <a:pt x="625995" y="667740"/>
                </a:lnTo>
                <a:lnTo>
                  <a:pt x="625995" y="626008"/>
                </a:lnTo>
                <a:close/>
              </a:path>
              <a:path w="793115" h="709930">
                <a:moveTo>
                  <a:pt x="667740" y="667740"/>
                </a:moveTo>
                <a:lnTo>
                  <a:pt x="626008" y="667740"/>
                </a:lnTo>
                <a:lnTo>
                  <a:pt x="626008" y="709472"/>
                </a:lnTo>
                <a:lnTo>
                  <a:pt x="667740" y="709472"/>
                </a:lnTo>
                <a:lnTo>
                  <a:pt x="667740" y="667740"/>
                </a:lnTo>
                <a:close/>
              </a:path>
              <a:path w="793115" h="709930">
                <a:moveTo>
                  <a:pt x="751192" y="626008"/>
                </a:moveTo>
                <a:lnTo>
                  <a:pt x="709472" y="626008"/>
                </a:lnTo>
                <a:lnTo>
                  <a:pt x="709472" y="667740"/>
                </a:lnTo>
                <a:lnTo>
                  <a:pt x="751192" y="667740"/>
                </a:lnTo>
                <a:lnTo>
                  <a:pt x="751192" y="626008"/>
                </a:lnTo>
                <a:close/>
              </a:path>
              <a:path w="793115" h="709930">
                <a:moveTo>
                  <a:pt x="792937" y="417334"/>
                </a:moveTo>
                <a:lnTo>
                  <a:pt x="751205" y="417334"/>
                </a:lnTo>
                <a:lnTo>
                  <a:pt x="751205" y="459066"/>
                </a:lnTo>
                <a:lnTo>
                  <a:pt x="792937" y="459066"/>
                </a:lnTo>
                <a:lnTo>
                  <a:pt x="792937" y="417334"/>
                </a:lnTo>
                <a:close/>
              </a:path>
            </a:pathLst>
          </a:custGeom>
          <a:solidFill>
            <a:srgbClr val="FFFFFF"/>
          </a:solidFill>
        </p:spPr>
        <p:txBody>
          <a:bodyPr wrap="square" lIns="0" tIns="0" rIns="0" bIns="0" rtlCol="0"/>
          <a:lstStyle/>
          <a:p>
            <a:endParaRPr sz="3832"/>
          </a:p>
        </p:txBody>
      </p:sp>
      <p:sp>
        <p:nvSpPr>
          <p:cNvPr id="2" name="Holder 2"/>
          <p:cNvSpPr>
            <a:spLocks noGrp="1"/>
          </p:cNvSpPr>
          <p:nvPr>
            <p:ph type="title"/>
          </p:nvPr>
        </p:nvSpPr>
        <p:spPr>
          <a:xfrm>
            <a:off x="3751525" y="958579"/>
            <a:ext cx="27454705" cy="738664"/>
          </a:xfrm>
          <a:prstGeom prst="rect">
            <a:avLst/>
          </a:prstGeom>
        </p:spPr>
        <p:txBody>
          <a:bodyPr wrap="square" lIns="0" tIns="0" rIns="0" bIns="0">
            <a:spAutoFit/>
          </a:bodyPr>
          <a:lstStyle>
            <a:lvl1pPr>
              <a:defRPr sz="4800" b="1" i="0">
                <a:solidFill>
                  <a:schemeClr val="bg1"/>
                </a:solidFill>
                <a:latin typeface="Tahoma"/>
                <a:cs typeface="Tahoma"/>
              </a:defRPr>
            </a:lvl1pPr>
          </a:lstStyle>
          <a:p>
            <a:endParaRPr/>
          </a:p>
        </p:txBody>
      </p:sp>
      <p:sp>
        <p:nvSpPr>
          <p:cNvPr id="3" name="Holder 3"/>
          <p:cNvSpPr>
            <a:spLocks noGrp="1"/>
          </p:cNvSpPr>
          <p:nvPr>
            <p:ph type="body" idx="1"/>
          </p:nvPr>
        </p:nvSpPr>
        <p:spPr>
          <a:xfrm>
            <a:off x="2140188" y="6963299"/>
            <a:ext cx="3852338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4553280" y="28155950"/>
            <a:ext cx="1369720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40189" y="28155950"/>
            <a:ext cx="984486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11/21/2022</a:t>
            </a:fld>
            <a:endParaRPr lang="en-US"/>
          </a:p>
        </p:txBody>
      </p:sp>
      <p:sp>
        <p:nvSpPr>
          <p:cNvPr id="6" name="Holder 6"/>
          <p:cNvSpPr>
            <a:spLocks noGrp="1"/>
          </p:cNvSpPr>
          <p:nvPr>
            <p:ph type="sldNum" sz="quarter" idx="7"/>
          </p:nvPr>
        </p:nvSpPr>
        <p:spPr>
          <a:xfrm>
            <a:off x="30818713" y="28155950"/>
            <a:ext cx="984486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1637876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Lst>
  <p:txStyles>
    <p:titleStyle>
      <a:lvl1pPr>
        <a:defRPr>
          <a:latin typeface="+mj-lt"/>
          <a:ea typeface="+mj-ea"/>
          <a:cs typeface="+mj-cs"/>
        </a:defRPr>
      </a:lvl1pPr>
    </p:titleStyle>
    <p:bodyStyle>
      <a:lvl1pPr marL="0">
        <a:defRPr>
          <a:latin typeface="+mn-lt"/>
          <a:ea typeface="+mn-ea"/>
          <a:cs typeface="+mn-cs"/>
        </a:defRPr>
      </a:lvl1pPr>
      <a:lvl2pPr marL="973425">
        <a:defRPr>
          <a:latin typeface="+mn-lt"/>
          <a:ea typeface="+mn-ea"/>
          <a:cs typeface="+mn-cs"/>
        </a:defRPr>
      </a:lvl2pPr>
      <a:lvl3pPr marL="1946849">
        <a:defRPr>
          <a:latin typeface="+mn-lt"/>
          <a:ea typeface="+mn-ea"/>
          <a:cs typeface="+mn-cs"/>
        </a:defRPr>
      </a:lvl3pPr>
      <a:lvl4pPr marL="2920274">
        <a:defRPr>
          <a:latin typeface="+mn-lt"/>
          <a:ea typeface="+mn-ea"/>
          <a:cs typeface="+mn-cs"/>
        </a:defRPr>
      </a:lvl4pPr>
      <a:lvl5pPr marL="3893698">
        <a:defRPr>
          <a:latin typeface="+mn-lt"/>
          <a:ea typeface="+mn-ea"/>
          <a:cs typeface="+mn-cs"/>
        </a:defRPr>
      </a:lvl5pPr>
      <a:lvl6pPr marL="4867123">
        <a:defRPr>
          <a:latin typeface="+mn-lt"/>
          <a:ea typeface="+mn-ea"/>
          <a:cs typeface="+mn-cs"/>
        </a:defRPr>
      </a:lvl6pPr>
      <a:lvl7pPr marL="5840547">
        <a:defRPr>
          <a:latin typeface="+mn-lt"/>
          <a:ea typeface="+mn-ea"/>
          <a:cs typeface="+mn-cs"/>
        </a:defRPr>
      </a:lvl7pPr>
      <a:lvl8pPr marL="6813972">
        <a:defRPr>
          <a:latin typeface="+mn-lt"/>
          <a:ea typeface="+mn-ea"/>
          <a:cs typeface="+mn-cs"/>
        </a:defRPr>
      </a:lvl8pPr>
      <a:lvl9pPr marL="7787396">
        <a:defRPr>
          <a:latin typeface="+mn-lt"/>
          <a:ea typeface="+mn-ea"/>
          <a:cs typeface="+mn-cs"/>
        </a:defRPr>
      </a:lvl9pPr>
    </p:bodyStyle>
    <p:otherStyle>
      <a:lvl1pPr marL="0">
        <a:defRPr>
          <a:latin typeface="+mn-lt"/>
          <a:ea typeface="+mn-ea"/>
          <a:cs typeface="+mn-cs"/>
        </a:defRPr>
      </a:lvl1pPr>
      <a:lvl2pPr marL="973425">
        <a:defRPr>
          <a:latin typeface="+mn-lt"/>
          <a:ea typeface="+mn-ea"/>
          <a:cs typeface="+mn-cs"/>
        </a:defRPr>
      </a:lvl2pPr>
      <a:lvl3pPr marL="1946849">
        <a:defRPr>
          <a:latin typeface="+mn-lt"/>
          <a:ea typeface="+mn-ea"/>
          <a:cs typeface="+mn-cs"/>
        </a:defRPr>
      </a:lvl3pPr>
      <a:lvl4pPr marL="2920274">
        <a:defRPr>
          <a:latin typeface="+mn-lt"/>
          <a:ea typeface="+mn-ea"/>
          <a:cs typeface="+mn-cs"/>
        </a:defRPr>
      </a:lvl4pPr>
      <a:lvl5pPr marL="3893698">
        <a:defRPr>
          <a:latin typeface="+mn-lt"/>
          <a:ea typeface="+mn-ea"/>
          <a:cs typeface="+mn-cs"/>
        </a:defRPr>
      </a:lvl5pPr>
      <a:lvl6pPr marL="4867123">
        <a:defRPr>
          <a:latin typeface="+mn-lt"/>
          <a:ea typeface="+mn-ea"/>
          <a:cs typeface="+mn-cs"/>
        </a:defRPr>
      </a:lvl6pPr>
      <a:lvl7pPr marL="5840547">
        <a:defRPr>
          <a:latin typeface="+mn-lt"/>
          <a:ea typeface="+mn-ea"/>
          <a:cs typeface="+mn-cs"/>
        </a:defRPr>
      </a:lvl7pPr>
      <a:lvl8pPr marL="6813972">
        <a:defRPr>
          <a:latin typeface="+mn-lt"/>
          <a:ea typeface="+mn-ea"/>
          <a:cs typeface="+mn-cs"/>
        </a:defRPr>
      </a:lvl8pPr>
      <a:lvl9pPr marL="778739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B664626-5B6A-4502-B618-DB8E0FF9764B}"/>
              </a:ext>
            </a:extLst>
          </p:cNvPr>
          <p:cNvSpPr>
            <a:spLocks noGrp="1"/>
          </p:cNvSpPr>
          <p:nvPr>
            <p:ph type="ctrTitle"/>
          </p:nvPr>
        </p:nvSpPr>
        <p:spPr>
          <a:xfrm>
            <a:off x="3276600" y="6989930"/>
            <a:ext cx="36804599" cy="10541000"/>
          </a:xfrm>
        </p:spPr>
        <p:txBody>
          <a:bodyPr>
            <a:noAutofit/>
          </a:bodyPr>
          <a:lstStyle/>
          <a:p>
            <a:pPr algn="ctr"/>
            <a:r>
              <a:rPr lang="en-US" sz="10000" b="1" cap="all" dirty="0">
                <a:solidFill>
                  <a:schemeClr val="accent1"/>
                </a:solidFill>
                <a:effectLst/>
                <a:latin typeface="Arial" panose="020B0604020202020204" pitchFamily="34" charset="0"/>
                <a:ea typeface="Calibri" panose="020F0502020204030204" pitchFamily="34" charset="0"/>
                <a:cs typeface="Arial" panose="020B0604020202020204" pitchFamily="34" charset="0"/>
              </a:rPr>
              <a:t>Tagraxofusp in Blastic Plasmacytoid Dendritic Cell Neoplasm With/Without Central Nervous System Involvement and Intrathecal Chemotherapy as Primary Treatment or Prophylaxis: an Italian Experience</a:t>
            </a:r>
            <a:endParaRPr lang="en-US" sz="10000" cap="all" dirty="0">
              <a:solidFill>
                <a:schemeClr val="accent1"/>
              </a:solidFill>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C364BC49-6459-423C-8BA3-45529A260DFD}"/>
              </a:ext>
            </a:extLst>
          </p:cNvPr>
          <p:cNvSpPr txBox="1">
            <a:spLocks/>
          </p:cNvSpPr>
          <p:nvPr/>
        </p:nvSpPr>
        <p:spPr>
          <a:xfrm>
            <a:off x="3276600" y="16407886"/>
            <a:ext cx="36804599" cy="6685869"/>
          </a:xfrm>
          <a:prstGeom prst="rect">
            <a:avLst/>
          </a:prstGeom>
        </p:spPr>
        <p:txBody>
          <a:bodyPr>
            <a:normAutofit/>
          </a:bodyPr>
          <a:lstStyle>
            <a:lvl1pPr marL="0">
              <a:defRPr>
                <a:latin typeface="+mn-lt"/>
                <a:ea typeface="+mn-ea"/>
                <a:cs typeface="+mn-cs"/>
              </a:defRPr>
            </a:lvl1pPr>
            <a:lvl2pPr marL="973425">
              <a:defRPr>
                <a:latin typeface="+mn-lt"/>
                <a:ea typeface="+mn-ea"/>
                <a:cs typeface="+mn-cs"/>
              </a:defRPr>
            </a:lvl2pPr>
            <a:lvl3pPr marL="1946849">
              <a:defRPr>
                <a:latin typeface="+mn-lt"/>
                <a:ea typeface="+mn-ea"/>
                <a:cs typeface="+mn-cs"/>
              </a:defRPr>
            </a:lvl3pPr>
            <a:lvl4pPr marL="2920274">
              <a:defRPr>
                <a:latin typeface="+mn-lt"/>
                <a:ea typeface="+mn-ea"/>
                <a:cs typeface="+mn-cs"/>
              </a:defRPr>
            </a:lvl4pPr>
            <a:lvl5pPr marL="3893698">
              <a:defRPr>
                <a:latin typeface="+mn-lt"/>
                <a:ea typeface="+mn-ea"/>
                <a:cs typeface="+mn-cs"/>
              </a:defRPr>
            </a:lvl5pPr>
            <a:lvl6pPr marL="4867123">
              <a:defRPr>
                <a:latin typeface="+mn-lt"/>
                <a:ea typeface="+mn-ea"/>
                <a:cs typeface="+mn-cs"/>
              </a:defRPr>
            </a:lvl6pPr>
            <a:lvl7pPr marL="5840547">
              <a:defRPr>
                <a:latin typeface="+mn-lt"/>
                <a:ea typeface="+mn-ea"/>
                <a:cs typeface="+mn-cs"/>
              </a:defRPr>
            </a:lvl7pPr>
            <a:lvl8pPr marL="6813972">
              <a:defRPr>
                <a:latin typeface="+mn-lt"/>
                <a:ea typeface="+mn-ea"/>
                <a:cs typeface="+mn-cs"/>
              </a:defRPr>
            </a:lvl8pPr>
            <a:lvl9pPr marL="7787396">
              <a:defRPr>
                <a:latin typeface="+mn-lt"/>
                <a:ea typeface="+mn-ea"/>
                <a:cs typeface="+mn-cs"/>
              </a:defRPr>
            </a:lvl9pPr>
          </a:lstStyle>
          <a:p>
            <a:pPr marL="0" marR="0" algn="ctr">
              <a:lnSpc>
                <a:spcPct val="107000"/>
              </a:lnSpc>
              <a:spcBef>
                <a:spcPts val="0"/>
              </a:spcBef>
              <a:spcAft>
                <a:spcPts val="800"/>
              </a:spcAft>
            </a:pPr>
            <a:r>
              <a:rPr lang="it-IT" sz="6600" dirty="0">
                <a:ln>
                  <a:noFill/>
                </a:ln>
                <a:effectLst/>
                <a:latin typeface="Arial" panose="020B0604020202020204" pitchFamily="34" charset="0"/>
                <a:ea typeface="Calibri" panose="020F0502020204030204" pitchFamily="34" charset="0"/>
                <a:cs typeface="Arial" panose="020B0604020202020204" pitchFamily="34" charset="0"/>
              </a:rPr>
              <a:t>Giulia Rivoli</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1</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Germana Beltrami</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1</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Anna Maria Raiola</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1</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Alida Dominietto</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1</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Marcell</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Riggi</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2</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Emanuele Angelucci</a:t>
            </a:r>
            <a:r>
              <a:rPr lang="it-IT" sz="6600" baseline="30000" dirty="0">
                <a:ln>
                  <a:noFill/>
                </a:ln>
                <a:effectLst/>
                <a:latin typeface="Arial" panose="020B0604020202020204" pitchFamily="34" charset="0"/>
                <a:ea typeface="Calibri" panose="020F0502020204030204" pitchFamily="34" charset="0"/>
                <a:cs typeface="Arial" panose="020B0604020202020204" pitchFamily="34" charset="0"/>
              </a:rPr>
              <a:t>1</a:t>
            </a:r>
          </a:p>
          <a:p>
            <a:pPr marL="0" marR="0" algn="ctr">
              <a:lnSpc>
                <a:spcPct val="107000"/>
              </a:lnSpc>
              <a:spcBef>
                <a:spcPts val="0"/>
              </a:spcBef>
              <a:spcAft>
                <a:spcPts val="800"/>
              </a:spcAft>
            </a:pPr>
            <a:endParaRPr lang="it-IT" sz="6600" kern="0" baseline="3000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6600" kern="0" baseline="3000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800"/>
              </a:spcAft>
            </a:pPr>
            <a:r>
              <a:rPr lang="it-IT" sz="5400" baseline="30000" dirty="0">
                <a:effectLst/>
                <a:latin typeface="Arial" panose="020B0604020202020204" pitchFamily="34" charset="0"/>
                <a:ea typeface="Calibri" panose="020F0502020204030204" pitchFamily="34" charset="0"/>
                <a:cs typeface="Arial" panose="020B0604020202020204" pitchFamily="34" charset="0"/>
              </a:rPr>
              <a:t>1</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Ematologia e terapie cellulari, IRCCS Ospedale Policlinico San Martino, Genova, </a:t>
            </a:r>
            <a:r>
              <a:rPr lang="it-IT" sz="54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Italy</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 </a:t>
            </a:r>
            <a:r>
              <a:rPr lang="it-IT" sz="5400" baseline="30000" dirty="0">
                <a:effectLst/>
                <a:latin typeface="Arial" panose="020B0604020202020204" pitchFamily="34" charset="0"/>
                <a:ea typeface="Calibri" panose="020F0502020204030204" pitchFamily="34" charset="0"/>
                <a:cs typeface="Arial" panose="020B0604020202020204" pitchFamily="34" charset="0"/>
              </a:rPr>
              <a:t>2</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Stemline </a:t>
            </a:r>
            <a:r>
              <a:rPr lang="it-IT" sz="54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Therapeutics</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 </a:t>
            </a:r>
            <a:r>
              <a:rPr lang="it-IT" sz="54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Switzerland</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 GmbH, </a:t>
            </a:r>
            <a:r>
              <a:rPr lang="it-IT" sz="54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Zug</a:t>
            </a:r>
            <a:r>
              <a:rPr lang="it-IT" sz="5400" dirty="0">
                <a:solidFill>
                  <a:srgbClr val="222222"/>
                </a:solidFill>
                <a:effectLst/>
                <a:latin typeface="Arial" panose="020B0604020202020204" pitchFamily="34" charset="0"/>
                <a:ea typeface="Calibri" panose="020F0502020204030204" pitchFamily="34" charset="0"/>
                <a:cs typeface="Arial" panose="020B0604020202020204" pitchFamily="34" charset="0"/>
              </a:rPr>
              <a:t>, </a:t>
            </a:r>
            <a:r>
              <a:rPr lang="it-IT" sz="54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Switzerland</a:t>
            </a:r>
            <a:endParaRPr lang="en-NL" sz="54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60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6B5BD48F-FD11-41D5-ADA4-9FA2F454185B}"/>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702B5B7-EA1D-4822-A71F-1B5FD5DE8EE9}"/>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
        <p:nvSpPr>
          <p:cNvPr id="3" name="TextBox 2">
            <a:extLst>
              <a:ext uri="{FF2B5EF4-FFF2-40B4-BE49-F238E27FC236}">
                <a16:creationId xmlns:a16="http://schemas.microsoft.com/office/drawing/2014/main" id="{2F4926AF-2F2E-4B9F-91CF-C68628A2CD7C}"/>
              </a:ext>
            </a:extLst>
          </p:cNvPr>
          <p:cNvSpPr txBox="1"/>
          <p:nvPr/>
        </p:nvSpPr>
        <p:spPr>
          <a:xfrm>
            <a:off x="5323114" y="1404257"/>
            <a:ext cx="32330572" cy="1938992"/>
          </a:xfrm>
          <a:prstGeom prst="rect">
            <a:avLst/>
          </a:prstGeom>
          <a:noFill/>
        </p:spPr>
        <p:txBody>
          <a:bodyPr wrap="square" rtlCol="0">
            <a:spAutoFit/>
          </a:bodyPr>
          <a:lstStyle/>
          <a:p>
            <a:r>
              <a:rPr lang="en-US" sz="6000" b="1" dirty="0">
                <a:solidFill>
                  <a:schemeClr val="bg1"/>
                </a:solidFill>
                <a:latin typeface="Arial" panose="020B0604020202020204" pitchFamily="34" charset="0"/>
                <a:cs typeface="Arial" panose="020B0604020202020204" pitchFamily="34" charset="0"/>
              </a:rPr>
              <a:t>European Hematology Association (EHA) Annual Congress 2022 </a:t>
            </a:r>
            <a:r>
              <a:rPr lang="en-US" sz="6000" b="1" dirty="0">
                <a:solidFill>
                  <a:schemeClr val="bg1"/>
                </a:solidFill>
                <a:latin typeface="Arial" panose="020B0604020202020204" pitchFamily="34" charset="0"/>
                <a:cs typeface="Arial" panose="020B0604020202020204" pitchFamily="34" charset="0"/>
                <a:sym typeface="Symbol" panose="05050102010706020507" pitchFamily="18" charset="2"/>
              </a:rPr>
              <a:t> June 9–17, 2022</a:t>
            </a:r>
          </a:p>
          <a:p>
            <a:r>
              <a:rPr lang="en-US" sz="6000" b="1" dirty="0">
                <a:solidFill>
                  <a:schemeClr val="bg1"/>
                </a:solidFill>
                <a:latin typeface="Arial" panose="020B0604020202020204" pitchFamily="34" charset="0"/>
                <a:cs typeface="Arial" panose="020B0604020202020204" pitchFamily="34" charset="0"/>
                <a:sym typeface="Symbol" panose="05050102010706020507" pitchFamily="18" charset="2"/>
              </a:rPr>
              <a:t>Session Date and Time: Friday, June 10, 2022 – 16:30 – 17:45 CEST</a:t>
            </a:r>
            <a:endParaRPr lang="en-NL" sz="6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899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1221" y="6495006"/>
            <a:ext cx="41601320" cy="17936619"/>
          </a:xfrm>
          <a:prstGeom prst="rect">
            <a:avLst/>
          </a:prstGeom>
        </p:spPr>
        <p:txBody>
          <a:bodyPr vert="horz" wrap="square" lIns="0" tIns="21632" rIns="0" bIns="0" rtlCol="0">
            <a:spAutoFit/>
          </a:bodyPr>
          <a:lstStyle/>
          <a:p>
            <a:pPr marL="1106488" marR="0" lvl="0" indent="-1106488" algn="just">
              <a:lnSpc>
                <a:spcPct val="115000"/>
              </a:lnSpc>
              <a:spcBef>
                <a:spcPts val="1200"/>
              </a:spcBef>
              <a:spcAft>
                <a:spcPts val="1200"/>
              </a:spcAft>
              <a:buFont typeface="Wingdings" panose="05000000000000000000" pitchFamily="2" charset="2"/>
              <a:buChar char="Ø"/>
            </a:pPr>
            <a:r>
              <a:rPr lang="en-US" sz="64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These preliminary results confirm the feasibility of IT chemotherapy in combination with systemic TAG therapy</a:t>
            </a:r>
          </a:p>
          <a:p>
            <a:pPr marL="1106488" marR="0" lvl="0" indent="-1106488" algn="just">
              <a:lnSpc>
                <a:spcPct val="115000"/>
              </a:lnSpc>
              <a:spcBef>
                <a:spcPts val="1200"/>
              </a:spcBef>
              <a:spcAft>
                <a:spcPts val="1200"/>
              </a:spcAft>
              <a:buFont typeface="Wingdings" panose="05000000000000000000" pitchFamily="2" charset="2"/>
              <a:buChar char="Ø"/>
            </a:pPr>
            <a:r>
              <a:rPr lang="en-US" sz="64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Baseline CNS involvement did not appear to impact TAG efficacy, with 2 (4</a:t>
            </a:r>
            <a:r>
              <a:rPr lang="en-US" sz="64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0</a:t>
            </a:r>
            <a:r>
              <a:rPr lang="en-US" sz="64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patients achieving CR and 3 (60%) PR</a:t>
            </a:r>
          </a:p>
          <a:p>
            <a:pPr marL="3392488" lvl="6" indent="-1106488" algn="just">
              <a:lnSpc>
                <a:spcPct val="115000"/>
              </a:lnSpc>
              <a:spcBef>
                <a:spcPts val="1200"/>
              </a:spcBef>
              <a:spcAft>
                <a:spcPts val="1200"/>
              </a:spcAft>
              <a:buFont typeface="Courier New" panose="02070309020205020404" pitchFamily="49" charset="0"/>
              <a:buChar char="o"/>
            </a:pPr>
            <a:r>
              <a:rPr lang="en-US" sz="6400" dirty="0">
                <a:solidFill>
                  <a:srgbClr val="000000"/>
                </a:solidFill>
                <a:uFill>
                  <a:solidFill>
                    <a:srgbClr val="000000"/>
                  </a:solidFill>
                </a:uFill>
                <a:latin typeface="Arial" panose="020B0604020202020204" pitchFamily="34" charset="0"/>
                <a:cs typeface="Arial" panose="020B0604020202020204" pitchFamily="34" charset="0"/>
              </a:rPr>
              <a:t>Two patients were bridged to HSCT</a:t>
            </a:r>
          </a:p>
          <a:p>
            <a:pPr marL="1106488" marR="0" lvl="0" indent="-1106488" algn="just">
              <a:lnSpc>
                <a:spcPct val="115000"/>
              </a:lnSpc>
              <a:spcBef>
                <a:spcPts val="1200"/>
              </a:spcBef>
              <a:spcAft>
                <a:spcPts val="1200"/>
              </a:spcAft>
              <a:buFont typeface="Wingdings" panose="05000000000000000000" pitchFamily="2" charset="2"/>
              <a:buChar char="Ø"/>
            </a:pPr>
            <a:r>
              <a:rPr lang="en-US" sz="64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IT chemotherapy effectively </a:t>
            </a:r>
            <a:r>
              <a:rPr lang="en-US" sz="6400"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cleared disease from the </a:t>
            </a:r>
            <a:r>
              <a:rPr lang="en-US" sz="64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CSF, with all 3 patients with baseline CNS involvement achieving CNS CR </a:t>
            </a:r>
          </a:p>
          <a:p>
            <a:pPr marL="1106488" marR="0" lvl="0" indent="-1106488" algn="just">
              <a:lnSpc>
                <a:spcPct val="115000"/>
              </a:lnSpc>
              <a:spcBef>
                <a:spcPts val="1200"/>
              </a:spcBef>
              <a:spcAft>
                <a:spcPts val="1200"/>
              </a:spcAft>
              <a:buFont typeface="Wingdings" panose="05000000000000000000" pitchFamily="2" charset="2"/>
              <a:buChar char="Ø"/>
            </a:pPr>
            <a:r>
              <a:rPr lang="en-US" sz="6400" dirty="0">
                <a:uFill>
                  <a:solidFill>
                    <a:srgbClr val="000000"/>
                  </a:solidFill>
                </a:uFill>
                <a:latin typeface="Arial" panose="020B0604020202020204" pitchFamily="34" charset="0"/>
                <a:ea typeface="Calibri" panose="020F0502020204030204" pitchFamily="34" charset="0"/>
                <a:cs typeface="Arial" panose="020B0604020202020204" pitchFamily="34" charset="0"/>
              </a:rPr>
              <a:t>No unexpected safety events occurred when TAG was administered concomitantly with CNS prophylaxis or treatment</a:t>
            </a:r>
          </a:p>
          <a:p>
            <a:pPr marL="3392488" lvl="6" indent="-1106488" algn="just">
              <a:lnSpc>
                <a:spcPct val="115000"/>
              </a:lnSpc>
              <a:spcBef>
                <a:spcPts val="1200"/>
              </a:spcBef>
              <a:spcAft>
                <a:spcPts val="1200"/>
              </a:spcAft>
              <a:buFont typeface="Courier New" panose="02070309020205020404" pitchFamily="49" charset="0"/>
              <a:buChar char="o"/>
            </a:pPr>
            <a:r>
              <a:rPr lang="en-US" sz="6400" dirty="0">
                <a:solidFill>
                  <a:srgbClr val="000000"/>
                </a:solidFill>
                <a:uFill>
                  <a:solidFill>
                    <a:srgbClr val="000000"/>
                  </a:solidFill>
                </a:uFill>
                <a:latin typeface="Arial" panose="020B0604020202020204" pitchFamily="34" charset="0"/>
                <a:cs typeface="Arial" panose="020B0604020202020204" pitchFamily="34" charset="0"/>
              </a:rPr>
              <a:t>Capillary </a:t>
            </a:r>
            <a:r>
              <a:rPr lang="en-US" sz="6400">
                <a:solidFill>
                  <a:srgbClr val="000000"/>
                </a:solidFill>
                <a:uFill>
                  <a:solidFill>
                    <a:srgbClr val="000000"/>
                  </a:solidFill>
                </a:uFill>
                <a:latin typeface="Arial" panose="020B0604020202020204" pitchFamily="34" charset="0"/>
                <a:cs typeface="Arial" panose="020B0604020202020204" pitchFamily="34" charset="0"/>
              </a:rPr>
              <a:t>leak syndrome, </a:t>
            </a:r>
            <a:r>
              <a:rPr lang="en-US" sz="6400" dirty="0">
                <a:solidFill>
                  <a:srgbClr val="000000"/>
                </a:solidFill>
                <a:uFill>
                  <a:solidFill>
                    <a:srgbClr val="000000"/>
                  </a:solidFill>
                </a:uFill>
                <a:latin typeface="Arial" panose="020B0604020202020204" pitchFamily="34" charset="0"/>
                <a:cs typeface="Arial" panose="020B0604020202020204" pitchFamily="34" charset="0"/>
              </a:rPr>
              <a:t>when reported, was managed with treatment and resolved subsequently </a:t>
            </a:r>
          </a:p>
          <a:p>
            <a:pPr marL="1106488" marR="0" lvl="0" indent="-1106488" algn="just">
              <a:lnSpc>
                <a:spcPct val="115000"/>
              </a:lnSpc>
              <a:spcBef>
                <a:spcPts val="1200"/>
              </a:spcBef>
              <a:spcAft>
                <a:spcPts val="1200"/>
              </a:spcAft>
              <a:buFont typeface="Wingdings" panose="05000000000000000000" pitchFamily="2" charset="2"/>
              <a:buChar char="Ø"/>
            </a:pPr>
            <a:r>
              <a:rPr lang="en-US" sz="6400" dirty="0">
                <a:effectLst/>
                <a:latin typeface="Arial" panose="020B0604020202020204" pitchFamily="34" charset="0"/>
                <a:ea typeface="Calibri" panose="020F0502020204030204" pitchFamily="34" charset="0"/>
                <a:cs typeface="Arial" panose="020B0604020202020204" pitchFamily="34" charset="0"/>
              </a:rPr>
              <a:t>Despite the limited number of patients analyzed, this single-center experience shows high frequency of patients with CNS+ BPDCN at the time of diagnosis and suggests that patients should be routinely checked for CNS involvement</a:t>
            </a:r>
          </a:p>
          <a:p>
            <a:pPr marL="3392488" marR="0" lvl="6" indent="-1106488" algn="just">
              <a:lnSpc>
                <a:spcPct val="115000"/>
              </a:lnSpc>
              <a:spcBef>
                <a:spcPts val="1200"/>
              </a:spcBef>
              <a:spcAft>
                <a:spcPts val="1200"/>
              </a:spcAft>
              <a:buFont typeface="Courier New" panose="02070309020205020404" pitchFamily="49" charset="0"/>
              <a:buChar char="o"/>
            </a:pPr>
            <a:r>
              <a:rPr lang="en-US" sz="6400" dirty="0">
                <a:solidFill>
                  <a:srgbClr val="000000"/>
                </a:solidFill>
                <a:uFill>
                  <a:solidFill>
                    <a:srgbClr val="000000"/>
                  </a:solidFill>
                </a:uFill>
                <a:latin typeface="Arial" panose="020B0604020202020204" pitchFamily="34" charset="0"/>
                <a:cs typeface="Arial" panose="020B0604020202020204" pitchFamily="34" charset="0"/>
              </a:rPr>
              <a:t>Analysis of CSF by flow cytometry for </a:t>
            </a:r>
            <a:r>
              <a:rPr lang="en-US" sz="6400" dirty="0">
                <a:uFill>
                  <a:solidFill>
                    <a:srgbClr val="000000"/>
                  </a:solidFill>
                </a:uFill>
                <a:latin typeface="Arial" panose="020B0604020202020204" pitchFamily="34" charset="0"/>
                <a:cs typeface="Arial" panose="020B0604020202020204" pitchFamily="34" charset="0"/>
              </a:rPr>
              <a:t>CD123+ cells </a:t>
            </a:r>
            <a:r>
              <a:rPr lang="en-US" sz="6400" dirty="0">
                <a:solidFill>
                  <a:srgbClr val="000000"/>
                </a:solidFill>
                <a:uFill>
                  <a:solidFill>
                    <a:srgbClr val="000000"/>
                  </a:solidFill>
                </a:uFill>
                <a:latin typeface="Arial" panose="020B0604020202020204" pitchFamily="34" charset="0"/>
                <a:cs typeface="Arial" panose="020B0604020202020204" pitchFamily="34" charset="0"/>
              </a:rPr>
              <a:t>has higher sensitivity than </a:t>
            </a:r>
            <a:r>
              <a:rPr lang="en-US" sz="6400" dirty="0">
                <a:uFill>
                  <a:solidFill>
                    <a:srgbClr val="000000"/>
                  </a:solidFill>
                </a:uFill>
                <a:latin typeface="Arial" panose="020B0604020202020204" pitchFamily="34" charset="0"/>
                <a:cs typeface="Arial" panose="020B0604020202020204" pitchFamily="34" charset="0"/>
              </a:rPr>
              <a:t>physical-chemical, </a:t>
            </a:r>
            <a:r>
              <a:rPr lang="en-US" sz="6400" dirty="0">
                <a:solidFill>
                  <a:srgbClr val="000000"/>
                </a:solidFill>
                <a:uFill>
                  <a:solidFill>
                    <a:srgbClr val="000000"/>
                  </a:solidFill>
                </a:uFill>
                <a:latin typeface="Arial" panose="020B0604020202020204" pitchFamily="34" charset="0"/>
                <a:cs typeface="Arial" panose="020B0604020202020204" pitchFamily="34" charset="0"/>
              </a:rPr>
              <a:t>or microscopical techniques and allows identification of patients with minimal CNS involvement</a:t>
            </a: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Conclusions</a:t>
            </a:r>
            <a:endParaRPr lang="en-US" sz="17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E506F42-FCEB-47AB-BB72-75DAF57A176B}"/>
              </a:ext>
            </a:extLst>
          </p:cNvPr>
          <p:cNvSpPr txBox="1"/>
          <p:nvPr/>
        </p:nvSpPr>
        <p:spPr>
          <a:xfrm>
            <a:off x="647701" y="25912866"/>
            <a:ext cx="41554840" cy="2803460"/>
          </a:xfrm>
          <a:prstGeom prst="rect">
            <a:avLst/>
          </a:prstGeom>
          <a:solidFill>
            <a:schemeClr val="tx2">
              <a:lumMod val="20000"/>
              <a:lumOff val="80000"/>
            </a:schemeClr>
          </a:solidFill>
          <a:ln>
            <a:solidFill>
              <a:schemeClr val="accent1"/>
            </a:solidFill>
          </a:ln>
        </p:spPr>
        <p:txBody>
          <a:bodyPr wrap="square" rtlCol="0">
            <a:spAutoFit/>
          </a:bodyPr>
          <a:lstStyle/>
          <a:p>
            <a:pPr marR="0" lvl="0" algn="ctr">
              <a:lnSpc>
                <a:spcPct val="115000"/>
              </a:lnSpc>
              <a:spcBef>
                <a:spcPts val="1200"/>
              </a:spcBef>
              <a:spcAft>
                <a:spcPts val="0"/>
              </a:spcAft>
            </a:pPr>
            <a:r>
              <a:rPr lang="en-US" sz="8000" b="1"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Tagraxofusp with IT chemotherapy in patients with BPDCN was associated with promising efficacy in patients with CNS disease, with no unexpected safety events</a:t>
            </a:r>
            <a:endParaRPr lang="en-US" sz="8000" b="1" strike="sngStrike" dirty="0">
              <a:highlight>
                <a:srgbClr val="FFFF00"/>
              </a:highlight>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BBB828D-4AF4-4CE8-8B8F-6BEC5298FEA9}"/>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Tree>
    <p:extLst>
      <p:ext uri="{BB962C8B-B14F-4D97-AF65-F5344CB8AC3E}">
        <p14:creationId xmlns:p14="http://schemas.microsoft.com/office/powerpoint/2010/main" val="180419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47700" y="6583846"/>
            <a:ext cx="41366573" cy="14814611"/>
          </a:xfrm>
          <a:prstGeom prst="rect">
            <a:avLst/>
          </a:prstGeom>
        </p:spPr>
        <p:txBody>
          <a:bodyPr vert="horz" wrap="square" lIns="0" tIns="21632" rIns="0" bIns="0" rtlCol="0">
            <a:spAutoFit/>
          </a:bodyPr>
          <a:lstStyle/>
          <a:p>
            <a:pPr marL="0" marR="0" algn="just">
              <a:lnSpc>
                <a:spcPct val="107000"/>
              </a:lnSpc>
              <a:spcBef>
                <a:spcPts val="0"/>
              </a:spcBef>
              <a:spcAft>
                <a:spcPts val="600"/>
              </a:spcAft>
            </a:pPr>
            <a:endParaRPr lang="en-US" sz="6600" b="1"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it-IT" sz="6600" b="1" dirty="0">
                <a:ln>
                  <a:noFill/>
                </a:ln>
                <a:effectLst/>
                <a:latin typeface="Arial" panose="020B0604020202020204" pitchFamily="34" charset="0"/>
                <a:ea typeface="Calibri" panose="020F0502020204030204" pitchFamily="34" charset="0"/>
                <a:cs typeface="Arial" panose="020B0604020202020204" pitchFamily="34" charset="0"/>
              </a:rPr>
              <a:t>G. Rivoli: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Nothing</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to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disclose</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it-IT" sz="6600" b="1" dirty="0">
                <a:latin typeface="Arial" panose="020B0604020202020204" pitchFamily="34" charset="0"/>
                <a:ea typeface="Calibri" panose="020F0502020204030204" pitchFamily="34" charset="0"/>
                <a:cs typeface="Arial" panose="020B0604020202020204" pitchFamily="34" charset="0"/>
              </a:rPr>
              <a:t>G. </a:t>
            </a:r>
            <a:r>
              <a:rPr lang="it-IT" sz="6600" b="1" dirty="0">
                <a:ln>
                  <a:noFill/>
                </a:ln>
                <a:effectLst/>
                <a:latin typeface="Arial" panose="020B0604020202020204" pitchFamily="34" charset="0"/>
                <a:ea typeface="Calibri" panose="020F0502020204030204" pitchFamily="34" charset="0"/>
                <a:cs typeface="Arial" panose="020B0604020202020204" pitchFamily="34" charset="0"/>
              </a:rPr>
              <a:t>Beltrami: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Nothing</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to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disclose</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it-IT" sz="6600" b="1" dirty="0">
                <a:latin typeface="Arial" panose="020B0604020202020204" pitchFamily="34" charset="0"/>
                <a:ea typeface="Calibri" panose="020F0502020204030204" pitchFamily="34" charset="0"/>
                <a:cs typeface="Arial" panose="020B0604020202020204" pitchFamily="34" charset="0"/>
              </a:rPr>
              <a:t>A.M. </a:t>
            </a:r>
            <a:r>
              <a:rPr lang="it-IT" sz="6600" b="1" dirty="0">
                <a:ln>
                  <a:noFill/>
                </a:ln>
                <a:effectLst/>
                <a:latin typeface="Arial" panose="020B0604020202020204" pitchFamily="34" charset="0"/>
                <a:ea typeface="Calibri" panose="020F0502020204030204" pitchFamily="34" charset="0"/>
                <a:cs typeface="Arial" panose="020B0604020202020204" pitchFamily="34" charset="0"/>
              </a:rPr>
              <a:t>Raiola: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Nothing</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to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disclose</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t>
            </a:r>
            <a:endParaRPr lang="it-IT" sz="6600" b="1" dirty="0">
              <a:ln>
                <a:noFill/>
              </a:ln>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it-IT" sz="6600" b="1" dirty="0">
                <a:latin typeface="Arial" panose="020B0604020202020204" pitchFamily="34" charset="0"/>
                <a:ea typeface="Calibri" panose="020F0502020204030204" pitchFamily="34" charset="0"/>
                <a:cs typeface="Arial" panose="020B0604020202020204" pitchFamily="34" charset="0"/>
              </a:rPr>
              <a:t>A. </a:t>
            </a:r>
            <a:r>
              <a:rPr lang="it-IT" sz="6600" b="1" dirty="0" err="1">
                <a:ln>
                  <a:noFill/>
                </a:ln>
                <a:effectLst/>
                <a:latin typeface="Arial" panose="020B0604020202020204" pitchFamily="34" charset="0"/>
                <a:ea typeface="Calibri" panose="020F0502020204030204" pitchFamily="34" charset="0"/>
                <a:cs typeface="Arial" panose="020B0604020202020204" pitchFamily="34" charset="0"/>
              </a:rPr>
              <a:t>Dominietto</a:t>
            </a:r>
            <a:r>
              <a:rPr lang="it-IT" sz="6600" b="1" dirty="0">
                <a:ln>
                  <a:noFill/>
                </a:ln>
                <a:effectLst/>
                <a:latin typeface="Arial" panose="020B0604020202020204" pitchFamily="34" charset="0"/>
                <a:ea typeface="Calibri" panose="020F0502020204030204" pitchFamily="34" charset="0"/>
                <a:cs typeface="Arial" panose="020B0604020202020204" pitchFamily="34" charset="0"/>
              </a:rPr>
              <a:t>: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Nothing</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to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disclose</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a:t>
            </a:r>
            <a:endParaRPr lang="it-IT" sz="6600" b="1" dirty="0">
              <a:ln>
                <a:noFill/>
              </a:ln>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it-IT" sz="6600" b="1" dirty="0">
                <a:ln>
                  <a:noFill/>
                </a:ln>
                <a:effectLst/>
                <a:latin typeface="Arial" panose="020B0604020202020204" pitchFamily="34" charset="0"/>
                <a:ea typeface="Calibri" panose="020F0502020204030204" pitchFamily="34" charset="0"/>
                <a:cs typeface="Arial" panose="020B0604020202020204" pitchFamily="34" charset="0"/>
              </a:rPr>
              <a:t>M. Riggi: </a:t>
            </a:r>
            <a:r>
              <a:rPr lang="it-IT" sz="6600" dirty="0" err="1">
                <a:ln>
                  <a:noFill/>
                </a:ln>
                <a:effectLst/>
                <a:latin typeface="Arial" panose="020B0604020202020204" pitchFamily="34" charset="0"/>
                <a:ea typeface="Calibri" panose="020F0502020204030204" pitchFamily="34" charset="0"/>
                <a:cs typeface="Arial" panose="020B0604020202020204" pitchFamily="34" charset="0"/>
              </a:rPr>
              <a:t>Employee</a:t>
            </a:r>
            <a:r>
              <a:rPr lang="it-IT" sz="6600" dirty="0">
                <a:ln>
                  <a:noFill/>
                </a:ln>
                <a:effectLst/>
                <a:latin typeface="Arial" panose="020B0604020202020204" pitchFamily="34" charset="0"/>
                <a:ea typeface="Calibri" panose="020F0502020204030204" pitchFamily="34" charset="0"/>
                <a:cs typeface="Arial" panose="020B0604020202020204" pitchFamily="34" charset="0"/>
              </a:rPr>
              <a:t> of Menarini Stemline.</a:t>
            </a:r>
          </a:p>
          <a:p>
            <a:pPr marL="0" marR="0" algn="just">
              <a:lnSpc>
                <a:spcPct val="107000"/>
              </a:lnSpc>
              <a:spcBef>
                <a:spcPts val="0"/>
              </a:spcBef>
              <a:spcAft>
                <a:spcPts val="600"/>
              </a:spcAft>
            </a:pPr>
            <a:r>
              <a:rPr lang="en-US" sz="6600" b="1" dirty="0">
                <a:effectLst/>
                <a:latin typeface="Arial" panose="020B0604020202020204" pitchFamily="34" charset="0"/>
                <a:ea typeface="Calibri" panose="020F0502020204030204" pitchFamily="34" charset="0"/>
                <a:cs typeface="Arial" panose="020B0604020202020204" pitchFamily="34" charset="0"/>
              </a:rPr>
              <a:t>E. Angelucci: </a:t>
            </a:r>
            <a:r>
              <a:rPr lang="en-US" sz="6600" dirty="0">
                <a:effectLst/>
                <a:latin typeface="Arial" panose="020B0604020202020204" pitchFamily="34" charset="0"/>
                <a:ea typeface="Calibri" panose="020F0502020204030204" pitchFamily="34" charset="0"/>
                <a:cs typeface="Arial" panose="020B0604020202020204" pitchFamily="34" charset="0"/>
              </a:rPr>
              <a:t>Consultancy agreement with Menarini/Stemline, honoraria from Novartis and Celgene, involvement in local advisory boards for Bluebird Bio, Glaxo, Gilead, and Roche, and participation in DMC for Celgene, Vertex Pharmaceuticals Incorporated, and CRISPR Therapeutics.</a:t>
            </a:r>
            <a:endParaRPr lang="en-US" sz="6600" b="1"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600"/>
              </a:spcAft>
            </a:pPr>
            <a:endParaRPr lang="en-US" sz="6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pPr>
            <a:r>
              <a:rPr lang="en-US" sz="6600" dirty="0">
                <a:effectLst/>
                <a:latin typeface="Arial" panose="020B0604020202020204" pitchFamily="34" charset="0"/>
                <a:ea typeface="Calibri" panose="020F0502020204030204" pitchFamily="34" charset="0"/>
                <a:cs typeface="Arial" panose="020B0604020202020204" pitchFamily="34" charset="0"/>
              </a:rPr>
              <a:t>Editorial and medical writing assistance was provided by Iratxe Abarrategui, PhD, CMPP, from Aptitude Health, The Hague, the Netherlands, and funding of this was supported by Stemline Therapeutics Inc., New York, NY. The authors are fully responsible for all content and editorial decisions for this poster.</a:t>
            </a:r>
            <a:r>
              <a:rPr lang="en-US" sz="6600" b="1" dirty="0">
                <a:effectLst/>
                <a:latin typeface="Arial" panose="020B0604020202020204" pitchFamily="34" charset="0"/>
                <a:ea typeface="Calibri" panose="020F0502020204030204" pitchFamily="34" charset="0"/>
                <a:cs typeface="Arial" panose="020B0604020202020204" pitchFamily="34" charset="0"/>
              </a:rPr>
              <a:t> </a:t>
            </a:r>
            <a:endParaRPr lang="en-US" sz="6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Disclosures</a:t>
            </a:r>
            <a:endParaRPr lang="en-US" sz="17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294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47700" y="6373560"/>
            <a:ext cx="41462426" cy="18254463"/>
          </a:xfrm>
          <a:prstGeom prst="rect">
            <a:avLst/>
          </a:prstGeom>
        </p:spPr>
        <p:txBody>
          <a:bodyPr vert="horz" wrap="square" lIns="0" tIns="21632" rIns="0" bIns="0" rtlCol="0">
            <a:spAutoFit/>
          </a:bodyPr>
          <a:lstStyle/>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Blastic plasmacytoid dendritic cell neoplasm (BPDCN) is a highly aggressive hematologic malignancy derived from plasmacytoid dendritic cells (pDCs) that</a:t>
            </a:r>
            <a:r>
              <a:rPr lang="en-US" sz="6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6600" dirty="0">
                <a:effectLst/>
                <a:latin typeface="Arial" panose="020B0604020202020204" pitchFamily="34" charset="0"/>
                <a:ea typeface="Calibri" panose="020F0502020204030204" pitchFamily="34" charset="0"/>
                <a:cs typeface="Arial" panose="020B0604020202020204" pitchFamily="34" charset="0"/>
              </a:rPr>
              <a:t>overexpress CD123, the interleukin-3 (IL-3) receptor alpha subunit</a:t>
            </a:r>
            <a:r>
              <a:rPr lang="en-US" sz="6600" baseline="30000" dirty="0">
                <a:effectLst/>
                <a:latin typeface="Arial" panose="020B0604020202020204" pitchFamily="34" charset="0"/>
                <a:ea typeface="Calibri" panose="020F0502020204030204" pitchFamily="34" charset="0"/>
                <a:cs typeface="Arial" panose="020B0604020202020204" pitchFamily="34" charset="0"/>
              </a:rPr>
              <a:t>1,2</a:t>
            </a: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BPDCN is typically characterized by skin, bone marrow, and lymph node involvement at presentation</a:t>
            </a:r>
            <a:r>
              <a:rPr lang="en-US" sz="6600" baseline="30000" dirty="0">
                <a:effectLst/>
                <a:latin typeface="Arial" panose="020B0604020202020204" pitchFamily="34" charset="0"/>
                <a:ea typeface="Calibri" panose="020F0502020204030204" pitchFamily="34" charset="0"/>
                <a:cs typeface="Arial" panose="020B0604020202020204" pitchFamily="34" charset="0"/>
              </a:rPr>
              <a:t>3</a:t>
            </a: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Despite initial response at the medullary and skin level, patients often relapse with central nervous system (CNS) involvement, in part due to the CNS acting as a sanctuary for systemic chemotherapy</a:t>
            </a:r>
            <a:r>
              <a:rPr lang="en-US" sz="6600" baseline="30000" dirty="0">
                <a:effectLst/>
                <a:latin typeface="Arial" panose="020B0604020202020204" pitchFamily="34" charset="0"/>
                <a:ea typeface="Calibri" panose="020F0502020204030204" pitchFamily="34" charset="0"/>
                <a:cs typeface="Arial" panose="020B0604020202020204" pitchFamily="34" charset="0"/>
              </a:rPr>
              <a:t>4</a:t>
            </a:r>
            <a:endParaRPr lang="en-US" sz="6600" baseline="300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The precise frequency of CNS involvement is currently unknown. Retrospective studies have found CNS involvement in approximately 10% of patients at diagnosis and in 30% at time of first relapse</a:t>
            </a:r>
            <a:r>
              <a:rPr lang="en-US" sz="6600" baseline="30000" dirty="0">
                <a:effectLst/>
                <a:latin typeface="Arial" panose="020B0604020202020204" pitchFamily="34" charset="0"/>
                <a:ea typeface="Calibri" panose="020F0502020204030204" pitchFamily="34" charset="0"/>
                <a:cs typeface="Arial" panose="020B0604020202020204" pitchFamily="34" charset="0"/>
              </a:rPr>
              <a:t>1,5</a:t>
            </a:r>
            <a:r>
              <a:rPr lang="en-US" sz="6600" dirty="0">
                <a:effectLst/>
                <a:latin typeface="Arial" panose="020B0604020202020204" pitchFamily="34" charset="0"/>
                <a:ea typeface="Calibri" panose="020F0502020204030204" pitchFamily="34" charset="0"/>
                <a:cs typeface="Arial" panose="020B0604020202020204" pitchFamily="34" charset="0"/>
              </a:rPr>
              <a:t> </a:t>
            </a: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A recent small prospective study using flow cytometry showed higher incidence of CNS involvement both at diagnosis (60%) and relapse (100%), suggesting occult CNS involvement in asymptomatic patients</a:t>
            </a:r>
            <a:r>
              <a:rPr lang="en-US" sz="6600" baseline="30000" dirty="0">
                <a:effectLst/>
                <a:latin typeface="Arial" panose="020B0604020202020204" pitchFamily="34" charset="0"/>
                <a:ea typeface="Calibri" panose="020F0502020204030204" pitchFamily="34" charset="0"/>
                <a:cs typeface="Arial" panose="020B0604020202020204" pitchFamily="34" charset="0"/>
              </a:rPr>
              <a:t>6</a:t>
            </a:r>
            <a:endParaRPr lang="en-US" sz="6600" dirty="0">
              <a:effectLst/>
              <a:latin typeface="Arial" panose="020B0604020202020204" pitchFamily="34" charset="0"/>
              <a:ea typeface="Calibri" panose="020F0502020204030204" pitchFamily="34" charset="0"/>
              <a:cs typeface="Arial" panose="020B0604020202020204" pitchFamily="34" charset="0"/>
            </a:endParaRP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Achieving complete clearance of disease in the meningeal compartment is essential. </a:t>
            </a:r>
            <a:r>
              <a:rPr lang="en-US" sz="6600" dirty="0">
                <a:latin typeface="Arial" panose="020B0604020202020204" pitchFamily="34" charset="0"/>
                <a:ea typeface="Calibri" panose="020F0502020204030204" pitchFamily="34" charset="0"/>
                <a:cs typeface="Arial" panose="020B0604020202020204" pitchFamily="34" charset="0"/>
              </a:rPr>
              <a:t>I</a:t>
            </a:r>
            <a:r>
              <a:rPr lang="en-US" sz="6600" dirty="0">
                <a:effectLst/>
                <a:latin typeface="Arial" panose="020B0604020202020204" pitchFamily="34" charset="0"/>
                <a:ea typeface="Calibri" panose="020F0502020204030204" pitchFamily="34" charset="0"/>
                <a:cs typeface="Arial" panose="020B0604020202020204" pitchFamily="34" charset="0"/>
              </a:rPr>
              <a:t>ntrathecal (IT) chemotherapy is administered both as prophylactic and primary treatment, and its use in combination with systemic treatment can lead to long-term remissions</a:t>
            </a:r>
            <a:r>
              <a:rPr lang="en-US" sz="6600" baseline="30000" dirty="0">
                <a:effectLst/>
                <a:latin typeface="Arial" panose="020B0604020202020204" pitchFamily="34" charset="0"/>
                <a:ea typeface="Calibri" panose="020F0502020204030204" pitchFamily="34" charset="0"/>
                <a:cs typeface="Arial" panose="020B0604020202020204" pitchFamily="34" charset="0"/>
              </a:rPr>
              <a:t>6,7</a:t>
            </a:r>
            <a:endParaRPr lang="en-US" sz="6600" dirty="0">
              <a:effectLst/>
              <a:latin typeface="Arial" panose="020B0604020202020204" pitchFamily="34" charset="0"/>
              <a:ea typeface="Calibri" panose="020F0502020204030204" pitchFamily="34" charset="0"/>
              <a:cs typeface="Arial" panose="020B0604020202020204" pitchFamily="34" charset="0"/>
            </a:endParaRPr>
          </a:p>
          <a:p>
            <a:pPr marL="1143000" lvl="0" indent="-1143000">
              <a:lnSpc>
                <a:spcPct val="107000"/>
              </a:lnSpc>
              <a:spcBef>
                <a:spcPts val="600"/>
              </a:spcBef>
              <a:spcAft>
                <a:spcPts val="600"/>
              </a:spcAft>
              <a:buFont typeface="Wingdings" panose="05000000000000000000" pitchFamily="2" charset="2"/>
              <a:buChar char="Ø"/>
            </a:pPr>
            <a:r>
              <a:rPr lang="en-US" sz="6600" dirty="0">
                <a:latin typeface="Arial" panose="020B0604020202020204" pitchFamily="34" charset="0"/>
                <a:ea typeface="Calibri" panose="020F0502020204030204" pitchFamily="34" charset="0"/>
                <a:cs typeface="Arial" panose="020B0604020202020204" pitchFamily="34" charset="0"/>
              </a:rPr>
              <a:t>Currently, t</a:t>
            </a:r>
            <a:r>
              <a:rPr lang="en-US" sz="6600" dirty="0">
                <a:effectLst/>
                <a:latin typeface="Arial" panose="020B0604020202020204" pitchFamily="34" charset="0"/>
                <a:ea typeface="Calibri" panose="020F0502020204030204" pitchFamily="34" charset="0"/>
                <a:cs typeface="Arial" panose="020B0604020202020204" pitchFamily="34" charset="0"/>
              </a:rPr>
              <a:t>here is no standard treatment for patients with CNS+ BPDCN and new approaches that combine CNS-directed prophylaxis or treatment and targeted systemic therapy may improve long-term outcomes for patients with BPDCN, especially for those with occult CNS involvement</a:t>
            </a: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Introduction (I)</a:t>
            </a:r>
            <a:endParaRPr lang="en-US" sz="17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80F59B2-D259-400D-9AA8-983E24DC23F1}"/>
              </a:ext>
            </a:extLst>
          </p:cNvPr>
          <p:cNvSpPr txBox="1"/>
          <p:nvPr/>
        </p:nvSpPr>
        <p:spPr>
          <a:xfrm>
            <a:off x="647701" y="29107508"/>
            <a:ext cx="41462426" cy="1077218"/>
          </a:xfrm>
          <a:prstGeom prst="rect">
            <a:avLst/>
          </a:prstGeom>
          <a:noFill/>
        </p:spPr>
        <p:txBody>
          <a:bodyPr wrap="square" rtlCol="0">
            <a:spAutoFit/>
          </a:bodyPr>
          <a:lstStyle/>
          <a:p>
            <a:pPr lvl="0" algn="just">
              <a:spcBef>
                <a:spcPts val="600"/>
              </a:spcBef>
              <a:spcAft>
                <a:spcPts val="600"/>
              </a:spcAft>
              <a:buSzPts val="1100"/>
            </a:pP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References: 1.</a:t>
            </a:r>
            <a:r>
              <a:rPr lang="en-US" sz="3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 </a:t>
            </a:r>
            <a:r>
              <a:rPr lang="en-US" sz="3200" dirty="0" err="1">
                <a:solidFill>
                  <a:srgbClr val="212121"/>
                </a:solidFill>
                <a:effectLst/>
                <a:latin typeface="Arial" panose="020B0604020202020204" pitchFamily="34" charset="0"/>
                <a:ea typeface="Times New Roman" panose="02020603050405020304" pitchFamily="18" charset="0"/>
                <a:cs typeface="Arial" panose="020B0604020202020204" pitchFamily="34" charset="0"/>
              </a:rPr>
              <a:t>Feuillard</a:t>
            </a:r>
            <a:r>
              <a:rPr lang="en-US" sz="3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 et al., </a:t>
            </a:r>
            <a:r>
              <a:rPr lang="en-US" sz="3200" i="1"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Blood</a:t>
            </a:r>
            <a:r>
              <a:rPr lang="en-US" sz="3200" dirty="0">
                <a:solidFill>
                  <a:srgbClr val="212121"/>
                </a:solidFill>
                <a:effectLst/>
                <a:latin typeface="Arial" panose="020B0604020202020204" pitchFamily="34" charset="0"/>
                <a:ea typeface="Times New Roman" panose="02020603050405020304" pitchFamily="18" charset="0"/>
                <a:cs typeface="Arial" panose="020B0604020202020204" pitchFamily="34" charset="0"/>
              </a:rPr>
              <a:t> 2002;99:1556–1563. 2. </a:t>
            </a:r>
            <a:r>
              <a:rPr lang="nl-NL" sz="3200" dirty="0" err="1">
                <a:effectLst/>
                <a:latin typeface="Arial" panose="020B0604020202020204" pitchFamily="34" charset="0"/>
                <a:ea typeface="Times New Roman" panose="02020603050405020304" pitchFamily="18" charset="0"/>
                <a:cs typeface="Arial" panose="020B0604020202020204" pitchFamily="34" charset="0"/>
              </a:rPr>
              <a:t>Garnache-Ottou</a:t>
            </a:r>
            <a:r>
              <a:rPr lang="nl-NL" sz="3200" dirty="0">
                <a:effectLst/>
                <a:latin typeface="Arial" panose="020B0604020202020204" pitchFamily="34" charset="0"/>
                <a:ea typeface="Times New Roman" panose="02020603050405020304" pitchFamily="18" charset="0"/>
                <a:cs typeface="Arial" panose="020B0604020202020204" pitchFamily="34" charset="0"/>
              </a:rPr>
              <a:t> et al., </a:t>
            </a:r>
            <a:r>
              <a:rPr lang="nl-NL" sz="3200" i="1" dirty="0">
                <a:effectLst/>
                <a:latin typeface="Arial" panose="020B0604020202020204" pitchFamily="34" charset="0"/>
                <a:ea typeface="Times New Roman" panose="02020603050405020304" pitchFamily="18" charset="0"/>
                <a:cs typeface="Arial" panose="020B0604020202020204" pitchFamily="34" charset="0"/>
              </a:rPr>
              <a:t>Blood Adv</a:t>
            </a:r>
            <a:r>
              <a:rPr lang="nl-NL" sz="3200" dirty="0">
                <a:effectLst/>
                <a:latin typeface="Arial" panose="020B0604020202020204" pitchFamily="34" charset="0"/>
                <a:ea typeface="Times New Roman" panose="02020603050405020304" pitchFamily="18" charset="0"/>
                <a:cs typeface="Arial" panose="020B0604020202020204" pitchFamily="34" charset="0"/>
              </a:rPr>
              <a:t> 2019;3:4238–4251.</a:t>
            </a:r>
            <a:r>
              <a:rPr lang="en-US" sz="3200" dirty="0">
                <a:latin typeface="Arial" panose="020B0604020202020204" pitchFamily="34" charset="0"/>
                <a:ea typeface="Times New Roman" panose="02020603050405020304" pitchFamily="18" charset="0"/>
                <a:cs typeface="Arial" panose="020B0604020202020204" pitchFamily="34" charset="0"/>
              </a:rPr>
              <a:t> </a:t>
            </a: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3. Guru Murthy GS, et al. </a:t>
            </a:r>
            <a:r>
              <a:rPr lang="en-US" sz="3200" i="1"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Leuk Res</a:t>
            </a: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2018;73:21</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23. 4. </a:t>
            </a:r>
            <a:r>
              <a:rPr lang="nl-NL" sz="3200" dirty="0" err="1">
                <a:effectLst/>
                <a:latin typeface="Arial" panose="020B0604020202020204" pitchFamily="34" charset="0"/>
                <a:ea typeface="Calibri" panose="020F0502020204030204" pitchFamily="34" charset="0"/>
                <a:cs typeface="Arial" panose="020B0604020202020204" pitchFamily="34" charset="0"/>
              </a:rPr>
              <a:t>Pemmaraju</a:t>
            </a:r>
            <a:r>
              <a:rPr lang="nl-NL" sz="3200" dirty="0">
                <a:effectLst/>
                <a:latin typeface="Arial" panose="020B0604020202020204" pitchFamily="34" charset="0"/>
                <a:ea typeface="Calibri" panose="020F0502020204030204" pitchFamily="34" charset="0"/>
                <a:cs typeface="Arial" panose="020B0604020202020204" pitchFamily="34" charset="0"/>
              </a:rPr>
              <a:t> N, et al. </a:t>
            </a:r>
            <a:r>
              <a:rPr lang="nl-NL" sz="3200" i="1" dirty="0">
                <a:effectLst/>
                <a:latin typeface="Arial" panose="020B0604020202020204" pitchFamily="34" charset="0"/>
                <a:ea typeface="Calibri" panose="020F0502020204030204" pitchFamily="34" charset="0"/>
                <a:cs typeface="Arial" panose="020B0604020202020204" pitchFamily="34" charset="0"/>
              </a:rPr>
              <a:t>Blood Adv</a:t>
            </a:r>
            <a:r>
              <a:rPr lang="nl-NL" sz="3200" dirty="0">
                <a:effectLst/>
                <a:latin typeface="Arial" panose="020B0604020202020204" pitchFamily="34" charset="0"/>
                <a:ea typeface="Calibri" panose="020F0502020204030204" pitchFamily="34" charset="0"/>
                <a:cs typeface="Arial" panose="020B0604020202020204" pitchFamily="34" charset="0"/>
              </a:rPr>
              <a:t>. 2022;6:3027-3035. </a:t>
            </a:r>
            <a:r>
              <a:rPr lang="nl-NL" sz="3200" dirty="0">
                <a:latin typeface="Arial" panose="020B0604020202020204" pitchFamily="34" charset="0"/>
                <a:ea typeface="Calibri" panose="020F0502020204030204" pitchFamily="34" charset="0"/>
                <a:cs typeface="Arial" panose="020B0604020202020204" pitchFamily="34" charset="0"/>
              </a:rPr>
              <a:t>5. </a:t>
            </a:r>
            <a:r>
              <a:rPr lang="fr-FR" sz="3200" dirty="0">
                <a:effectLst/>
                <a:latin typeface="Arial" panose="020B0604020202020204" pitchFamily="34" charset="0"/>
                <a:ea typeface="Calibri" panose="020F0502020204030204" pitchFamily="34" charset="0"/>
                <a:cs typeface="Arial" panose="020B0604020202020204" pitchFamily="34" charset="0"/>
              </a:rPr>
              <a:t>Martín-Martín L, et al. </a:t>
            </a:r>
            <a:r>
              <a:rPr lang="fr-FR" sz="3200" i="1" dirty="0" err="1">
                <a:effectLst/>
                <a:latin typeface="Arial" panose="020B0604020202020204" pitchFamily="34" charset="0"/>
                <a:ea typeface="Calibri" panose="020F0502020204030204" pitchFamily="34" charset="0"/>
                <a:cs typeface="Arial" panose="020B0604020202020204" pitchFamily="34" charset="0"/>
              </a:rPr>
              <a:t>Oncotarget</a:t>
            </a:r>
            <a:r>
              <a:rPr lang="fr-FR" sz="3200" dirty="0">
                <a:effectLst/>
                <a:latin typeface="Arial" panose="020B0604020202020204" pitchFamily="34" charset="0"/>
                <a:ea typeface="Calibri" panose="020F0502020204030204" pitchFamily="34" charset="0"/>
                <a:cs typeface="Arial" panose="020B0604020202020204" pitchFamily="34" charset="0"/>
              </a:rPr>
              <a:t>. 2015;6(22):19204</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Calibri" panose="020F0502020204030204" pitchFamily="34" charset="0"/>
                <a:cs typeface="Arial" panose="020B0604020202020204" pitchFamily="34" charset="0"/>
              </a:rPr>
              <a:t>19216</a:t>
            </a:r>
            <a:r>
              <a:rPr lang="nl-NL" sz="3200" dirty="0">
                <a:latin typeface="Arial" panose="020B0604020202020204" pitchFamily="34" charset="0"/>
                <a:ea typeface="Calibri" panose="020F0502020204030204" pitchFamily="34" charset="0"/>
                <a:cs typeface="Arial" panose="020B0604020202020204" pitchFamily="34" charset="0"/>
              </a:rPr>
              <a:t>. 6. </a:t>
            </a:r>
            <a:r>
              <a:rPr lang="fr-FR" sz="3200" dirty="0">
                <a:effectLst/>
                <a:latin typeface="Arial" panose="020B0604020202020204" pitchFamily="34" charset="0"/>
                <a:ea typeface="Calibri" panose="020F0502020204030204" pitchFamily="34" charset="0"/>
                <a:cs typeface="Arial" panose="020B0604020202020204" pitchFamily="34" charset="0"/>
              </a:rPr>
              <a:t>Martín-Martín L, et al. </a:t>
            </a:r>
            <a:r>
              <a:rPr lang="fr-FR" sz="3200" i="1" dirty="0" err="1">
                <a:effectLst/>
                <a:latin typeface="Arial" panose="020B0604020202020204" pitchFamily="34" charset="0"/>
                <a:ea typeface="Calibri" panose="020F0502020204030204" pitchFamily="34" charset="0"/>
                <a:cs typeface="Arial" panose="020B0604020202020204" pitchFamily="34" charset="0"/>
              </a:rPr>
              <a:t>Oncotarget</a:t>
            </a:r>
            <a:r>
              <a:rPr lang="fr-FR" sz="3200" dirty="0">
                <a:effectLst/>
                <a:latin typeface="Arial" panose="020B0604020202020204" pitchFamily="34" charset="0"/>
                <a:ea typeface="Calibri" panose="020F0502020204030204" pitchFamily="34" charset="0"/>
                <a:cs typeface="Arial" panose="020B0604020202020204" pitchFamily="34" charset="0"/>
              </a:rPr>
              <a:t>. 2016;7(9):10174</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Calibri" panose="020F0502020204030204" pitchFamily="34" charset="0"/>
                <a:cs typeface="Arial" panose="020B0604020202020204" pitchFamily="34" charset="0"/>
              </a:rPr>
              <a:t>10181. 7.</a:t>
            </a:r>
            <a:r>
              <a:rPr lang="it-IT" sz="3200" dirty="0">
                <a:effectLst/>
                <a:latin typeface="Arial" panose="020B0604020202020204" pitchFamily="34" charset="0"/>
                <a:ea typeface="Calibri" panose="020F0502020204030204" pitchFamily="34" charset="0"/>
                <a:cs typeface="Arial" panose="020B0604020202020204" pitchFamily="34" charset="0"/>
              </a:rPr>
              <a:t> Pagano L, et al. </a:t>
            </a:r>
            <a:r>
              <a:rPr lang="it-IT" sz="3200" i="1" dirty="0" err="1">
                <a:effectLst/>
                <a:latin typeface="Arial" panose="020B0604020202020204" pitchFamily="34" charset="0"/>
                <a:ea typeface="Calibri" panose="020F0502020204030204" pitchFamily="34" charset="0"/>
                <a:cs typeface="Arial" panose="020B0604020202020204" pitchFamily="34" charset="0"/>
              </a:rPr>
              <a:t>Haematologica</a:t>
            </a:r>
            <a:r>
              <a:rPr lang="it-IT" sz="3200" dirty="0">
                <a:effectLst/>
                <a:latin typeface="Arial" panose="020B0604020202020204" pitchFamily="34" charset="0"/>
                <a:ea typeface="Calibri" panose="020F0502020204030204" pitchFamily="34" charset="0"/>
                <a:cs typeface="Arial" panose="020B0604020202020204" pitchFamily="34" charset="0"/>
              </a:rPr>
              <a:t>. </a:t>
            </a:r>
            <a:r>
              <a:rPr lang="fr-FR" sz="3200" dirty="0">
                <a:effectLst/>
                <a:latin typeface="Arial" panose="020B0604020202020204" pitchFamily="34" charset="0"/>
                <a:ea typeface="Calibri" panose="020F0502020204030204" pitchFamily="34" charset="0"/>
                <a:cs typeface="Arial" panose="020B0604020202020204" pitchFamily="34" charset="0"/>
              </a:rPr>
              <a:t>2013;98(2):239</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Calibri" panose="020F0502020204030204" pitchFamily="34" charset="0"/>
                <a:cs typeface="Arial" panose="020B0604020202020204" pitchFamily="34" charset="0"/>
              </a:rPr>
              <a:t>246.</a:t>
            </a: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B96E662-06DA-433F-AB03-A9E342526C1D}"/>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Tree>
    <p:extLst>
      <p:ext uri="{BB962C8B-B14F-4D97-AF65-F5344CB8AC3E}">
        <p14:creationId xmlns:p14="http://schemas.microsoft.com/office/powerpoint/2010/main" val="124529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40205" y="6869929"/>
            <a:ext cx="41462426" cy="20761432"/>
          </a:xfrm>
          <a:prstGeom prst="rect">
            <a:avLst/>
          </a:prstGeom>
        </p:spPr>
        <p:txBody>
          <a:bodyPr vert="horz" wrap="square" lIns="0" tIns="21632" rIns="0" bIns="0" rtlCol="0">
            <a:spAutoFit/>
          </a:bodyPr>
          <a:lstStyle/>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Tagraxofusp (TAG, SL-401) is a first-in-class CD123-targeted therapy consisting of recombinant human IL-3 </a:t>
            </a:r>
            <a:r>
              <a:rPr lang="en-US" sz="6600" dirty="0">
                <a:latin typeface="Arial" panose="020B0604020202020204" pitchFamily="34" charset="0"/>
                <a:ea typeface="Calibri" panose="020F0502020204030204" pitchFamily="34" charset="0"/>
                <a:cs typeface="Arial" panose="020B0604020202020204" pitchFamily="34" charset="0"/>
              </a:rPr>
              <a:t>fused to </a:t>
            </a:r>
            <a:r>
              <a:rPr lang="en-US" sz="6600" dirty="0">
                <a:effectLst/>
                <a:latin typeface="Arial" panose="020B0604020202020204" pitchFamily="34" charset="0"/>
                <a:ea typeface="Calibri" panose="020F0502020204030204" pitchFamily="34" charset="0"/>
                <a:cs typeface="Arial" panose="020B0604020202020204" pitchFamily="34" charset="0"/>
              </a:rPr>
              <a:t>a truncated diphtheria toxin payload</a:t>
            </a:r>
            <a:r>
              <a:rPr lang="en-US" sz="6600" baseline="30000" dirty="0">
                <a:effectLst/>
                <a:latin typeface="Arial" panose="020B0604020202020204" pitchFamily="34" charset="0"/>
                <a:ea typeface="Calibri" panose="020F0502020204030204" pitchFamily="34" charset="0"/>
                <a:cs typeface="Arial" panose="020B0604020202020204" pitchFamily="34" charset="0"/>
              </a:rPr>
              <a:t>8</a:t>
            </a:r>
            <a:endParaRPr lang="en-US" sz="6600" dirty="0">
              <a:effectLst/>
              <a:latin typeface="Arial" panose="020B0604020202020204" pitchFamily="34" charset="0"/>
              <a:ea typeface="Calibri" panose="020F0502020204030204" pitchFamily="34" charset="0"/>
              <a:cs typeface="Arial" panose="020B0604020202020204" pitchFamily="34" charset="0"/>
            </a:endParaRP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TAG was approved by the US Food and Drug Administration for the treatment of patients ≥2 years of age with newly diagnosed or relapsed/refractory BPDCN in 2018,</a:t>
            </a:r>
            <a:r>
              <a:rPr lang="en-US" sz="6600" baseline="30000" dirty="0">
                <a:latin typeface="Arial" panose="020B0604020202020204" pitchFamily="34" charset="0"/>
                <a:ea typeface="Calibri" panose="020F0502020204030204" pitchFamily="34" charset="0"/>
                <a:cs typeface="Arial" panose="020B0604020202020204" pitchFamily="34" charset="0"/>
              </a:rPr>
              <a:t>9</a:t>
            </a:r>
            <a:r>
              <a:rPr lang="en-US" sz="6600" dirty="0">
                <a:effectLst/>
                <a:latin typeface="Arial" panose="020B0604020202020204" pitchFamily="34" charset="0"/>
                <a:ea typeface="Calibri" panose="020F0502020204030204" pitchFamily="34" charset="0"/>
                <a:cs typeface="Arial" panose="020B0604020202020204" pitchFamily="34" charset="0"/>
              </a:rPr>
              <a:t> and by the European Medicines Agency (EMA) for the treatment of BPDCN in first-line adult patients in 2021</a:t>
            </a:r>
            <a:r>
              <a:rPr lang="en-US" sz="6600" baseline="30000" dirty="0">
                <a:latin typeface="Arial" panose="020B0604020202020204" pitchFamily="34" charset="0"/>
                <a:ea typeface="Calibri" panose="020F0502020204030204" pitchFamily="34" charset="0"/>
                <a:cs typeface="Arial" panose="020B0604020202020204" pitchFamily="34" charset="0"/>
              </a:rPr>
              <a:t>10</a:t>
            </a:r>
            <a:r>
              <a:rPr lang="en-US" sz="6600" dirty="0">
                <a:effectLst/>
                <a:latin typeface="Arial" panose="020B0604020202020204" pitchFamily="34" charset="0"/>
                <a:ea typeface="Calibri" panose="020F0502020204030204" pitchFamily="34" charset="0"/>
                <a:cs typeface="Arial" panose="020B0604020202020204" pitchFamily="34" charset="0"/>
              </a:rPr>
              <a:t> </a:t>
            </a: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In the pivotal trial (NCT02113982), although CNS screening was not mandatory, TAG treatment resulted in durable long-term responses with a well-characterized and manageable safety profile in adult patients with BPDCN</a:t>
            </a:r>
            <a:r>
              <a:rPr lang="en-US" sz="6600" baseline="30000" dirty="0">
                <a:effectLst/>
                <a:latin typeface="Arial" panose="020B0604020202020204" pitchFamily="34" charset="0"/>
                <a:ea typeface="Calibri" panose="020F0502020204030204" pitchFamily="34" charset="0"/>
                <a:cs typeface="Arial" panose="020B0604020202020204" pitchFamily="34" charset="0"/>
              </a:rPr>
              <a:t>11,12</a:t>
            </a:r>
            <a:r>
              <a:rPr lang="en-US" sz="6600" dirty="0">
                <a:effectLst/>
                <a:latin typeface="Arial" panose="020B0604020202020204" pitchFamily="34" charset="0"/>
                <a:ea typeface="Calibri" panose="020F0502020204030204" pitchFamily="34" charset="0"/>
                <a:cs typeface="Arial" panose="020B0604020202020204" pitchFamily="34" charset="0"/>
              </a:rPr>
              <a:t> </a:t>
            </a:r>
          </a:p>
          <a:p>
            <a:pPr marL="3429000" lvl="5" indent="-1143000">
              <a:lnSpc>
                <a:spcPct val="107000"/>
              </a:lnSpc>
              <a:spcBef>
                <a:spcPts val="600"/>
              </a:spcBef>
              <a:spcAft>
                <a:spcPts val="600"/>
              </a:spcAft>
              <a:buFont typeface="Courier New" panose="02070309020205020404" pitchFamily="49" charset="0"/>
              <a:buChar char="o"/>
            </a:pPr>
            <a:r>
              <a:rPr lang="en-US" sz="6600" dirty="0">
                <a:latin typeface="Arial" panose="020B0604020202020204" pitchFamily="34" charset="0"/>
                <a:ea typeface="Calibri" panose="020F0502020204030204" pitchFamily="34" charset="0"/>
                <a:cs typeface="Arial" panose="020B0604020202020204" pitchFamily="34" charset="0"/>
              </a:rPr>
              <a:t>R</a:t>
            </a:r>
            <a:r>
              <a:rPr lang="en-US" sz="6600" dirty="0">
                <a:effectLst/>
                <a:latin typeface="Arial" panose="020B0604020202020204" pitchFamily="34" charset="0"/>
                <a:ea typeface="Calibri" panose="020F0502020204030204" pitchFamily="34" charset="0"/>
                <a:cs typeface="Arial" panose="020B0604020202020204" pitchFamily="34" charset="0"/>
              </a:rPr>
              <a:t>ecent analyses of a BPDCN database and current NCCN guidelines recognize that CNS screening is increasingly important</a:t>
            </a:r>
            <a:r>
              <a:rPr lang="en-US" sz="6600" baseline="30000" dirty="0">
                <a:effectLst/>
                <a:latin typeface="Arial" panose="020B0604020202020204" pitchFamily="34" charset="0"/>
                <a:ea typeface="Calibri" panose="020F0502020204030204" pitchFamily="34" charset="0"/>
                <a:cs typeface="Arial" panose="020B0604020202020204" pitchFamily="34" charset="0"/>
              </a:rPr>
              <a:t>13,14</a:t>
            </a:r>
            <a:endParaRPr lang="en-US" sz="6600" dirty="0">
              <a:effectLst/>
              <a:latin typeface="Arial" panose="020B0604020202020204" pitchFamily="34" charset="0"/>
              <a:ea typeface="Calibri" panose="020F0502020204030204" pitchFamily="34" charset="0"/>
              <a:cs typeface="Arial" panose="020B0604020202020204" pitchFamily="34" charset="0"/>
            </a:endParaRP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Before EMA approval, TAG first became available in Europe in August 2019 via an Expanded Access Program (EAP) for the treatment of patients with BPDCN, including those with baseline CNS involvement.</a:t>
            </a:r>
          </a:p>
          <a:p>
            <a:pPr marL="3429000" lvl="5" indent="-1143000">
              <a:lnSpc>
                <a:spcPct val="107000"/>
              </a:lnSpc>
              <a:spcBef>
                <a:spcPts val="600"/>
              </a:spcBef>
              <a:spcAft>
                <a:spcPts val="600"/>
              </a:spcAft>
              <a:buFont typeface="Courier New" panose="02070309020205020404" pitchFamily="49" charset="0"/>
              <a:buChar char="o"/>
            </a:pPr>
            <a:r>
              <a:rPr lang="en-US" sz="6600" dirty="0">
                <a:effectLst/>
                <a:latin typeface="Arial" panose="020B0604020202020204" pitchFamily="34" charset="0"/>
                <a:ea typeface="Calibri" panose="020F0502020204030204" pitchFamily="34" charset="0"/>
                <a:cs typeface="Arial" panose="020B0604020202020204" pitchFamily="34" charset="0"/>
              </a:rPr>
              <a:t>Preliminary results from the EAP are presented at the meeting (Abstract code: P531) </a:t>
            </a:r>
          </a:p>
          <a:p>
            <a:pPr marL="1143000" lvl="0" indent="-1143000">
              <a:lnSpc>
                <a:spcPct val="107000"/>
              </a:lnSpc>
              <a:spcBef>
                <a:spcPts val="600"/>
              </a:spcBef>
              <a:spcAft>
                <a:spcPts val="600"/>
              </a:spcAft>
              <a:buFont typeface="Wingdings" panose="05000000000000000000" pitchFamily="2" charset="2"/>
              <a:buChar char="Ø"/>
            </a:pPr>
            <a:r>
              <a:rPr lang="en-US" sz="6600" dirty="0">
                <a:effectLst/>
                <a:latin typeface="Arial" panose="020B0604020202020204" pitchFamily="34" charset="0"/>
                <a:ea typeface="Calibri" panose="020F0502020204030204" pitchFamily="34" charset="0"/>
                <a:cs typeface="Arial" panose="020B0604020202020204" pitchFamily="34" charset="0"/>
              </a:rPr>
              <a:t>Herein, we report a single-center experience of TAG therapy in patients with BPDCN with or without CNS involvement who were enrolled in the TAG EAP </a:t>
            </a:r>
          </a:p>
          <a:p>
            <a:pPr marL="3429000" lvl="5" indent="-1143000">
              <a:lnSpc>
                <a:spcPct val="107000"/>
              </a:lnSpc>
              <a:spcBef>
                <a:spcPts val="600"/>
              </a:spcBef>
              <a:spcAft>
                <a:spcPts val="600"/>
              </a:spcAft>
              <a:buFont typeface="Courier New" panose="02070309020205020404" pitchFamily="49" charset="0"/>
              <a:buChar char="o"/>
            </a:pPr>
            <a:r>
              <a:rPr lang="en-US" sz="6600" dirty="0">
                <a:latin typeface="Arial" panose="020B0604020202020204" pitchFamily="34" charset="0"/>
                <a:ea typeface="Calibri" panose="020F0502020204030204" pitchFamily="34" charset="0"/>
                <a:cs typeface="Arial" panose="020B0604020202020204" pitchFamily="34" charset="0"/>
              </a:rPr>
              <a:t>The aim was </a:t>
            </a:r>
            <a:r>
              <a:rPr lang="en-US" sz="6600" dirty="0">
                <a:effectLst/>
                <a:latin typeface="Arial" panose="020B0604020202020204" pitchFamily="34" charset="0"/>
                <a:ea typeface="Calibri" panose="020F0502020204030204" pitchFamily="34" charset="0"/>
                <a:cs typeface="Arial" panose="020B0604020202020204" pitchFamily="34" charset="0"/>
              </a:rPr>
              <a:t>to determine whether CNS treatment or prophylaxis combined with systemic TAG therapy impacts patient prognosis and efficacy of systemic treatment with TAG</a:t>
            </a:r>
          </a:p>
          <a:p>
            <a:pPr marL="1143000" indent="-1143000">
              <a:lnSpc>
                <a:spcPct val="107000"/>
              </a:lnSpc>
              <a:spcBef>
                <a:spcPts val="800"/>
              </a:spcBef>
              <a:buFont typeface="Wingdings" panose="05000000000000000000" pitchFamily="2" charset="2"/>
              <a:buChar char="Ø"/>
            </a:pPr>
            <a:endParaRPr lang="en-US" sz="6600" dirty="0">
              <a:latin typeface="Arial" panose="020B0604020202020204" pitchFamily="34" charset="0"/>
              <a:cs typeface="Arial" panose="020B0604020202020204" pitchFamily="34" charset="0"/>
            </a:endParaRP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Introduction (II)</a:t>
            </a:r>
            <a:endParaRPr lang="en-US" sz="17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80F59B2-D259-400D-9AA8-983E24DC23F1}"/>
              </a:ext>
            </a:extLst>
          </p:cNvPr>
          <p:cNvSpPr txBox="1"/>
          <p:nvPr/>
        </p:nvSpPr>
        <p:spPr>
          <a:xfrm>
            <a:off x="647700" y="28629353"/>
            <a:ext cx="41654931" cy="1569660"/>
          </a:xfrm>
          <a:prstGeom prst="rect">
            <a:avLst/>
          </a:prstGeom>
          <a:noFill/>
        </p:spPr>
        <p:txBody>
          <a:bodyPr wrap="square" rtlCol="0">
            <a:spAutoFit/>
          </a:bodyPr>
          <a:lstStyle/>
          <a:p>
            <a:pPr lvl="0" algn="just">
              <a:spcBef>
                <a:spcPts val="600"/>
              </a:spcBef>
              <a:spcAft>
                <a:spcPts val="600"/>
              </a:spcAft>
              <a:buSzPts val="1100"/>
              <a:tabLst>
                <a:tab pos="1079500" algn="l"/>
              </a:tabLst>
            </a:pP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References: </a:t>
            </a:r>
            <a:r>
              <a:rPr lang="en-US" sz="3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8. Frankel et al., </a:t>
            </a:r>
            <a:r>
              <a:rPr lang="en-US" sz="3200" i="1"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Blood</a:t>
            </a:r>
            <a:r>
              <a:rPr lang="en-US" sz="3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 2014;124(3):385-392.  9</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ELZONRIS® (</a:t>
            </a:r>
            <a:r>
              <a:rPr lang="en-US" sz="3200" dirty="0" err="1">
                <a:effectLst/>
                <a:latin typeface="Arial" panose="020B0604020202020204" pitchFamily="34" charset="0"/>
                <a:ea typeface="Times New Roman" panose="02020603050405020304" pitchFamily="18" charset="0"/>
                <a:cs typeface="Arial" panose="020B0604020202020204" pitchFamily="34" charset="0"/>
              </a:rPr>
              <a:t>tagraxofusp-erzs</a:t>
            </a:r>
            <a:r>
              <a:rPr lang="en-US" sz="3200" dirty="0">
                <a:effectLst/>
                <a:latin typeface="Arial" panose="020B0604020202020204" pitchFamily="34" charset="0"/>
                <a:ea typeface="Times New Roman" panose="02020603050405020304" pitchFamily="18" charset="0"/>
                <a:cs typeface="Arial" panose="020B0604020202020204" pitchFamily="34" charset="0"/>
              </a:rPr>
              <a:t>) [prescribing information]. New York, NY: </a:t>
            </a:r>
            <a:r>
              <a:rPr lang="en-US" sz="3200" dirty="0" err="1">
                <a:effectLst/>
                <a:latin typeface="Arial" panose="020B0604020202020204" pitchFamily="34" charset="0"/>
                <a:ea typeface="Times New Roman" panose="02020603050405020304" pitchFamily="18" charset="0"/>
                <a:cs typeface="Arial" panose="020B0604020202020204" pitchFamily="34" charset="0"/>
              </a:rPr>
              <a:t>Stemline</a:t>
            </a:r>
            <a:r>
              <a:rPr lang="en-US" sz="3200" dirty="0">
                <a:effectLst/>
                <a:latin typeface="Arial" panose="020B0604020202020204" pitchFamily="34" charset="0"/>
                <a:ea typeface="Times New Roman" panose="02020603050405020304" pitchFamily="18" charset="0"/>
                <a:cs typeface="Arial" panose="020B0604020202020204" pitchFamily="34" charset="0"/>
              </a:rPr>
              <a:t> Therapeutics; 2018. 10</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ELZONRIS [summary of product characteristics]. Amsterdam, the Netherlands: </a:t>
            </a:r>
            <a:r>
              <a:rPr lang="en-US" sz="3200" dirty="0" err="1">
                <a:effectLst/>
                <a:latin typeface="Arial" panose="020B0604020202020204" pitchFamily="34" charset="0"/>
                <a:ea typeface="Times New Roman" panose="02020603050405020304" pitchFamily="18" charset="0"/>
                <a:cs typeface="Arial" panose="020B0604020202020204" pitchFamily="34" charset="0"/>
              </a:rPr>
              <a:t>Stemline</a:t>
            </a:r>
            <a:r>
              <a:rPr lang="en-US" sz="3200" dirty="0">
                <a:effectLst/>
                <a:latin typeface="Arial" panose="020B0604020202020204" pitchFamily="34" charset="0"/>
                <a:ea typeface="Times New Roman" panose="02020603050405020304" pitchFamily="18" charset="0"/>
                <a:cs typeface="Arial" panose="020B0604020202020204" pitchFamily="34" charset="0"/>
              </a:rPr>
              <a:t> Therapeutics B.V.; 2021. </a:t>
            </a:r>
            <a:r>
              <a:rPr lang="en-US" sz="3200" dirty="0">
                <a:latin typeface="Arial" panose="020B0604020202020204" pitchFamily="34" charset="0"/>
                <a:ea typeface="Times New Roman" panose="02020603050405020304" pitchFamily="18" charset="0"/>
                <a:cs typeface="Arial" panose="020B0604020202020204" pitchFamily="34" charset="0"/>
              </a:rPr>
              <a:t>11</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fr-FR" sz="3200" dirty="0" err="1">
                <a:effectLst/>
                <a:latin typeface="Arial" panose="020B0604020202020204" pitchFamily="34" charset="0"/>
                <a:ea typeface="Calibri" panose="020F0502020204030204" pitchFamily="34" charset="0"/>
                <a:cs typeface="Arial" panose="020B0604020202020204" pitchFamily="34" charset="0"/>
              </a:rPr>
              <a:t>Pemmaraju</a:t>
            </a:r>
            <a:r>
              <a:rPr lang="fr-FR" sz="3200" dirty="0">
                <a:effectLst/>
                <a:latin typeface="Arial" panose="020B0604020202020204" pitchFamily="34" charset="0"/>
                <a:ea typeface="Calibri" panose="020F0502020204030204" pitchFamily="34" charset="0"/>
                <a:cs typeface="Arial" panose="020B0604020202020204" pitchFamily="34" charset="0"/>
              </a:rPr>
              <a:t> N, et al. </a:t>
            </a:r>
            <a:r>
              <a:rPr lang="fr-FR" sz="3200" i="1" dirty="0">
                <a:effectLst/>
                <a:latin typeface="Arial" panose="020B0604020202020204" pitchFamily="34" charset="0"/>
                <a:ea typeface="Calibri" panose="020F0502020204030204" pitchFamily="34" charset="0"/>
                <a:cs typeface="Arial" panose="020B0604020202020204" pitchFamily="34" charset="0"/>
              </a:rPr>
              <a:t>N </a:t>
            </a:r>
            <a:r>
              <a:rPr lang="fr-FR" sz="3200" i="1" dirty="0" err="1">
                <a:effectLst/>
                <a:latin typeface="Arial" panose="020B0604020202020204" pitchFamily="34" charset="0"/>
                <a:ea typeface="Calibri" panose="020F0502020204030204" pitchFamily="34" charset="0"/>
                <a:cs typeface="Arial" panose="020B0604020202020204" pitchFamily="34" charset="0"/>
              </a:rPr>
              <a:t>Engl</a:t>
            </a:r>
            <a:r>
              <a:rPr lang="fr-FR" sz="3200" i="1" dirty="0">
                <a:effectLst/>
                <a:latin typeface="Arial" panose="020B0604020202020204" pitchFamily="34" charset="0"/>
                <a:ea typeface="Calibri" panose="020F0502020204030204" pitchFamily="34" charset="0"/>
                <a:cs typeface="Arial" panose="020B0604020202020204" pitchFamily="34" charset="0"/>
              </a:rPr>
              <a:t> J Med</a:t>
            </a:r>
            <a:r>
              <a:rPr lang="fr-FR" sz="3200" dirty="0">
                <a:effectLst/>
                <a:latin typeface="Arial" panose="020B0604020202020204" pitchFamily="34" charset="0"/>
                <a:ea typeface="Calibri" panose="020F0502020204030204" pitchFamily="34" charset="0"/>
                <a:cs typeface="Arial" panose="020B0604020202020204" pitchFamily="34" charset="0"/>
              </a:rPr>
              <a:t>. 2019;380(17):1628</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Calibri" panose="020F0502020204030204" pitchFamily="34" charset="0"/>
                <a:cs typeface="Arial" panose="020B0604020202020204" pitchFamily="34" charset="0"/>
              </a:rPr>
              <a:t>1637</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12</a:t>
            </a: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a:t>
            </a:r>
            <a:r>
              <a:rPr lang="fr-FR" sz="3200" dirty="0" err="1">
                <a:effectLst/>
                <a:latin typeface="Arial" panose="020B0604020202020204" pitchFamily="34" charset="0"/>
                <a:ea typeface="Times New Roman" panose="02020603050405020304" pitchFamily="18" charset="0"/>
                <a:cs typeface="Arial" panose="020B0604020202020204" pitchFamily="34" charset="0"/>
              </a:rPr>
              <a:t>Pemmaraju</a:t>
            </a:r>
            <a:r>
              <a:rPr lang="fr-FR" sz="3200" dirty="0">
                <a:effectLst/>
                <a:latin typeface="Arial" panose="020B0604020202020204" pitchFamily="34" charset="0"/>
                <a:ea typeface="Times New Roman" panose="02020603050405020304" pitchFamily="18" charset="0"/>
                <a:cs typeface="Arial" panose="020B0604020202020204" pitchFamily="34" charset="0"/>
              </a:rPr>
              <a:t> N, et al. </a:t>
            </a:r>
            <a:r>
              <a:rPr lang="fr-FR" sz="3200" i="1" dirty="0" err="1">
                <a:effectLst/>
                <a:latin typeface="Arial" panose="020B0604020202020204" pitchFamily="34" charset="0"/>
                <a:ea typeface="Times New Roman" panose="02020603050405020304" pitchFamily="18" charset="0"/>
                <a:cs typeface="Arial" panose="020B0604020202020204" pitchFamily="34" charset="0"/>
              </a:rPr>
              <a:t>HemaSphere</a:t>
            </a:r>
            <a:r>
              <a:rPr lang="fr-FR" sz="3200" i="1"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Times New Roman" panose="02020603050405020304" pitchFamily="18" charset="0"/>
                <a:cs typeface="Arial" panose="020B0604020202020204" pitchFamily="34" charset="0"/>
              </a:rPr>
              <a:t> 2021;5:SUPPL 2 (171). Abstract EP427. 13. </a:t>
            </a:r>
            <a:r>
              <a:rPr lang="fr-FR" sz="3200" dirty="0" err="1">
                <a:effectLst/>
                <a:latin typeface="Arial" panose="020B0604020202020204" pitchFamily="34" charset="0"/>
                <a:ea typeface="Times New Roman" panose="02020603050405020304" pitchFamily="18" charset="0"/>
                <a:cs typeface="Arial" panose="020B0604020202020204" pitchFamily="34" charset="0"/>
              </a:rPr>
              <a:t>Pemmaraju</a:t>
            </a:r>
            <a:r>
              <a:rPr lang="fr-FR" sz="3200" dirty="0">
                <a:effectLst/>
                <a:latin typeface="Arial" panose="020B0604020202020204" pitchFamily="34" charset="0"/>
                <a:ea typeface="Times New Roman" panose="02020603050405020304" pitchFamily="18" charset="0"/>
                <a:cs typeface="Arial" panose="020B0604020202020204" pitchFamily="34" charset="0"/>
              </a:rPr>
              <a:t> et al. </a:t>
            </a:r>
            <a:r>
              <a:rPr lang="fr-FR" sz="3200" i="1" dirty="0">
                <a:effectLst/>
                <a:latin typeface="Arial" panose="020B0604020202020204" pitchFamily="34" charset="0"/>
                <a:ea typeface="Times New Roman" panose="02020603050405020304" pitchFamily="18" charset="0"/>
                <a:cs typeface="Arial" panose="020B0604020202020204" pitchFamily="34" charset="0"/>
              </a:rPr>
              <a:t>Blood</a:t>
            </a:r>
            <a:r>
              <a:rPr lang="fr-FR" sz="3200" dirty="0">
                <a:effectLst/>
                <a:latin typeface="Arial" panose="020B0604020202020204" pitchFamily="34" charset="0"/>
                <a:ea typeface="Times New Roman" panose="02020603050405020304" pitchFamily="18" charset="0"/>
                <a:cs typeface="Arial" panose="020B0604020202020204" pitchFamily="34" charset="0"/>
              </a:rPr>
              <a:t>. 2021;138(15):1373-1377. 14. </a:t>
            </a:r>
            <a:r>
              <a:rPr lang="en-US" sz="3200" dirty="0">
                <a:effectLst/>
                <a:latin typeface="Arial" panose="020B0604020202020204" pitchFamily="34" charset="0"/>
                <a:ea typeface="Times New Roman" panose="02020603050405020304" pitchFamily="18" charset="0"/>
                <a:cs typeface="Arial" panose="020B0604020202020204" pitchFamily="34" charset="0"/>
              </a:rPr>
              <a:t>NCCN Clinical Practice Guidelines in Oncology (NCCN Guidelines®). Acute Myeloid Leukemia v1.2022.</a:t>
            </a:r>
            <a:endParaRPr lang="en-NL"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A9A9E0A-8A88-41F5-8A5E-AFC996EF0FCA}"/>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Tree>
    <p:extLst>
      <p:ext uri="{BB962C8B-B14F-4D97-AF65-F5344CB8AC3E}">
        <p14:creationId xmlns:p14="http://schemas.microsoft.com/office/powerpoint/2010/main" val="198345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47700" y="6150911"/>
            <a:ext cx="41462426" cy="22657784"/>
          </a:xfrm>
          <a:prstGeom prst="rect">
            <a:avLst/>
          </a:prstGeom>
        </p:spPr>
        <p:txBody>
          <a:bodyPr vert="horz" wrap="square" lIns="0" tIns="21632" rIns="0" bIns="0" rtlCol="0">
            <a:spAutoFit/>
          </a:bodyPr>
          <a:lstStyle/>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Retrospective analysis of patients with BPDCN enrolled in the European TAG EAP from August 2019 to December 2021 at our institution</a:t>
            </a:r>
          </a:p>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For inclusion in the EAP, patients required BPDCN diagnosis confirmed by hematopathology with biomarkers, including positivity for CD123, CD4, and CD56 </a:t>
            </a:r>
          </a:p>
          <a:p>
            <a:pPr marL="1828800" indent="-954088">
              <a:lnSpc>
                <a:spcPct val="107000"/>
              </a:lnSpc>
              <a:spcBef>
                <a:spcPts val="2400"/>
              </a:spcBef>
              <a:spcAft>
                <a:spcPts val="2400"/>
              </a:spcAft>
              <a:buFont typeface="Wingdings" panose="05000000000000000000" pitchFamily="2" charset="2"/>
              <a:buChar char="Ø"/>
            </a:pPr>
            <a:r>
              <a:rPr lang="en-US" sz="6000" dirty="0">
                <a:effectLst/>
                <a:latin typeface="Arial" panose="020B0604020202020204" pitchFamily="34" charset="0"/>
                <a:ea typeface="Calibri" panose="020F0502020204030204" pitchFamily="34" charset="0"/>
                <a:cs typeface="Arial" panose="020B0604020202020204" pitchFamily="34" charset="0"/>
              </a:rPr>
              <a:t>CNS involvement was assessed by lumbar puncture, and presence of BPDCN cells in cerebrospinal fluid (CSF) was confirmed by cytopathology and </a:t>
            </a:r>
            <a:r>
              <a:rPr lang="en-US" sz="6000" dirty="0">
                <a:solidFill>
                  <a:srgbClr val="000000"/>
                </a:solidFill>
                <a:effectLst/>
                <a:latin typeface="Arial" panose="020B0604020202020204" pitchFamily="34" charset="0"/>
                <a:ea typeface="Calibri" panose="020F0502020204030204" pitchFamily="34" charset="0"/>
                <a:cs typeface="Arial" panose="020B0604020202020204" pitchFamily="34" charset="0"/>
              </a:rPr>
              <a:t>8-color flow cytometry for identification of CD123+ pDCs</a:t>
            </a:r>
            <a:endParaRPr lang="en-US" sz="6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954088">
              <a:lnSpc>
                <a:spcPct val="107000"/>
              </a:lnSpc>
              <a:spcBef>
                <a:spcPts val="2400"/>
              </a:spcBef>
              <a:spcAft>
                <a:spcPts val="2400"/>
              </a:spcAft>
              <a:buFont typeface="Wingdings" panose="05000000000000000000" pitchFamily="2" charset="2"/>
              <a:buChar char="Ø"/>
            </a:pPr>
            <a:r>
              <a:rPr lang="en-US" sz="6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a:t>
            </a:r>
            <a:r>
              <a:rPr lang="en-US" sz="6000" dirty="0">
                <a:effectLst/>
                <a:latin typeface="Arial" panose="020B0604020202020204" pitchFamily="34" charset="0"/>
                <a:ea typeface="Calibri" panose="020F0502020204030204" pitchFamily="34" charset="0"/>
                <a:cs typeface="Arial" panose="020B0604020202020204" pitchFamily="34" charset="0"/>
              </a:rPr>
              <a:t>patients were treated with intravenous TAG infusions at 12 mcg/kg once daily on days 1–5 of a 21-day cycle for 1 to 4 cycles, depending on response and the potential to bridge to hematopoietic stem cell transplant (HSCT)</a:t>
            </a:r>
            <a:endParaRPr lang="en-US" sz="6000" dirty="0">
              <a:latin typeface="Arial" panose="020B0604020202020204" pitchFamily="34" charset="0"/>
              <a:ea typeface="Calibri" panose="020F0502020204030204" pitchFamily="34" charset="0"/>
              <a:cs typeface="Arial" panose="020B0604020202020204" pitchFamily="34" charset="0"/>
            </a:endParaRPr>
          </a:p>
          <a:p>
            <a:pPr marL="1828800" indent="-954088">
              <a:lnSpc>
                <a:spcPct val="107000"/>
              </a:lnSpc>
              <a:spcBef>
                <a:spcPts val="2400"/>
              </a:spcBef>
              <a:spcAft>
                <a:spcPts val="2400"/>
              </a:spcAft>
              <a:buFont typeface="Wingdings" panose="05000000000000000000" pitchFamily="2" charset="2"/>
              <a:buChar char="Ø"/>
            </a:pPr>
            <a:r>
              <a:rPr lang="en-US" sz="6000" dirty="0">
                <a:effectLst/>
                <a:latin typeface="Arial" panose="020B0604020202020204" pitchFamily="34" charset="0"/>
                <a:ea typeface="Calibri" panose="020F0502020204030204" pitchFamily="34" charset="0"/>
                <a:cs typeface="Arial" panose="020B0604020202020204" pitchFamily="34" charset="0"/>
              </a:rPr>
              <a:t>Patients were h</a:t>
            </a:r>
            <a:r>
              <a:rPr lang="x-none" sz="6000" dirty="0">
                <a:effectLst/>
                <a:latin typeface="Arial" panose="020B0604020202020204" pitchFamily="34" charset="0"/>
                <a:ea typeface="Calibri" panose="020F0502020204030204" pitchFamily="34" charset="0"/>
                <a:cs typeface="Arial" panose="020B0604020202020204" pitchFamily="34" charset="0"/>
              </a:rPr>
              <a:t>ospitaliz</a:t>
            </a:r>
            <a:r>
              <a:rPr lang="en-US" sz="6000" dirty="0">
                <a:effectLst/>
                <a:latin typeface="Arial" panose="020B0604020202020204" pitchFamily="34" charset="0"/>
                <a:ea typeface="Calibri" panose="020F0502020204030204" pitchFamily="34" charset="0"/>
                <a:cs typeface="Arial" panose="020B0604020202020204" pitchFamily="34" charset="0"/>
              </a:rPr>
              <a:t>ed during </a:t>
            </a:r>
            <a:r>
              <a:rPr lang="x-none" sz="6000" dirty="0">
                <a:effectLst/>
                <a:latin typeface="Arial" panose="020B0604020202020204" pitchFamily="34" charset="0"/>
                <a:ea typeface="Calibri" panose="020F0502020204030204" pitchFamily="34" charset="0"/>
                <a:cs typeface="Arial" panose="020B0604020202020204" pitchFamily="34" charset="0"/>
              </a:rPr>
              <a:t>the first cycle</a:t>
            </a:r>
            <a:r>
              <a:rPr lang="en-US" sz="6000" dirty="0">
                <a:effectLst/>
                <a:latin typeface="Arial" panose="020B0604020202020204" pitchFamily="34" charset="0"/>
                <a:ea typeface="Calibri" panose="020F0502020204030204" pitchFamily="34" charset="0"/>
                <a:cs typeface="Arial" panose="020B0604020202020204" pitchFamily="34" charset="0"/>
              </a:rPr>
              <a:t> of TAG. In subsequent cycles, TAG was </a:t>
            </a:r>
            <a:r>
              <a:rPr lang="x-none" sz="6000" dirty="0">
                <a:effectLst/>
                <a:latin typeface="Arial" panose="020B0604020202020204" pitchFamily="34" charset="0"/>
                <a:ea typeface="Calibri" panose="020F0502020204030204" pitchFamily="34" charset="0"/>
                <a:cs typeface="Arial" panose="020B0604020202020204" pitchFamily="34" charset="0"/>
              </a:rPr>
              <a:t>administered in an outpatient setting if no severe complications occurred during the first cycle</a:t>
            </a:r>
            <a:endParaRPr lang="en-NL" sz="6000" dirty="0">
              <a:effectLst/>
              <a:latin typeface="Arial" panose="020B0604020202020204" pitchFamily="34" charset="0"/>
              <a:ea typeface="Calibri" panose="020F0502020204030204" pitchFamily="34" charset="0"/>
              <a:cs typeface="Arial" panose="020B0604020202020204" pitchFamily="34" charset="0"/>
            </a:endParaRPr>
          </a:p>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IT chemotherapy consisted of cytarabine and dexamethasone ± methotrexate, and was administered at each cycle either as prophylaxis for patients without CNS involvement or as primary-intention treatment in patients with CNS+ disease</a:t>
            </a:r>
            <a:endParaRPr lang="en-US" sz="6000" dirty="0">
              <a:highlight>
                <a:srgbClr val="FFFF00"/>
              </a:highlight>
              <a:latin typeface="Arial" panose="020B0604020202020204" pitchFamily="34" charset="0"/>
              <a:cs typeface="Arial" panose="020B0604020202020204" pitchFamily="34" charset="0"/>
            </a:endParaRPr>
          </a:p>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Data were collected through retrospective chart review and summarized descriptively</a:t>
            </a:r>
          </a:p>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Efficacy assessments included CSF examination for CNS response, tumor response, and survival. Tumor response criteria were the same used for the pivotal trial</a:t>
            </a:r>
            <a:r>
              <a:rPr lang="en-US" sz="6000" baseline="30000" dirty="0">
                <a:latin typeface="Arial" panose="020B0604020202020204" pitchFamily="34" charset="0"/>
                <a:cs typeface="Arial" panose="020B0604020202020204" pitchFamily="34" charset="0"/>
              </a:rPr>
              <a:t>11</a:t>
            </a:r>
          </a:p>
          <a:p>
            <a:pPr marL="1828800" indent="-954088">
              <a:lnSpc>
                <a:spcPct val="107000"/>
              </a:lnSpc>
              <a:spcBef>
                <a:spcPts val="2400"/>
              </a:spcBef>
              <a:spcAft>
                <a:spcPts val="2400"/>
              </a:spcAft>
              <a:buFont typeface="Wingdings" panose="05000000000000000000" pitchFamily="2" charset="2"/>
              <a:buChar char="Ø"/>
            </a:pPr>
            <a:r>
              <a:rPr lang="en-US" sz="6000" dirty="0">
                <a:latin typeface="Arial" panose="020B0604020202020204" pitchFamily="34" charset="0"/>
                <a:cs typeface="Arial" panose="020B0604020202020204" pitchFamily="34" charset="0"/>
              </a:rPr>
              <a:t>For safety assessments, adverse events (AEs) were monitored, and AE severity was graded according to the National Cancer Institute Common Terminology Criteria for Adverse Events v5.0</a:t>
            </a: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Methods</a:t>
            </a:r>
            <a:endParaRPr lang="en-US" sz="178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654B1C78-518D-4B7F-B29E-4AA3746EB3F1}"/>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
        <p:nvSpPr>
          <p:cNvPr id="6" name="TextBox 5">
            <a:extLst>
              <a:ext uri="{FF2B5EF4-FFF2-40B4-BE49-F238E27FC236}">
                <a16:creationId xmlns:a16="http://schemas.microsoft.com/office/drawing/2014/main" id="{D89D43DA-817A-4B9C-AF9D-769E000C86CB}"/>
              </a:ext>
            </a:extLst>
          </p:cNvPr>
          <p:cNvSpPr txBox="1"/>
          <p:nvPr/>
        </p:nvSpPr>
        <p:spPr>
          <a:xfrm>
            <a:off x="647700" y="29619953"/>
            <a:ext cx="41654931" cy="584775"/>
          </a:xfrm>
          <a:prstGeom prst="rect">
            <a:avLst/>
          </a:prstGeom>
          <a:noFill/>
        </p:spPr>
        <p:txBody>
          <a:bodyPr wrap="square" rtlCol="0">
            <a:spAutoFit/>
          </a:bodyPr>
          <a:lstStyle/>
          <a:p>
            <a:pPr lvl="0" algn="just">
              <a:spcBef>
                <a:spcPts val="600"/>
              </a:spcBef>
              <a:spcAft>
                <a:spcPts val="600"/>
              </a:spcAft>
              <a:buSzPts val="1100"/>
              <a:tabLst>
                <a:tab pos="1079500" algn="l"/>
              </a:tabLst>
            </a:pPr>
            <a:r>
              <a:rPr lang="en-US" sz="3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Reference: </a:t>
            </a:r>
            <a:r>
              <a:rPr lang="en-US" sz="3200" dirty="0">
                <a:latin typeface="Arial" panose="020B0604020202020204" pitchFamily="34" charset="0"/>
                <a:ea typeface="Times New Roman" panose="02020603050405020304" pitchFamily="18" charset="0"/>
                <a:cs typeface="Arial" panose="020B0604020202020204" pitchFamily="34" charset="0"/>
              </a:rPr>
              <a:t>11</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fr-FR" sz="3200" dirty="0" err="1">
                <a:effectLst/>
                <a:latin typeface="Arial" panose="020B0604020202020204" pitchFamily="34" charset="0"/>
                <a:ea typeface="Calibri" panose="020F0502020204030204" pitchFamily="34" charset="0"/>
                <a:cs typeface="Arial" panose="020B0604020202020204" pitchFamily="34" charset="0"/>
              </a:rPr>
              <a:t>Pemmaraju</a:t>
            </a:r>
            <a:r>
              <a:rPr lang="fr-FR" sz="3200" dirty="0">
                <a:effectLst/>
                <a:latin typeface="Arial" panose="020B0604020202020204" pitchFamily="34" charset="0"/>
                <a:ea typeface="Calibri" panose="020F0502020204030204" pitchFamily="34" charset="0"/>
                <a:cs typeface="Arial" panose="020B0604020202020204" pitchFamily="34" charset="0"/>
              </a:rPr>
              <a:t> N, et al. </a:t>
            </a:r>
            <a:r>
              <a:rPr lang="fr-FR" sz="3200" i="1" dirty="0">
                <a:effectLst/>
                <a:latin typeface="Arial" panose="020B0604020202020204" pitchFamily="34" charset="0"/>
                <a:ea typeface="Calibri" panose="020F0502020204030204" pitchFamily="34" charset="0"/>
                <a:cs typeface="Arial" panose="020B0604020202020204" pitchFamily="34" charset="0"/>
              </a:rPr>
              <a:t>N </a:t>
            </a:r>
            <a:r>
              <a:rPr lang="fr-FR" sz="3200" i="1" dirty="0" err="1">
                <a:effectLst/>
                <a:latin typeface="Arial" panose="020B0604020202020204" pitchFamily="34" charset="0"/>
                <a:ea typeface="Calibri" panose="020F0502020204030204" pitchFamily="34" charset="0"/>
                <a:cs typeface="Arial" panose="020B0604020202020204" pitchFamily="34" charset="0"/>
              </a:rPr>
              <a:t>Engl</a:t>
            </a:r>
            <a:r>
              <a:rPr lang="fr-FR" sz="3200" i="1" dirty="0">
                <a:effectLst/>
                <a:latin typeface="Arial" panose="020B0604020202020204" pitchFamily="34" charset="0"/>
                <a:ea typeface="Calibri" panose="020F0502020204030204" pitchFamily="34" charset="0"/>
                <a:cs typeface="Arial" panose="020B0604020202020204" pitchFamily="34" charset="0"/>
              </a:rPr>
              <a:t> J Med</a:t>
            </a:r>
            <a:r>
              <a:rPr lang="fr-FR" sz="3200" dirty="0">
                <a:effectLst/>
                <a:latin typeface="Arial" panose="020B0604020202020204" pitchFamily="34" charset="0"/>
                <a:ea typeface="Calibri" panose="020F0502020204030204" pitchFamily="34" charset="0"/>
                <a:cs typeface="Arial" panose="020B0604020202020204" pitchFamily="34" charset="0"/>
              </a:rPr>
              <a:t>. 2019;380(17):1628</a:t>
            </a:r>
            <a:r>
              <a:rPr lang="nl-NL" sz="3200" dirty="0">
                <a:effectLst/>
                <a:latin typeface="Arial" panose="020B0604020202020204" pitchFamily="34" charset="0"/>
                <a:ea typeface="Times New Roman" panose="02020603050405020304" pitchFamily="18" charset="0"/>
                <a:cs typeface="Arial" panose="020B0604020202020204" pitchFamily="34" charset="0"/>
              </a:rPr>
              <a:t>–</a:t>
            </a:r>
            <a:r>
              <a:rPr lang="fr-FR" sz="3200" dirty="0">
                <a:effectLst/>
                <a:latin typeface="Arial" panose="020B0604020202020204" pitchFamily="34" charset="0"/>
                <a:ea typeface="Calibri" panose="020F0502020204030204" pitchFamily="34" charset="0"/>
                <a:cs typeface="Arial" panose="020B0604020202020204" pitchFamily="34" charset="0"/>
              </a:rPr>
              <a:t>1637</a:t>
            </a:r>
            <a:r>
              <a:rPr lang="en-US" sz="3200" dirty="0">
                <a:effectLst/>
                <a:latin typeface="Arial" panose="020B0604020202020204" pitchFamily="34" charset="0"/>
                <a:ea typeface="Calibri" panose="020F0502020204030204" pitchFamily="34" charset="0"/>
                <a:cs typeface="Arial" panose="020B0604020202020204" pitchFamily="34" charset="0"/>
              </a:rPr>
              <a:t>. </a:t>
            </a:r>
            <a:endParaRPr lang="en-NL" sz="3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701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61080" y="7601909"/>
            <a:ext cx="18017420" cy="20264564"/>
          </a:xfrm>
          <a:prstGeom prst="rect">
            <a:avLst/>
          </a:prstGeom>
        </p:spPr>
        <p:txBody>
          <a:bodyPr vert="horz" wrap="square" lIns="0" tIns="21632" rIns="0" bIns="0" rtlCol="0">
            <a:spAutoFit/>
          </a:bodyPr>
          <a:lstStyle/>
          <a:p>
            <a:pPr>
              <a:lnSpc>
                <a:spcPct val="107000"/>
              </a:lnSpc>
              <a:spcBef>
                <a:spcPts val="1200"/>
              </a:spcBef>
              <a:spcAft>
                <a:spcPts val="1200"/>
              </a:spcAft>
            </a:pPr>
            <a:r>
              <a:rPr lang="en-US" sz="6600" b="1" i="1" dirty="0">
                <a:latin typeface="Arial" panose="020B0604020202020204" pitchFamily="34" charset="0"/>
                <a:cs typeface="Arial" panose="020B0604020202020204" pitchFamily="34" charset="0"/>
              </a:rPr>
              <a:t>Patients </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Clinical data from 5 patients with BPDCN who were enrolled in the TAG EAP at our institution are presented</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The median age was 64 years (range 16–72) and most patients were male (60%) (</a:t>
            </a:r>
            <a:r>
              <a:rPr lang="en-US" sz="6600" b="1" dirty="0">
                <a:latin typeface="Arial" panose="020B0604020202020204" pitchFamily="34" charset="0"/>
                <a:cs typeface="Arial" panose="020B0604020202020204" pitchFamily="34" charset="0"/>
              </a:rPr>
              <a:t>Table 1</a:t>
            </a:r>
            <a:r>
              <a:rPr lang="en-US" sz="6600" dirty="0">
                <a:latin typeface="Arial" panose="020B0604020202020204" pitchFamily="34" charset="0"/>
                <a:cs typeface="Arial" panose="020B0604020202020204" pitchFamily="34" charset="0"/>
              </a:rPr>
              <a:t>)</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All patients received TAG as first-line treatment for BPDCN</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The median number of TAG cycles received was 3 (range 1–4). All patients received TAG at 12 mcg/kg</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Three patients received IT chemotherapy as primary-intention treatment and 2 patients as prophylaxis</a:t>
            </a:r>
          </a:p>
          <a:p>
            <a:pPr marL="1789113" indent="-914400">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Individual case details for each patient are presented in </a:t>
            </a:r>
            <a:r>
              <a:rPr lang="en-US" sz="6600" b="1" dirty="0">
                <a:latin typeface="Arial" panose="020B0604020202020204" pitchFamily="34" charset="0"/>
                <a:cs typeface="Arial" panose="020B0604020202020204" pitchFamily="34" charset="0"/>
              </a:rPr>
              <a:t>Figure 1</a:t>
            </a:r>
            <a:r>
              <a:rPr lang="en-US" sz="6600" dirty="0">
                <a:latin typeface="Arial" panose="020B0604020202020204" pitchFamily="34" charset="0"/>
                <a:cs typeface="Arial" panose="020B0604020202020204" pitchFamily="34" charset="0"/>
              </a:rPr>
              <a:t> and </a:t>
            </a:r>
            <a:r>
              <a:rPr lang="en-US" sz="6600" b="1" dirty="0">
                <a:latin typeface="Arial" panose="020B0604020202020204" pitchFamily="34" charset="0"/>
                <a:cs typeface="Arial" panose="020B0604020202020204" pitchFamily="34" charset="0"/>
              </a:rPr>
              <a:t>Tables 2–4</a:t>
            </a:r>
          </a:p>
        </p:txBody>
      </p:sp>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Results (I)</a:t>
            </a:r>
            <a:endParaRPr lang="en-US" sz="17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DB7E0F7-519E-4291-8E1C-DAACF59AD54E}"/>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
        <p:nvSpPr>
          <p:cNvPr id="8" name="TextBox 7">
            <a:extLst>
              <a:ext uri="{FF2B5EF4-FFF2-40B4-BE49-F238E27FC236}">
                <a16:creationId xmlns:a16="http://schemas.microsoft.com/office/drawing/2014/main" id="{8AD708F0-AFC6-4A25-A970-3877ED31073D}"/>
              </a:ext>
            </a:extLst>
          </p:cNvPr>
          <p:cNvSpPr txBox="1"/>
          <p:nvPr/>
        </p:nvSpPr>
        <p:spPr>
          <a:xfrm>
            <a:off x="18821400" y="25146609"/>
            <a:ext cx="16573500"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CNS, central nervous system; TAG, tagraxofusp.</a:t>
            </a:r>
            <a:endParaRPr lang="en-NL" sz="40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0B9E0108-3B2B-4816-B67C-5FE8CA5A591B}"/>
              </a:ext>
            </a:extLst>
          </p:cNvPr>
          <p:cNvPicPr>
            <a:picLocks noChangeAspect="1"/>
          </p:cNvPicPr>
          <p:nvPr/>
        </p:nvPicPr>
        <p:blipFill>
          <a:blip r:embed="rId2"/>
          <a:stretch>
            <a:fillRect/>
          </a:stretch>
        </p:blipFill>
        <p:spPr>
          <a:xfrm>
            <a:off x="18821400" y="9678969"/>
            <a:ext cx="23966440" cy="15276531"/>
          </a:xfrm>
          <a:prstGeom prst="rect">
            <a:avLst/>
          </a:prstGeom>
        </p:spPr>
      </p:pic>
    </p:spTree>
    <p:extLst>
      <p:ext uri="{BB962C8B-B14F-4D97-AF65-F5344CB8AC3E}">
        <p14:creationId xmlns:p14="http://schemas.microsoft.com/office/powerpoint/2010/main" val="200039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Results (II)</a:t>
            </a:r>
            <a:endParaRPr lang="en-US" sz="17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58DF0F1-CED3-45D8-A9FD-0F95DADBFCC3}"/>
              </a:ext>
            </a:extLst>
          </p:cNvPr>
          <p:cNvSpPr txBox="1"/>
          <p:nvPr/>
        </p:nvSpPr>
        <p:spPr>
          <a:xfrm>
            <a:off x="647700" y="6074198"/>
            <a:ext cx="20514129" cy="1846659"/>
          </a:xfrm>
          <a:prstGeom prst="rect">
            <a:avLst/>
          </a:prstGeom>
          <a:noFill/>
        </p:spPr>
        <p:txBody>
          <a:bodyPr wrap="square" rtlCol="0">
            <a:spAutoFit/>
          </a:bodyPr>
          <a:lstStyle/>
          <a:p>
            <a:r>
              <a:rPr lang="en-US" sz="6600" b="1" dirty="0">
                <a:effectLst/>
                <a:latin typeface="Arial" panose="020B0604020202020204" pitchFamily="34" charset="0"/>
                <a:ea typeface="Calibri" panose="020F0502020204030204" pitchFamily="34" charset="0"/>
                <a:cs typeface="Arial" panose="020B0604020202020204" pitchFamily="34" charset="0"/>
              </a:rPr>
              <a:t>Figure 1. Patient Cases: BPDCN at Presentation </a:t>
            </a:r>
            <a:endParaRPr lang="en-US" sz="6600" dirty="0">
              <a:effectLst/>
              <a:latin typeface="Arial" panose="020B0604020202020204" pitchFamily="34" charset="0"/>
              <a:ea typeface="Calibri" panose="020F0502020204030204" pitchFamily="34" charset="0"/>
              <a:cs typeface="Arial" panose="020B0604020202020204" pitchFamily="34" charset="0"/>
            </a:endParaRPr>
          </a:p>
          <a:p>
            <a:endParaRPr lang="en-US" sz="48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EE3C57-02DC-4355-AE52-62E2672AD850}"/>
              </a:ext>
            </a:extLst>
          </p:cNvPr>
          <p:cNvSpPr txBox="1"/>
          <p:nvPr/>
        </p:nvSpPr>
        <p:spPr>
          <a:xfrm>
            <a:off x="6248400" y="28870991"/>
            <a:ext cx="27432000" cy="584775"/>
          </a:xfrm>
          <a:prstGeom prst="rect">
            <a:avLst/>
          </a:prstGeom>
          <a:noFill/>
        </p:spPr>
        <p:txBody>
          <a:bodyPr wrap="square" rtlCol="0">
            <a:spAutoFit/>
          </a:bodyPr>
          <a:lstStyle/>
          <a:p>
            <a:r>
              <a:rPr lang="en-US" sz="3200" dirty="0">
                <a:effectLst/>
                <a:latin typeface="Arial" panose="020B0604020202020204" pitchFamily="34" charset="0"/>
                <a:ea typeface="Calibri" panose="020F0502020204030204" pitchFamily="34" charset="0"/>
                <a:cs typeface="Arial" panose="020B0604020202020204" pitchFamily="34" charset="0"/>
              </a:rPr>
              <a:t>BM, bone marrow; BPDCN, blastic plasmacytoid dendritic cell neoplasm; CNS, central nervous system; CSF, cerebrospinal fluid; WBC, white blood cell.</a:t>
            </a:r>
          </a:p>
        </p:txBody>
      </p:sp>
      <p:sp>
        <p:nvSpPr>
          <p:cNvPr id="9" name="TextBox 8">
            <a:extLst>
              <a:ext uri="{FF2B5EF4-FFF2-40B4-BE49-F238E27FC236}">
                <a16:creationId xmlns:a16="http://schemas.microsoft.com/office/drawing/2014/main" id="{D47CAEF3-2D9A-4616-BDFD-B482E03B2740}"/>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pic>
        <p:nvPicPr>
          <p:cNvPr id="7" name="Picture 6">
            <a:extLst>
              <a:ext uri="{FF2B5EF4-FFF2-40B4-BE49-F238E27FC236}">
                <a16:creationId xmlns:a16="http://schemas.microsoft.com/office/drawing/2014/main" id="{ED2DBB16-21F2-46FB-B93E-FCB772E9DDC4}"/>
              </a:ext>
            </a:extLst>
          </p:cNvPr>
          <p:cNvPicPr>
            <a:picLocks noChangeAspect="1"/>
          </p:cNvPicPr>
          <p:nvPr/>
        </p:nvPicPr>
        <p:blipFill>
          <a:blip r:embed="rId2"/>
          <a:stretch>
            <a:fillRect/>
          </a:stretch>
        </p:blipFill>
        <p:spPr>
          <a:xfrm>
            <a:off x="5885005" y="7596838"/>
            <a:ext cx="26555970" cy="21206762"/>
          </a:xfrm>
          <a:prstGeom prst="rect">
            <a:avLst/>
          </a:prstGeom>
        </p:spPr>
      </p:pic>
    </p:spTree>
    <p:extLst>
      <p:ext uri="{BB962C8B-B14F-4D97-AF65-F5344CB8AC3E}">
        <p14:creationId xmlns:p14="http://schemas.microsoft.com/office/powerpoint/2010/main" val="128511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Results (III)</a:t>
            </a:r>
            <a:endParaRPr lang="en-US" sz="17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A568541-1180-43E3-B828-F38EE2316A45}"/>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
        <p:nvSpPr>
          <p:cNvPr id="15" name="TextBox 14">
            <a:extLst>
              <a:ext uri="{FF2B5EF4-FFF2-40B4-BE49-F238E27FC236}">
                <a16:creationId xmlns:a16="http://schemas.microsoft.com/office/drawing/2014/main" id="{A5FB195A-6825-4A3E-8B99-47A05D20FBDD}"/>
              </a:ext>
            </a:extLst>
          </p:cNvPr>
          <p:cNvSpPr txBox="1"/>
          <p:nvPr/>
        </p:nvSpPr>
        <p:spPr>
          <a:xfrm>
            <a:off x="3899042" y="27409914"/>
            <a:ext cx="24966853"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D</a:t>
            </a:r>
            <a:r>
              <a:rPr lang="en-US" sz="3200" dirty="0">
                <a:latin typeface="Arial" panose="020B0604020202020204" pitchFamily="34" charset="0"/>
                <a:cs typeface="Arial" panose="020B0604020202020204" pitchFamily="34" charset="0"/>
              </a:rPr>
              <a:t>, day; DEX, dexamethasone; F, female; IT, intrathecal; M, male; MTX, methotrexate; TAG, tagraxofusp.</a:t>
            </a:r>
            <a:endParaRPr lang="en-NL" sz="32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94A070DA-27ED-45DA-982F-B46C911C9BB2}"/>
              </a:ext>
            </a:extLst>
          </p:cNvPr>
          <p:cNvPicPr>
            <a:picLocks noChangeAspect="1"/>
          </p:cNvPicPr>
          <p:nvPr/>
        </p:nvPicPr>
        <p:blipFill>
          <a:blip r:embed="rId2"/>
          <a:stretch>
            <a:fillRect/>
          </a:stretch>
        </p:blipFill>
        <p:spPr>
          <a:xfrm>
            <a:off x="3899042" y="6222606"/>
            <a:ext cx="23384866" cy="21187308"/>
          </a:xfrm>
          <a:prstGeom prst="rect">
            <a:avLst/>
          </a:prstGeom>
        </p:spPr>
      </p:pic>
    </p:spTree>
    <p:extLst>
      <p:ext uri="{BB962C8B-B14F-4D97-AF65-F5344CB8AC3E}">
        <p14:creationId xmlns:p14="http://schemas.microsoft.com/office/powerpoint/2010/main" val="270618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Results (IV)</a:t>
            </a:r>
            <a:endParaRPr lang="en-US" sz="17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2AD9A8B-365F-4759-8341-8B5A8B0C923C}"/>
              </a:ext>
            </a:extLst>
          </p:cNvPr>
          <p:cNvSpPr txBox="1"/>
          <p:nvPr/>
        </p:nvSpPr>
        <p:spPr>
          <a:xfrm>
            <a:off x="40745179" y="819448"/>
            <a:ext cx="205858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P530</a:t>
            </a:r>
          </a:p>
        </p:txBody>
      </p:sp>
      <p:sp>
        <p:nvSpPr>
          <p:cNvPr id="15" name="TextBox 14">
            <a:extLst>
              <a:ext uri="{FF2B5EF4-FFF2-40B4-BE49-F238E27FC236}">
                <a16:creationId xmlns:a16="http://schemas.microsoft.com/office/drawing/2014/main" id="{97A0E78E-40D2-4A80-94E5-6884A130DC72}"/>
              </a:ext>
            </a:extLst>
          </p:cNvPr>
          <p:cNvSpPr txBox="1"/>
          <p:nvPr/>
        </p:nvSpPr>
        <p:spPr>
          <a:xfrm>
            <a:off x="20461345" y="22453442"/>
            <a:ext cx="1995523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CLS, capillary leak syndrome; F, female; G, grade; M, male; N/A, not applicable.</a:t>
            </a:r>
            <a:endParaRPr kumimoji="0" lang="en-NL"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object 3">
            <a:extLst>
              <a:ext uri="{FF2B5EF4-FFF2-40B4-BE49-F238E27FC236}">
                <a16:creationId xmlns:a16="http://schemas.microsoft.com/office/drawing/2014/main" id="{9B35B21B-CA9E-49B7-A7FD-A0099AC27395}"/>
              </a:ext>
            </a:extLst>
          </p:cNvPr>
          <p:cNvSpPr txBox="1"/>
          <p:nvPr/>
        </p:nvSpPr>
        <p:spPr>
          <a:xfrm>
            <a:off x="647700" y="7066876"/>
            <a:ext cx="41830653" cy="1392668"/>
          </a:xfrm>
          <a:prstGeom prst="rect">
            <a:avLst/>
          </a:prstGeom>
        </p:spPr>
        <p:txBody>
          <a:bodyPr vert="horz" wrap="square" lIns="0" tIns="21632"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8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Safety</a:t>
            </a:r>
            <a:endParaRPr kumimoji="0" lang="en-US" sz="88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A0098BCC-BC96-4BD6-BDF5-A2AFD244E515}"/>
              </a:ext>
            </a:extLst>
          </p:cNvPr>
          <p:cNvSpPr txBox="1"/>
          <p:nvPr/>
        </p:nvSpPr>
        <p:spPr>
          <a:xfrm>
            <a:off x="741365" y="10775156"/>
            <a:ext cx="19016097" cy="8746177"/>
          </a:xfrm>
          <a:prstGeom prst="rect">
            <a:avLst/>
          </a:prstGeom>
          <a:noFill/>
        </p:spPr>
        <p:txBody>
          <a:bodyPr wrap="square" rtlCol="0">
            <a:spAutoFit/>
          </a:bodyPr>
          <a:lstStyle/>
          <a:p>
            <a:pPr marL="857250" marR="0" lvl="0" indent="-857250" algn="l" defTabSz="914400" rtl="0" eaLnBrk="1" fontAlgn="auto" latinLnBrk="0" hangingPunct="1">
              <a:lnSpc>
                <a:spcPct val="107000"/>
              </a:lnSpc>
              <a:spcBef>
                <a:spcPts val="1200"/>
              </a:spcBef>
              <a:spcAft>
                <a:spcPts val="1200"/>
              </a:spcAft>
              <a:buClrTx/>
              <a:buSzTx/>
              <a:buFont typeface="Wingdings" panose="05000000000000000000" pitchFamily="2" charset="2"/>
              <a:buChar char="Ø"/>
              <a:tabLst/>
              <a:defRPr/>
            </a:pPr>
            <a:r>
              <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Capillary leak syndrome (CLS) was the most common AE, occurring in 4/5 patients (G1, n = 1; G2, n = 2; G4, n = 1); all cases resolved </a:t>
            </a:r>
          </a:p>
          <a:p>
            <a:pPr marL="857250" marR="0" lvl="0" indent="-857250" algn="l" defTabSz="914400" rtl="0" eaLnBrk="1" fontAlgn="auto" latinLnBrk="0" hangingPunct="1">
              <a:lnSpc>
                <a:spcPct val="107000"/>
              </a:lnSpc>
              <a:spcBef>
                <a:spcPts val="1200"/>
              </a:spcBef>
              <a:spcAft>
                <a:spcPts val="1200"/>
              </a:spcAft>
              <a:buClrTx/>
              <a:buSzTx/>
              <a:buFont typeface="Wingdings" panose="05000000000000000000" pitchFamily="2" charset="2"/>
              <a:buChar char="Ø"/>
              <a:tabLst/>
              <a:defRPr/>
            </a:pPr>
            <a:r>
              <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Other AEs – pulmonary aspergillosis (n=1) and sepsis (n=1) – were reported</a:t>
            </a:r>
            <a:endParaRPr kumimoji="0" lang="en-US" sz="6600" b="0" i="0" u="none" strike="sng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57250" marR="0" lvl="0" indent="-857250" algn="l" defTabSz="914400" rtl="0" eaLnBrk="1" fontAlgn="auto" latinLnBrk="0" hangingPunct="1">
              <a:lnSpc>
                <a:spcPct val="107000"/>
              </a:lnSpc>
              <a:spcBef>
                <a:spcPts val="1200"/>
              </a:spcBef>
              <a:spcAft>
                <a:spcPts val="1200"/>
              </a:spcAft>
              <a:buClrTx/>
              <a:buSzTx/>
              <a:buFont typeface="Wingdings" panose="05000000000000000000" pitchFamily="2" charset="2"/>
              <a:buChar char="Ø"/>
              <a:tabLst/>
              <a:defRPr/>
            </a:pPr>
            <a:r>
              <a:rPr kumimoji="0" lang="en-US" sz="6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were no AEs associated with the IT chemotherapy</a:t>
            </a:r>
          </a:p>
          <a:p>
            <a:endParaRPr lang="en-NL" dirty="0"/>
          </a:p>
        </p:txBody>
      </p:sp>
      <p:pic>
        <p:nvPicPr>
          <p:cNvPr id="4" name="Picture 3">
            <a:extLst>
              <a:ext uri="{FF2B5EF4-FFF2-40B4-BE49-F238E27FC236}">
                <a16:creationId xmlns:a16="http://schemas.microsoft.com/office/drawing/2014/main" id="{0A65EBFA-E431-4C0C-9A86-2350F7ADCEEE}"/>
              </a:ext>
            </a:extLst>
          </p:cNvPr>
          <p:cNvPicPr>
            <a:picLocks noChangeAspect="1"/>
          </p:cNvPicPr>
          <p:nvPr/>
        </p:nvPicPr>
        <p:blipFill>
          <a:blip r:embed="rId2"/>
          <a:stretch>
            <a:fillRect/>
          </a:stretch>
        </p:blipFill>
        <p:spPr>
          <a:xfrm>
            <a:off x="20461345" y="7658756"/>
            <a:ext cx="21313125" cy="14787581"/>
          </a:xfrm>
          <a:prstGeom prst="rect">
            <a:avLst/>
          </a:prstGeom>
        </p:spPr>
      </p:pic>
    </p:spTree>
    <p:extLst>
      <p:ext uri="{BB962C8B-B14F-4D97-AF65-F5344CB8AC3E}">
        <p14:creationId xmlns:p14="http://schemas.microsoft.com/office/powerpoint/2010/main" val="154304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95991959-9D04-40A6-A7C7-1AEE3A8BAAB9}"/>
              </a:ext>
            </a:extLst>
          </p:cNvPr>
          <p:cNvSpPr/>
          <p:nvPr/>
        </p:nvSpPr>
        <p:spPr>
          <a:xfrm>
            <a:off x="1" y="419100"/>
            <a:ext cx="3261820" cy="3396111"/>
          </a:xfrm>
          <a:prstGeom prst="rect">
            <a:avLst/>
          </a:prstGeom>
          <a:solidFill>
            <a:srgbClr val="0085B5"/>
          </a:solidFill>
          <a:ln>
            <a:solidFill>
              <a:srgbClr val="008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134">
            <a:extLst>
              <a:ext uri="{FF2B5EF4-FFF2-40B4-BE49-F238E27FC236}">
                <a16:creationId xmlns:a16="http://schemas.microsoft.com/office/drawing/2014/main" id="{DB6DDE9D-3BA2-49DC-B52B-9B0440A7FC73}"/>
              </a:ext>
            </a:extLst>
          </p:cNvPr>
          <p:cNvSpPr>
            <a:spLocks noGrp="1"/>
          </p:cNvSpPr>
          <p:nvPr>
            <p:ph type="title"/>
          </p:nvPr>
        </p:nvSpPr>
        <p:spPr>
          <a:xfrm>
            <a:off x="647700" y="1100383"/>
            <a:ext cx="27454705" cy="2739211"/>
          </a:xfrm>
        </p:spPr>
        <p:txBody>
          <a:bodyPr/>
          <a:lstStyle/>
          <a:p>
            <a:r>
              <a:rPr lang="en-GB" sz="17800" dirty="0">
                <a:latin typeface="Arial" panose="020B0604020202020204" pitchFamily="34" charset="0"/>
                <a:cs typeface="Arial" panose="020B0604020202020204" pitchFamily="34" charset="0"/>
              </a:rPr>
              <a:t>Results (V)</a:t>
            </a:r>
            <a:endParaRPr lang="en-US" sz="17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623364C-CBFD-445F-B566-420A06F10104}"/>
              </a:ext>
            </a:extLst>
          </p:cNvPr>
          <p:cNvSpPr txBox="1"/>
          <p:nvPr/>
        </p:nvSpPr>
        <p:spPr>
          <a:xfrm>
            <a:off x="40745179" y="819448"/>
            <a:ext cx="2058583" cy="923330"/>
          </a:xfrm>
          <a:prstGeom prst="rect">
            <a:avLst/>
          </a:prstGeom>
          <a:noFill/>
        </p:spPr>
        <p:txBody>
          <a:bodyPr wrap="square" rtlCol="0">
            <a:spAutoFit/>
          </a:bodyPr>
          <a:lstStyle/>
          <a:p>
            <a:r>
              <a:rPr lang="en-US" sz="5400" b="1" dirty="0">
                <a:solidFill>
                  <a:schemeClr val="bg1"/>
                </a:solidFill>
                <a:latin typeface="Arial" panose="020B0604020202020204" pitchFamily="34" charset="0"/>
                <a:cs typeface="Arial" panose="020B0604020202020204" pitchFamily="34" charset="0"/>
              </a:rPr>
              <a:t>P530</a:t>
            </a:r>
          </a:p>
        </p:txBody>
      </p:sp>
      <p:sp>
        <p:nvSpPr>
          <p:cNvPr id="14" name="TextBox 13">
            <a:extLst>
              <a:ext uri="{FF2B5EF4-FFF2-40B4-BE49-F238E27FC236}">
                <a16:creationId xmlns:a16="http://schemas.microsoft.com/office/drawing/2014/main" id="{F7685776-3CCC-171A-8A18-95440651962E}"/>
              </a:ext>
            </a:extLst>
          </p:cNvPr>
          <p:cNvSpPr txBox="1"/>
          <p:nvPr/>
        </p:nvSpPr>
        <p:spPr>
          <a:xfrm>
            <a:off x="23491792" y="9537145"/>
            <a:ext cx="18282678" cy="6992427"/>
          </a:xfrm>
          <a:prstGeom prst="rect">
            <a:avLst/>
          </a:prstGeom>
          <a:noFill/>
        </p:spPr>
        <p:txBody>
          <a:bodyPr wrap="square" rtlCol="0">
            <a:spAutoFit/>
          </a:bodyPr>
          <a:lstStyle/>
          <a:p>
            <a:pPr marL="1106488" lvl="5" indent="-1106488">
              <a:lnSpc>
                <a:spcPct val="107000"/>
              </a:lnSpc>
              <a:spcBef>
                <a:spcPts val="1200"/>
              </a:spcBef>
              <a:spcAft>
                <a:spcPts val="1200"/>
              </a:spcAft>
              <a:buFont typeface="Wingdings" panose="05000000000000000000" pitchFamily="2" charset="2"/>
              <a:buChar char="Ø"/>
            </a:pPr>
            <a:r>
              <a:rPr lang="en-US" sz="6600" dirty="0">
                <a:latin typeface="Arial" panose="020B0604020202020204" pitchFamily="34" charset="0"/>
                <a:cs typeface="Arial" panose="020B0604020202020204" pitchFamily="34" charset="0"/>
              </a:rPr>
              <a:t>All patients achieved a response, irrespective of baseline CNS involvement (</a:t>
            </a:r>
            <a:r>
              <a:rPr lang="en-US" sz="6600" b="1" dirty="0">
                <a:latin typeface="Arial" panose="020B0604020202020204" pitchFamily="34" charset="0"/>
                <a:cs typeface="Arial" panose="020B0604020202020204" pitchFamily="34" charset="0"/>
              </a:rPr>
              <a:t>Table 4</a:t>
            </a:r>
            <a:r>
              <a:rPr lang="en-US" sz="6600" dirty="0">
                <a:latin typeface="Arial" panose="020B0604020202020204" pitchFamily="34" charset="0"/>
                <a:cs typeface="Arial" panose="020B0604020202020204" pitchFamily="34" charset="0"/>
              </a:rPr>
              <a:t>)</a:t>
            </a:r>
          </a:p>
          <a:p>
            <a:pPr marL="1106488" indent="-1106488" algn="just">
              <a:lnSpc>
                <a:spcPct val="115000"/>
              </a:lnSpc>
              <a:buFont typeface="Wingdings" panose="05000000000000000000" pitchFamily="2" charset="2"/>
              <a:buChar char="Ø"/>
            </a:pPr>
            <a:r>
              <a:rPr lang="en-US" sz="6600" dirty="0">
                <a:solidFill>
                  <a:srgbClr val="000000"/>
                </a:solidFill>
                <a:uFill>
                  <a:solidFill>
                    <a:srgbClr val="000000"/>
                  </a:solidFill>
                </a:uFill>
                <a:latin typeface="Arial" panose="020B0604020202020204" pitchFamily="34" charset="0"/>
                <a:cs typeface="Arial" panose="020B0604020202020204" pitchFamily="34" charset="0"/>
              </a:rPr>
              <a:t>Two patients, both without CNS involvement, were bridged to HSCT</a:t>
            </a:r>
          </a:p>
          <a:p>
            <a:pPr marL="1106488" marR="0" lvl="0" indent="-1106488" algn="just">
              <a:lnSpc>
                <a:spcPct val="115000"/>
              </a:lnSpc>
              <a:spcBef>
                <a:spcPts val="0"/>
              </a:spcBef>
              <a:spcAft>
                <a:spcPts val="0"/>
              </a:spcAft>
              <a:buFont typeface="Wingdings" panose="05000000000000000000" pitchFamily="2" charset="2"/>
              <a:buChar char="Ø"/>
            </a:pPr>
            <a:r>
              <a:rPr lang="en-US" sz="6600" dirty="0">
                <a:solidFill>
                  <a:srgbClr val="0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All 5</a:t>
            </a:r>
            <a:r>
              <a:rPr lang="en-US" sz="66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 patients are alive at the time of this analysis</a:t>
            </a:r>
            <a:endParaRPr lang="en-US" sz="96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E7AF038-A105-6AA8-E4A8-FA39E7EF56E5}"/>
              </a:ext>
            </a:extLst>
          </p:cNvPr>
          <p:cNvSpPr txBox="1"/>
          <p:nvPr/>
        </p:nvSpPr>
        <p:spPr>
          <a:xfrm>
            <a:off x="916819" y="6138347"/>
            <a:ext cx="40284099" cy="1100045"/>
          </a:xfrm>
          <a:prstGeom prst="rect">
            <a:avLst/>
          </a:prstGeom>
          <a:noFill/>
        </p:spPr>
        <p:txBody>
          <a:bodyPr wrap="square" rtlCol="0">
            <a:spAutoFit/>
          </a:bodyPr>
          <a:lstStyle/>
          <a:p>
            <a:pPr>
              <a:lnSpc>
                <a:spcPct val="107000"/>
              </a:lnSpc>
              <a:spcBef>
                <a:spcPts val="1200"/>
              </a:spcBef>
              <a:spcAft>
                <a:spcPts val="1200"/>
              </a:spcAft>
            </a:pPr>
            <a:r>
              <a:rPr lang="en-US" sz="6600" b="1" i="1" dirty="0">
                <a:latin typeface="Arial" panose="020B0604020202020204" pitchFamily="34" charset="0"/>
                <a:cs typeface="Arial" panose="020B0604020202020204" pitchFamily="34" charset="0"/>
              </a:rPr>
              <a:t>Efficacy</a:t>
            </a:r>
            <a:endParaRPr lang="en-US" sz="66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80B7DCB9-A55C-436F-A3C5-F4D63154DC9B}"/>
              </a:ext>
            </a:extLst>
          </p:cNvPr>
          <p:cNvSpPr txBox="1"/>
          <p:nvPr/>
        </p:nvSpPr>
        <p:spPr>
          <a:xfrm>
            <a:off x="25793700" y="26604240"/>
            <a:ext cx="16705398" cy="353943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BPDCN, blastic plasmacytoid dendritic cell neoplasm; CNS, central nervous system; COMP, cyclophosphamide, non-pegylated liposomal doxorubicin, vincristine, prednisone; CR, complete response; FLAG-IDA, fludarabine, high dose cytarabine, idarubicin, and granulocyte-colony stimulating factor; G, grade; HSCT, hematopoietic stem cell transplant; </a:t>
            </a:r>
            <a:r>
              <a:rPr lang="en-US" sz="3200" dirty="0" err="1">
                <a:latin typeface="Arial" panose="020B0604020202020204" pitchFamily="34" charset="0"/>
                <a:cs typeface="Arial" panose="020B0604020202020204" pitchFamily="34" charset="0"/>
              </a:rPr>
              <a:t>hyperCVAD</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hyperfractionated</a:t>
            </a:r>
            <a:r>
              <a:rPr lang="en-US" sz="3200" dirty="0">
                <a:latin typeface="Arial" panose="020B0604020202020204" pitchFamily="34" charset="0"/>
                <a:cs typeface="Arial" panose="020B0604020202020204" pitchFamily="34" charset="0"/>
              </a:rPr>
              <a:t> cyclophosphamide, vincristine, doxorubicin, dexamethasone; IT, intrathecal; M, male; </a:t>
            </a:r>
            <a:r>
              <a:rPr lang="en-US" sz="3200" dirty="0" err="1">
                <a:latin typeface="Arial" panose="020B0604020202020204" pitchFamily="34" charset="0"/>
                <a:cs typeface="Arial" panose="020B0604020202020204" pitchFamily="34" charset="0"/>
              </a:rPr>
              <a:t>mo</a:t>
            </a:r>
            <a:r>
              <a:rPr lang="en-US" sz="3200" dirty="0">
                <a:latin typeface="Arial" panose="020B0604020202020204" pitchFamily="34" charset="0"/>
                <a:cs typeface="Arial" panose="020B0604020202020204" pitchFamily="34" charset="0"/>
              </a:rPr>
              <a:t>, months; MRD, minimal residual disease; NA, not applicable; OS, overall survival; PR, partial response; TAG, tagraxofusp.</a:t>
            </a:r>
            <a:endParaRPr lang="en-NL" sz="32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64A931E-9C44-40DC-B23C-F3ECA9EE5A61}"/>
              </a:ext>
            </a:extLst>
          </p:cNvPr>
          <p:cNvPicPr>
            <a:picLocks noChangeAspect="1"/>
          </p:cNvPicPr>
          <p:nvPr/>
        </p:nvPicPr>
        <p:blipFill>
          <a:blip r:embed="rId2"/>
          <a:stretch>
            <a:fillRect/>
          </a:stretch>
        </p:blipFill>
        <p:spPr>
          <a:xfrm>
            <a:off x="1329459" y="7661709"/>
            <a:ext cx="21289541" cy="19685851"/>
          </a:xfrm>
          <a:prstGeom prst="rect">
            <a:avLst/>
          </a:prstGeom>
        </p:spPr>
      </p:pic>
      <p:pic>
        <p:nvPicPr>
          <p:cNvPr id="5" name="Picture 4">
            <a:extLst>
              <a:ext uri="{FF2B5EF4-FFF2-40B4-BE49-F238E27FC236}">
                <a16:creationId xmlns:a16="http://schemas.microsoft.com/office/drawing/2014/main" id="{3A41E69D-9CA5-4D69-9733-72F1B38F731A}"/>
              </a:ext>
            </a:extLst>
          </p:cNvPr>
          <p:cNvPicPr>
            <a:picLocks noChangeAspect="1"/>
          </p:cNvPicPr>
          <p:nvPr/>
        </p:nvPicPr>
        <p:blipFill>
          <a:blip r:embed="rId3"/>
          <a:stretch>
            <a:fillRect/>
          </a:stretch>
        </p:blipFill>
        <p:spPr>
          <a:xfrm>
            <a:off x="1329460" y="27347560"/>
            <a:ext cx="21289540" cy="1721678"/>
          </a:xfrm>
          <a:prstGeom prst="rect">
            <a:avLst/>
          </a:prstGeom>
        </p:spPr>
      </p:pic>
    </p:spTree>
    <p:extLst>
      <p:ext uri="{BB962C8B-B14F-4D97-AF65-F5344CB8AC3E}">
        <p14:creationId xmlns:p14="http://schemas.microsoft.com/office/powerpoint/2010/main" val="2289506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C4C4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A1A7E9CF101F429F8ABA02DDA8C2A8" ma:contentTypeVersion="14" ma:contentTypeDescription="Create a new document." ma:contentTypeScope="" ma:versionID="5fc8599ee1161b1f20816553100d3744">
  <xsd:schema xmlns:xsd="http://www.w3.org/2001/XMLSchema" xmlns:xs="http://www.w3.org/2001/XMLSchema" xmlns:p="http://schemas.microsoft.com/office/2006/metadata/properties" xmlns:ns2="0d068b83-6393-43b1-b5f0-56fcf750ccaa" xmlns:ns3="f5c4c794-b219-42cb-bfc6-7bd5e3fe7365" targetNamespace="http://schemas.microsoft.com/office/2006/metadata/properties" ma:root="true" ma:fieldsID="3d588e44f5297252ba46bad6b3741390" ns2:_="" ns3:_="">
    <xsd:import namespace="0d068b83-6393-43b1-b5f0-56fcf750ccaa"/>
    <xsd:import namespace="f5c4c794-b219-42cb-bfc6-7bd5e3fe736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068b83-6393-43b1-b5f0-56fcf750cc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c4c794-b219-42cb-bfc6-7bd5e3fe736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0d068b83-6393-43b1-b5f0-56fcf750cca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F5D595-E932-44DC-B764-174C104083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068b83-6393-43b1-b5f0-56fcf750ccaa"/>
    <ds:schemaRef ds:uri="f5c4c794-b219-42cb-bfc6-7bd5e3fe73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6F8675-4BD5-4F72-8183-0A1F01EE186C}">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d068b83-6393-43b1-b5f0-56fcf750ccaa"/>
    <ds:schemaRef ds:uri="http://purl.org/dc/terms/"/>
    <ds:schemaRef ds:uri="http://schemas.openxmlformats.org/package/2006/metadata/core-properties"/>
    <ds:schemaRef ds:uri="f5c4c794-b219-42cb-bfc6-7bd5e3fe7365"/>
    <ds:schemaRef ds:uri="http://www.w3.org/XML/1998/namespace"/>
    <ds:schemaRef ds:uri="http://purl.org/dc/dcmitype/"/>
  </ds:schemaRefs>
</ds:datastoreItem>
</file>

<file path=customXml/itemProps3.xml><?xml version="1.0" encoding="utf-8"?>
<ds:datastoreItem xmlns:ds="http://schemas.openxmlformats.org/officeDocument/2006/customXml" ds:itemID="{E717C67A-BD8B-454A-9942-6965CC3308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1838</Words>
  <Application>Microsoft Office PowerPoint</Application>
  <PresentationFormat>Custom</PresentationFormat>
  <Paragraphs>93</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Courier New</vt:lpstr>
      <vt:lpstr>Tahoma</vt:lpstr>
      <vt:lpstr>Wingdings</vt:lpstr>
      <vt:lpstr>Custom Design</vt:lpstr>
      <vt:lpstr>Office Theme</vt:lpstr>
      <vt:lpstr>Tagraxofusp in Blastic Plasmacytoid Dendritic Cell Neoplasm With/Without Central Nervous System Involvement and Intrathecal Chemotherapy as Primary Treatment or Prophylaxis: an Italian Experience</vt:lpstr>
      <vt:lpstr>Introduction (I)</vt:lpstr>
      <vt:lpstr>Introduction (II)</vt:lpstr>
      <vt:lpstr>Methods</vt:lpstr>
      <vt:lpstr>Results (I)</vt:lpstr>
      <vt:lpstr>Results (II)</vt:lpstr>
      <vt:lpstr>Results (III)</vt:lpstr>
      <vt:lpstr>Results (IV)</vt:lpstr>
      <vt:lpstr>Results (V)</vt:lpstr>
      <vt:lpstr>Conclusions</vt:lpstr>
      <vt:lpstr>Disclosures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Vivamus tincidunt tortor sed ante accumsan</dc:title>
  <dc:creator>Joanne Franklin, PhD, CMPP</dc:creator>
  <cp:lastModifiedBy>Amanda Ullman</cp:lastModifiedBy>
  <cp:revision>31</cp:revision>
  <dcterms:created xsi:type="dcterms:W3CDTF">2022-04-22T07:57:53Z</dcterms:created>
  <dcterms:modified xsi:type="dcterms:W3CDTF">2022-11-21T20:13:23Z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425994c-7497-4569-93dd-1b50bd1b8c00_Enabled">
    <vt:lpwstr>true</vt:lpwstr>
  </property>
  <property fmtid="{D5CDD505-2E9C-101B-9397-08002B2CF9AE}" pid="3" name="MSIP_Label_9425994c-7497-4569-93dd-1b50bd1b8c00_SetDate">
    <vt:lpwstr>2022-04-22T07:57:53Z</vt:lpwstr>
  </property>
  <property fmtid="{D5CDD505-2E9C-101B-9397-08002B2CF9AE}" pid="4" name="MSIP_Label_9425994c-7497-4569-93dd-1b50bd1b8c00_Method">
    <vt:lpwstr>Standard</vt:lpwstr>
  </property>
  <property fmtid="{D5CDD505-2E9C-101B-9397-08002B2CF9AE}" pid="5" name="MSIP_Label_9425994c-7497-4569-93dd-1b50bd1b8c00_Name">
    <vt:lpwstr>Sensitive Employee Only</vt:lpwstr>
  </property>
  <property fmtid="{D5CDD505-2E9C-101B-9397-08002B2CF9AE}" pid="6" name="MSIP_Label_9425994c-7497-4569-93dd-1b50bd1b8c00_SiteId">
    <vt:lpwstr>5f514d96-54d2-47ee-9777-a3fe7af12b7e</vt:lpwstr>
  </property>
  <property fmtid="{D5CDD505-2E9C-101B-9397-08002B2CF9AE}" pid="7" name="MSIP_Label_9425994c-7497-4569-93dd-1b50bd1b8c00_ActionId">
    <vt:lpwstr>d1f93cb4-4827-412b-87cb-4270b71f58d7</vt:lpwstr>
  </property>
  <property fmtid="{D5CDD505-2E9C-101B-9397-08002B2CF9AE}" pid="8" name="MSIP_Label_9425994c-7497-4569-93dd-1b50bd1b8c00_ContentBits">
    <vt:lpwstr>0</vt:lpwstr>
  </property>
  <property fmtid="{D5CDD505-2E9C-101B-9397-08002B2CF9AE}" pid="9" name="ContentTypeId">
    <vt:lpwstr>0x0101003FA1A7E9CF101F429F8ABA02DDA8C2A8</vt:lpwstr>
  </property>
</Properties>
</file>